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452" r:id="rId2"/>
    <p:sldId id="481" r:id="rId3"/>
    <p:sldId id="454" r:id="rId4"/>
    <p:sldId id="455" r:id="rId5"/>
    <p:sldId id="470" r:id="rId6"/>
    <p:sldId id="460" r:id="rId7"/>
    <p:sldId id="462" r:id="rId8"/>
    <p:sldId id="463" r:id="rId9"/>
    <p:sldId id="465" r:id="rId10"/>
    <p:sldId id="471" r:id="rId11"/>
    <p:sldId id="474" r:id="rId12"/>
    <p:sldId id="475" r:id="rId13"/>
    <p:sldId id="464" r:id="rId14"/>
    <p:sldId id="479" r:id="rId15"/>
    <p:sldId id="480" r:id="rId16"/>
    <p:sldId id="478" r:id="rId17"/>
    <p:sldId id="467" r:id="rId18"/>
    <p:sldId id="468" r:id="rId19"/>
    <p:sldId id="476" r:id="rId20"/>
    <p:sldId id="469" r:id="rId21"/>
    <p:sldId id="477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yle" initials="WL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6D6D"/>
    <a:srgbClr val="FFFFFF"/>
    <a:srgbClr val="19FF81"/>
    <a:srgbClr val="0066FF"/>
    <a:srgbClr val="FFFF00"/>
    <a:srgbClr val="FF9900"/>
    <a:srgbClr val="3399FF"/>
    <a:srgbClr val="FF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3" autoAdjust="0"/>
    <p:restoredTop sz="68242" autoAdjust="0"/>
  </p:normalViewPr>
  <p:slideViewPr>
    <p:cSldViewPr>
      <p:cViewPr varScale="1">
        <p:scale>
          <a:sx n="67" d="100"/>
          <a:sy n="67" d="100"/>
        </p:scale>
        <p:origin x="-384" y="-90"/>
      </p:cViewPr>
      <p:guideLst>
        <p:guide orient="horz" pos="10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06" y="240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2C97FF96-0C40-4A16-B499-35D4D5E03B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7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6" tIns="46618" rIns="93236" bIns="46618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6" tIns="46618" rIns="93236" bIns="46618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6" tIns="46618" rIns="93236" bIns="46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6" tIns="46618" rIns="93236" bIns="46618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36" tIns="46618" rIns="93236" bIns="46618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44AFEEDA-BF70-4990-8322-626CDCEFEC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42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1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4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75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6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75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6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94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76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87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16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4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587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35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925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02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7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469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135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AFEEDA-BF70-4990-8322-626CDCEFECE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7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03DD7-D78C-49A7-8BA6-CD5B7AE8B0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E3D4A-E8DC-4719-A166-EA1B4F9C18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28600"/>
            <a:ext cx="21907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" y="228600"/>
            <a:ext cx="64198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79FE-05A7-45FE-9B91-A123AAB8CD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90500" y="1752600"/>
            <a:ext cx="8763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92770-1C93-4861-B8D0-7C7DFE3511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28600"/>
            <a:ext cx="3581400" cy="715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500" y="1371600"/>
            <a:ext cx="43053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3053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B71C1-9908-4CF6-9BD7-6CFF3AAC95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0BE84-5675-40ED-BC74-5C6DEF3AA2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13730-BD9B-4C61-9014-790BFFA731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3716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7A123-FD8A-4669-AFC2-8C57900C0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A8910-2F39-4F05-B040-54475E6B02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9B4BD-C84E-44A3-80A5-55FFCB393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339BF-7ACE-4827-9915-5FF4FC147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2C0E5-5205-4E0D-B891-FA1A7822AB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B098C-EDC9-4D9C-8C11-C0F3F72C76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81300" y="228600"/>
            <a:ext cx="3581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HRP Element or Project Name</a:t>
            </a:r>
            <a:br>
              <a:rPr lang="en-US" smtClean="0"/>
            </a:b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500" y="13716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610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006B368B-213D-4BBF-841F-7D04021E65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8439" name="Picture 10" descr="Meatball"/>
          <p:cNvPicPr>
            <a:picLocks noChangeAspect="1" noChangeArrowheads="1"/>
          </p:cNvPicPr>
          <p:nvPr userDrawn="1"/>
        </p:nvPicPr>
        <p:blipFill>
          <a:blip r:embed="rId15" cstate="print"/>
          <a:srcRect r="1515" b="1709"/>
          <a:stretch>
            <a:fillRect/>
          </a:stretch>
        </p:blipFill>
        <p:spPr bwMode="auto">
          <a:xfrm>
            <a:off x="142240" y="130810"/>
            <a:ext cx="8255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b="1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b="1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b="1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b="1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228600" y="1254978"/>
            <a:ext cx="8610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Radiation Hazard for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Deep </a:t>
            </a:r>
            <a:r>
              <a:rPr lang="en-US" altLang="en-US" smtClean="0">
                <a:latin typeface="Arial" panose="020B0604020202020204" pitchFamily="34" charset="0"/>
              </a:rPr>
              <a:t>Space Human </a:t>
            </a:r>
            <a:r>
              <a:rPr lang="en-US" altLang="en-US" dirty="0" smtClean="0">
                <a:latin typeface="Arial" panose="020B0604020202020204" pitchFamily="34" charset="0"/>
              </a:rPr>
              <a:t>Exploration</a:t>
            </a:r>
            <a:endParaRPr lang="en-US" altLang="en-US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</a:rPr>
              <a:t>T.C. </a:t>
            </a:r>
            <a:r>
              <a:rPr lang="en-US" altLang="en-US" sz="2000" dirty="0" err="1" smtClean="0">
                <a:latin typeface="Arial" panose="020B0604020202020204" pitchFamily="34" charset="0"/>
              </a:rPr>
              <a:t>Slaba,</a:t>
            </a:r>
            <a:r>
              <a:rPr lang="en-US" altLang="en-US" sz="2000" dirty="0" smtClean="0">
                <a:latin typeface="Arial" panose="020B0604020202020204" pitchFamily="34" charset="0"/>
              </a:rPr>
              <a:t> M.S. Clowdsley</a:t>
            </a:r>
            <a:endParaRPr lang="en-US" altLang="en-US" sz="2000" baseline="30000" dirty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 smtClean="0">
                <a:latin typeface="Arial" panose="020B0604020202020204" pitchFamily="34" charset="0"/>
              </a:rPr>
              <a:t>NASA Langley Research Center, Hampton, 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6019800"/>
            <a:ext cx="769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en-US" sz="1400" kern="0" dirty="0" smtClean="0">
                <a:latin typeface="+mj-lt"/>
              </a:rPr>
              <a:t>7</a:t>
            </a:r>
            <a:r>
              <a:rPr lang="en-US" altLang="en-US" sz="1400" kern="0" baseline="30000" dirty="0" smtClean="0">
                <a:latin typeface="+mj-lt"/>
              </a:rPr>
              <a:t>th</a:t>
            </a:r>
            <a:r>
              <a:rPr lang="en-US" altLang="en-US" sz="1400" kern="0" dirty="0" smtClean="0">
                <a:latin typeface="+mj-lt"/>
              </a:rPr>
              <a:t> Space Weather and NASA Robotic Mission Ops Workshop</a:t>
            </a:r>
          </a:p>
          <a:p>
            <a:pPr eaLnBrk="1" hangingPunct="1">
              <a:defRPr/>
            </a:pPr>
            <a:r>
              <a:rPr lang="en-US" altLang="en-US" sz="1400" kern="0" dirty="0" smtClean="0"/>
              <a:t>September 29-30, 2015</a:t>
            </a:r>
            <a:endParaRPr lang="en-US" altLang="en-US" sz="1400" kern="0" dirty="0" smtClean="0">
              <a:latin typeface="+mj-lt"/>
            </a:endParaRPr>
          </a:p>
          <a:p>
            <a:pPr eaLnBrk="1" hangingPunct="1">
              <a:defRPr/>
            </a:pPr>
            <a:r>
              <a:rPr lang="en-US" altLang="en-US" sz="1400" kern="0" dirty="0" smtClean="0">
                <a:latin typeface="+mj-lt"/>
              </a:rPr>
              <a:t>Goddard Space Flight Center</a:t>
            </a:r>
          </a:p>
        </p:txBody>
      </p:sp>
    </p:spTree>
    <p:extLst>
      <p:ext uri="{BB962C8B-B14F-4D97-AF65-F5344CB8AC3E}">
        <p14:creationId xmlns:p14="http://schemas.microsoft.com/office/powerpoint/2010/main" val="32962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Sensitivity Studies - SPE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52400" y="1158895"/>
            <a:ext cx="89154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800" u="sng" dirty="0" smtClean="0">
                <a:latin typeface="+mj-lt"/>
                <a:cs typeface="Arial" charset="0"/>
              </a:rPr>
              <a:t>On average</a:t>
            </a:r>
            <a:r>
              <a:rPr lang="en-US" altLang="en-US" sz="1800" dirty="0" smtClean="0">
                <a:latin typeface="+mj-lt"/>
                <a:cs typeface="Arial" charset="0"/>
              </a:rPr>
              <a:t>, it appears as though energy bins &gt;500 MeV contribute very little to effective dose behind shielding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This turns out to be the case for most of the GLEs in the database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>
                <a:latin typeface="+mj-lt"/>
                <a:cs typeface="Arial" charset="0"/>
              </a:rPr>
              <a:t>F</a:t>
            </a:r>
            <a:r>
              <a:rPr lang="en-US" altLang="en-US" sz="1400" dirty="0" smtClean="0">
                <a:latin typeface="+mj-lt"/>
                <a:cs typeface="Arial" charset="0"/>
              </a:rPr>
              <a:t>eb 1956 (GLE5) and Sep 1989 (GLE42) are good examples of intense events with pronounced high energy tails that can make significant contributions to the total exposure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1400" dirty="0" smtClean="0">
              <a:latin typeface="+mj-lt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35102"/>
            <a:ext cx="6053337" cy="35942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" y="286218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US" altLang="en-US" sz="1200" u="sng" dirty="0" smtClean="0">
                <a:cs typeface="Arial" charset="0"/>
              </a:rPr>
              <a:t>Average</a:t>
            </a:r>
            <a:r>
              <a:rPr lang="en-US" altLang="en-US" sz="1200" dirty="0" smtClean="0">
                <a:cs typeface="Arial" charset="0"/>
              </a:rPr>
              <a:t> effective dose results from all GLEs in database</a:t>
            </a:r>
            <a:endParaRPr lang="en-US" altLang="en-US" sz="1200" dirty="0">
              <a:cs typeface="Arial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4953000" y="2958405"/>
            <a:ext cx="4191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SPE/GLE intensities and spectral shapes are widely varying</a:t>
            </a:r>
          </a:p>
          <a:p>
            <a:pPr marL="285750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000" dirty="0" smtClean="0">
              <a:latin typeface="+mj-lt"/>
              <a:cs typeface="Arial" charset="0"/>
            </a:endParaRPr>
          </a:p>
          <a:p>
            <a:pPr marL="285750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u="sng" dirty="0" smtClean="0">
                <a:latin typeface="+mj-lt"/>
                <a:cs typeface="Arial" charset="0"/>
              </a:rPr>
              <a:t>For specific events, relative contribution from energy groups may look very different than the average results</a:t>
            </a:r>
          </a:p>
          <a:p>
            <a:pPr marL="628650" lvl="2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000" u="sng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00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Sensitivity Studies - SPE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52400" y="1095851"/>
            <a:ext cx="88392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For the Feb 1956 event (GLE5), the highest energies (&gt; 500 MeV) make significant contributions to the total exposure beyond ~20 g/cm</a:t>
            </a:r>
            <a:r>
              <a:rPr lang="en-US" altLang="en-US" sz="1800" baseline="30000" dirty="0" smtClean="0">
                <a:latin typeface="+mj-lt"/>
                <a:cs typeface="Arial" charset="0"/>
              </a:rPr>
              <a:t>2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Energy bin between 250-500 MeV still appears to dominate the exposure up to almost 100 g/cm</a:t>
            </a:r>
            <a:r>
              <a:rPr lang="en-US" altLang="en-US" sz="1400" baseline="30000" dirty="0" smtClean="0">
                <a:latin typeface="+mj-lt"/>
                <a:cs typeface="Arial" charset="0"/>
              </a:rPr>
              <a:t>2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Energy bin &gt;1000 MeV contributes less than 10% across all shielding thicknesses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Similar trends seen for Sep 1989 event (GLE42)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AMS-02 measurements could help constrain the high energy tails on future events</a:t>
            </a:r>
            <a:endParaRPr lang="en-US" altLang="en-US" sz="1000" dirty="0" smtClean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1400" dirty="0" smtClean="0">
              <a:latin typeface="+mj-lt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31" y="2958902"/>
            <a:ext cx="6053337" cy="35942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2600" y="282040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eaLnBrk="1" hangingPunct="1">
              <a:spcBef>
                <a:spcPct val="0"/>
              </a:spcBef>
              <a:buNone/>
              <a:defRPr/>
            </a:pPr>
            <a:r>
              <a:rPr lang="en-US" altLang="en-US" sz="1200" dirty="0" smtClean="0">
                <a:cs typeface="Arial" charset="0"/>
              </a:rPr>
              <a:t>Results for February 1956 event</a:t>
            </a:r>
            <a:endParaRPr lang="en-US" alt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Sensitivity Studies - SPE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29338"/>
            <a:ext cx="6053337" cy="3523862"/>
          </a:xfrm>
          <a:prstGeom prst="rect">
            <a:avLst/>
          </a:prstGeom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152400" y="1095851"/>
            <a:ext cx="88392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For the Feb 1956 event (GLE5), the highest energies (&gt; 500 MeV) make significant contributions to the total exposure beyond ~20 g/cm</a:t>
            </a:r>
            <a:r>
              <a:rPr lang="en-US" altLang="en-US" sz="1800" baseline="30000" dirty="0" smtClean="0">
                <a:latin typeface="+mj-lt"/>
                <a:cs typeface="Arial" charset="0"/>
              </a:rPr>
              <a:t>2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Energy bin between 250-500 MeV still appears to dominate the exposure up to almost 100 g/cm</a:t>
            </a:r>
            <a:r>
              <a:rPr lang="en-US" altLang="en-US" sz="1400" baseline="30000" dirty="0" smtClean="0">
                <a:latin typeface="+mj-lt"/>
                <a:cs typeface="Arial" charset="0"/>
              </a:rPr>
              <a:t>2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Energy bin &gt;1000 MeV contributes less than 10% across all shielding thicknesses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Similar trends seen for Sep 1989 event (GLE42)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AMS-02 measurements could help constrain the high energy tails on future events</a:t>
            </a:r>
            <a:endParaRPr lang="en-US" altLang="en-US" sz="1000" dirty="0" smtClean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1400" dirty="0" smtClean="0">
              <a:latin typeface="+mj-lt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282040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 eaLnBrk="1" hangingPunct="1">
              <a:spcBef>
                <a:spcPct val="0"/>
              </a:spcBef>
              <a:buNone/>
              <a:defRPr/>
            </a:pPr>
            <a:r>
              <a:rPr lang="en-US" altLang="en-US" sz="1200" dirty="0" smtClean="0">
                <a:cs typeface="Arial" charset="0"/>
              </a:rPr>
              <a:t>Results for February 1956 event</a:t>
            </a:r>
            <a:endParaRPr lang="en-US" alt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786" y="2857663"/>
            <a:ext cx="3875414" cy="338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942312" y="3440356"/>
            <a:ext cx="110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point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Shielding Design Strategies - GCR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06296" y="1066800"/>
            <a:ext cx="8915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Previous design paradigm for GCR environment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Exposure and risk is not effectively mitigated with passive shielding [3]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Increased shielding (mass) only slightly decreases exposures beyond ~40 g/cm</a:t>
            </a:r>
            <a:r>
              <a:rPr lang="en-US" altLang="en-US" sz="1400" baseline="30000" dirty="0" smtClean="0">
                <a:latin typeface="+mj-lt"/>
                <a:cs typeface="Arial" charset="0"/>
              </a:rPr>
              <a:t>2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Transport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Arial" pitchFamily="34" charset="0"/>
              </a:rPr>
              <a:t>performed with HZETRN (</a:t>
            </a:r>
            <a:r>
              <a:rPr lang="en-US" sz="1400" u="sng" dirty="0">
                <a:solidFill>
                  <a:srgbClr val="000000"/>
                </a:solidFill>
                <a:latin typeface="+mj-lt"/>
                <a:cs typeface="Arial" pitchFamily="34" charset="0"/>
              </a:rPr>
              <a:t>straight ahead transport with </a:t>
            </a:r>
            <a:r>
              <a:rPr lang="en-US" sz="1400" u="sng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no </a:t>
            </a:r>
            <a:r>
              <a:rPr lang="en-US" sz="1400" u="sng" dirty="0">
                <a:solidFill>
                  <a:srgbClr val="000000"/>
                </a:solidFill>
                <a:latin typeface="+mj-lt"/>
                <a:cs typeface="Arial" pitchFamily="34" charset="0"/>
              </a:rPr>
              <a:t>pion contributions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)</a:t>
            </a:r>
            <a:endParaRPr lang="en-US" sz="14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09600" y="2557733"/>
            <a:ext cx="3657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Dose equivalent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versus aluminum shield thickness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3148" y="2864656"/>
            <a:ext cx="3837452" cy="336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372064" y="3733391"/>
            <a:ext cx="564062" cy="0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05212" y="3256018"/>
            <a:ext cx="1122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Front shield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98168" y="3542891"/>
            <a:ext cx="1088716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 bwMode="auto">
          <a:xfrm>
            <a:off x="3102396" y="3660070"/>
            <a:ext cx="126771" cy="13010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953000" y="2562766"/>
            <a:ext cx="3657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u="sng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Effective dose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versus aluminum shield thickness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114620" y="6478843"/>
            <a:ext cx="77554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Note: Unless explicitly stated, all GCR results in subsequent slides are for 1977 solar minimum environment </a:t>
            </a:r>
          </a:p>
        </p:txBody>
      </p:sp>
    </p:spTree>
    <p:extLst>
      <p:ext uri="{BB962C8B-B14F-4D97-AF65-F5344CB8AC3E}">
        <p14:creationId xmlns:p14="http://schemas.microsoft.com/office/powerpoint/2010/main" val="36628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Shielding Design Strategies - GCR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52400" y="1143000"/>
            <a:ext cx="88392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1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1800" dirty="0" smtClean="0">
                <a:latin typeface="+mj-lt"/>
                <a:cs typeface="Arial" charset="0"/>
              </a:rPr>
              <a:t>Major updates to HZETRN transport code have recently been compared to Monte Carlo simulations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dirty="0" smtClean="0">
                <a:latin typeface="+mj-lt"/>
                <a:cs typeface="Arial" charset="0"/>
              </a:rPr>
              <a:t>3D </a:t>
            </a:r>
            <a:r>
              <a:rPr lang="en-US" sz="1400" dirty="0">
                <a:latin typeface="+mj-lt"/>
                <a:cs typeface="Arial" charset="0"/>
              </a:rPr>
              <a:t>corrections for neutrons and light ions [5,7,8] 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dirty="0" smtClean="0">
                <a:latin typeface="+mj-lt"/>
                <a:cs typeface="Arial" charset="0"/>
              </a:rPr>
              <a:t>Additional </a:t>
            </a:r>
            <a:r>
              <a:rPr lang="en-US" sz="1400" dirty="0">
                <a:latin typeface="+mj-lt"/>
                <a:cs typeface="Arial" charset="0"/>
              </a:rPr>
              <a:t>contributions from pions, muons and electromagnetic cascade [6</a:t>
            </a:r>
            <a:r>
              <a:rPr lang="en-US" sz="1400" dirty="0" smtClean="0">
                <a:latin typeface="+mj-lt"/>
                <a:cs typeface="Arial" charset="0"/>
              </a:rPr>
              <a:t>]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dirty="0" smtClean="0">
                <a:latin typeface="+mj-lt"/>
                <a:cs typeface="Arial" charset="0"/>
              </a:rPr>
              <a:t>Current effort underway to assess impact of transport code updates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19398"/>
            <a:ext cx="4123290" cy="36559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159" y="3382626"/>
            <a:ext cx="2053852" cy="2529479"/>
          </a:xfrm>
          <a:prstGeom prst="rect">
            <a:avLst/>
          </a:prstGeom>
        </p:spPr>
      </p:pic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5814520" y="2854870"/>
            <a:ext cx="2338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  <a:defRPr/>
            </a:pPr>
            <a:r>
              <a:rPr lang="en-US" altLang="en-US" sz="1200" baseline="30000" dirty="0" smtClean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56</a:t>
            </a:r>
            <a:r>
              <a:rPr lang="en-US" altLang="en-US" sz="1200" dirty="0" smtClean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Fe solar minimum galactic cosmic ray spectrum</a:t>
            </a:r>
          </a:p>
        </p:txBody>
      </p:sp>
      <p:sp>
        <p:nvSpPr>
          <p:cNvPr id="27" name="TextBox 2"/>
          <p:cNvSpPr txBox="1">
            <a:spLocks noChangeArrowheads="1"/>
          </p:cNvSpPr>
          <p:nvPr/>
        </p:nvSpPr>
        <p:spPr bwMode="auto">
          <a:xfrm>
            <a:off x="5681970" y="5939135"/>
            <a:ext cx="2776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1" indent="0" algn="ctr" eaLnBrk="1" hangingPunct="1">
              <a:spcBef>
                <a:spcPct val="0"/>
              </a:spcBef>
              <a:buNone/>
              <a:defRPr/>
            </a:pPr>
            <a:r>
              <a:rPr lang="en-US" altLang="en-US" sz="1200" dirty="0" smtClean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Tissue sphere with radius 15 g/cm</a:t>
            </a:r>
            <a:r>
              <a:rPr lang="en-US" altLang="en-US" sz="1200" baseline="30000" dirty="0" smtClean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1200" dirty="0" smtClean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surrounded by 20 g/cm</a:t>
            </a:r>
            <a:r>
              <a:rPr lang="en-US" altLang="en-US" sz="1200" baseline="30000" dirty="0" smtClean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1200" dirty="0" smtClean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 of aluminum</a:t>
            </a:r>
          </a:p>
        </p:txBody>
      </p:sp>
    </p:spTree>
    <p:extLst>
      <p:ext uri="{BB962C8B-B14F-4D97-AF65-F5344CB8AC3E}">
        <p14:creationId xmlns:p14="http://schemas.microsoft.com/office/powerpoint/2010/main" val="425589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Shielding Design Strategies - GCR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52400" y="990600"/>
            <a:ext cx="88392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1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1800" dirty="0">
                <a:latin typeface="+mj-lt"/>
                <a:cs typeface="Arial" charset="0"/>
              </a:rPr>
              <a:t>Straight ahead (N=1) and bi-directional (N=2) compare reasonably well to full 3D solution (N=34</a:t>
            </a:r>
            <a:r>
              <a:rPr lang="en-US" sz="1800" dirty="0" smtClean="0">
                <a:latin typeface="+mj-lt"/>
                <a:cs typeface="Arial" charset="0"/>
              </a:rPr>
              <a:t>) in this geometry</a:t>
            </a:r>
          </a:p>
          <a:p>
            <a:pPr marL="742950" lvl="2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z="1400" dirty="0" smtClean="0">
                <a:latin typeface="+mj-lt"/>
                <a:cs typeface="Arial" charset="0"/>
              </a:rPr>
              <a:t>Effective dose (not dose equivalent) is used in vehicle and shield design but is more computationally intensive </a:t>
            </a:r>
          </a:p>
          <a:p>
            <a:pPr marL="742950" lvl="2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z="1400" dirty="0">
                <a:latin typeface="+mj-lt"/>
                <a:cs typeface="Arial" charset="0"/>
              </a:rPr>
              <a:t>Simplified geometry used here to provide quick comparison between transport code approximations</a:t>
            </a:r>
          </a:p>
          <a:p>
            <a:pPr marL="742950" lvl="2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z="1400" dirty="0" smtClean="0">
                <a:latin typeface="+mj-lt"/>
                <a:cs typeface="Arial" charset="0"/>
              </a:rPr>
              <a:t>30 cm water used to represent tissue self shielding</a:t>
            </a:r>
          </a:p>
          <a:p>
            <a:pPr marL="742950" lvl="2" indent="-285750"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sz="1400" dirty="0" smtClean="0">
                <a:latin typeface="+mj-lt"/>
                <a:cs typeface="Arial" charset="0"/>
              </a:rPr>
              <a:t>Crude geometry approximation gives results very close to effective dose values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374915"/>
            <a:ext cx="3721416" cy="323543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709672" y="4531089"/>
            <a:ext cx="564062" cy="0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42820" y="4053716"/>
            <a:ext cx="1122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Front shield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1578" y="4083101"/>
            <a:ext cx="1319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Back shield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1493" y="3850514"/>
            <a:ext cx="110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30 cm water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91578" y="4340967"/>
            <a:ext cx="11049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38010" y="4340589"/>
            <a:ext cx="842502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35776" y="4340589"/>
            <a:ext cx="1088716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/>
          <p:nvPr/>
        </p:nvCxnSpPr>
        <p:spPr>
          <a:xfrm rot="5400000">
            <a:off x="6734996" y="4744418"/>
            <a:ext cx="238786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 bwMode="auto">
          <a:xfrm>
            <a:off x="6796537" y="4462925"/>
            <a:ext cx="126771" cy="13010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1493" y="4810780"/>
            <a:ext cx="110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point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71816" y="2924800"/>
            <a:ext cx="3748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Dose equivalent versus aluminum shield thickness with 30 cm water absorber</a:t>
            </a:r>
          </a:p>
        </p:txBody>
      </p:sp>
    </p:spTree>
    <p:extLst>
      <p:ext uri="{BB962C8B-B14F-4D97-AF65-F5344CB8AC3E}">
        <p14:creationId xmlns:p14="http://schemas.microsoft.com/office/powerpoint/2010/main" val="10319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Shielding Design Strategies - GCR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52400" y="990600"/>
            <a:ext cx="883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1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n-US" sz="1800" dirty="0" smtClean="0">
                <a:latin typeface="+mj-lt"/>
                <a:cs typeface="Arial" charset="0"/>
              </a:rPr>
              <a:t>The absence of water shielding greatly alters exposure versus depth results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Increased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Arial" charset="0"/>
              </a:rPr>
              <a:t>shielding (mass) 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can amplify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Arial" charset="0"/>
              </a:rPr>
              <a:t>exposure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Material and design optimization may be more important than previously thought for GCR environments</a:t>
            </a:r>
            <a:endParaRPr lang="en-US" sz="14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04" y="3801757"/>
            <a:ext cx="3313515" cy="2903843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33400" y="2801482"/>
            <a:ext cx="564062" cy="0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97462" y="2386409"/>
            <a:ext cx="112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Front shield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5114" y="2377454"/>
            <a:ext cx="1319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Back shield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4104" y="2133600"/>
            <a:ext cx="110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30 cm water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64189" y="2624053"/>
            <a:ext cx="785622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10621" y="2623675"/>
            <a:ext cx="842502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23681" y="2623675"/>
            <a:ext cx="773421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/>
          <p:nvPr/>
        </p:nvCxnSpPr>
        <p:spPr>
          <a:xfrm rot="5400000">
            <a:off x="2207607" y="3027504"/>
            <a:ext cx="238786" cy="1"/>
          </a:xfrm>
          <a:prstGeom prst="bentConnector3">
            <a:avLst>
              <a:gd name="adj1" fmla="val 50000"/>
            </a:avLst>
          </a:prstGeom>
          <a:ln w="254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 bwMode="auto">
          <a:xfrm>
            <a:off x="2269148" y="2746011"/>
            <a:ext cx="126771" cy="13010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74104" y="3093866"/>
            <a:ext cx="1105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Target point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904" y="3788875"/>
            <a:ext cx="3303206" cy="2916725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5334000" y="2768607"/>
            <a:ext cx="564062" cy="0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98062" y="2353534"/>
            <a:ext cx="11227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Front shield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71007" y="2586066"/>
            <a:ext cx="785622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924281" y="2590800"/>
            <a:ext cx="773421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 bwMode="auto">
          <a:xfrm>
            <a:off x="6720969" y="2712752"/>
            <a:ext cx="126771" cy="130108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46033" y="2346690"/>
            <a:ext cx="13190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Back shield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685800" y="3541969"/>
            <a:ext cx="37287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With 30 cm water absorber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102904" y="3526678"/>
            <a:ext cx="37287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 water absorber</a:t>
            </a:r>
          </a:p>
        </p:txBody>
      </p:sp>
    </p:spTree>
    <p:extLst>
      <p:ext uri="{BB962C8B-B14F-4D97-AF65-F5344CB8AC3E}">
        <p14:creationId xmlns:p14="http://schemas.microsoft.com/office/powerpoint/2010/main" val="66616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Shielding Design Strategies - GCR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52400" y="1095851"/>
            <a:ext cx="89154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Benchmarks with Monte Carlo codes are verifying a minimum in the dose equivalent versus depth curves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dirty="0" smtClean="0">
                <a:latin typeface="+mj-lt"/>
                <a:cs typeface="Arial" charset="0"/>
              </a:rPr>
              <a:t>Utilizing idealized geometry in Monte Carlo simulations to enable computational efficiency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dirty="0" smtClean="0">
                <a:latin typeface="+mj-lt"/>
                <a:cs typeface="Arial" charset="0"/>
              </a:rPr>
              <a:t>Geometry setup makes the local minimum appear to be more dramatic than what would be expected in a realistic vehicle (infinite lateral dimensions)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Local minimum is not as pronounced if effective dose is considered due to additional tissue shielding which effectively attenuates neutron contributions [9]</a:t>
            </a:r>
            <a:endParaRPr lang="en-US" sz="1400" dirty="0" smtClean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26288"/>
            <a:ext cx="6172199" cy="3579312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5539548" y="5852672"/>
            <a:ext cx="564062" cy="0"/>
          </a:xfrm>
          <a:prstGeom prst="straightConnector1">
            <a:avLst/>
          </a:prstGeom>
          <a:ln w="44450">
            <a:solidFill>
              <a:schemeClr val="tx1">
                <a:lumMod val="95000"/>
                <a:lumOff val="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17842" y="5407223"/>
            <a:ext cx="1122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Front shield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43978" y="5403156"/>
            <a:ext cx="1319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Back shield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Elbow Connector 19"/>
          <p:cNvCxnSpPr/>
          <p:nvPr/>
        </p:nvCxnSpPr>
        <p:spPr>
          <a:xfrm rot="5400000">
            <a:off x="7140741" y="6100835"/>
            <a:ext cx="251885" cy="161672"/>
          </a:xfrm>
          <a:prstGeom prst="bentConnector2">
            <a:avLst/>
          </a:prstGeom>
          <a:ln w="254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90591" y="6119476"/>
            <a:ext cx="232499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Thin water </a:t>
            </a:r>
          </a:p>
          <a:p>
            <a:pPr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detector region (0.3 mm)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43978" y="5661022"/>
            <a:ext cx="11049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228252" y="5660644"/>
            <a:ext cx="20466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131444" y="5660644"/>
            <a:ext cx="1088716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914400" y="3014007"/>
            <a:ext cx="37485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Dose equivalent versus aluminum shield thickness</a:t>
            </a:r>
          </a:p>
        </p:txBody>
      </p:sp>
    </p:spTree>
    <p:extLst>
      <p:ext uri="{BB962C8B-B14F-4D97-AF65-F5344CB8AC3E}">
        <p14:creationId xmlns:p14="http://schemas.microsoft.com/office/powerpoint/2010/main" val="173816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Shielding Design Strategies - SPE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3" y="3186165"/>
            <a:ext cx="3882421" cy="3428999"/>
          </a:xfrm>
          <a:prstGeom prst="rect">
            <a:avLst/>
          </a:prstGeom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2400" y="990600"/>
            <a:ext cx="8839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For SPE environments, shield requirements are highly sensitive to the vehicle design, mission duration, destination, and other factors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There are no simple rules that define an optimal or sufficient shield design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Even if limits are met, ALARA* principle requires design efforts to further reduce exposure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  <a:cs typeface="Arial" charset="0"/>
              </a:rPr>
              <a:t>The SPE 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used as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Arial" charset="0"/>
              </a:rPr>
              <a:t>design environment 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can have a significant impact on determining shield requirements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For a given SPE, location in the vehicle and onboard equipment and supplies can also have a significant impact on SPE shield design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990600" y="5067300"/>
            <a:ext cx="1325880" cy="0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163" y="3200401"/>
            <a:ext cx="3916837" cy="342899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5478716" y="5082540"/>
            <a:ext cx="762000" cy="0"/>
          </a:xfrm>
          <a:prstGeom prst="straightConnector1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1771" y="6540698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* ALARA: As Low As Reasonably Achievable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94864" y="2970416"/>
            <a:ext cx="37485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Effective dose versus aluminum shield thickness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212592" y="2970415"/>
            <a:ext cx="37485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Effective dose versus polyethylene shield thickness</a:t>
            </a:r>
          </a:p>
        </p:txBody>
      </p:sp>
    </p:spTree>
    <p:extLst>
      <p:ext uri="{BB962C8B-B14F-4D97-AF65-F5344CB8AC3E}">
        <p14:creationId xmlns:p14="http://schemas.microsoft.com/office/powerpoint/2010/main" val="38819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Shielding Design Strategies - SPE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2400" y="990600"/>
            <a:ext cx="8915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sz="1800" dirty="0" smtClean="0">
                <a:latin typeface="+mj-lt"/>
                <a:cs typeface="Arial" charset="0"/>
              </a:rPr>
              <a:t>Probabilistic approaches are being pursued for SPE shield design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Past efforts to design SPE protection concepts utilized either static, representative environments (e.g. King 1972 event) or a single energy spectrum representing a percentile flux based on a database of historical events (e.g. </a:t>
            </a:r>
            <a:r>
              <a:rPr lang="en-US" sz="1400" dirty="0" err="1" smtClean="0">
                <a:solidFill>
                  <a:srgbClr val="000000"/>
                </a:solidFill>
                <a:latin typeface="+mj-lt"/>
                <a:cs typeface="Arial" charset="0"/>
              </a:rPr>
              <a:t>Xapsos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 model)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Difficult to decide which historical event or percentile flux to design against for a future mission</a:t>
            </a:r>
            <a:endParaRPr lang="en-US" sz="1400" dirty="0">
              <a:solidFill>
                <a:srgbClr val="000000"/>
              </a:solidFill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sz="1400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1800" dirty="0" smtClean="0">
                <a:latin typeface="+mj-lt"/>
                <a:cs typeface="Arial" charset="0"/>
              </a:rPr>
              <a:t>New approaches are being developed that leverage computational efficiency of HZETRN transport code</a:t>
            </a:r>
            <a:endParaRPr lang="en-US" sz="1800" dirty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Astronaut exposure is evaluated for each SPE in a historical database and exposure results are analyzed probabilistically [10]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This approach makes it possible to optimize shield design no matter the spectral shape or magnitude of the SPE</a:t>
            </a:r>
            <a:endParaRPr lang="en-US" sz="1400" dirty="0">
              <a:solidFill>
                <a:srgbClr val="000000"/>
              </a:solidFill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sz="1000" dirty="0">
              <a:solidFill>
                <a:srgbClr val="000000"/>
              </a:solidFill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sz="1000" dirty="0" smtClean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205413"/>
            <a:ext cx="1516062" cy="1347787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13" descr="QNASA_per_diff_values-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36" y="4057372"/>
            <a:ext cx="2843464" cy="252672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953000" y="5984707"/>
            <a:ext cx="685800" cy="414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1" kern="0" dirty="0">
                <a:solidFill>
                  <a:srgbClr val="000000"/>
                </a:solidFill>
                <a:latin typeface="Calibri" pitchFamily="34" charset="0"/>
                <a:ea typeface="+mn-ea"/>
              </a:rPr>
              <a:t>Crew</a:t>
            </a:r>
          </a:p>
          <a:p>
            <a:pPr algn="ctr" eaLnBrk="1" fontAlgn="auto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1" kern="0" dirty="0">
                <a:solidFill>
                  <a:srgbClr val="000000"/>
                </a:solidFill>
                <a:latin typeface="Calibri" pitchFamily="34" charset="0"/>
                <a:ea typeface="+mn-ea"/>
              </a:rPr>
              <a:t>Quarter </a:t>
            </a:r>
          </a:p>
        </p:txBody>
      </p:sp>
      <p:cxnSp>
        <p:nvCxnSpPr>
          <p:cNvPr id="14" name="Straight Arrow Connector 37"/>
          <p:cNvCxnSpPr>
            <a:cxnSpLocks noChangeShapeType="1"/>
          </p:cNvCxnSpPr>
          <p:nvPr/>
        </p:nvCxnSpPr>
        <p:spPr bwMode="auto">
          <a:xfrm flipH="1" flipV="1">
            <a:off x="2819400" y="5535424"/>
            <a:ext cx="613568" cy="479021"/>
          </a:xfrm>
          <a:prstGeom prst="straightConnector1">
            <a:avLst/>
          </a:prstGeom>
          <a:noFill/>
          <a:ln w="19050">
            <a:solidFill>
              <a:srgbClr val="00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36"/>
          <p:cNvCxnSpPr>
            <a:cxnSpLocks noChangeShapeType="1"/>
          </p:cNvCxnSpPr>
          <p:nvPr/>
        </p:nvCxnSpPr>
        <p:spPr bwMode="auto">
          <a:xfrm flipH="1">
            <a:off x="4499768" y="6239502"/>
            <a:ext cx="495050" cy="104954"/>
          </a:xfrm>
          <a:prstGeom prst="straightConnector1">
            <a:avLst/>
          </a:prstGeom>
          <a:noFill/>
          <a:ln w="19050">
            <a:solidFill>
              <a:srgbClr val="00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133348" y="5389115"/>
            <a:ext cx="10668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1" kern="0" dirty="0">
                <a:solidFill>
                  <a:srgbClr val="000000"/>
                </a:solidFill>
                <a:latin typeface="Calibri" pitchFamily="34" charset="0"/>
                <a:ea typeface="+mn-ea"/>
              </a:rPr>
              <a:t>Reconfigurable</a:t>
            </a:r>
          </a:p>
          <a:p>
            <a:pPr algn="ctr" eaLnBrk="1" fontAlgn="auto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1" kern="0" dirty="0">
                <a:solidFill>
                  <a:srgbClr val="000000"/>
                </a:solidFill>
                <a:latin typeface="Calibri" pitchFamily="34" charset="0"/>
                <a:ea typeface="+mn-ea"/>
              </a:rPr>
              <a:t>Shelter </a:t>
            </a:r>
          </a:p>
        </p:txBody>
      </p:sp>
      <p:cxnSp>
        <p:nvCxnSpPr>
          <p:cNvPr id="17" name="Straight Arrow Connector 35"/>
          <p:cNvCxnSpPr>
            <a:cxnSpLocks noChangeShapeType="1"/>
          </p:cNvCxnSpPr>
          <p:nvPr/>
        </p:nvCxnSpPr>
        <p:spPr bwMode="auto">
          <a:xfrm>
            <a:off x="3123696" y="5622131"/>
            <a:ext cx="736600" cy="257175"/>
          </a:xfrm>
          <a:prstGeom prst="straightConnector1">
            <a:avLst/>
          </a:prstGeom>
          <a:noFill/>
          <a:ln w="19050">
            <a:solidFill>
              <a:srgbClr val="00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1" y="3879280"/>
            <a:ext cx="1826474" cy="1661928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37"/>
          <p:cNvCxnSpPr>
            <a:cxnSpLocks noChangeShapeType="1"/>
          </p:cNvCxnSpPr>
          <p:nvPr/>
        </p:nvCxnSpPr>
        <p:spPr bwMode="auto">
          <a:xfrm flipH="1" flipV="1">
            <a:off x="4559842" y="5535424"/>
            <a:ext cx="539228" cy="449284"/>
          </a:xfrm>
          <a:prstGeom prst="straightConnector1">
            <a:avLst/>
          </a:prstGeom>
          <a:noFill/>
          <a:ln w="19050">
            <a:solidFill>
              <a:srgbClr val="00CC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526818" y="5559391"/>
            <a:ext cx="1066800" cy="156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1" kern="0" dirty="0" err="1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Cislunar</a:t>
            </a:r>
            <a:r>
              <a:rPr lang="en-US" sz="1200" b="1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 vehicle</a:t>
            </a:r>
            <a:endParaRPr lang="en-US" sz="1200" b="1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435769" y="5005992"/>
            <a:ext cx="1066800" cy="1560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fontAlgn="auto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200" b="1" kern="0" dirty="0" smtClean="0">
                <a:solidFill>
                  <a:srgbClr val="000000"/>
                </a:solidFill>
                <a:latin typeface="Calibri" pitchFamily="34" charset="0"/>
                <a:ea typeface="+mn-ea"/>
              </a:rPr>
              <a:t>Cutaway view</a:t>
            </a:r>
            <a:endParaRPr lang="en-US" sz="1200" b="1" kern="0" dirty="0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49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73" y="1504590"/>
            <a:ext cx="1692893" cy="12865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Exposure Analysis Overview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7100" y="3886200"/>
            <a:ext cx="1691640" cy="1107996"/>
          </a:xfrm>
          <a:prstGeom prst="rect">
            <a:avLst/>
          </a:prstGeom>
          <a:solidFill>
            <a:srgbClr val="4FF034">
              <a:alpha val="82000"/>
            </a:srgbClr>
          </a:solidFill>
          <a:ln w="31750">
            <a:noFill/>
          </a:ln>
          <a:scene3d>
            <a:camera prst="orthographicFront"/>
            <a:lightRig rig="threePt" dir="t"/>
          </a:scene3d>
          <a:sp3d extrusionH="25400" prstMaterial="softEdge">
            <a:bevelT w="88900" h="57150"/>
            <a:extrusionClr>
              <a:schemeClr val="accent2"/>
            </a:extrusionClr>
          </a:sp3d>
        </p:spPr>
        <p:txBody>
          <a:bodyPr wrap="square" rtlCol="0">
            <a:spAutoFit/>
            <a:sp3d z="38100" extrusionH="57150">
              <a:bevelT w="38100" h="38100"/>
              <a:extrusionClr>
                <a:schemeClr val="accent3">
                  <a:lumMod val="40000"/>
                  <a:lumOff val="60000"/>
                </a:schemeClr>
              </a:extrusionClr>
            </a:sp3d>
          </a:bodyPr>
          <a:lstStyle/>
          <a:p>
            <a:pPr algn="ctr">
              <a:buNone/>
            </a:pPr>
            <a:r>
              <a:rPr lang="en-US" sz="2200" dirty="0" smtClean="0">
                <a:effectLst/>
                <a:latin typeface="Arial" pitchFamily="34" charset="0"/>
                <a:cs typeface="Arial" pitchFamily="34" charset="0"/>
              </a:rPr>
              <a:t>Radiation transport models</a:t>
            </a:r>
            <a:endParaRPr lang="en-US" sz="2200" dirty="0"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3537" y="5659796"/>
            <a:ext cx="2866604" cy="837152"/>
          </a:xfrm>
          <a:prstGeom prst="rect">
            <a:avLst/>
          </a:prstGeom>
          <a:solidFill>
            <a:srgbClr val="FE8058">
              <a:alpha val="54000"/>
            </a:srgbClr>
          </a:solidFill>
          <a:scene3d>
            <a:camera prst="orthographicFront"/>
            <a:lightRig rig="threePt" dir="t"/>
          </a:scene3d>
          <a:sp3d extrusionH="25400" prstMaterial="softEdge">
            <a:bevelT w="88900" h="57150"/>
            <a:extrusionClr>
              <a:schemeClr val="accent2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Exposure &amp;</a:t>
            </a:r>
          </a:p>
          <a:p>
            <a:pPr algn="ctr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Biological response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749" y="2767325"/>
            <a:ext cx="1710917" cy="769441"/>
          </a:xfrm>
          <a:prstGeom prst="rect">
            <a:avLst/>
          </a:prstGeom>
          <a:solidFill>
            <a:srgbClr val="53D0F7">
              <a:alpha val="38824"/>
            </a:srgbClr>
          </a:solidFill>
          <a:ln cap="rnd">
            <a:noFill/>
          </a:ln>
          <a:scene3d>
            <a:camera prst="orthographicFront"/>
            <a:lightRig rig="threePt" dir="t"/>
          </a:scene3d>
          <a:sp3d extrusionH="25400" prstMaterial="softEdge">
            <a:bevelT w="88900" h="57150"/>
            <a:extrusionClr>
              <a:schemeClr val="accent2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Shielding models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Elbow Connector 53"/>
          <p:cNvCxnSpPr>
            <a:stCxn id="17" idx="2"/>
          </p:cNvCxnSpPr>
          <p:nvPr/>
        </p:nvCxnSpPr>
        <p:spPr>
          <a:xfrm flipH="1">
            <a:off x="4315550" y="3364265"/>
            <a:ext cx="0" cy="5219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80920" y="2527113"/>
            <a:ext cx="1876880" cy="837152"/>
          </a:xfrm>
          <a:prstGeom prst="rect">
            <a:avLst/>
          </a:prstGeom>
          <a:solidFill>
            <a:srgbClr val="BCEDFC"/>
          </a:solidFill>
          <a:scene3d>
            <a:camera prst="orthographicFront"/>
            <a:lightRig rig="threePt" dir="t"/>
          </a:scene3d>
          <a:sp3d extrusionH="25400" prstMaterial="softEdge">
            <a:bevelT w="88900" h="57150"/>
            <a:extrusionClr>
              <a:schemeClr val="accent2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Environment</a:t>
            </a:r>
          </a:p>
          <a:p>
            <a:pPr algn="ctr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models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60820" y="2767326"/>
            <a:ext cx="1775460" cy="769441"/>
          </a:xfrm>
          <a:prstGeom prst="rect">
            <a:avLst/>
          </a:prstGeom>
          <a:solidFill>
            <a:srgbClr val="53D0F7">
              <a:alpha val="39000"/>
            </a:srgbClr>
          </a:solidFill>
          <a:scene3d>
            <a:camera prst="orthographicFront"/>
            <a:lightRig rig="threePt" dir="t"/>
          </a:scene3d>
          <a:sp3d extrusionH="25400" prstMaterial="softEdge">
            <a:bevelT w="88900" h="57150"/>
            <a:extrusionClr>
              <a:schemeClr val="accent2"/>
            </a:extrusionClr>
          </a:sp3d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Physics models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Elbow Connector 53"/>
          <p:cNvCxnSpPr>
            <a:stCxn id="18" idx="2"/>
            <a:endCxn id="9" idx="3"/>
          </p:cNvCxnSpPr>
          <p:nvPr/>
        </p:nvCxnSpPr>
        <p:spPr>
          <a:xfrm rot="5400000">
            <a:off x="5851930" y="2843577"/>
            <a:ext cx="903431" cy="2289810"/>
          </a:xfrm>
          <a:prstGeom prst="bentConnector2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2732621" y="853440"/>
            <a:ext cx="32109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en-US" altLang="en-US" sz="800" dirty="0" smtClean="0">
                <a:latin typeface="+mj-lt"/>
                <a:cs typeface="Arial" charset="0"/>
              </a:rPr>
              <a:t>nasa.gov/sites/default/files/14-271.jpg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300" y="1028917"/>
            <a:ext cx="1884500" cy="1473051"/>
          </a:xfrm>
          <a:prstGeom prst="rect">
            <a:avLst/>
          </a:prstGeom>
        </p:spPr>
      </p:pic>
      <p:pic>
        <p:nvPicPr>
          <p:cNvPr id="27" name="Picture 8" descr="C:\Documents and Settings\t.c.slaba\Desktop\VCAM-front-6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188" y="2125095"/>
            <a:ext cx="386837" cy="1411669"/>
          </a:xfrm>
          <a:prstGeom prst="rect">
            <a:avLst/>
          </a:prstGeom>
          <a:noFill/>
        </p:spPr>
      </p:pic>
      <p:pic>
        <p:nvPicPr>
          <p:cNvPr id="28" name="Picture 10" descr="C:\Documents and Settings\t.c.slaba\Desktop\FAX-front-3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7871" y="2125096"/>
            <a:ext cx="492370" cy="1411668"/>
          </a:xfrm>
          <a:prstGeom prst="rect">
            <a:avLst/>
          </a:prstGeom>
          <a:noFill/>
        </p:spPr>
      </p:pic>
      <p:cxnSp>
        <p:nvCxnSpPr>
          <p:cNvPr id="38" name="Elbow Connector 53"/>
          <p:cNvCxnSpPr>
            <a:stCxn id="12" idx="2"/>
            <a:endCxn id="9" idx="1"/>
          </p:cNvCxnSpPr>
          <p:nvPr/>
        </p:nvCxnSpPr>
        <p:spPr>
          <a:xfrm rot="16200000" flipH="1">
            <a:off x="1979438" y="2952536"/>
            <a:ext cx="903432" cy="2071892"/>
          </a:xfrm>
          <a:prstGeom prst="bentConnector2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53"/>
          <p:cNvCxnSpPr>
            <a:stCxn id="9" idx="2"/>
            <a:endCxn id="10" idx="0"/>
          </p:cNvCxnSpPr>
          <p:nvPr/>
        </p:nvCxnSpPr>
        <p:spPr>
          <a:xfrm>
            <a:off x="4312920" y="4994196"/>
            <a:ext cx="3919" cy="66560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652" y="1057381"/>
            <a:ext cx="1189796" cy="168271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86109" y="6458848"/>
            <a:ext cx="1268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600" dirty="0" smtClean="0"/>
              <a:t>nasa.gov/centers/</a:t>
            </a:r>
            <a:r>
              <a:rPr lang="en-US" sz="600" dirty="0" err="1" smtClean="0"/>
              <a:t>johnson</a:t>
            </a:r>
            <a:r>
              <a:rPr lang="en-US" sz="600" dirty="0" smtClean="0"/>
              <a:t>/</a:t>
            </a:r>
            <a:r>
              <a:rPr lang="en-US" sz="600" dirty="0" err="1" smtClean="0"/>
              <a:t>slsd</a:t>
            </a:r>
            <a:r>
              <a:rPr lang="en-US" sz="600" dirty="0" smtClean="0"/>
              <a:t>/about/divisions/</a:t>
            </a:r>
            <a:r>
              <a:rPr lang="en-US" sz="600" dirty="0" err="1" smtClean="0"/>
              <a:t>hacd</a:t>
            </a:r>
            <a:r>
              <a:rPr lang="en-US" sz="600" dirty="0" smtClean="0"/>
              <a:t>/</a:t>
            </a:r>
            <a:r>
              <a:rPr lang="en-US" sz="600" dirty="0" err="1" smtClean="0"/>
              <a:t>hrp</a:t>
            </a:r>
            <a:r>
              <a:rPr lang="en-US" sz="600" dirty="0" smtClean="0"/>
              <a:t>/about-space-radiation.html</a:t>
            </a:r>
            <a:endParaRPr lang="en-US" sz="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04" y="4942468"/>
            <a:ext cx="1049362" cy="155448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34800" y="6451228"/>
            <a:ext cx="1074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600" dirty="0" smtClean="0"/>
              <a:t>humanresearchroadmap.nasa.gov/evidence/reports/Carcinogenesis.pdf</a:t>
            </a:r>
            <a:endParaRPr lang="en-US" sz="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312" y="4942468"/>
            <a:ext cx="876334" cy="156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Summary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52400" y="1022152"/>
            <a:ext cx="89154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For human missions beyond low Earth orbit, exposure from SPE and GCR are a primary concern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1800" dirty="0" smtClean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Sensitivity studies have been performed to quantify which energies in the primary SPE and GCR environments are most import to exposure quantities behind shielding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These studies have helped identify areas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Arial" charset="0"/>
              </a:rPr>
              <a:t>where new measurements 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are needed to reduce environmental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Arial" charset="0"/>
              </a:rPr>
              <a:t>modeling 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uncertainties (AMS-02 should be helpful in both cases) </a:t>
            </a:r>
            <a:endParaRPr lang="en-US" sz="1400" dirty="0">
              <a:solidFill>
                <a:srgbClr val="000000"/>
              </a:solidFill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altLang="en-US" sz="1800" dirty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General shielding strategies for SPE and GCR environments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sz="600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b="1" u="sng" dirty="0" smtClean="0">
                <a:solidFill>
                  <a:srgbClr val="000000"/>
                </a:solidFill>
                <a:latin typeface="+mj-lt"/>
                <a:cs typeface="Arial" charset="0"/>
              </a:rPr>
              <a:t>For SPE: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 passive shielding and design optimization are effective in mitigating the exposure and risk in </a:t>
            </a:r>
            <a:r>
              <a:rPr lang="en-US" sz="1400" smtClean="0">
                <a:solidFill>
                  <a:srgbClr val="000000"/>
                </a:solidFill>
                <a:latin typeface="+mj-lt"/>
                <a:cs typeface="Arial" charset="0"/>
              </a:rPr>
              <a:t>most </a:t>
            </a:r>
            <a:r>
              <a:rPr lang="en-US" sz="1400" smtClean="0">
                <a:solidFill>
                  <a:srgbClr val="000000"/>
                </a:solidFill>
                <a:latin typeface="+mj-lt"/>
                <a:cs typeface="Arial" charset="0"/>
              </a:rPr>
              <a:t>cases</a:t>
            </a:r>
            <a:endParaRPr lang="en-US" sz="1400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sz="600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In cases where limits are satisfied, the ALARA principle still requires designers to seek optimal shielding strategies and reduced exposures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sz="1400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b="1" u="sng" dirty="0" smtClean="0">
                <a:solidFill>
                  <a:srgbClr val="000000"/>
                </a:solidFill>
                <a:latin typeface="+mj-lt"/>
                <a:cs typeface="Arial" charset="0"/>
              </a:rPr>
              <a:t>For GCR: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Arial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ransport code updates and benchmarks have revealed a minimum in the dose equivalent versus depth curve for aluminum shielding near ~20 g/cm</a:t>
            </a:r>
            <a:r>
              <a:rPr lang="en-US" sz="1400" baseline="30000" dirty="0" smtClean="0">
                <a:solidFill>
                  <a:srgbClr val="000000"/>
                </a:solidFill>
                <a:latin typeface="+mj-lt"/>
                <a:cs typeface="Arial" charset="0"/>
              </a:rPr>
              <a:t>2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sz="600" dirty="0" smtClean="0">
              <a:solidFill>
                <a:srgbClr val="000000"/>
              </a:solidFill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sz="1400" dirty="0" smtClean="0">
                <a:solidFill>
                  <a:srgbClr val="000000"/>
                </a:solidFill>
                <a:latin typeface="+mj-lt"/>
                <a:cs typeface="Arial" charset="0"/>
              </a:rPr>
              <a:t>Material optimization may be more important than previously thought, and simply adding more mass to the vehicle design can actually make the problem worse</a:t>
            </a:r>
            <a:endParaRPr lang="en-US" sz="14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3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References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0" y="1022152"/>
            <a:ext cx="91440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[1] </a:t>
            </a:r>
            <a:r>
              <a:rPr lang="en-US" sz="1000" dirty="0" err="1">
                <a:latin typeface="+mj-lt"/>
              </a:rPr>
              <a:t>Slaba,</a:t>
            </a:r>
            <a:r>
              <a:rPr lang="en-US" sz="1000" dirty="0">
                <a:latin typeface="+mj-lt"/>
              </a:rPr>
              <a:t> T.C. and Blattnig, S.R., GCR Environmental Models I: Sensitivity Analysis for GCR Environments. Space Weather, Volume 12, pp. 217-224 (2014</a:t>
            </a:r>
            <a:r>
              <a:rPr lang="en-US" sz="1000" dirty="0" smtClean="0">
                <a:latin typeface="+mj-lt"/>
              </a:rPr>
              <a:t>).</a:t>
            </a:r>
          </a:p>
          <a:p>
            <a:pPr marL="0" indent="0">
              <a:buNone/>
            </a:pPr>
            <a:endParaRPr lang="en-US" sz="1000" dirty="0"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[2] Tylka, A.J., Dietrich, W.F., Atwell, W., Assessing the Space Radiation Hazard in Ground Level Enhanced (GLE) Solar Particle Events. 2010 Fall AGU Meeting, San Francisco, CA (2010).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0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[3] Durante, M., Cucinotta, F.A., Physical Basis of Radiation Protection in Space Travel. Reviews of Modern Physics, Volume 83, pp. 1245-1281 (2011). </a:t>
            </a:r>
          </a:p>
          <a:p>
            <a:pPr marL="0" indent="0">
              <a:buNone/>
            </a:pPr>
            <a:endParaRPr lang="en-US" sz="10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[4] </a:t>
            </a:r>
            <a:r>
              <a:rPr lang="en-US" sz="1000" dirty="0" err="1">
                <a:latin typeface="+mj-lt"/>
              </a:rPr>
              <a:t>Slaba,</a:t>
            </a:r>
            <a:r>
              <a:rPr lang="en-US" sz="1000" dirty="0">
                <a:latin typeface="+mj-lt"/>
              </a:rPr>
              <a:t> T.C., Blattnig, S.R., Badavi, F.F., Faster and more Accurate Transport Procedures for HZETRN. Journal of Computational Physics, Volume 229, pp. 9397-9417 (2010).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0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1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[5] </a:t>
            </a:r>
            <a:r>
              <a:rPr lang="en-US" sz="1000" dirty="0" err="1">
                <a:latin typeface="+mj-lt"/>
              </a:rPr>
              <a:t>Slaba,</a:t>
            </a:r>
            <a:r>
              <a:rPr lang="en-US" sz="1000" dirty="0">
                <a:latin typeface="+mj-lt"/>
              </a:rPr>
              <a:t> T.C., Blattnig, S.R., Aghara, S.K., Townsend, L.W., Handler, T., Gabriel, T.A., Pinsky, L.S., </a:t>
            </a:r>
            <a:r>
              <a:rPr lang="en-US" sz="1000" dirty="0" err="1">
                <a:latin typeface="+mj-lt"/>
              </a:rPr>
              <a:t>Reddell</a:t>
            </a:r>
            <a:r>
              <a:rPr lang="en-US" sz="1000" dirty="0">
                <a:latin typeface="+mj-lt"/>
              </a:rPr>
              <a:t>, B., Coupled Neutron Transport for HZETRN. Radiation Measurements, Volume 45 pp. 173-182 (2010).</a:t>
            </a:r>
          </a:p>
          <a:p>
            <a:pPr marL="0" indent="0">
              <a:buNone/>
            </a:pPr>
            <a:endParaRPr lang="en-US" sz="10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[6] </a:t>
            </a:r>
            <a:r>
              <a:rPr lang="en-US" sz="1000" dirty="0">
                <a:latin typeface="+mj-lt"/>
              </a:rPr>
              <a:t>Norman, R.B., </a:t>
            </a:r>
            <a:r>
              <a:rPr lang="en-US" sz="1000" dirty="0" err="1">
                <a:latin typeface="+mj-lt"/>
              </a:rPr>
              <a:t>Slaba,</a:t>
            </a:r>
            <a:r>
              <a:rPr lang="en-US" sz="1000" dirty="0">
                <a:latin typeface="+mj-lt"/>
              </a:rPr>
              <a:t> T.C., Blattnig, S.R., An Extension of HZETRN for Cosmic Ray Initiated Electromagnetic Cascades. Advances in Space Research, Volume 51, pp. 2251-2260 (2013).</a:t>
            </a:r>
          </a:p>
          <a:p>
            <a:pPr marL="0" indent="0">
              <a:buNone/>
            </a:pPr>
            <a:endParaRPr lang="en-US" sz="10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[7] </a:t>
            </a:r>
            <a:r>
              <a:rPr lang="en-US" sz="1000" dirty="0">
                <a:latin typeface="+mj-lt"/>
              </a:rPr>
              <a:t>Wilson, J.W., </a:t>
            </a:r>
            <a:r>
              <a:rPr lang="en-US" sz="1000" dirty="0" err="1">
                <a:latin typeface="+mj-lt"/>
              </a:rPr>
              <a:t>Slaba,</a:t>
            </a:r>
            <a:r>
              <a:rPr lang="en-US" sz="1000" dirty="0">
                <a:latin typeface="+mj-lt"/>
              </a:rPr>
              <a:t> T.C., Badavi, F.F., </a:t>
            </a:r>
            <a:r>
              <a:rPr lang="en-US" sz="1000" dirty="0" err="1">
                <a:latin typeface="+mj-lt"/>
              </a:rPr>
              <a:t>Reddell</a:t>
            </a:r>
            <a:r>
              <a:rPr lang="en-US" sz="1000" dirty="0">
                <a:latin typeface="+mj-lt"/>
              </a:rPr>
              <a:t>, B.D., Bahadori, A.A., Advances in NASA Radiation Transport Research: 3DHZETRN. Life Sciences in Space Research, Volume 2, pp. 6-22 (2014).</a:t>
            </a:r>
          </a:p>
          <a:p>
            <a:pPr marL="0" indent="0">
              <a:buNone/>
            </a:pPr>
            <a:endParaRPr lang="en-US" sz="10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[8] </a:t>
            </a:r>
            <a:r>
              <a:rPr lang="en-US" sz="1000" dirty="0">
                <a:latin typeface="+mj-lt"/>
              </a:rPr>
              <a:t>Wilson, J.W., </a:t>
            </a:r>
            <a:r>
              <a:rPr lang="en-US" sz="1000" dirty="0" err="1">
                <a:latin typeface="+mj-lt"/>
              </a:rPr>
              <a:t>Slaba,</a:t>
            </a:r>
            <a:r>
              <a:rPr lang="en-US" sz="1000" dirty="0">
                <a:latin typeface="+mj-lt"/>
              </a:rPr>
              <a:t> T.C., Badavi, F.F., </a:t>
            </a:r>
            <a:r>
              <a:rPr lang="en-US" sz="1000" dirty="0" err="1">
                <a:latin typeface="+mj-lt"/>
              </a:rPr>
              <a:t>Reddell</a:t>
            </a:r>
            <a:r>
              <a:rPr lang="en-US" sz="1000" dirty="0">
                <a:latin typeface="+mj-lt"/>
              </a:rPr>
              <a:t>, B.D., Bahadori, A.A., 3DHZETRN: Shielded ICRU Spherical Phantom. Life Sciences in Space Research, Volume 4, pp. 46-61 (2015).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0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000000"/>
                </a:solidFill>
                <a:latin typeface="+mj-lt"/>
                <a:cs typeface="Arial" pitchFamily="34" charset="0"/>
              </a:rPr>
              <a:t>[9] </a:t>
            </a:r>
            <a:r>
              <a:rPr lang="en-US" sz="1000" dirty="0" err="1">
                <a:latin typeface="+mj-lt"/>
              </a:rPr>
              <a:t>Slaba,</a:t>
            </a:r>
            <a:r>
              <a:rPr lang="en-US" sz="1000" dirty="0">
                <a:latin typeface="+mj-lt"/>
              </a:rPr>
              <a:t> T.C., Mertens, C.J., Blattnig, S.R., Radiation Shielding Optimization on Mars. NASA Technical Paper 2013-217983 (2013</a:t>
            </a:r>
            <a:r>
              <a:rPr lang="en-US" sz="1000" dirty="0" smtClean="0">
                <a:latin typeface="+mj-lt"/>
              </a:rPr>
              <a:t>).</a:t>
            </a:r>
          </a:p>
          <a:p>
            <a:pPr marL="0" indent="0">
              <a:buNone/>
            </a:pPr>
            <a:endParaRPr lang="en-US" sz="1000" dirty="0">
              <a:latin typeface="+mj-lt"/>
            </a:endParaRPr>
          </a:p>
          <a:p>
            <a:pPr marL="0" indent="0">
              <a:buNone/>
            </a:pPr>
            <a:r>
              <a:rPr lang="en-US" sz="1000" dirty="0" smtClean="0">
                <a:latin typeface="+mj-lt"/>
              </a:rPr>
              <a:t>[10] Kim, M.H., Hayat, M.J., </a:t>
            </a:r>
            <a:r>
              <a:rPr lang="en-US" sz="1000" dirty="0" err="1" smtClean="0">
                <a:latin typeface="+mj-lt"/>
              </a:rPr>
              <a:t>Feiveson</a:t>
            </a:r>
            <a:r>
              <a:rPr lang="en-US" sz="1000" dirty="0" smtClean="0">
                <a:latin typeface="+mj-lt"/>
              </a:rPr>
              <a:t>, A.H., Cucinotta, F.A., Prediction of Frequency and Exposure Level of Solar Particle Events. Health Physics, Volume 97, pp. 68-81 (2009).</a:t>
            </a:r>
            <a:endParaRPr lang="en-US" sz="1000" dirty="0">
              <a:latin typeface="+mj-lt"/>
            </a:endParaRP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endParaRPr lang="en-US" sz="1000" dirty="0" smtClean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09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Deep Space Radiation Environments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52400" y="1143000"/>
            <a:ext cx="89154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The GCR environment is omnipresent in space and fluctuates between solar minimum and solar maximum on an approximate 11 year cycle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Exposures differ by approximately a factor of 2 between nominal solar extremes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Broad spectrum of particles (most of the periodic table) and energies (many orders of magnitude)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High energy and complexity of field make it difficult to shield against</a:t>
            </a:r>
            <a:endParaRPr lang="en-US" altLang="en-US" sz="1600" dirty="0" smtClean="0">
              <a:latin typeface="+mj-lt"/>
              <a:cs typeface="Arial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7416" y="2987193"/>
            <a:ext cx="4059784" cy="36576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73073"/>
            <a:ext cx="4067373" cy="365760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9" idx="1"/>
          </p:cNvCxnSpPr>
          <p:nvPr/>
        </p:nvCxnSpPr>
        <p:spPr bwMode="auto">
          <a:xfrm flipH="1">
            <a:off x="6858000" y="3096226"/>
            <a:ext cx="235644" cy="225838"/>
          </a:xfrm>
          <a:prstGeom prst="straightConnector1">
            <a:avLst/>
          </a:prstGeom>
          <a:ln w="25400"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93644" y="2942337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minimum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5867400" y="3353440"/>
            <a:ext cx="533400" cy="561374"/>
          </a:xfrm>
          <a:prstGeom prst="straightConnector1">
            <a:avLst/>
          </a:prstGeom>
          <a:ln w="25400">
            <a:headEnd type="none" w="med" len="med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72100" y="308364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maximum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8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Deep Space Radiation Environments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2400" y="1143000"/>
            <a:ext cx="89154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SPE/GLE are intense bursts of protons from the Sun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Difficult to predict occurrence, spectral shape, or magnitude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More likely to occur during periods of heightened solar activity</a:t>
            </a:r>
            <a:r>
              <a:rPr lang="en-US" altLang="en-US" sz="1400" dirty="0">
                <a:latin typeface="+mj-lt"/>
                <a:cs typeface="Arial" charset="0"/>
              </a:rPr>
              <a:t> </a:t>
            </a:r>
            <a:r>
              <a:rPr lang="en-US" altLang="en-US" sz="1400" dirty="0" smtClean="0">
                <a:latin typeface="+mj-lt"/>
                <a:cs typeface="Arial" charset="0"/>
              </a:rPr>
              <a:t>(solar max)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Energies up to several hundred MeV (may extend up to GeV)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Presents serious acute risk to astronauts if not adequately shielded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52" y="2936581"/>
            <a:ext cx="4117629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2" y="2948748"/>
            <a:ext cx="408432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8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Exposure Quantities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2400" y="1167348"/>
            <a:ext cx="89154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Two exposure quantities will be used here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1800" dirty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Dose equivalent (</a:t>
            </a:r>
            <a:r>
              <a:rPr lang="en-US" altLang="en-US" sz="1800" dirty="0" err="1" smtClean="0">
                <a:latin typeface="+mj-lt"/>
                <a:cs typeface="Arial" charset="0"/>
              </a:rPr>
              <a:t>mSv</a:t>
            </a:r>
            <a:r>
              <a:rPr lang="en-US" altLang="en-US" sz="1800" dirty="0" smtClean="0">
                <a:latin typeface="+mj-lt"/>
                <a:cs typeface="Arial" charset="0"/>
              </a:rPr>
              <a:t>)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Radiation quality factor is used to quantify increased biological effectiveness of high LET particles compared to gamma rays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1400" dirty="0" smtClean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Effective dose (</a:t>
            </a:r>
            <a:r>
              <a:rPr lang="en-US" altLang="en-US" sz="1800" dirty="0" err="1" smtClean="0">
                <a:latin typeface="+mj-lt"/>
                <a:cs typeface="Arial" charset="0"/>
              </a:rPr>
              <a:t>mSv</a:t>
            </a:r>
            <a:r>
              <a:rPr lang="en-US" altLang="en-US" sz="1800" dirty="0" smtClean="0">
                <a:latin typeface="+mj-lt"/>
                <a:cs typeface="Arial" charset="0"/>
              </a:rPr>
              <a:t>)</a:t>
            </a:r>
            <a:endParaRPr lang="en-US" altLang="en-US" sz="1800" dirty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Weighted sum of tissue averaged dose equivalent values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Tissue weights quantify relative </a:t>
            </a:r>
            <a:r>
              <a:rPr lang="en-US" altLang="en-US" sz="1400" dirty="0" err="1" smtClean="0">
                <a:latin typeface="+mj-lt"/>
                <a:cs typeface="Arial" charset="0"/>
              </a:rPr>
              <a:t>radiosensitivity</a:t>
            </a:r>
            <a:r>
              <a:rPr lang="en-US" altLang="en-US" sz="1400" dirty="0" smtClean="0">
                <a:latin typeface="+mj-lt"/>
                <a:cs typeface="Arial" charset="0"/>
              </a:rPr>
              <a:t> of individual tissues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Provides a measure of human mortality risk from radiation exposure</a:t>
            </a: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1400" dirty="0" smtClean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1400" dirty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Note: effective dose includes detailed human model and tissue self-shielding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Average human thickness is ~30 g/cm</a:t>
            </a:r>
            <a:r>
              <a:rPr lang="en-US" altLang="en-US" sz="1400" baseline="30000" dirty="0" smtClean="0">
                <a:latin typeface="+mj-lt"/>
                <a:cs typeface="Arial" charset="0"/>
              </a:rPr>
              <a:t>2</a:t>
            </a:r>
            <a:r>
              <a:rPr lang="en-US" altLang="en-US" sz="1400" dirty="0" smtClean="0">
                <a:latin typeface="+mj-lt"/>
                <a:cs typeface="Arial" charset="0"/>
              </a:rPr>
              <a:t> of tissue</a:t>
            </a:r>
            <a:endParaRPr lang="en-US" altLang="en-US" sz="1400" dirty="0">
              <a:latin typeface="+mj-lt"/>
              <a:cs typeface="Arial" charset="0"/>
            </a:endParaRPr>
          </a:p>
          <a:p>
            <a:pPr lvl="1" eaLnBrk="1" hangingPunct="1">
              <a:spcBef>
                <a:spcPct val="0"/>
              </a:spcBef>
              <a:defRPr/>
            </a:pPr>
            <a:endParaRPr lang="en-US" altLang="en-US" sz="1400" dirty="0" smtClean="0">
              <a:latin typeface="+mj-lt"/>
              <a:cs typeface="Arial" charset="0"/>
            </a:endParaRPr>
          </a:p>
          <a:p>
            <a:pPr marL="3175" lvl="1" indent="0" eaLnBrk="1" hangingPunct="1">
              <a:spcBef>
                <a:spcPct val="0"/>
              </a:spcBef>
              <a:buNone/>
              <a:defRPr/>
            </a:pPr>
            <a:endParaRPr lang="en-US" altLang="en-US" sz="1000" dirty="0" smtClean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8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Sensitivity Studies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52400" y="1094803"/>
            <a:ext cx="8839200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Sensitivity analysis [1]</a:t>
            </a:r>
          </a:p>
          <a:p>
            <a:pPr marL="344488" lvl="1" indent="-117475"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Quantify extent to which each SPE or GCR ion/energy contributes to exposure behind shielding</a:t>
            </a:r>
          </a:p>
          <a:p>
            <a:pPr marL="344488" lvl="1" indent="-117475">
              <a:buFontTx/>
              <a:buChar char="-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Identifies primary ions/energies that are most important from radiation shielding perspective 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066800" y="2906714"/>
            <a:ext cx="3420494" cy="3486882"/>
          </a:xfrm>
          <a:prstGeom prst="ellipse">
            <a:avLst/>
          </a:prstGeom>
          <a:solidFill>
            <a:schemeClr val="bg2">
              <a:lumMod val="90000"/>
              <a:alpha val="24000"/>
            </a:schemeClr>
          </a:solidFill>
          <a:ln w="1905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Picture 2" descr="C:\Users\tslaba\Desktop\mash3_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947" y="3138939"/>
            <a:ext cx="985721" cy="30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830778" y="2311457"/>
            <a:ext cx="3246422" cy="42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Spherical aluminum shielding</a:t>
            </a:r>
            <a:endParaRPr lang="en-US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 bwMode="auto">
          <a:xfrm flipH="1">
            <a:off x="3581400" y="2523727"/>
            <a:ext cx="1249378" cy="440869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5788937" y="2964596"/>
            <a:ext cx="26692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Ion (Z) with boundary energy E</a:t>
            </a:r>
            <a:r>
              <a:rPr lang="en-US" sz="1800" i="1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1800" kern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urved Connector 24"/>
          <p:cNvCxnSpPr>
            <a:stCxn id="24" idx="1"/>
          </p:cNvCxnSpPr>
          <p:nvPr/>
        </p:nvCxnSpPr>
        <p:spPr>
          <a:xfrm rot="10800000" flipV="1">
            <a:off x="4402249" y="3307496"/>
            <a:ext cx="1386689" cy="495300"/>
          </a:xfrm>
          <a:prstGeom prst="curvedConnector3">
            <a:avLst/>
          </a:prstGeom>
          <a:ln w="38100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7" idx="1"/>
          </p:cNvCxnSpPr>
          <p:nvPr/>
        </p:nvCxnSpPr>
        <p:spPr bwMode="auto">
          <a:xfrm flipH="1" flipV="1">
            <a:off x="2895600" y="3878996"/>
            <a:ext cx="2817137" cy="722012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5712737" y="4143808"/>
            <a:ext cx="26692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Mixed field at tissue sites with spectrum of local energies (E</a:t>
            </a:r>
            <a:r>
              <a:rPr lang="en-US" sz="1800" i="1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800" kern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5410200" y="5479196"/>
            <a:ext cx="2669263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Quantify effective dose as a function of boundary energy E</a:t>
            </a:r>
            <a:r>
              <a:rPr lang="en-US" sz="1800" i="1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1800" kern="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3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Sensitivity Studies - GCR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5389" y="1291983"/>
            <a:ext cx="8856211" cy="1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Energy/ion region measured by ACE/CRIS induces less than 5% of the exposure behind shielding</a:t>
            </a:r>
          </a:p>
          <a:p>
            <a:pPr marL="742950" lvl="2" indent="-28575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Region measured by ACE/CRIS (E &lt; 500 MeV/n, Z = 5-28)</a:t>
            </a:r>
          </a:p>
          <a:p>
            <a:pPr marL="457200" lvl="2">
              <a:buNone/>
            </a:pP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542386"/>
              </p:ext>
            </p:extLst>
          </p:nvPr>
        </p:nvGraphicFramePr>
        <p:xfrm>
          <a:off x="457197" y="3724811"/>
          <a:ext cx="8153402" cy="25603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95403"/>
                <a:gridCol w="1066800"/>
                <a:gridCol w="1295400"/>
                <a:gridCol w="1233557"/>
                <a:gridCol w="1057548"/>
                <a:gridCol w="1057548"/>
                <a:gridCol w="1147146"/>
              </a:tblGrid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Boundary energy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interval (GeV/n)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0.25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[0.25, 0.5]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[0.5, 1.5]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[1.5, 4]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= 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= 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= 3-10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B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solidFill>
                      <a:srgbClr val="CB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= 11-20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B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solidFill>
                      <a:srgbClr val="CB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= 21-28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88044" y="3223452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Relative contribution of each boundary ion/energy group to effective dose behind 20 g/cm</a:t>
            </a:r>
            <a:r>
              <a:rPr lang="en-US" sz="1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aluminum during solar minimum [1]. Note: a value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0.0 indicates relative contribution &lt; 0.1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Sensitivity Studies - GCR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5389" y="1207496"/>
            <a:ext cx="8856211" cy="184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7013" lvl="1" indent="-227013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Z=1 with energies &gt;500 MeV/n induce ~51% of the total exposure behind shielding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28575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Energy region has been only sparsely measured with balloon and satellite instruments</a:t>
            </a:r>
          </a:p>
          <a:p>
            <a:pPr marL="742950" lvl="2" indent="-285750">
              <a:buFontTx/>
              <a:buChar char="-"/>
            </a:pP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AMS-02 instrument should begin to fill this very important gap in the measurement database</a:t>
            </a:r>
          </a:p>
          <a:p>
            <a:pPr marL="742950" lvl="2" indent="-285750">
              <a:buFontTx/>
              <a:buChar char="-"/>
            </a:pP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61926"/>
              </p:ext>
            </p:extLst>
          </p:nvPr>
        </p:nvGraphicFramePr>
        <p:xfrm>
          <a:off x="457197" y="3724811"/>
          <a:ext cx="8153402" cy="25603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95403"/>
                <a:gridCol w="1066800"/>
                <a:gridCol w="1295400"/>
                <a:gridCol w="1233557"/>
                <a:gridCol w="1057548"/>
                <a:gridCol w="1057548"/>
                <a:gridCol w="1147146"/>
              </a:tblGrid>
              <a:tr h="320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Boundary energy</a:t>
                      </a:r>
                      <a:r>
                        <a:rPr lang="en-US" sz="18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interval (GeV/n)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0.25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[0.25, 0.5]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[0.5, 1.5]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[1.5, 4]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= 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6D6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58.1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= 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= 3-10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= 11-20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= 21-28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37.4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20.5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100.0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3025" marR="1371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88044" y="3223452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Relative contribution of each boundary ion/energy group to effective dose behind 20 g/cm</a:t>
            </a:r>
            <a:r>
              <a:rPr lang="en-US" sz="1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aluminum during solar minimum [1]. Note: a value 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0.0 indicates relative contribution &lt; 0.1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%</a:t>
            </a:r>
            <a:endParaRPr lang="en-US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35102"/>
            <a:ext cx="6053337" cy="35942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0BE84-5675-40ED-BC74-5C6DEF3AA2B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101025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Sensitivity Studies - SPE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953000" y="2958405"/>
            <a:ext cx="4191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SPE/GLE intensities and spectral shapes are widely varying</a:t>
            </a:r>
          </a:p>
          <a:p>
            <a:pPr marL="285750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000" dirty="0" smtClean="0">
              <a:latin typeface="+mj-lt"/>
              <a:cs typeface="Arial" charset="0"/>
            </a:endParaRPr>
          </a:p>
          <a:p>
            <a:pPr marL="285750" lvl="1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1400" u="sng" dirty="0" smtClean="0">
                <a:latin typeface="+mj-lt"/>
                <a:cs typeface="Arial" charset="0"/>
              </a:rPr>
              <a:t>For specific events, relative contribution from energy groups may look very different than the average results</a:t>
            </a:r>
          </a:p>
          <a:p>
            <a:pPr marL="628650" lvl="2" indent="-28575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000" u="sng" dirty="0">
              <a:latin typeface="+mj-lt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86218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spcBef>
                <a:spcPct val="0"/>
              </a:spcBef>
              <a:buNone/>
              <a:defRPr/>
            </a:pPr>
            <a:r>
              <a:rPr lang="en-US" altLang="en-US" sz="1200" u="sng" dirty="0" smtClean="0">
                <a:cs typeface="Arial" charset="0"/>
              </a:rPr>
              <a:t>Average</a:t>
            </a:r>
            <a:r>
              <a:rPr lang="en-US" altLang="en-US" sz="1200" dirty="0" smtClean="0">
                <a:cs typeface="Arial" charset="0"/>
              </a:rPr>
              <a:t> effective dose results from all GLEs in database</a:t>
            </a:r>
            <a:endParaRPr lang="en-US" altLang="en-US" sz="1200" dirty="0"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52400" y="1143000"/>
            <a:ext cx="89154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8001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Tylka et al. [2] analyzed historical GLEs from 1956-2006</a:t>
            </a:r>
          </a:p>
          <a:p>
            <a:pPr lvl="1" eaLnBrk="1" hangingPunct="1">
              <a:spcBef>
                <a:spcPct val="0"/>
              </a:spcBef>
              <a:defRPr/>
            </a:pPr>
            <a:r>
              <a:rPr lang="en-US" altLang="en-US" sz="1400" dirty="0" smtClean="0">
                <a:latin typeface="+mj-lt"/>
                <a:cs typeface="Arial" charset="0"/>
              </a:rPr>
              <a:t>Provided a database of Band function parameters for most of the events (58 in total)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altLang="en-US" sz="1800" dirty="0" smtClean="0">
              <a:latin typeface="+mj-lt"/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sz="1800" dirty="0" smtClean="0">
                <a:latin typeface="+mj-lt"/>
                <a:cs typeface="Arial" charset="0"/>
              </a:rPr>
              <a:t>Tylka parameters used to quantify the contribution of various energy groups to effective dose behind shielding</a:t>
            </a:r>
          </a:p>
        </p:txBody>
      </p:sp>
    </p:spTree>
    <p:extLst>
      <p:ext uri="{BB962C8B-B14F-4D97-AF65-F5344CB8AC3E}">
        <p14:creationId xmlns:p14="http://schemas.microsoft.com/office/powerpoint/2010/main" val="3548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30105</TotalTime>
  <Words>2269</Words>
  <Application>Microsoft Office PowerPoint</Application>
  <PresentationFormat>On-screen Show (4:3)</PresentationFormat>
  <Paragraphs>344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OAO-ODIN</dc:creator>
  <cp:lastModifiedBy>Tony</cp:lastModifiedBy>
  <cp:revision>1455</cp:revision>
  <dcterms:created xsi:type="dcterms:W3CDTF">2005-12-06T21:52:36Z</dcterms:created>
  <dcterms:modified xsi:type="dcterms:W3CDTF">2015-09-30T11:12:10Z</dcterms:modified>
</cp:coreProperties>
</file>