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99" r:id="rId3"/>
    <p:sldId id="498" r:id="rId4"/>
    <p:sldId id="499" r:id="rId5"/>
    <p:sldId id="508" r:id="rId6"/>
    <p:sldId id="504" r:id="rId7"/>
    <p:sldId id="505" r:id="rId8"/>
    <p:sldId id="512" r:id="rId9"/>
    <p:sldId id="519" r:id="rId10"/>
    <p:sldId id="520" r:id="rId11"/>
    <p:sldId id="521" r:id="rId12"/>
    <p:sldId id="501" r:id="rId13"/>
    <p:sldId id="502" r:id="rId14"/>
    <p:sldId id="503" r:id="rId15"/>
    <p:sldId id="522" r:id="rId16"/>
    <p:sldId id="517" r:id="rId17"/>
    <p:sldId id="523" r:id="rId18"/>
    <p:sldId id="524" r:id="rId19"/>
    <p:sldId id="515" r:id="rId20"/>
    <p:sldId id="52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984">
          <p15:clr>
            <a:srgbClr val="A4A3A4"/>
          </p15:clr>
        </p15:guide>
        <p15:guide id="2" pos="21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CC00"/>
    <a:srgbClr val="FFFF00"/>
    <a:srgbClr val="FFCC66"/>
    <a:srgbClr val="FFD501"/>
    <a:srgbClr val="864D01"/>
    <a:srgbClr val="704A01"/>
    <a:srgbClr val="916002"/>
    <a:srgbClr val="AD7301"/>
    <a:srgbClr val="FAA700"/>
    <a:srgbClr val="A30D01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339" autoAdjust="0"/>
    <p:restoredTop sz="86011" autoAdjust="0"/>
  </p:normalViewPr>
  <p:slideViewPr>
    <p:cSldViewPr snapToGrid="0">
      <p:cViewPr varScale="1">
        <p:scale>
          <a:sx n="105" d="100"/>
          <a:sy n="105" d="100"/>
        </p:scale>
        <p:origin x="-888" y="-104"/>
      </p:cViewPr>
      <p:guideLst>
        <p:guide orient="horz" pos="984"/>
        <p:guide pos="2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358CA-447C-6444-9BCC-FA916C93F807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279E6-37D6-1F46-8ED7-65624E7B02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089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0B855-4BB0-D049-BF04-D66C443CB33A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739EF-F548-F948-9711-AC63F8CE9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93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739EF-F548-F948-9711-AC63F8CE96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953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Pc approach possesses a substantial advantage over the use of simple miss-distance calculations in that it incorporates the uncertainties of the two state estimates, so that as these estimates increase substantially in uncertainty, the resultant Pc decreases and ultimately approaches zero.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739EF-F548-F948-9711-AC63F8CE96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793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aware that there are other data that can vary</a:t>
            </a:r>
            <a:r>
              <a:rPr lang="en-US" baseline="0" dirty="0" smtClean="0"/>
              <a:t> significantly from the F10.7, but we are limited to using only what is modeled in the NOAA daily files as that is what the </a:t>
            </a:r>
            <a:r>
              <a:rPr lang="en-US" baseline="0" dirty="0" err="1" smtClean="0"/>
              <a:t>JSpOC</a:t>
            </a:r>
            <a:r>
              <a:rPr lang="en-US" baseline="0" dirty="0" smtClean="0"/>
              <a:t> delivers to us in the catalog screenings.</a:t>
            </a:r>
          </a:p>
          <a:p>
            <a:r>
              <a:rPr lang="en-US" baseline="0" dirty="0" smtClean="0"/>
              <a:t>New HASDM includes 11 different models (F10, S10, M10, Y10 F10bar, S10bar, M10bar, Y10bar, </a:t>
            </a:r>
            <a:r>
              <a:rPr lang="en-US" baseline="0" dirty="0" err="1" smtClean="0"/>
              <a:t>Ap</a:t>
            </a:r>
            <a:r>
              <a:rPr lang="en-US" baseline="0" dirty="0" smtClean="0"/>
              <a:t>, DST, DTC)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Decision-making time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TCA – forced to make a decision before have good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739EF-F548-F948-9711-AC63F8CE96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6005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</a:t>
            </a:r>
            <a:r>
              <a:rPr lang="en-US" baseline="0" dirty="0" smtClean="0"/>
              <a:t> thing in different view</a:t>
            </a:r>
          </a:p>
          <a:p>
            <a:r>
              <a:rPr lang="en-US" baseline="0" dirty="0" smtClean="0"/>
              <a:t>Think is tailing off, but have CME  - is it really still not a threat?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739EF-F548-F948-9711-AC63F8CE96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075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file://localhost/Users/kgammage/Documents/CustomerWork/Meatballs/NASA.gif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file://localhost/Users/kgammage/Documents/CustomerWork/Meatballs/NASA.gif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21F0A"/>
              </a:buClr>
              <a:defRPr/>
            </a:lvl1pPr>
            <a:lvl2pPr>
              <a:buClr>
                <a:srgbClr val="D21F0A"/>
              </a:buClr>
              <a:defRPr/>
            </a:lvl2pPr>
            <a:lvl3pPr>
              <a:buClr>
                <a:srgbClr val="D21F0A"/>
              </a:buClr>
              <a:defRPr/>
            </a:lvl3pPr>
            <a:lvl4pPr>
              <a:buClr>
                <a:srgbClr val="D21F0A"/>
              </a:buClr>
              <a:defRPr/>
            </a:lvl4pPr>
            <a:lvl5pPr>
              <a:buClr>
                <a:srgbClr val="D21F0A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039" y="6356350"/>
            <a:ext cx="391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fld id="{E3BE99E5-8F11-4D46-8B27-FC02D164DE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NASA.gif" descr="/Users/kgammage/Documents/CustomerWork/Meatballs/NASA.gif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7955544" y="157183"/>
            <a:ext cx="1086856" cy="934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45539" y="3023226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61079" y="621944"/>
            <a:ext cx="2850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National Aeronautics</a:t>
            </a:r>
            <a:r>
              <a:rPr lang="en-US" sz="1000" baseline="0" dirty="0" smtClean="0">
                <a:solidFill>
                  <a:schemeClr val="bg1"/>
                </a:solidFill>
                <a:latin typeface="Arial"/>
                <a:cs typeface="Arial"/>
              </a:rPr>
              <a:t> and Space Administration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1079" y="6254779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err="1" smtClean="0">
                <a:solidFill>
                  <a:schemeClr val="bg1"/>
                </a:solidFill>
                <a:latin typeface="Arial"/>
                <a:cs typeface="Arial"/>
              </a:rPr>
              <a:t>www.nasa.gov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51761" y="5843152"/>
            <a:ext cx="4978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200" dirty="0" smtClean="0">
                <a:solidFill>
                  <a:srgbClr val="FFD501"/>
                </a:solidFill>
                <a:latin typeface="Arial"/>
                <a:cs typeface="Arial"/>
              </a:rPr>
              <a:t>NASA ROBOTIC CARA</a:t>
            </a:r>
            <a:endParaRPr lang="en-US" sz="1600" b="1" spc="200" dirty="0">
              <a:solidFill>
                <a:srgbClr val="FFD501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305236"/>
            <a:ext cx="7699746" cy="1270038"/>
          </a:xfrm>
          <a:prstGeom prst="rect">
            <a:avLst/>
          </a:prstGeom>
          <a:gradFill flip="none" rotWithShape="1">
            <a:gsLst>
              <a:gs pos="0">
                <a:srgbClr val="FFD501"/>
              </a:gs>
              <a:gs pos="100000">
                <a:srgbClr val="FFFFFF">
                  <a:alpha val="0"/>
                </a:srgbClr>
              </a:gs>
              <a:gs pos="50000">
                <a:srgbClr val="AD730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45539" y="1267451"/>
            <a:ext cx="6828694" cy="1470025"/>
          </a:xfrm>
        </p:spPr>
        <p:txBody>
          <a:bodyPr/>
          <a:lstStyle>
            <a:lvl1pPr algn="l">
              <a:defRPr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NASA.gif" descr="/Users/kgammage/Documents/CustomerWork/Meatballs/NASA.gif"/>
          <p:cNvPicPr>
            <a:picLocks noChangeAspect="1"/>
          </p:cNvPicPr>
          <p:nvPr userDrawn="1"/>
        </p:nvPicPr>
        <p:blipFill>
          <a:blip r:embed="rId3" r:link="rId4"/>
          <a:stretch>
            <a:fillRect/>
          </a:stretch>
        </p:blipFill>
        <p:spPr>
          <a:xfrm>
            <a:off x="7735889" y="258783"/>
            <a:ext cx="1086856" cy="934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039" y="6356350"/>
            <a:ext cx="391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2081F"/>
                </a:solidFill>
                <a:latin typeface="Arial"/>
                <a:cs typeface="Arial"/>
              </a:defRPr>
            </a:lvl1pPr>
          </a:lstStyle>
          <a:p>
            <a:fld id="{E3BE99E5-8F11-4D46-8B27-FC02D164D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36039" y="6356350"/>
            <a:ext cx="391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2081F"/>
                </a:solidFill>
                <a:latin typeface="Arial"/>
                <a:cs typeface="Arial"/>
              </a:defRPr>
            </a:lvl1pPr>
          </a:lstStyle>
          <a:p>
            <a:fld id="{E3BE99E5-8F11-4D46-8B27-FC02D164D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039" y="6356350"/>
            <a:ext cx="391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2081F"/>
                </a:solidFill>
                <a:latin typeface="Arial"/>
                <a:cs typeface="Arial"/>
              </a:defRPr>
            </a:lvl1pPr>
          </a:lstStyle>
          <a:p>
            <a:fld id="{E3BE99E5-8F11-4D46-8B27-FC02D164D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039" y="6356350"/>
            <a:ext cx="391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2081F"/>
                </a:solidFill>
                <a:latin typeface="Arial"/>
                <a:cs typeface="Arial"/>
              </a:defRPr>
            </a:lvl1pPr>
          </a:lstStyle>
          <a:p>
            <a:fld id="{E3BE99E5-8F11-4D46-8B27-FC02D164D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039" y="6356350"/>
            <a:ext cx="391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2081F"/>
                </a:solidFill>
                <a:latin typeface="Arial"/>
                <a:cs typeface="Arial"/>
              </a:defRPr>
            </a:lvl1pPr>
          </a:lstStyle>
          <a:p>
            <a:fld id="{E3BE99E5-8F11-4D46-8B27-FC02D164D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039" y="6356350"/>
            <a:ext cx="391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2081F"/>
                </a:solidFill>
                <a:latin typeface="Arial"/>
                <a:cs typeface="Arial"/>
              </a:defRPr>
            </a:lvl1pPr>
          </a:lstStyle>
          <a:p>
            <a:fld id="{E3BE99E5-8F11-4D46-8B27-FC02D164D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039" y="6356350"/>
            <a:ext cx="391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2081F"/>
                </a:solidFill>
                <a:latin typeface="Arial"/>
                <a:cs typeface="Arial"/>
              </a:defRPr>
            </a:lvl1pPr>
          </a:lstStyle>
          <a:p>
            <a:fld id="{E3BE99E5-8F11-4D46-8B27-FC02D164D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70038"/>
          </a:xfrm>
          <a:prstGeom prst="rect">
            <a:avLst/>
          </a:prstGeom>
          <a:gradFill flip="none" rotWithShape="1">
            <a:gsLst>
              <a:gs pos="0">
                <a:srgbClr val="FFD501"/>
              </a:gs>
              <a:gs pos="50000">
                <a:srgbClr val="864D01"/>
              </a:gs>
              <a:gs pos="100000">
                <a:srgbClr val="FFD501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88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5412"/>
            <a:ext cx="8229600" cy="4650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039" y="6356350"/>
            <a:ext cx="391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fld id="{E3BE99E5-8F11-4D46-8B27-FC02D164DE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8029" y="6366471"/>
            <a:ext cx="2264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200" dirty="0" smtClean="0">
                <a:solidFill>
                  <a:srgbClr val="000090"/>
                </a:solidFill>
                <a:latin typeface="Arial"/>
                <a:cs typeface="Arial"/>
              </a:rPr>
              <a:t>NASA ROBOTIC</a:t>
            </a:r>
            <a:r>
              <a:rPr lang="en-US" sz="1200" b="1" spc="200" baseline="0" dirty="0" smtClean="0">
                <a:solidFill>
                  <a:srgbClr val="000090"/>
                </a:solidFill>
                <a:latin typeface="Arial"/>
                <a:cs typeface="Arial"/>
              </a:rPr>
              <a:t> CARA</a:t>
            </a:r>
            <a:endParaRPr lang="en-US" sz="1200" b="1" spc="2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51736" y="6366471"/>
            <a:ext cx="2219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200" baseline="0" dirty="0" smtClean="0">
                <a:solidFill>
                  <a:srgbClr val="B2081F"/>
                </a:solidFill>
                <a:latin typeface="Arial"/>
                <a:cs typeface="Arial"/>
              </a:rPr>
              <a:t>NASA • USGS • NOAA</a:t>
            </a:r>
            <a:endParaRPr lang="en-US" sz="1200" dirty="0">
              <a:solidFill>
                <a:srgbClr val="B2081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0090"/>
          </a:solidFill>
          <a:latin typeface="Arial"/>
          <a:ea typeface="+mj-ea"/>
          <a:cs typeface="Arial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Clr>
          <a:srgbClr val="B2081F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55613" indent="-284163" algn="l" defTabSz="457200" rtl="0" eaLnBrk="1" latinLnBrk="0" hangingPunct="1">
        <a:spcBef>
          <a:spcPct val="20000"/>
        </a:spcBef>
        <a:buClr>
          <a:srgbClr val="B2081F"/>
        </a:buClr>
        <a:buFont typeface="Arial"/>
        <a:buChar char="–"/>
        <a:tabLst>
          <a:tab pos="341313" algn="l"/>
        </a:tabLst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741363" indent="-228600" algn="l" defTabSz="457200" rtl="0" eaLnBrk="1" latinLnBrk="0" hangingPunct="1">
        <a:spcBef>
          <a:spcPct val="20000"/>
        </a:spcBef>
        <a:buClr>
          <a:srgbClr val="B2081F"/>
        </a:buClr>
        <a:buFont typeface="Arial"/>
        <a:buChar char="•"/>
        <a:tabLst>
          <a:tab pos="569913" algn="l"/>
        </a:tabLst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025525" indent="-284163" algn="l" defTabSz="457200" rtl="0" eaLnBrk="1" latinLnBrk="0" hangingPunct="1">
        <a:spcBef>
          <a:spcPct val="20000"/>
        </a:spcBef>
        <a:buClr>
          <a:srgbClr val="B2081F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254125" indent="-228600" algn="l" defTabSz="457200" rtl="0" eaLnBrk="1" latinLnBrk="0" hangingPunct="1">
        <a:spcBef>
          <a:spcPct val="20000"/>
        </a:spcBef>
        <a:buClr>
          <a:srgbClr val="B2081F"/>
        </a:buClr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5989" y="2887301"/>
            <a:ext cx="5853598" cy="2988565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b="1" dirty="0" smtClean="0"/>
              <a:t>M.D</a:t>
            </a:r>
            <a:r>
              <a:rPr lang="en-US" b="1" dirty="0"/>
              <a:t>. </a:t>
            </a:r>
            <a:r>
              <a:rPr lang="en-US" b="1" dirty="0" err="1"/>
              <a:t>Hejduk</a:t>
            </a:r>
            <a:endParaRPr lang="en-US" dirty="0"/>
          </a:p>
          <a:p>
            <a:r>
              <a:rPr lang="en-US" i="1" dirty="0" err="1" smtClean="0"/>
              <a:t>Astrorum</a:t>
            </a:r>
            <a:r>
              <a:rPr lang="en-US" i="1" dirty="0" smtClean="0"/>
              <a:t> Consulting</a:t>
            </a:r>
          </a:p>
          <a:p>
            <a:endParaRPr lang="en-US" i="1" dirty="0" smtClean="0"/>
          </a:p>
          <a:p>
            <a:r>
              <a:rPr lang="en-US" b="1" dirty="0" smtClean="0"/>
              <a:t>L.K</a:t>
            </a:r>
            <a:r>
              <a:rPr lang="en-US" b="1" dirty="0"/>
              <a:t>. Newman</a:t>
            </a:r>
            <a:endParaRPr lang="en-US" dirty="0"/>
          </a:p>
          <a:p>
            <a:r>
              <a:rPr lang="en-US" i="1" dirty="0"/>
              <a:t>NASA </a:t>
            </a:r>
            <a:r>
              <a:rPr lang="en-US" i="1" dirty="0" smtClean="0"/>
              <a:t>Goddard </a:t>
            </a:r>
            <a:r>
              <a:rPr lang="en-US" i="1" dirty="0"/>
              <a:t>Space Flight </a:t>
            </a:r>
            <a:r>
              <a:rPr lang="en-US" i="1" dirty="0" smtClean="0"/>
              <a:t>Center</a:t>
            </a:r>
          </a:p>
          <a:p>
            <a:endParaRPr lang="en-US" i="1" dirty="0" smtClean="0"/>
          </a:p>
          <a:p>
            <a:r>
              <a:rPr lang="en-US" b="1" dirty="0"/>
              <a:t>R.L. </a:t>
            </a:r>
            <a:r>
              <a:rPr lang="en-US" b="1" dirty="0" err="1"/>
              <a:t>Besser</a:t>
            </a:r>
            <a:r>
              <a:rPr lang="en-US" b="1" dirty="0"/>
              <a:t> and D.A. </a:t>
            </a:r>
            <a:r>
              <a:rPr lang="en-US" b="1" dirty="0" err="1"/>
              <a:t>Pachura</a:t>
            </a:r>
            <a:endParaRPr lang="en-US" b="1" dirty="0"/>
          </a:p>
          <a:p>
            <a:r>
              <a:rPr lang="en-US" i="1" dirty="0" err="1" smtClean="0"/>
              <a:t>Omitron</a:t>
            </a:r>
            <a:r>
              <a:rPr lang="en-US" i="1" dirty="0" smtClean="0"/>
              <a:t> Inc.</a:t>
            </a:r>
            <a:endParaRPr lang="en-US" i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205667"/>
            <a:ext cx="8550876" cy="1470025"/>
          </a:xfrm>
        </p:spPr>
        <p:txBody>
          <a:bodyPr>
            <a:normAutofit/>
          </a:bodyPr>
          <a:lstStyle/>
          <a:p>
            <a:r>
              <a:rPr lang="en-US" sz="2800" dirty="0"/>
              <a:t>Predicting Space Weather Effects on Close Approach </a:t>
            </a:r>
            <a:r>
              <a:rPr lang="en-US" sz="2800" dirty="0" smtClean="0"/>
              <a:t>Events</a:t>
            </a:r>
            <a:endParaRPr lang="en-US" sz="2800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4884122" y="2675692"/>
            <a:ext cx="3666754" cy="100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B2081F"/>
              </a:buClr>
              <a:buFont typeface="Arial"/>
              <a:buNone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B2081F"/>
              </a:buClr>
              <a:buFont typeface="Arial"/>
              <a:buNone/>
              <a:tabLst>
                <a:tab pos="341313" algn="l"/>
              </a:tabLst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B2081F"/>
              </a:buClr>
              <a:buFont typeface="Arial"/>
              <a:buNone/>
              <a:tabLst>
                <a:tab pos="569913" algn="l"/>
              </a:tabLst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B2081F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B2081F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2015 AMOS Conference</a:t>
            </a:r>
            <a:endParaRPr lang="en-US" i="1" dirty="0" smtClean="0"/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Previously, in presence of solar storm, drag model error magnitude not known but “direction” known</a:t>
            </a:r>
          </a:p>
          <a:p>
            <a:pPr lvl="1"/>
            <a:r>
              <a:rPr lang="en-US" dirty="0" smtClean="0"/>
              <a:t>Models did not attempt to predict solar storm effects in advance of arrival, but solar storm bound to increase drag over quiescent case</a:t>
            </a:r>
          </a:p>
          <a:p>
            <a:r>
              <a:rPr lang="en-US" dirty="0" smtClean="0"/>
              <a:t>With solar storm compensation, model error undoubtedly smaller, but direction indeterminate—could over- or under-compensate</a:t>
            </a:r>
          </a:p>
          <a:p>
            <a:r>
              <a:rPr lang="en-US" dirty="0" smtClean="0"/>
              <a:t>Thus, need to determine solution’s sensitivity to density </a:t>
            </a:r>
            <a:r>
              <a:rPr lang="en-US" dirty="0" err="1" smtClean="0"/>
              <a:t>mismodeling</a:t>
            </a:r>
            <a:endParaRPr lang="en-US" dirty="0" smtClean="0"/>
          </a:p>
          <a:p>
            <a:r>
              <a:rPr lang="en-US" dirty="0" smtClean="0"/>
              <a:t>Can do this by systematically varying the ballistic coefficient</a:t>
            </a:r>
          </a:p>
          <a:p>
            <a:pPr lvl="1"/>
            <a:r>
              <a:rPr lang="en-US" dirty="0" smtClean="0"/>
              <a:t>Recall that density and ballistic coefficient coupled—varying one has similar effect to varying the other:</a:t>
            </a:r>
          </a:p>
          <a:p>
            <a:pPr lvl="1"/>
            <a:r>
              <a:rPr lang="en-US" dirty="0" smtClean="0"/>
              <a:t>If done systematically, can generate an entire trade-space of effects of potential density forecasting errors</a:t>
            </a:r>
          </a:p>
          <a:p>
            <a:pPr marL="171450" lvl="1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Sensitivity to Solar Storms</a:t>
            </a:r>
            <a:endParaRPr lang="en-US" dirty="0"/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4039" y="4565294"/>
            <a:ext cx="1472046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619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589" y="1475412"/>
            <a:ext cx="8462682" cy="4650752"/>
          </a:xfrm>
        </p:spPr>
        <p:txBody>
          <a:bodyPr/>
          <a:lstStyle/>
          <a:p>
            <a:r>
              <a:rPr lang="en-US" dirty="0" smtClean="0"/>
              <a:t>Space Weather Trade Space (SWTS) tool developed by CARA to evaluate conjunction event’s sensitivity to solar storm drag </a:t>
            </a:r>
            <a:r>
              <a:rPr lang="en-US" dirty="0" err="1" smtClean="0"/>
              <a:t>mismodeling</a:t>
            </a:r>
            <a:endParaRPr lang="en-US" dirty="0" smtClean="0"/>
          </a:p>
          <a:p>
            <a:r>
              <a:rPr lang="en-US" dirty="0" smtClean="0"/>
              <a:t>Ballistic coefficient for primary and secondary satellites each varied ± half an order of magnitude about the event nominal values</a:t>
            </a:r>
          </a:p>
          <a:p>
            <a:r>
              <a:rPr lang="en-US" dirty="0" smtClean="0"/>
              <a:t>Pc calculated for each pair of ballistic coefficient alterations</a:t>
            </a:r>
          </a:p>
          <a:p>
            <a:r>
              <a:rPr lang="en-US" dirty="0" smtClean="0"/>
              <a:t>Trade-space plots constructed</a:t>
            </a:r>
          </a:p>
          <a:p>
            <a:pPr lvl="1"/>
            <a:r>
              <a:rPr lang="en-US" dirty="0" smtClean="0"/>
              <a:t>X-axis gives variation of primary satellite’s ballistic coefficient</a:t>
            </a:r>
          </a:p>
          <a:p>
            <a:pPr lvl="1"/>
            <a:r>
              <a:rPr lang="en-US" dirty="0" smtClean="0"/>
              <a:t>Y-axis </a:t>
            </a:r>
            <a:r>
              <a:rPr lang="en-US" dirty="0"/>
              <a:t>gives variation of </a:t>
            </a:r>
            <a:r>
              <a:rPr lang="en-US" dirty="0" smtClean="0"/>
              <a:t>secondary satellite’s </a:t>
            </a:r>
            <a:r>
              <a:rPr lang="en-US" dirty="0"/>
              <a:t>ballistic </a:t>
            </a:r>
            <a:r>
              <a:rPr lang="en-US" dirty="0" smtClean="0"/>
              <a:t>coefficient</a:t>
            </a:r>
          </a:p>
          <a:p>
            <a:pPr lvl="1"/>
            <a:r>
              <a:rPr lang="en-US" dirty="0" smtClean="0"/>
              <a:t>Contour color gives resultant Pc value</a:t>
            </a:r>
          </a:p>
          <a:p>
            <a:r>
              <a:rPr lang="en-US" dirty="0" smtClean="0"/>
              <a:t>Pc absolute values not important but contour pattern in relation to nominal value</a:t>
            </a:r>
          </a:p>
          <a:p>
            <a:pPr lvl="1"/>
            <a:r>
              <a:rPr lang="en-US" dirty="0" smtClean="0"/>
              <a:t>Is the response contoured or flat?</a:t>
            </a:r>
          </a:p>
          <a:p>
            <a:pPr lvl="1"/>
            <a:r>
              <a:rPr lang="en-US" dirty="0" smtClean="0"/>
              <a:t>Is the nominal value at a ridge or off the peak?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Space Weather Trade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947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75412"/>
            <a:ext cx="3479180" cy="4780422"/>
          </a:xfrm>
        </p:spPr>
        <p:txBody>
          <a:bodyPr/>
          <a:lstStyle/>
          <a:p>
            <a:r>
              <a:rPr lang="en-US" dirty="0" smtClean="0"/>
              <a:t>Pc on or within half an order of magnitude of highest contour</a:t>
            </a:r>
          </a:p>
          <a:p>
            <a:r>
              <a:rPr lang="en-US" dirty="0" err="1" smtClean="0"/>
              <a:t>Mis</a:t>
            </a:r>
            <a:r>
              <a:rPr lang="en-US" dirty="0" smtClean="0"/>
              <a:t>-modelling in drag will only cause Pc to decrease</a:t>
            </a:r>
          </a:p>
          <a:p>
            <a:r>
              <a:rPr lang="en-US" dirty="0" smtClean="0"/>
              <a:t>Operator can confidently make mitigation decision using this data because worst case already exists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SWTS </a:t>
            </a:r>
            <a:r>
              <a:rPr lang="en-US" dirty="0" smtClean="0"/>
              <a:t>“</a:t>
            </a:r>
            <a:r>
              <a:rPr lang="en-US" dirty="0"/>
              <a:t>O</a:t>
            </a:r>
            <a:r>
              <a:rPr lang="en-US" dirty="0" smtClean="0"/>
              <a:t>n-ridge</a:t>
            </a:r>
            <a:r>
              <a:rPr lang="en-US" dirty="0"/>
              <a:t>” </a:t>
            </a:r>
            <a:r>
              <a:rPr lang="en-US" dirty="0" smtClean="0"/>
              <a:t>Situation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591" t="2591" r="5591" b="5335"/>
          <a:stretch/>
        </p:blipFill>
        <p:spPr bwMode="auto">
          <a:xfrm>
            <a:off x="3902926" y="1393903"/>
            <a:ext cx="5241074" cy="453854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403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75412"/>
            <a:ext cx="3055434" cy="4501642"/>
          </a:xfrm>
        </p:spPr>
        <p:txBody>
          <a:bodyPr/>
          <a:lstStyle/>
          <a:p>
            <a:r>
              <a:rPr lang="en-US" dirty="0" smtClean="0"/>
              <a:t>Pc varies less than an order of magnitude across the full trade space</a:t>
            </a:r>
          </a:p>
          <a:p>
            <a:r>
              <a:rPr lang="en-US" dirty="0" smtClean="0"/>
              <a:t>Drag </a:t>
            </a:r>
            <a:r>
              <a:rPr lang="en-US" dirty="0" err="1" smtClean="0"/>
              <a:t>mismodelling</a:t>
            </a:r>
            <a:r>
              <a:rPr lang="en-US" dirty="0" smtClean="0"/>
              <a:t> will thus have no effect on Pc</a:t>
            </a:r>
          </a:p>
          <a:p>
            <a:r>
              <a:rPr lang="en-US" dirty="0"/>
              <a:t>Operator can confidently make mitigation decision using this data because </a:t>
            </a:r>
            <a:r>
              <a:rPr lang="en-US" dirty="0" smtClean="0"/>
              <a:t>Pc is unaffected by </a:t>
            </a:r>
            <a:r>
              <a:rPr lang="en-US" dirty="0" err="1" smtClean="0"/>
              <a:t>mismodelling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SWTS </a:t>
            </a:r>
            <a:r>
              <a:rPr lang="en-US" dirty="0" smtClean="0"/>
              <a:t>“Flat” </a:t>
            </a:r>
            <a:r>
              <a:rPr lang="en-US" dirty="0"/>
              <a:t>Situation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570" t="2871" r="5491" b="3773"/>
          <a:stretch/>
        </p:blipFill>
        <p:spPr bwMode="auto">
          <a:xfrm>
            <a:off x="3512634" y="1475412"/>
            <a:ext cx="5620214" cy="458315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610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75411"/>
            <a:ext cx="3813717" cy="4802725"/>
          </a:xfrm>
        </p:spPr>
        <p:txBody>
          <a:bodyPr/>
          <a:lstStyle/>
          <a:p>
            <a:r>
              <a:rPr lang="en-US" dirty="0" smtClean="0"/>
              <a:t>Pc varies by more than an order of magnitude across the trade space</a:t>
            </a:r>
          </a:p>
          <a:p>
            <a:r>
              <a:rPr lang="en-US" dirty="0" smtClean="0"/>
              <a:t>Nominal Pc is more than half an order of magnitude from the </a:t>
            </a:r>
            <a:r>
              <a:rPr lang="en-US" dirty="0"/>
              <a:t>maximum </a:t>
            </a:r>
            <a:endParaRPr lang="en-US" dirty="0" smtClean="0"/>
          </a:p>
          <a:p>
            <a:r>
              <a:rPr lang="en-US" dirty="0" smtClean="0"/>
              <a:t>Density </a:t>
            </a:r>
            <a:r>
              <a:rPr lang="en-US" dirty="0" err="1" smtClean="0"/>
              <a:t>mismodelling</a:t>
            </a:r>
            <a:r>
              <a:rPr lang="en-US" dirty="0" smtClean="0"/>
              <a:t> could either increase or decrease the risk of the event</a:t>
            </a:r>
          </a:p>
          <a:p>
            <a:r>
              <a:rPr lang="en-US" dirty="0" smtClean="0"/>
              <a:t>The tool does not provide any helpful information to the Owner/Operator in this case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SWTS </a:t>
            </a:r>
            <a:r>
              <a:rPr lang="en-US" smtClean="0"/>
              <a:t>“Off-peak” </a:t>
            </a:r>
            <a:r>
              <a:rPr lang="en-US" dirty="0"/>
              <a:t>Situation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159" t="3049" r="7825" b="4744"/>
          <a:stretch/>
        </p:blipFill>
        <p:spPr bwMode="auto">
          <a:xfrm>
            <a:off x="4270917" y="1449658"/>
            <a:ext cx="4750420" cy="48284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8772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SWTS useful only in “on peak” or “flat” situations</a:t>
            </a:r>
          </a:p>
          <a:p>
            <a:pPr lvl="1"/>
            <a:r>
              <a:rPr lang="en-US" dirty="0" smtClean="0"/>
              <a:t>How prevalent are these situations?</a:t>
            </a:r>
          </a:p>
          <a:p>
            <a:r>
              <a:rPr lang="en-US" dirty="0" smtClean="0"/>
              <a:t>Developed software to analyze 16,000 SWTS plots generated since function implemented operationally 18 months ago</a:t>
            </a:r>
          </a:p>
          <a:p>
            <a:r>
              <a:rPr lang="en-US" dirty="0" smtClean="0"/>
              <a:t>Categorized results by orbit regime of primary object, as defined in table below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SWTS Type Frequencies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4214086"/>
              </p:ext>
            </p:extLst>
          </p:nvPr>
        </p:nvGraphicFramePr>
        <p:xfrm>
          <a:off x="572647" y="3818965"/>
          <a:ext cx="7925893" cy="220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5103"/>
                <a:gridCol w="6260790"/>
              </a:tblGrid>
              <a:tr h="4584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Orbital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Regime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Definition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3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9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LEO #1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Perigee ≤ 500 km &amp; Eccentricity &lt; 0.25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9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LEO #2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500 km &lt; Perigee ≤ 750 km &amp; Eccentricity &lt; 0.25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9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LEO #3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750 km &lt; Perigee ≤ 1200 km &amp; Eccentricity &lt; 0.25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9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LEO #4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1200 km &lt; Perigee ≤ 2000 km &amp; Eccentricity &lt; 0.25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9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HEO #1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Perigee ≤ 2000 km &amp; Eccentricity &gt; 0.25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0389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</a:t>
            </a:r>
            <a:r>
              <a:rPr lang="en-US" dirty="0" smtClean="0"/>
              <a:t>case </a:t>
            </a:r>
            <a:r>
              <a:rPr lang="en-US" dirty="0"/>
              <a:t>of “Flat</a:t>
            </a:r>
            <a:r>
              <a:rPr lang="en-US" dirty="0" smtClean="0"/>
              <a:t>” category</a:t>
            </a:r>
          </a:p>
          <a:p>
            <a:r>
              <a:rPr lang="en-US" dirty="0" smtClean="0"/>
              <a:t>If Pc exceeds 1E-05, plots are generated from that time through the time of closest event.  </a:t>
            </a:r>
          </a:p>
          <a:p>
            <a:r>
              <a:rPr lang="en-US" dirty="0" smtClean="0"/>
              <a:t>If Pc “rolls off” (goes to zero) during that time, the plot reflects a Pc of 0 – a flat case</a:t>
            </a:r>
          </a:p>
          <a:p>
            <a:r>
              <a:rPr lang="en-US" dirty="0" smtClean="0"/>
              <a:t>Tabulated separately because these cases are discarded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“Max Pc 0”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0441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0306" y="1513861"/>
            <a:ext cx="4114800" cy="4650752"/>
          </a:xfrm>
        </p:spPr>
        <p:txBody>
          <a:bodyPr/>
          <a:lstStyle/>
          <a:p>
            <a:r>
              <a:rPr lang="en-US" dirty="0" smtClean="0"/>
              <a:t>Plot shows ratio of maximum to minimum Pc</a:t>
            </a:r>
          </a:p>
          <a:p>
            <a:r>
              <a:rPr lang="en-US" dirty="0" smtClean="0"/>
              <a:t>80% have dynamic range between 4 and 7 </a:t>
            </a:r>
            <a:r>
              <a:rPr lang="en-US" dirty="0" err="1" smtClean="0"/>
              <a:t>OoM</a:t>
            </a:r>
            <a:endParaRPr lang="en-US" dirty="0" smtClean="0"/>
          </a:p>
          <a:p>
            <a:pPr lvl="1"/>
            <a:r>
              <a:rPr lang="en-US" dirty="0" smtClean="0"/>
              <a:t>Thus, most cases ridged</a:t>
            </a:r>
          </a:p>
          <a:p>
            <a:r>
              <a:rPr lang="en-US" dirty="0" smtClean="0"/>
              <a:t>Only a few percent have ratio smaller than one order of magnitude</a:t>
            </a:r>
          </a:p>
          <a:p>
            <a:pPr lvl="1"/>
            <a:r>
              <a:rPr lang="en-US" dirty="0" smtClean="0"/>
              <a:t>Thus, very few “flat” response situations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Pc / Min Pc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952" r="8046"/>
          <a:stretch/>
        </p:blipFill>
        <p:spPr bwMode="auto">
          <a:xfrm>
            <a:off x="4688542" y="2097741"/>
            <a:ext cx="4364506" cy="3146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7905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75412"/>
            <a:ext cx="4114800" cy="4650752"/>
          </a:xfrm>
        </p:spPr>
        <p:txBody>
          <a:bodyPr/>
          <a:lstStyle/>
          <a:p>
            <a:r>
              <a:rPr lang="en-US" dirty="0" smtClean="0"/>
              <a:t>Plot shows ratio of maximum Pc to the event nominal Pc</a:t>
            </a:r>
          </a:p>
          <a:p>
            <a:r>
              <a:rPr lang="en-US" dirty="0" smtClean="0"/>
              <a:t>60% of LEO 2 and 3 (most of CARA primaries) show less than half an </a:t>
            </a:r>
            <a:r>
              <a:rPr lang="en-US" dirty="0" err="1" smtClean="0"/>
              <a:t>OoM</a:t>
            </a:r>
            <a:r>
              <a:rPr lang="en-US" dirty="0" smtClean="0"/>
              <a:t> difference between max and nominal</a:t>
            </a:r>
          </a:p>
          <a:p>
            <a:pPr lvl="1"/>
            <a:r>
              <a:rPr lang="en-US" dirty="0" smtClean="0"/>
              <a:t>Either “on ridge” or “flat”</a:t>
            </a:r>
          </a:p>
          <a:p>
            <a:r>
              <a:rPr lang="en-US" dirty="0" smtClean="0"/>
              <a:t>Thus, majority of time tool results are informative</a:t>
            </a:r>
          </a:p>
          <a:p>
            <a:r>
              <a:rPr lang="en-US" dirty="0" smtClean="0"/>
              <a:t>Results somewhat worse for high-drag satellites (LEO1)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Pc / Nominal Pc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417" r="8050"/>
          <a:stretch/>
        </p:blipFill>
        <p:spPr bwMode="auto">
          <a:xfrm>
            <a:off x="4867834" y="2142564"/>
            <a:ext cx="4202766" cy="29583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510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75412"/>
            <a:ext cx="3397624" cy="4635456"/>
          </a:xfrm>
        </p:spPr>
        <p:txBody>
          <a:bodyPr/>
          <a:lstStyle/>
          <a:p>
            <a:r>
              <a:rPr lang="en-US" dirty="0" smtClean="0"/>
              <a:t>Max Pc = 0 included here for completeness</a:t>
            </a:r>
          </a:p>
          <a:p>
            <a:r>
              <a:rPr lang="en-US" dirty="0" smtClean="0"/>
              <a:t>“At peak” a majority result for most orbit regimes</a:t>
            </a:r>
          </a:p>
          <a:p>
            <a:pPr lvl="1"/>
            <a:r>
              <a:rPr lang="en-US" dirty="0" smtClean="0"/>
              <a:t>If Max Pc = 0 removed, then a supermajority</a:t>
            </a:r>
          </a:p>
          <a:p>
            <a:r>
              <a:rPr lang="en-US" dirty="0" smtClean="0"/>
              <a:t>Thus, most useful “at peak” category represents a considerable majority of cases (75% in LEO 2)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61" y="124197"/>
            <a:ext cx="8229600" cy="1143000"/>
          </a:xfrm>
        </p:spPr>
        <p:txBody>
          <a:bodyPr/>
          <a:lstStyle/>
          <a:p>
            <a:r>
              <a:rPr lang="en-US" dirty="0" smtClean="0"/>
              <a:t>Combined Results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481" t="5182" r="7844" b="1151"/>
          <a:stretch/>
        </p:blipFill>
        <p:spPr bwMode="auto">
          <a:xfrm>
            <a:off x="4016187" y="1810870"/>
            <a:ext cx="5083209" cy="4299997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09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5027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Pc and Pc error modeling</a:t>
            </a:r>
          </a:p>
          <a:p>
            <a:r>
              <a:rPr lang="en-US" sz="2400" dirty="0" smtClean="0"/>
              <a:t>Atmospheric drag basics</a:t>
            </a:r>
          </a:p>
          <a:p>
            <a:r>
              <a:rPr lang="en-US" sz="2400" dirty="0" smtClean="0"/>
              <a:t>The JBH09 atmospheric model and the </a:t>
            </a:r>
            <a:r>
              <a:rPr lang="en-US" sz="2400" i="1" dirty="0" err="1" smtClean="0"/>
              <a:t>Anemomilos</a:t>
            </a:r>
            <a:r>
              <a:rPr lang="en-US" sz="2400" dirty="0" smtClean="0"/>
              <a:t> solar storm compensation model</a:t>
            </a:r>
          </a:p>
          <a:p>
            <a:r>
              <a:rPr lang="en-US" sz="2400" dirty="0" smtClean="0"/>
              <a:t>Determining conjunction event sensitivity to atmospheric density </a:t>
            </a:r>
            <a:r>
              <a:rPr lang="en-US" sz="2400" dirty="0" err="1" smtClean="0"/>
              <a:t>mismodeling</a:t>
            </a:r>
            <a:endParaRPr lang="en-US" sz="2400" dirty="0" smtClean="0"/>
          </a:p>
          <a:p>
            <a:r>
              <a:rPr lang="en-US" sz="2400" dirty="0" smtClean="0"/>
              <a:t>The Space Weather Trade Space (SWTS)</a:t>
            </a:r>
          </a:p>
          <a:p>
            <a:pPr lvl="1"/>
            <a:r>
              <a:rPr lang="en-US" sz="2400" dirty="0" smtClean="0"/>
              <a:t>Three canonical response types</a:t>
            </a:r>
          </a:p>
          <a:p>
            <a:r>
              <a:rPr lang="en-US" sz="2400" dirty="0"/>
              <a:t>SWTS </a:t>
            </a:r>
            <a:r>
              <a:rPr lang="en-US" sz="2400" dirty="0" smtClean="0"/>
              <a:t>response statistics</a:t>
            </a:r>
          </a:p>
          <a:p>
            <a:r>
              <a:rPr lang="en-US" sz="2400" dirty="0" smtClean="0"/>
              <a:t>Conclusions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32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actual atmospheric density estimation errors not available, possible to identify situations in which remediation decisions can be insulated from these errors</a:t>
            </a:r>
          </a:p>
          <a:p>
            <a:r>
              <a:rPr lang="en-US" dirty="0" smtClean="0"/>
              <a:t>SWTS identifies such situations by contour pattern and placement of nominal solution value within the pattern</a:t>
            </a:r>
          </a:p>
          <a:p>
            <a:r>
              <a:rPr lang="en-US" dirty="0" smtClean="0"/>
              <a:t>Majority of cases allow the conclusion that the nominal Pc can be used as a conservative evaluation of the situation, despite </a:t>
            </a:r>
            <a:r>
              <a:rPr lang="en-US" dirty="0" err="1" smtClean="0"/>
              <a:t>unmodeled</a:t>
            </a:r>
            <a:r>
              <a:rPr lang="en-US" dirty="0" smtClean="0"/>
              <a:t> solar storm atmospheric density errors</a:t>
            </a:r>
          </a:p>
          <a:p>
            <a:r>
              <a:rPr lang="en-US" dirty="0" smtClean="0"/>
              <a:t>Improvements to situation will probably come from physics-based atmospheric models</a:t>
            </a:r>
          </a:p>
          <a:p>
            <a:pPr lvl="1"/>
            <a:r>
              <a:rPr lang="en-US" dirty="0" smtClean="0"/>
              <a:t>A problem for space physicists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032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Probability of Collision (Pc) represents the </a:t>
            </a:r>
            <a:r>
              <a:rPr lang="en-US" dirty="0"/>
              <a:t>probability that two satellites will come within a specified miss distance of each </a:t>
            </a:r>
            <a:r>
              <a:rPr lang="en-US" dirty="0" smtClean="0"/>
              <a:t>other</a:t>
            </a:r>
          </a:p>
          <a:p>
            <a:r>
              <a:rPr lang="en-US" dirty="0" smtClean="0"/>
              <a:t>In most cases, it can be calculated by the area integral below: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r </a:t>
            </a:r>
            <a:r>
              <a:rPr lang="en-US" dirty="0"/>
              <a:t>is the nominal miss distance between the </a:t>
            </a:r>
            <a:r>
              <a:rPr lang="en-US" dirty="0" smtClean="0"/>
              <a:t>satellites</a:t>
            </a:r>
          </a:p>
          <a:p>
            <a:pPr lvl="1"/>
            <a:r>
              <a:rPr lang="en-US" dirty="0" smtClean="0"/>
              <a:t>C </a:t>
            </a:r>
            <a:r>
              <a:rPr lang="en-US" dirty="0"/>
              <a:t>is the combination of the two objects’ covariance </a:t>
            </a:r>
            <a:r>
              <a:rPr lang="en-US" dirty="0" smtClean="0"/>
              <a:t>matrices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is the area representing the combined size of the two </a:t>
            </a:r>
            <a:r>
              <a:rPr lang="en-US" dirty="0" smtClean="0"/>
              <a:t>objects</a:t>
            </a:r>
          </a:p>
          <a:p>
            <a:r>
              <a:rPr lang="en-US" dirty="0" smtClean="0"/>
              <a:t>Calculation thus considers the uncertainty in the state estimates (as represented by the covariance) in forming the probability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083" y="0"/>
            <a:ext cx="8229600" cy="1143000"/>
          </a:xfrm>
        </p:spPr>
        <p:txBody>
          <a:bodyPr/>
          <a:lstStyle/>
          <a:p>
            <a:r>
              <a:rPr lang="en-US" dirty="0" smtClean="0"/>
              <a:t>Computing Pc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2908540"/>
              </p:ext>
            </p:extLst>
          </p:nvPr>
        </p:nvGraphicFramePr>
        <p:xfrm>
          <a:off x="2332363" y="2681984"/>
          <a:ext cx="3406832" cy="1019563"/>
        </p:xfrm>
        <a:graphic>
          <a:graphicData uri="http://schemas.openxmlformats.org/presentationml/2006/ole">
            <p:oleObj spid="_x0000_s1082" name="Equation" r:id="rId4" imgW="1739880" imgH="5205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950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75412"/>
            <a:ext cx="8435788" cy="4650752"/>
          </a:xfrm>
        </p:spPr>
        <p:txBody>
          <a:bodyPr/>
          <a:lstStyle/>
          <a:p>
            <a:r>
              <a:rPr lang="en-US" dirty="0" smtClean="0"/>
              <a:t>Is it </a:t>
            </a:r>
            <a:r>
              <a:rPr lang="en-US" i="1" dirty="0" smtClean="0"/>
              <a:t>realistic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eflects errors </a:t>
            </a:r>
            <a:r>
              <a:rPr lang="en-US" dirty="0"/>
              <a:t>properly and </a:t>
            </a:r>
            <a:r>
              <a:rPr lang="en-US" dirty="0" smtClean="0"/>
              <a:t>accurately (is the covariance appropriately sized?)</a:t>
            </a:r>
          </a:p>
          <a:p>
            <a:pPr lvl="1"/>
            <a:r>
              <a:rPr lang="en-US" b="1" dirty="0" err="1" smtClean="0"/>
              <a:t>JSpOC</a:t>
            </a:r>
            <a:r>
              <a:rPr lang="en-US" b="1" dirty="0" smtClean="0"/>
              <a:t> recently added improved consider parameters and other enhancements; covariance realism notably improved</a:t>
            </a:r>
          </a:p>
          <a:p>
            <a:r>
              <a:rPr lang="en-US" dirty="0"/>
              <a:t>Is it </a:t>
            </a:r>
            <a:r>
              <a:rPr lang="en-US" i="1" dirty="0"/>
              <a:t>complete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Attempts to take cognizance of all of the known error </a:t>
            </a:r>
            <a:r>
              <a:rPr lang="en-US" dirty="0" smtClean="0"/>
              <a:t>sources</a:t>
            </a:r>
          </a:p>
          <a:p>
            <a:pPr lvl="1"/>
            <a:r>
              <a:rPr lang="en-US" b="1" dirty="0" smtClean="0"/>
              <a:t>Many sources with varying levels of availability</a:t>
            </a:r>
          </a:p>
          <a:p>
            <a:pPr lvl="2"/>
            <a:r>
              <a:rPr lang="en-US" dirty="0" smtClean="0"/>
              <a:t>Position estimate uncertainties (reasonably known)</a:t>
            </a:r>
          </a:p>
          <a:p>
            <a:pPr lvl="2"/>
            <a:r>
              <a:rPr lang="en-US" dirty="0" smtClean="0"/>
              <a:t>Satellite sizes (sometimes known)</a:t>
            </a:r>
          </a:p>
          <a:p>
            <a:pPr lvl="2"/>
            <a:r>
              <a:rPr lang="en-US" dirty="0" smtClean="0"/>
              <a:t>Atmospheric drag (generally not as well known/predicted)</a:t>
            </a:r>
            <a:endParaRPr lang="en-US" b="1" dirty="0" smtClean="0"/>
          </a:p>
          <a:p>
            <a:pPr lvl="2"/>
            <a:endParaRPr lang="en-US" b="1" dirty="0"/>
          </a:p>
          <a:p>
            <a:pPr lvl="1"/>
            <a:endParaRPr lang="en-US" dirty="0" smtClean="0"/>
          </a:p>
          <a:p>
            <a:pPr marL="17145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732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Drag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88" y="1422400"/>
            <a:ext cx="8099425" cy="4978400"/>
          </a:xfrm>
        </p:spPr>
        <p:txBody>
          <a:bodyPr/>
          <a:lstStyle/>
          <a:p>
            <a:r>
              <a:rPr lang="en-US" dirty="0" smtClean="0"/>
              <a:t>Atmospheric drag magnitude:</a:t>
            </a:r>
            <a:r>
              <a:rPr lang="en-US" sz="2100" dirty="0" smtClean="0"/>
              <a:t>         </a:t>
            </a:r>
            <a:endParaRPr lang="en-US" sz="2100" dirty="0"/>
          </a:p>
          <a:p>
            <a:pPr lvl="1"/>
            <a:r>
              <a:rPr lang="en-US" sz="2100" dirty="0" smtClean="0"/>
              <a:t>              </a:t>
            </a:r>
            <a:r>
              <a:rPr lang="en-US" dirty="0"/>
              <a:t>is ballistic coefficient</a:t>
            </a:r>
          </a:p>
          <a:p>
            <a:pPr lvl="1">
              <a:buFont typeface="Symbol"/>
              <a:buChar char=" "/>
              <a:defRPr/>
            </a:pPr>
            <a:r>
              <a:rPr lang="en-US" sz="1900" i="1" dirty="0" smtClean="0">
                <a:latin typeface="Symbol" pitchFamily="18" charset="2"/>
              </a:rPr>
              <a:t>   r</a:t>
            </a:r>
            <a:r>
              <a:rPr lang="en-US" sz="1900" dirty="0" smtClean="0"/>
              <a:t> </a:t>
            </a:r>
            <a:r>
              <a:rPr lang="en-US" dirty="0" smtClean="0"/>
              <a:t>is atmospheric density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Atmospheric rotation changes satellite-atmosphere relative velocity slightly</a:t>
            </a:r>
          </a:p>
          <a:p>
            <a:pPr lvl="1"/>
            <a:r>
              <a:rPr lang="en-US" dirty="0" smtClean="0"/>
              <a:t>Solar cycle and space weather have strong impact on neutral atmospheric density</a:t>
            </a:r>
          </a:p>
          <a:p>
            <a:pPr lvl="2"/>
            <a:r>
              <a:rPr lang="en-US" dirty="0" smtClean="0"/>
              <a:t>Solar storms represent particularly difficult density estimation situation</a:t>
            </a:r>
          </a:p>
          <a:p>
            <a:pPr lvl="1"/>
            <a:r>
              <a:rPr lang="en-US" dirty="0" smtClean="0"/>
              <a:t>Uncertainties in </a:t>
            </a:r>
            <a:r>
              <a:rPr lang="el-GR" i="1" dirty="0" smtClean="0"/>
              <a:t>β</a:t>
            </a:r>
            <a:r>
              <a:rPr lang="en-US" dirty="0" smtClean="0"/>
              <a:t> and </a:t>
            </a:r>
            <a:r>
              <a:rPr lang="el-GR" i="1" dirty="0" smtClean="0"/>
              <a:t>ρ</a:t>
            </a:r>
            <a:r>
              <a:rPr lang="en-US" dirty="0" smtClean="0"/>
              <a:t> not separable</a:t>
            </a:r>
          </a:p>
          <a:p>
            <a:pPr lvl="2"/>
            <a:r>
              <a:rPr lang="en-US" dirty="0" smtClean="0"/>
              <a:t>Effect of changes in drag can be emulated by varying </a:t>
            </a:r>
            <a:r>
              <a:rPr lang="el-GR" i="1" dirty="0"/>
              <a:t>β</a:t>
            </a:r>
            <a:r>
              <a:rPr lang="en-US" dirty="0"/>
              <a:t> </a:t>
            </a:r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/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3404" y="1427647"/>
            <a:ext cx="1472046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4409" y="1830397"/>
            <a:ext cx="693593" cy="45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8684" y="2577782"/>
            <a:ext cx="779318" cy="30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37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Conjunction Assessment: </a:t>
            </a:r>
            <a:br>
              <a:rPr lang="en-US" dirty="0" smtClean="0"/>
            </a:br>
            <a:r>
              <a:rPr lang="en-US" dirty="0" err="1" smtClean="0"/>
              <a:t>JSpOC</a:t>
            </a:r>
            <a:r>
              <a:rPr lang="en-US" dirty="0" smtClean="0"/>
              <a:t> Process and Products</a:t>
            </a:r>
            <a:endParaRPr lang="en-US" dirty="0"/>
          </a:p>
        </p:txBody>
      </p:sp>
      <p:grpSp>
        <p:nvGrpSpPr>
          <p:cNvPr id="3" name="Group 61"/>
          <p:cNvGrpSpPr/>
          <p:nvPr/>
        </p:nvGrpSpPr>
        <p:grpSpPr>
          <a:xfrm>
            <a:off x="1494779" y="3335397"/>
            <a:ext cx="2032547" cy="792236"/>
            <a:chOff x="631179" y="3589397"/>
            <a:chExt cx="2032547" cy="792236"/>
          </a:xfrm>
        </p:grpSpPr>
        <p:sp>
          <p:nvSpPr>
            <p:cNvPr id="29" name="Freeform 28"/>
            <p:cNvSpPr/>
            <p:nvPr/>
          </p:nvSpPr>
          <p:spPr bwMode="auto">
            <a:xfrm rot="10800000">
              <a:off x="639271" y="3589602"/>
              <a:ext cx="2006150" cy="181285"/>
            </a:xfrm>
            <a:custGeom>
              <a:avLst/>
              <a:gdLst>
                <a:gd name="connsiteX0" fmla="*/ 0 w 1654629"/>
                <a:gd name="connsiteY0" fmla="*/ 132443 h 234043"/>
                <a:gd name="connsiteX1" fmla="*/ 566058 w 1654629"/>
                <a:gd name="connsiteY1" fmla="*/ 12700 h 234043"/>
                <a:gd name="connsiteX2" fmla="*/ 1240972 w 1654629"/>
                <a:gd name="connsiteY2" fmla="*/ 208643 h 234043"/>
                <a:gd name="connsiteX3" fmla="*/ 1654629 w 1654629"/>
                <a:gd name="connsiteY3" fmla="*/ 165100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629" h="234043">
                  <a:moveTo>
                    <a:pt x="0" y="132443"/>
                  </a:moveTo>
                  <a:cubicBezTo>
                    <a:pt x="179614" y="66221"/>
                    <a:pt x="359229" y="0"/>
                    <a:pt x="566058" y="12700"/>
                  </a:cubicBezTo>
                  <a:cubicBezTo>
                    <a:pt x="772887" y="25400"/>
                    <a:pt x="1059544" y="183243"/>
                    <a:pt x="1240972" y="208643"/>
                  </a:cubicBezTo>
                  <a:cubicBezTo>
                    <a:pt x="1422401" y="234043"/>
                    <a:pt x="1538515" y="199571"/>
                    <a:pt x="1654629" y="165100"/>
                  </a:cubicBezTo>
                </a:path>
              </a:pathLst>
            </a:cu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9" name="Group 29"/>
            <p:cNvGrpSpPr/>
            <p:nvPr/>
          </p:nvGrpSpPr>
          <p:grpSpPr>
            <a:xfrm flipV="1">
              <a:off x="2474429" y="3650086"/>
              <a:ext cx="189297" cy="63251"/>
              <a:chOff x="1577561" y="2559010"/>
              <a:chExt cx="189297" cy="63251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1577561" y="2576542"/>
                <a:ext cx="5442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1640949" y="2559010"/>
                <a:ext cx="5442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1712429" y="2565754"/>
                <a:ext cx="5442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0" name="Group 33"/>
            <p:cNvGrpSpPr/>
            <p:nvPr/>
          </p:nvGrpSpPr>
          <p:grpSpPr>
            <a:xfrm flipV="1">
              <a:off x="1719171" y="3704032"/>
              <a:ext cx="189297" cy="63251"/>
              <a:chOff x="1577561" y="2559010"/>
              <a:chExt cx="189297" cy="63251"/>
            </a:xfrm>
          </p:grpSpPr>
          <p:sp>
            <p:nvSpPr>
              <p:cNvPr id="35" name="Oval 34"/>
              <p:cNvSpPr/>
              <p:nvPr/>
            </p:nvSpPr>
            <p:spPr bwMode="auto">
              <a:xfrm>
                <a:off x="1577561" y="2576542"/>
                <a:ext cx="5442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1640949" y="2559010"/>
                <a:ext cx="5442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1712429" y="2565754"/>
                <a:ext cx="5442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37"/>
            <p:cNvGrpSpPr/>
            <p:nvPr/>
          </p:nvGrpSpPr>
          <p:grpSpPr>
            <a:xfrm rot="204236">
              <a:off x="652370" y="3589397"/>
              <a:ext cx="374065" cy="90223"/>
              <a:chOff x="1729961" y="2652070"/>
              <a:chExt cx="374065" cy="90223"/>
            </a:xfrm>
          </p:grpSpPr>
          <p:grpSp>
            <p:nvGrpSpPr>
              <p:cNvPr id="18" name="Group 9"/>
              <p:cNvGrpSpPr/>
              <p:nvPr/>
            </p:nvGrpSpPr>
            <p:grpSpPr>
              <a:xfrm>
                <a:off x="1729961" y="2661510"/>
                <a:ext cx="189297" cy="80783"/>
                <a:chOff x="1577561" y="2590030"/>
                <a:chExt cx="189297" cy="80783"/>
              </a:xfrm>
            </p:grpSpPr>
            <p:sp>
              <p:nvSpPr>
                <p:cNvPr id="44" name="Oval 43"/>
                <p:cNvSpPr/>
                <p:nvPr/>
              </p:nvSpPr>
              <p:spPr bwMode="auto">
                <a:xfrm>
                  <a:off x="1577561" y="2625094"/>
                  <a:ext cx="54429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99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45" name="Oval 11"/>
                <p:cNvSpPr/>
                <p:nvPr/>
              </p:nvSpPr>
              <p:spPr bwMode="auto">
                <a:xfrm>
                  <a:off x="1640949" y="2599470"/>
                  <a:ext cx="54429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99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46" name="Oval 12"/>
                <p:cNvSpPr/>
                <p:nvPr/>
              </p:nvSpPr>
              <p:spPr bwMode="auto">
                <a:xfrm>
                  <a:off x="1712429" y="2590030"/>
                  <a:ext cx="54429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99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2" name="Group 17"/>
              <p:cNvGrpSpPr/>
              <p:nvPr/>
            </p:nvGrpSpPr>
            <p:grpSpPr>
              <a:xfrm>
                <a:off x="1914729" y="2652070"/>
                <a:ext cx="189297" cy="64599"/>
                <a:chOff x="1577561" y="2590030"/>
                <a:chExt cx="189297" cy="64599"/>
              </a:xfrm>
            </p:grpSpPr>
            <p:sp>
              <p:nvSpPr>
                <p:cNvPr id="41" name="Oval 40"/>
                <p:cNvSpPr/>
                <p:nvPr/>
              </p:nvSpPr>
              <p:spPr bwMode="auto">
                <a:xfrm>
                  <a:off x="1577561" y="2608910"/>
                  <a:ext cx="54429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99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 bwMode="auto">
                <a:xfrm>
                  <a:off x="1640949" y="2599470"/>
                  <a:ext cx="54429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99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 bwMode="auto">
                <a:xfrm>
                  <a:off x="1712429" y="2590030"/>
                  <a:ext cx="54429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99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  <p:cxnSp>
          <p:nvCxnSpPr>
            <p:cNvPr id="51" name="Straight Arrow Connector 50"/>
            <p:cNvCxnSpPr/>
            <p:nvPr/>
          </p:nvCxnSpPr>
          <p:spPr bwMode="auto">
            <a:xfrm flipV="1">
              <a:off x="631179" y="3971840"/>
              <a:ext cx="2013568" cy="13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1042523" y="4012301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Batch OD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62"/>
          <p:cNvGrpSpPr/>
          <p:nvPr/>
        </p:nvGrpSpPr>
        <p:grpSpPr>
          <a:xfrm>
            <a:off x="2328258" y="2168793"/>
            <a:ext cx="1675148" cy="803028"/>
            <a:chOff x="1464658" y="2422793"/>
            <a:chExt cx="1675148" cy="803028"/>
          </a:xfrm>
        </p:grpSpPr>
        <p:sp>
          <p:nvSpPr>
            <p:cNvPr id="4" name="Freeform 3"/>
            <p:cNvSpPr/>
            <p:nvPr/>
          </p:nvSpPr>
          <p:spPr bwMode="auto">
            <a:xfrm>
              <a:off x="1469571" y="2425700"/>
              <a:ext cx="1654629" cy="234043"/>
            </a:xfrm>
            <a:custGeom>
              <a:avLst/>
              <a:gdLst>
                <a:gd name="connsiteX0" fmla="*/ 0 w 1654629"/>
                <a:gd name="connsiteY0" fmla="*/ 132443 h 234043"/>
                <a:gd name="connsiteX1" fmla="*/ 566058 w 1654629"/>
                <a:gd name="connsiteY1" fmla="*/ 12700 h 234043"/>
                <a:gd name="connsiteX2" fmla="*/ 1240972 w 1654629"/>
                <a:gd name="connsiteY2" fmla="*/ 208643 h 234043"/>
                <a:gd name="connsiteX3" fmla="*/ 1654629 w 1654629"/>
                <a:gd name="connsiteY3" fmla="*/ 165100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629" h="234043">
                  <a:moveTo>
                    <a:pt x="0" y="132443"/>
                  </a:moveTo>
                  <a:cubicBezTo>
                    <a:pt x="179614" y="66221"/>
                    <a:pt x="359229" y="0"/>
                    <a:pt x="566058" y="12700"/>
                  </a:cubicBezTo>
                  <a:cubicBezTo>
                    <a:pt x="772887" y="25400"/>
                    <a:pt x="1059544" y="183243"/>
                    <a:pt x="1240972" y="208643"/>
                  </a:cubicBezTo>
                  <a:cubicBezTo>
                    <a:pt x="1422401" y="234043"/>
                    <a:pt x="1538515" y="199571"/>
                    <a:pt x="1654629" y="165100"/>
                  </a:cubicBezTo>
                </a:path>
              </a:pathLst>
            </a:cu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6" name="Group 8"/>
            <p:cNvGrpSpPr/>
            <p:nvPr/>
          </p:nvGrpSpPr>
          <p:grpSpPr>
            <a:xfrm>
              <a:off x="1512825" y="2486182"/>
              <a:ext cx="189297" cy="63251"/>
              <a:chOff x="1577561" y="2559010"/>
              <a:chExt cx="189297" cy="63251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1577561" y="2576542"/>
                <a:ext cx="5442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1640949" y="2559010"/>
                <a:ext cx="5442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1712429" y="2565754"/>
                <a:ext cx="5442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0" name="Group 13"/>
            <p:cNvGrpSpPr/>
            <p:nvPr/>
          </p:nvGrpSpPr>
          <p:grpSpPr>
            <a:xfrm flipV="1">
              <a:off x="2610644" y="2596773"/>
              <a:ext cx="189297" cy="63251"/>
              <a:chOff x="1577561" y="2559010"/>
              <a:chExt cx="189297" cy="63251"/>
            </a:xfrm>
          </p:grpSpPr>
          <p:sp>
            <p:nvSpPr>
              <p:cNvPr id="15" name="Oval 14"/>
              <p:cNvSpPr/>
              <p:nvPr/>
            </p:nvSpPr>
            <p:spPr bwMode="auto">
              <a:xfrm>
                <a:off x="1577561" y="2576542"/>
                <a:ext cx="5442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1640949" y="2559010"/>
                <a:ext cx="5442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1712429" y="2565754"/>
                <a:ext cx="5442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4" name="Group 21"/>
            <p:cNvGrpSpPr/>
            <p:nvPr/>
          </p:nvGrpSpPr>
          <p:grpSpPr>
            <a:xfrm rot="12017594">
              <a:off x="2069826" y="2457861"/>
              <a:ext cx="374065" cy="90223"/>
              <a:chOff x="1729961" y="2652070"/>
              <a:chExt cx="374065" cy="90223"/>
            </a:xfrm>
          </p:grpSpPr>
          <p:grpSp>
            <p:nvGrpSpPr>
              <p:cNvPr id="38" name="Group 9"/>
              <p:cNvGrpSpPr/>
              <p:nvPr/>
            </p:nvGrpSpPr>
            <p:grpSpPr>
              <a:xfrm>
                <a:off x="1729961" y="2661510"/>
                <a:ext cx="189297" cy="80783"/>
                <a:chOff x="1577561" y="2590030"/>
                <a:chExt cx="189297" cy="80783"/>
              </a:xfrm>
            </p:grpSpPr>
            <p:sp>
              <p:nvSpPr>
                <p:cNvPr id="11" name="Oval 10"/>
                <p:cNvSpPr/>
                <p:nvPr/>
              </p:nvSpPr>
              <p:spPr bwMode="auto">
                <a:xfrm>
                  <a:off x="1577561" y="2625094"/>
                  <a:ext cx="54429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99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 bwMode="auto">
                <a:xfrm>
                  <a:off x="1640949" y="2599470"/>
                  <a:ext cx="54429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99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 bwMode="auto">
                <a:xfrm>
                  <a:off x="1712429" y="2590030"/>
                  <a:ext cx="54429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99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9" name="Group 17"/>
              <p:cNvGrpSpPr/>
              <p:nvPr/>
            </p:nvGrpSpPr>
            <p:grpSpPr>
              <a:xfrm>
                <a:off x="1914729" y="2652070"/>
                <a:ext cx="189297" cy="64599"/>
                <a:chOff x="1577561" y="2590030"/>
                <a:chExt cx="189297" cy="64599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1577561" y="2608910"/>
                  <a:ext cx="54429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99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1640949" y="2599470"/>
                  <a:ext cx="54429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99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1712429" y="2590030"/>
                  <a:ext cx="54429" cy="45719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99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40" name="Group 24"/>
            <p:cNvGrpSpPr/>
            <p:nvPr/>
          </p:nvGrpSpPr>
          <p:grpSpPr>
            <a:xfrm>
              <a:off x="3013898" y="2561706"/>
              <a:ext cx="125908" cy="79436"/>
              <a:chOff x="2034761" y="3014860"/>
              <a:chExt cx="125908" cy="79436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2034761" y="3033742"/>
                <a:ext cx="5442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2106240" y="3048577"/>
                <a:ext cx="5442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2072524" y="3014860"/>
                <a:ext cx="5442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 bwMode="auto">
            <a:xfrm>
              <a:off x="1464658" y="2807936"/>
              <a:ext cx="165886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1731695" y="2856489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Batch OD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grpSp>
          <p:nvGrpSpPr>
            <p:cNvPr id="47" name="Group 56"/>
            <p:cNvGrpSpPr/>
            <p:nvPr/>
          </p:nvGrpSpPr>
          <p:grpSpPr>
            <a:xfrm rot="10800000" flipV="1">
              <a:off x="1804138" y="2422793"/>
              <a:ext cx="142092" cy="60554"/>
              <a:chOff x="2034761" y="3033742"/>
              <a:chExt cx="142092" cy="60554"/>
            </a:xfrm>
          </p:grpSpPr>
          <p:sp>
            <p:nvSpPr>
              <p:cNvPr id="58" name="Oval 57"/>
              <p:cNvSpPr/>
              <p:nvPr/>
            </p:nvSpPr>
            <p:spPr bwMode="auto">
              <a:xfrm>
                <a:off x="2034761" y="3033742"/>
                <a:ext cx="5442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2122424" y="3048577"/>
                <a:ext cx="5442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2072524" y="3039136"/>
                <a:ext cx="5442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190500" y="2133600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Primary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Object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9558" y="3454400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Secondary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Object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ight Arrow 65"/>
          <p:cNvSpPr/>
          <p:nvPr/>
        </p:nvSpPr>
        <p:spPr bwMode="auto">
          <a:xfrm>
            <a:off x="1587500" y="1663700"/>
            <a:ext cx="6794500" cy="3683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4064000" y="1727200"/>
            <a:ext cx="25400" cy="2933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3725595" y="130708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Now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7315200" y="1714500"/>
            <a:ext cx="0" cy="2895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6367195" y="1103889"/>
            <a:ext cx="176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Time of Closest 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Approach (TCA)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428163" y="1663700"/>
            <a:ext cx="71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4000500" y="2192867"/>
            <a:ext cx="3314700" cy="499533"/>
          </a:xfrm>
          <a:custGeom>
            <a:avLst/>
            <a:gdLst>
              <a:gd name="connsiteX0" fmla="*/ 0 w 3314700"/>
              <a:gd name="connsiteY0" fmla="*/ 131233 h 499533"/>
              <a:gd name="connsiteX1" fmla="*/ 571500 w 3314700"/>
              <a:gd name="connsiteY1" fmla="*/ 16933 h 499533"/>
              <a:gd name="connsiteX2" fmla="*/ 1447800 w 3314700"/>
              <a:gd name="connsiteY2" fmla="*/ 232833 h 499533"/>
              <a:gd name="connsiteX3" fmla="*/ 2565400 w 3314700"/>
              <a:gd name="connsiteY3" fmla="*/ 118533 h 499533"/>
              <a:gd name="connsiteX4" fmla="*/ 3314700 w 3314700"/>
              <a:gd name="connsiteY4" fmla="*/ 499533 h 49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700" h="499533">
                <a:moveTo>
                  <a:pt x="0" y="131233"/>
                </a:moveTo>
                <a:cubicBezTo>
                  <a:pt x="165100" y="65616"/>
                  <a:pt x="330200" y="0"/>
                  <a:pt x="571500" y="16933"/>
                </a:cubicBezTo>
                <a:cubicBezTo>
                  <a:pt x="812800" y="33866"/>
                  <a:pt x="1115483" y="215900"/>
                  <a:pt x="1447800" y="232833"/>
                </a:cubicBezTo>
                <a:cubicBezTo>
                  <a:pt x="1780117" y="249766"/>
                  <a:pt x="2254250" y="74083"/>
                  <a:pt x="2565400" y="118533"/>
                </a:cubicBezTo>
                <a:cubicBezTo>
                  <a:pt x="2876550" y="162983"/>
                  <a:pt x="3095625" y="331258"/>
                  <a:pt x="3314700" y="499533"/>
                </a:cubicBezTo>
              </a:path>
            </a:pathLst>
          </a:custGeom>
          <a:noFill/>
          <a:ln w="190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3517900" y="2755900"/>
            <a:ext cx="3810000" cy="660400"/>
          </a:xfrm>
          <a:custGeom>
            <a:avLst/>
            <a:gdLst>
              <a:gd name="connsiteX0" fmla="*/ 0 w 3810000"/>
              <a:gd name="connsiteY0" fmla="*/ 660400 h 660400"/>
              <a:gd name="connsiteX1" fmla="*/ 812800 w 3810000"/>
              <a:gd name="connsiteY1" fmla="*/ 406400 h 660400"/>
              <a:gd name="connsiteX2" fmla="*/ 1689100 w 3810000"/>
              <a:gd name="connsiteY2" fmla="*/ 393700 h 660400"/>
              <a:gd name="connsiteX3" fmla="*/ 2984500 w 3810000"/>
              <a:gd name="connsiteY3" fmla="*/ 584200 h 660400"/>
              <a:gd name="connsiteX4" fmla="*/ 3810000 w 3810000"/>
              <a:gd name="connsiteY4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660400">
                <a:moveTo>
                  <a:pt x="0" y="660400"/>
                </a:moveTo>
                <a:cubicBezTo>
                  <a:pt x="265641" y="555625"/>
                  <a:pt x="531283" y="450850"/>
                  <a:pt x="812800" y="406400"/>
                </a:cubicBezTo>
                <a:cubicBezTo>
                  <a:pt x="1094317" y="361950"/>
                  <a:pt x="1327150" y="364067"/>
                  <a:pt x="1689100" y="393700"/>
                </a:cubicBezTo>
                <a:cubicBezTo>
                  <a:pt x="2051050" y="423333"/>
                  <a:pt x="2631017" y="649817"/>
                  <a:pt x="2984500" y="584200"/>
                </a:cubicBezTo>
                <a:cubicBezTo>
                  <a:pt x="3337983" y="518583"/>
                  <a:pt x="3573991" y="259291"/>
                  <a:pt x="3810000" y="0"/>
                </a:cubicBezTo>
              </a:path>
            </a:pathLst>
          </a:custGeom>
          <a:noFill/>
          <a:ln w="190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202412" y="3390900"/>
            <a:ext cx="3043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Propagation using 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predicted atmospheric density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(HASDM/DCA model with 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Predicted EUV indices)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9558" y="4958975"/>
            <a:ext cx="895898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Cambria"/>
              </a:rPr>
              <a:t>Conjunction Data Message (CDM) provided for each screening: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kern="0" dirty="0" smtClean="0">
                <a:solidFill>
                  <a:srgbClr val="000000"/>
                </a:solidFill>
                <a:latin typeface="Cambria"/>
              </a:rPr>
              <a:t>Includes both objects’ state vector and position covariance at TCA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Cambria"/>
              </a:rPr>
              <a:t>Allows computation of probability of collision (P</a:t>
            </a:r>
            <a:r>
              <a:rPr lang="en-US" sz="1800" kern="0" baseline="-25000" dirty="0" smtClean="0">
                <a:solidFill>
                  <a:srgbClr val="000000"/>
                </a:solidFill>
                <a:latin typeface="Cambria"/>
              </a:rPr>
              <a:t>c</a:t>
            </a:r>
            <a:r>
              <a:rPr lang="en-US" sz="1800" kern="0" dirty="0" smtClean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497074" y="4177289"/>
            <a:ext cx="2586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JSpOC</a:t>
            </a:r>
            <a:r>
              <a:rPr lang="en-US" dirty="0" smtClean="0">
                <a:solidFill>
                  <a:schemeClr val="tx1"/>
                </a:solidFill>
              </a:rPr>
              <a:t> High Accuracy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Catalogue (ASW)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263900" y="1917700"/>
            <a:ext cx="5854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</a:rPr>
              <a:t>SSN </a:t>
            </a:r>
            <a:r>
              <a:rPr lang="en-US" sz="900" dirty="0" err="1" smtClean="0">
                <a:solidFill>
                  <a:schemeClr val="tx1"/>
                </a:solidFill>
              </a:rPr>
              <a:t>obs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>
            <a:stCxn id="84" idx="2"/>
          </p:cNvCxnSpPr>
          <p:nvPr/>
        </p:nvCxnSpPr>
        <p:spPr bwMode="auto">
          <a:xfrm>
            <a:off x="3556609" y="2148532"/>
            <a:ext cx="304191" cy="137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84" idx="2"/>
            <a:endCxn id="13" idx="4"/>
          </p:cNvCxnSpPr>
          <p:nvPr/>
        </p:nvCxnSpPr>
        <p:spPr bwMode="auto">
          <a:xfrm flipH="1">
            <a:off x="3147344" y="2148532"/>
            <a:ext cx="409265" cy="996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84" idx="2"/>
            <a:endCxn id="16" idx="4"/>
          </p:cNvCxnSpPr>
          <p:nvPr/>
        </p:nvCxnSpPr>
        <p:spPr bwMode="auto">
          <a:xfrm>
            <a:off x="3556609" y="2148532"/>
            <a:ext cx="8238" cy="2117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7817996" y="2273300"/>
            <a:ext cx="1326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Predicted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Conjunction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Event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 flipH="1">
            <a:off x="7327900" y="2730500"/>
            <a:ext cx="533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70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6828" y="1661516"/>
            <a:ext cx="87863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25 Jan: first identification of possible conjunction on 1 Feb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27-28 Jan: P</a:t>
            </a:r>
            <a:r>
              <a:rPr lang="en-US" baseline="-25000" dirty="0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 first increases to level of concern before starting to fall (looking safer)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29 Jan: Alert of a Coronal Mass Ejection (CME) heading for Earth on 31 Jan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Spacecraft O/O wants to know if (and how) CME will impact conjunction event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Does the new space weather prediction make this event safer or riskier?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Might performing a maneuver make the conjunction event worse?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Space Weather and Conjunction Assessment: A Notional Event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32656" y="1313484"/>
            <a:ext cx="5108575" cy="3121025"/>
            <a:chOff x="2073956" y="1248003"/>
            <a:chExt cx="5108575" cy="3121025"/>
          </a:xfrm>
        </p:grpSpPr>
        <p:pic>
          <p:nvPicPr>
            <p:cNvPr id="696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3956" y="1248003"/>
              <a:ext cx="5108575" cy="312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433457" y="1338938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TCA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07000" y="1981200"/>
            <a:ext cx="559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</a:rPr>
              <a:t>?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29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Jacchia-Bowman-HASDM-2009</a:t>
            </a:r>
            <a:br>
              <a:rPr lang="en-US" dirty="0" smtClean="0"/>
            </a:br>
            <a:r>
              <a:rPr lang="en-US" dirty="0" smtClean="0"/>
              <a:t>Atmospheric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 of AFSPC/A9 and Solar Environment Technologies</a:t>
            </a:r>
          </a:p>
          <a:p>
            <a:r>
              <a:rPr lang="en-US" dirty="0" smtClean="0"/>
              <a:t>Updates/enhancements to many of the internal empirical models</a:t>
            </a:r>
          </a:p>
          <a:p>
            <a:r>
              <a:rPr lang="en-US" dirty="0" smtClean="0"/>
              <a:t>Employs DCA for optimized performance during fit-span</a:t>
            </a:r>
          </a:p>
          <a:p>
            <a:r>
              <a:rPr lang="en-US" dirty="0" smtClean="0"/>
              <a:t>Solar storm modeling included (more on this later)</a:t>
            </a:r>
          </a:p>
          <a:p>
            <a:r>
              <a:rPr lang="en-US" dirty="0" smtClean="0"/>
              <a:t>Accepts frequent updates of expanded set of solar indices (11 EUV indices)</a:t>
            </a:r>
          </a:p>
          <a:p>
            <a:r>
              <a:rPr lang="en-US" dirty="0" smtClean="0"/>
              <a:t>Accepts 6-day predictions of solar indices and employs them for propagations up to 6 days</a:t>
            </a:r>
          </a:p>
          <a:p>
            <a:r>
              <a:rPr lang="en-US" dirty="0" smtClean="0"/>
              <a:t>Improves accuracy of predictions up to 72 hours by 20-45%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65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6518" y="1475411"/>
            <a:ext cx="8310282" cy="4835741"/>
          </a:xfrm>
        </p:spPr>
        <p:txBody>
          <a:bodyPr>
            <a:normAutofit/>
          </a:bodyPr>
          <a:lstStyle/>
          <a:p>
            <a:r>
              <a:rPr lang="en-US" dirty="0" smtClean="0"/>
              <a:t>Solar storms detected ~10 min after event, but can take 50 hours to reach Earth</a:t>
            </a:r>
          </a:p>
          <a:p>
            <a:pPr lvl="1"/>
            <a:r>
              <a:rPr lang="en-US" dirty="0" smtClean="0"/>
              <a:t>Want to predict effects after detection, without waiting for traditional geomagnetic indices to reflect storm presence (“chasing the action”)</a:t>
            </a:r>
          </a:p>
          <a:p>
            <a:r>
              <a:rPr lang="en-US" dirty="0" smtClean="0"/>
              <a:t>JBH09 includes </a:t>
            </a:r>
            <a:r>
              <a:rPr lang="en-US" i="1" dirty="0" err="1" smtClean="0"/>
              <a:t>Anemomilos</a:t>
            </a:r>
            <a:r>
              <a:rPr lang="en-US" dirty="0" smtClean="0"/>
              <a:t> solar storm prediction model</a:t>
            </a:r>
          </a:p>
          <a:p>
            <a:pPr lvl="1"/>
            <a:r>
              <a:rPr lang="en-US" dirty="0" smtClean="0"/>
              <a:t>X-ray magnitude of the flare used to determine mass of ejecta; this gives size and severity of storm</a:t>
            </a:r>
          </a:p>
          <a:p>
            <a:pPr lvl="1"/>
            <a:r>
              <a:rPr lang="en-US" dirty="0" smtClean="0"/>
              <a:t>Flare intensity used as proxy for acceleration; integral gives storm velocity and therefore estimate of time of arrival</a:t>
            </a:r>
          </a:p>
          <a:p>
            <a:pPr lvl="1"/>
            <a:r>
              <a:rPr lang="en-US" dirty="0" err="1" smtClean="0"/>
              <a:t>Heliolocation</a:t>
            </a:r>
            <a:r>
              <a:rPr lang="en-US" dirty="0" smtClean="0"/>
              <a:t> gives storm direction and therefore likelihood of hitting the Earth</a:t>
            </a:r>
          </a:p>
          <a:p>
            <a:pPr lvl="1"/>
            <a:r>
              <a:rPr lang="en-US" dirty="0" smtClean="0"/>
              <a:t>These data can be used to predict atmosphere temperatures as function of time and therefore neutral density estimate</a:t>
            </a:r>
          </a:p>
          <a:p>
            <a:pPr lvl="2"/>
            <a:r>
              <a:rPr lang="en-US" dirty="0" smtClean="0"/>
              <a:t>However, no error analysis with model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JBH09 Solar Storm Predictions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9443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22199</TotalTime>
  <Words>1711</Words>
  <Application>Microsoft Macintosh PowerPoint</Application>
  <PresentationFormat>On-screen Show (4:3)</PresentationFormat>
  <Paragraphs>203</Paragraphs>
  <Slides>20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Predicting Space Weather Effects on Close Approach Events</vt:lpstr>
      <vt:lpstr>Agenda</vt:lpstr>
      <vt:lpstr>Computing Pc</vt:lpstr>
      <vt:lpstr>Evaluating Pc</vt:lpstr>
      <vt:lpstr>Atmospheric Drag</vt:lpstr>
      <vt:lpstr>Conjunction Assessment:  JSpOC Process and Products</vt:lpstr>
      <vt:lpstr>Space Weather and Conjunction Assessment: A Notional Event</vt:lpstr>
      <vt:lpstr>Jacchia-Bowman-HASDM-2009 Atmospheric Model</vt:lpstr>
      <vt:lpstr>JBH09 Solar Storm Predictions</vt:lpstr>
      <vt:lpstr>Event Sensitivity to Solar Storms</vt:lpstr>
      <vt:lpstr>The Space Weather Trade Space</vt:lpstr>
      <vt:lpstr>SWTS “On-ridge” Situation</vt:lpstr>
      <vt:lpstr>SWTS “Flat” Situation</vt:lpstr>
      <vt:lpstr>SWTS “Off-peak” Situation</vt:lpstr>
      <vt:lpstr>SWTS Type Frequencies</vt:lpstr>
      <vt:lpstr>“Max Pc 0”</vt:lpstr>
      <vt:lpstr>Max Pc / Min Pc</vt:lpstr>
      <vt:lpstr>Max Pc / Nominal Pc</vt:lpstr>
      <vt:lpstr>Combined Results</vt:lpstr>
      <vt:lpstr>Conclusions</vt:lpstr>
    </vt:vector>
  </TitlesOfParts>
  <Company>NASA/GSFC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Employees Since January 2010</dc:title>
  <dc:creator>NASA ODIN</dc:creator>
  <cp:lastModifiedBy>Office 2004 Test Drive User</cp:lastModifiedBy>
  <cp:revision>358</cp:revision>
  <dcterms:created xsi:type="dcterms:W3CDTF">2015-09-28T19:39:52Z</dcterms:created>
  <dcterms:modified xsi:type="dcterms:W3CDTF">2015-09-28T19:40:21Z</dcterms:modified>
</cp:coreProperties>
</file>