
<file path=[Content_Types].xml><?xml version="1.0" encoding="utf-8"?>
<Types xmlns="http://schemas.openxmlformats.org/package/2006/content-types">
  <Override PartName="/ppt/drawings/drawing1.xml" ContentType="application/vnd.openxmlformats-officedocument.drawingml.chartshapes+xml"/>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embeddings/oleObject4.bin" ContentType="application/vnd.openxmlformats-officedocument.oleObject"/>
  <Override PartName="/ppt/notesSlides/notesSlide4.xml" ContentType="application/vnd.openxmlformats-officedocument.presentationml.notes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embeddings/oleObject1.bin" ContentType="application/vnd.openxmlformats-officedocument.oleObject"/>
  <Override PartName="/ppt/notesSlides/notesSlide1.xml" ContentType="application/vnd.openxmlformats-officedocument.presentationml.notesSlide+xml"/>
  <Override PartName="/ppt/charts/chart1.xml" ContentType="application/vnd.openxmlformats-officedocument.drawingml.chart+xml"/>
  <Override PartName="/ppt/slides/slide11.xml" ContentType="application/vnd.openxmlformats-officedocument.presentationml.slide+xml"/>
  <Override PartName="/ppt/slideLayouts/slideLayout6.xml" ContentType="application/vnd.openxmlformats-officedocument.presentationml.slideLayout+xml"/>
  <Override PartName="/docProps/core.xml" ContentType="application/vnd.openxmlformats-package.core-properties+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notesSlides/notesSlide2.xml" ContentType="application/vnd.openxmlformats-officedocument.presentationml.notesSlide+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s/slide20.xml" ContentType="application/vnd.openxmlformats-officedocument.presentationml.slide+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embeddings/oleObject3.bin" ContentType="application/vnd.openxmlformats-officedocument.oleObject"/>
  <Override PartName="/ppt/notesSlides/notesSlide3.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Override1.xml" ContentType="application/vnd.openxmlformats-officedocument.themeOverrid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60" r:id="rId1"/>
    <p:sldMasterId id="2147484389" r:id="rId2"/>
  </p:sldMasterIdLst>
  <p:notesMasterIdLst>
    <p:notesMasterId r:id="rId24"/>
  </p:notesMasterIdLst>
  <p:handoutMasterIdLst>
    <p:handoutMasterId r:id="rId25"/>
  </p:handoutMasterIdLst>
  <p:sldIdLst>
    <p:sldId id="339" r:id="rId3"/>
    <p:sldId id="355" r:id="rId4"/>
    <p:sldId id="365" r:id="rId5"/>
    <p:sldId id="377" r:id="rId6"/>
    <p:sldId id="366" r:id="rId7"/>
    <p:sldId id="318" r:id="rId8"/>
    <p:sldId id="315" r:id="rId9"/>
    <p:sldId id="367" r:id="rId10"/>
    <p:sldId id="354" r:id="rId11"/>
    <p:sldId id="319" r:id="rId12"/>
    <p:sldId id="351" r:id="rId13"/>
    <p:sldId id="352" r:id="rId14"/>
    <p:sldId id="353" r:id="rId15"/>
    <p:sldId id="373" r:id="rId16"/>
    <p:sldId id="374" r:id="rId17"/>
    <p:sldId id="381" r:id="rId18"/>
    <p:sldId id="376" r:id="rId19"/>
    <p:sldId id="384" r:id="rId20"/>
    <p:sldId id="386" r:id="rId21"/>
    <p:sldId id="314" r:id="rId22"/>
    <p:sldId id="333" r:id="rId23"/>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480">
          <p15:clr>
            <a:srgbClr val="A4A3A4"/>
          </p15:clr>
        </p15:guide>
        <p15:guide id="2" pos="2880">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2F2F2"/>
    <a:srgbClr val="658CD9"/>
    <a:srgbClr val="3366CC"/>
    <a:srgbClr val="4986C3"/>
    <a:srgbClr val="BFCFEF"/>
    <a:srgbClr val="D0DFE2"/>
    <a:srgbClr val="A9C5CB"/>
    <a:srgbClr val="78A2AC"/>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368" autoAdjust="0"/>
    <p:restoredTop sz="94660"/>
  </p:normalViewPr>
  <p:slideViewPr>
    <p:cSldViewPr>
      <p:cViewPr varScale="1">
        <p:scale>
          <a:sx n="112" d="100"/>
          <a:sy n="112" d="100"/>
        </p:scale>
        <p:origin x="-720" y="-112"/>
      </p:cViewPr>
      <p:guideLst>
        <p:guide orient="horz" pos="480"/>
        <p:guide pos="2880"/>
      </p:guideLst>
    </p:cSldViewPr>
  </p:slideViewPr>
  <p:notesTextViewPr>
    <p:cViewPr>
      <p:scale>
        <a:sx n="100" d="100"/>
        <a:sy n="100" d="100"/>
      </p:scale>
      <p:origin x="0" y="0"/>
    </p:cViewPr>
  </p:notesTextViewPr>
  <p:sorterViewPr>
    <p:cViewPr>
      <p:scale>
        <a:sx n="100" d="100"/>
        <a:sy n="100" d="100"/>
      </p:scale>
      <p:origin x="0" y="-1118"/>
    </p:cViewPr>
  </p:sorterViewPr>
  <p:notesViewPr>
    <p:cSldViewPr>
      <p:cViewPr varScale="1">
        <p:scale>
          <a:sx n="98" d="100"/>
          <a:sy n="98" d="100"/>
        </p:scale>
        <p:origin x="-3564" y="-96"/>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Beatrice:Users:lisa:Desktop:Extended_mission_RotatingFrame_29Feb2012.xls" TargetMode="External"/><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lrMapOvr bg1="lt1" tx1="dk1" bg2="lt2" tx2="dk2" accent1="accent1" accent2="accent2" accent3="accent3" accent4="accent4" accent5="accent5" accent6="accent6" hlink="hlink" folHlink="folHlink"/>
  <c:chart>
    <c:plotArea>
      <c:layout>
        <c:manualLayout>
          <c:layoutTarget val="inner"/>
          <c:xMode val="edge"/>
          <c:yMode val="edge"/>
          <c:x val="0.149791955617198"/>
          <c:y val="0.168224299065421"/>
          <c:w val="0.84882108183079"/>
          <c:h val="0.650467289719626"/>
        </c:manualLayout>
      </c:layout>
      <c:scatterChart>
        <c:scatterStyle val="smoothMarker"/>
        <c:ser>
          <c:idx val="2"/>
          <c:order val="0"/>
          <c:tx>
            <c:v>IOC/SV</c:v>
          </c:tx>
          <c:spPr>
            <a:ln w="25400">
              <a:solidFill>
                <a:srgbClr val="F20884"/>
              </a:solidFill>
              <a:prstDash val="solid"/>
            </a:ln>
          </c:spPr>
          <c:marker>
            <c:symbol val="dash"/>
            <c:size val="3"/>
            <c:spPr>
              <a:noFill/>
              <a:ln>
                <a:solidFill>
                  <a:srgbClr val="F20884"/>
                </a:solidFill>
                <a:prstDash val="solid"/>
              </a:ln>
            </c:spPr>
          </c:marker>
          <c:xVal>
            <c:numRef>
              <c:f>'25-August-2003 ext, 2011 update'!$O$2:$O$5</c:f>
              <c:numCache>
                <c:formatCode>General</c:formatCode>
                <c:ptCount val="4"/>
                <c:pt idx="0">
                  <c:v>0.00024</c:v>
                </c:pt>
                <c:pt idx="1">
                  <c:v>0.01099</c:v>
                </c:pt>
                <c:pt idx="2">
                  <c:v>0.01648</c:v>
                </c:pt>
                <c:pt idx="3">
                  <c:v>0.01815</c:v>
                </c:pt>
              </c:numCache>
            </c:numRef>
          </c:xVal>
          <c:yVal>
            <c:numRef>
              <c:f>'25-August-2003 ext, 2011 update'!$P$2:$P$5</c:f>
              <c:numCache>
                <c:formatCode>General</c:formatCode>
                <c:ptCount val="4"/>
                <c:pt idx="0">
                  <c:v>-0.00026</c:v>
                </c:pt>
                <c:pt idx="1">
                  <c:v>-0.00747</c:v>
                </c:pt>
                <c:pt idx="2">
                  <c:v>-0.02117</c:v>
                </c:pt>
                <c:pt idx="3">
                  <c:v>-0.03857</c:v>
                </c:pt>
              </c:numCache>
            </c:numRef>
          </c:yVal>
          <c:smooth val="1"/>
        </c:ser>
        <c:ser>
          <c:idx val="0"/>
          <c:order val="1"/>
          <c:tx>
            <c:v>2nd AU Contour</c:v>
          </c:tx>
          <c:spPr>
            <a:ln w="12700">
              <a:solidFill>
                <a:srgbClr val="000000"/>
              </a:solidFill>
              <a:prstDash val="solid"/>
            </a:ln>
          </c:spPr>
          <c:marker>
            <c:symbol val="none"/>
          </c:marker>
          <c:xVal>
            <c:numRef>
              <c:f>'25-August-2003 ext, 2011 update'!$E$2:$E$128</c:f>
              <c:numCache>
                <c:formatCode>General</c:formatCode>
                <c:ptCount val="127"/>
                <c:pt idx="0">
                  <c:v>0.5</c:v>
                </c:pt>
                <c:pt idx="1">
                  <c:v>0.49938</c:v>
                </c:pt>
                <c:pt idx="2">
                  <c:v>0.49752</c:v>
                </c:pt>
                <c:pt idx="3">
                  <c:v>0.49442</c:v>
                </c:pt>
                <c:pt idx="4">
                  <c:v>0.49009</c:v>
                </c:pt>
                <c:pt idx="5">
                  <c:v>0.48454</c:v>
                </c:pt>
                <c:pt idx="6">
                  <c:v>0.47779</c:v>
                </c:pt>
                <c:pt idx="7">
                  <c:v>0.46985</c:v>
                </c:pt>
                <c:pt idx="8">
                  <c:v>0.46074</c:v>
                </c:pt>
                <c:pt idx="9">
                  <c:v>0.45048</c:v>
                </c:pt>
                <c:pt idx="10">
                  <c:v>0.43911</c:v>
                </c:pt>
                <c:pt idx="11">
                  <c:v>0.42665</c:v>
                </c:pt>
                <c:pt idx="12">
                  <c:v>0.41312</c:v>
                </c:pt>
                <c:pt idx="13">
                  <c:v>0.39857</c:v>
                </c:pt>
                <c:pt idx="14">
                  <c:v>0.38302</c:v>
                </c:pt>
                <c:pt idx="15">
                  <c:v>0.36653</c:v>
                </c:pt>
                <c:pt idx="16">
                  <c:v>0.34912</c:v>
                </c:pt>
                <c:pt idx="17">
                  <c:v>0.33084</c:v>
                </c:pt>
                <c:pt idx="18">
                  <c:v>0.31174</c:v>
                </c:pt>
                <c:pt idx="19">
                  <c:v>0.29187</c:v>
                </c:pt>
                <c:pt idx="20">
                  <c:v>0.27127</c:v>
                </c:pt>
                <c:pt idx="21">
                  <c:v>0.25</c:v>
                </c:pt>
                <c:pt idx="22">
                  <c:v>0.22811</c:v>
                </c:pt>
                <c:pt idx="23">
                  <c:v>0.20564</c:v>
                </c:pt>
                <c:pt idx="24">
                  <c:v>0.18267</c:v>
                </c:pt>
                <c:pt idx="25">
                  <c:v>0.15924</c:v>
                </c:pt>
                <c:pt idx="26">
                  <c:v>0.13542</c:v>
                </c:pt>
                <c:pt idx="27">
                  <c:v>0.11126</c:v>
                </c:pt>
                <c:pt idx="28">
                  <c:v>0.08682</c:v>
                </c:pt>
                <c:pt idx="29">
                  <c:v>0.06217</c:v>
                </c:pt>
                <c:pt idx="30">
                  <c:v>0.03737</c:v>
                </c:pt>
                <c:pt idx="31">
                  <c:v>0.01247</c:v>
                </c:pt>
                <c:pt idx="32">
                  <c:v>-0.01247</c:v>
                </c:pt>
                <c:pt idx="33">
                  <c:v>-0.03737</c:v>
                </c:pt>
                <c:pt idx="34">
                  <c:v>-0.06217</c:v>
                </c:pt>
                <c:pt idx="35">
                  <c:v>-0.08682</c:v>
                </c:pt>
                <c:pt idx="36">
                  <c:v>-0.11126</c:v>
                </c:pt>
                <c:pt idx="37">
                  <c:v>-0.13542</c:v>
                </c:pt>
                <c:pt idx="38">
                  <c:v>-0.15924</c:v>
                </c:pt>
                <c:pt idx="39">
                  <c:v>-0.18267</c:v>
                </c:pt>
                <c:pt idx="40">
                  <c:v>-0.20564</c:v>
                </c:pt>
                <c:pt idx="41">
                  <c:v>-0.22811</c:v>
                </c:pt>
                <c:pt idx="42">
                  <c:v>-0.25</c:v>
                </c:pt>
                <c:pt idx="43">
                  <c:v>-0.27127</c:v>
                </c:pt>
                <c:pt idx="44">
                  <c:v>-0.29187</c:v>
                </c:pt>
                <c:pt idx="45">
                  <c:v>-0.31174</c:v>
                </c:pt>
                <c:pt idx="46">
                  <c:v>-0.33084</c:v>
                </c:pt>
                <c:pt idx="47">
                  <c:v>-0.34912</c:v>
                </c:pt>
                <c:pt idx="48">
                  <c:v>-0.36653</c:v>
                </c:pt>
                <c:pt idx="49">
                  <c:v>-0.38302</c:v>
                </c:pt>
                <c:pt idx="50">
                  <c:v>-0.39857</c:v>
                </c:pt>
                <c:pt idx="51">
                  <c:v>-0.41312</c:v>
                </c:pt>
                <c:pt idx="52">
                  <c:v>-0.42665</c:v>
                </c:pt>
                <c:pt idx="53">
                  <c:v>-0.43911</c:v>
                </c:pt>
                <c:pt idx="54">
                  <c:v>-0.45048</c:v>
                </c:pt>
                <c:pt idx="55">
                  <c:v>-0.46074</c:v>
                </c:pt>
                <c:pt idx="56">
                  <c:v>-0.46985</c:v>
                </c:pt>
                <c:pt idx="57">
                  <c:v>-0.47779</c:v>
                </c:pt>
                <c:pt idx="58">
                  <c:v>-0.48454</c:v>
                </c:pt>
                <c:pt idx="59">
                  <c:v>-0.49009</c:v>
                </c:pt>
                <c:pt idx="60">
                  <c:v>-0.49442</c:v>
                </c:pt>
                <c:pt idx="61">
                  <c:v>-0.49752</c:v>
                </c:pt>
                <c:pt idx="62">
                  <c:v>-0.49938</c:v>
                </c:pt>
                <c:pt idx="63">
                  <c:v>-0.5</c:v>
                </c:pt>
                <c:pt idx="64">
                  <c:v>-0.49938</c:v>
                </c:pt>
                <c:pt idx="65">
                  <c:v>-0.49752</c:v>
                </c:pt>
                <c:pt idx="66">
                  <c:v>-0.49442</c:v>
                </c:pt>
                <c:pt idx="67">
                  <c:v>-0.49009</c:v>
                </c:pt>
                <c:pt idx="68">
                  <c:v>-0.48454</c:v>
                </c:pt>
                <c:pt idx="69">
                  <c:v>-0.47779</c:v>
                </c:pt>
                <c:pt idx="70">
                  <c:v>-0.46985</c:v>
                </c:pt>
                <c:pt idx="71">
                  <c:v>-0.46074</c:v>
                </c:pt>
                <c:pt idx="72">
                  <c:v>-0.45048</c:v>
                </c:pt>
                <c:pt idx="73">
                  <c:v>-0.43911</c:v>
                </c:pt>
                <c:pt idx="74">
                  <c:v>-0.42665</c:v>
                </c:pt>
                <c:pt idx="75">
                  <c:v>-0.41312</c:v>
                </c:pt>
                <c:pt idx="76">
                  <c:v>-0.39857</c:v>
                </c:pt>
                <c:pt idx="77">
                  <c:v>-0.38302</c:v>
                </c:pt>
                <c:pt idx="78">
                  <c:v>-0.36653</c:v>
                </c:pt>
                <c:pt idx="79">
                  <c:v>-0.34912</c:v>
                </c:pt>
                <c:pt idx="80">
                  <c:v>-0.33084</c:v>
                </c:pt>
                <c:pt idx="81">
                  <c:v>-0.31174</c:v>
                </c:pt>
                <c:pt idx="82">
                  <c:v>-0.29187</c:v>
                </c:pt>
                <c:pt idx="83">
                  <c:v>-0.27127</c:v>
                </c:pt>
                <c:pt idx="84">
                  <c:v>-0.25</c:v>
                </c:pt>
                <c:pt idx="85">
                  <c:v>-0.22811</c:v>
                </c:pt>
                <c:pt idx="86">
                  <c:v>-0.20564</c:v>
                </c:pt>
                <c:pt idx="87">
                  <c:v>-0.18267</c:v>
                </c:pt>
                <c:pt idx="88">
                  <c:v>-0.15924</c:v>
                </c:pt>
                <c:pt idx="89">
                  <c:v>-0.13542</c:v>
                </c:pt>
                <c:pt idx="90">
                  <c:v>-0.11126</c:v>
                </c:pt>
                <c:pt idx="91">
                  <c:v>-0.08682</c:v>
                </c:pt>
                <c:pt idx="92">
                  <c:v>-0.06217</c:v>
                </c:pt>
                <c:pt idx="93">
                  <c:v>-0.03737</c:v>
                </c:pt>
                <c:pt idx="94">
                  <c:v>-0.01247</c:v>
                </c:pt>
                <c:pt idx="95">
                  <c:v>0.01247</c:v>
                </c:pt>
                <c:pt idx="96">
                  <c:v>0.03737</c:v>
                </c:pt>
                <c:pt idx="97">
                  <c:v>0.06217</c:v>
                </c:pt>
                <c:pt idx="98">
                  <c:v>0.08682</c:v>
                </c:pt>
                <c:pt idx="99">
                  <c:v>0.11126</c:v>
                </c:pt>
                <c:pt idx="100">
                  <c:v>0.13542</c:v>
                </c:pt>
                <c:pt idx="101">
                  <c:v>0.15924</c:v>
                </c:pt>
                <c:pt idx="102">
                  <c:v>0.18267</c:v>
                </c:pt>
                <c:pt idx="103">
                  <c:v>0.20564</c:v>
                </c:pt>
                <c:pt idx="104">
                  <c:v>0.22811</c:v>
                </c:pt>
                <c:pt idx="105">
                  <c:v>0.25</c:v>
                </c:pt>
                <c:pt idx="106">
                  <c:v>0.27127</c:v>
                </c:pt>
                <c:pt idx="107">
                  <c:v>0.29187</c:v>
                </c:pt>
                <c:pt idx="108">
                  <c:v>0.31174</c:v>
                </c:pt>
                <c:pt idx="109">
                  <c:v>0.33084</c:v>
                </c:pt>
                <c:pt idx="110">
                  <c:v>0.34912</c:v>
                </c:pt>
                <c:pt idx="111">
                  <c:v>0.36653</c:v>
                </c:pt>
                <c:pt idx="112">
                  <c:v>0.38302</c:v>
                </c:pt>
                <c:pt idx="113">
                  <c:v>0.39857</c:v>
                </c:pt>
                <c:pt idx="114">
                  <c:v>0.41312</c:v>
                </c:pt>
                <c:pt idx="115">
                  <c:v>0.42665</c:v>
                </c:pt>
                <c:pt idx="116">
                  <c:v>0.43911</c:v>
                </c:pt>
                <c:pt idx="117">
                  <c:v>0.45048</c:v>
                </c:pt>
                <c:pt idx="118">
                  <c:v>0.46074</c:v>
                </c:pt>
                <c:pt idx="119">
                  <c:v>0.46985</c:v>
                </c:pt>
                <c:pt idx="120">
                  <c:v>0.47779</c:v>
                </c:pt>
                <c:pt idx="121">
                  <c:v>0.48454</c:v>
                </c:pt>
                <c:pt idx="122">
                  <c:v>0.49009</c:v>
                </c:pt>
                <c:pt idx="123">
                  <c:v>0.49442</c:v>
                </c:pt>
                <c:pt idx="124">
                  <c:v>0.49752</c:v>
                </c:pt>
                <c:pt idx="125">
                  <c:v>0.49938</c:v>
                </c:pt>
                <c:pt idx="126">
                  <c:v>0.5</c:v>
                </c:pt>
              </c:numCache>
            </c:numRef>
          </c:xVal>
          <c:yVal>
            <c:numRef>
              <c:f>'25-August-2003 ext, 2011 update'!$F$2:$F$1128</c:f>
              <c:numCache>
                <c:formatCode>General</c:formatCode>
                <c:ptCount val="1127"/>
                <c:pt idx="0">
                  <c:v>0.0</c:v>
                </c:pt>
                <c:pt idx="1">
                  <c:v>0.02492</c:v>
                </c:pt>
                <c:pt idx="2">
                  <c:v>0.04978</c:v>
                </c:pt>
                <c:pt idx="3">
                  <c:v>0.07452</c:v>
                </c:pt>
                <c:pt idx="4">
                  <c:v>0.09907</c:v>
                </c:pt>
                <c:pt idx="5">
                  <c:v>0.12338</c:v>
                </c:pt>
                <c:pt idx="6">
                  <c:v>0.14738</c:v>
                </c:pt>
                <c:pt idx="7">
                  <c:v>0.17101</c:v>
                </c:pt>
                <c:pt idx="8">
                  <c:v>0.19422</c:v>
                </c:pt>
                <c:pt idx="9">
                  <c:v>0.21694</c:v>
                </c:pt>
                <c:pt idx="10">
                  <c:v>0.23913</c:v>
                </c:pt>
                <c:pt idx="11">
                  <c:v>0.26072</c:v>
                </c:pt>
                <c:pt idx="12">
                  <c:v>0.28166</c:v>
                </c:pt>
                <c:pt idx="13">
                  <c:v>0.3019</c:v>
                </c:pt>
                <c:pt idx="14">
                  <c:v>0.32139</c:v>
                </c:pt>
                <c:pt idx="15">
                  <c:v>0.34009</c:v>
                </c:pt>
                <c:pt idx="16">
                  <c:v>0.35793</c:v>
                </c:pt>
                <c:pt idx="17">
                  <c:v>0.37489</c:v>
                </c:pt>
                <c:pt idx="18">
                  <c:v>0.39092</c:v>
                </c:pt>
                <c:pt idx="19">
                  <c:v>0.40597</c:v>
                </c:pt>
                <c:pt idx="20">
                  <c:v>0.42001</c:v>
                </c:pt>
                <c:pt idx="21">
                  <c:v>0.43301</c:v>
                </c:pt>
                <c:pt idx="22">
                  <c:v>0.44494</c:v>
                </c:pt>
                <c:pt idx="23">
                  <c:v>0.45575</c:v>
                </c:pt>
                <c:pt idx="24">
                  <c:v>0.46544</c:v>
                </c:pt>
                <c:pt idx="25">
                  <c:v>0.47396</c:v>
                </c:pt>
                <c:pt idx="26">
                  <c:v>0.48131</c:v>
                </c:pt>
                <c:pt idx="27">
                  <c:v>0.48746</c:v>
                </c:pt>
                <c:pt idx="28">
                  <c:v>0.4924</c:v>
                </c:pt>
                <c:pt idx="29">
                  <c:v>0.49612</c:v>
                </c:pt>
                <c:pt idx="30">
                  <c:v>0.4986</c:v>
                </c:pt>
                <c:pt idx="31">
                  <c:v>0.49984</c:v>
                </c:pt>
                <c:pt idx="32">
                  <c:v>0.49984</c:v>
                </c:pt>
                <c:pt idx="33">
                  <c:v>0.4986</c:v>
                </c:pt>
                <c:pt idx="34">
                  <c:v>0.49612</c:v>
                </c:pt>
                <c:pt idx="35">
                  <c:v>0.4924</c:v>
                </c:pt>
                <c:pt idx="36">
                  <c:v>0.48746</c:v>
                </c:pt>
                <c:pt idx="37">
                  <c:v>0.48131</c:v>
                </c:pt>
                <c:pt idx="38">
                  <c:v>0.47396</c:v>
                </c:pt>
                <c:pt idx="39">
                  <c:v>0.46544</c:v>
                </c:pt>
                <c:pt idx="40">
                  <c:v>0.45575</c:v>
                </c:pt>
                <c:pt idx="41">
                  <c:v>0.44494</c:v>
                </c:pt>
                <c:pt idx="42">
                  <c:v>0.43301</c:v>
                </c:pt>
                <c:pt idx="43">
                  <c:v>0.42001</c:v>
                </c:pt>
                <c:pt idx="44">
                  <c:v>0.40597</c:v>
                </c:pt>
                <c:pt idx="45">
                  <c:v>0.39092</c:v>
                </c:pt>
                <c:pt idx="46">
                  <c:v>0.37489</c:v>
                </c:pt>
                <c:pt idx="47">
                  <c:v>0.35793</c:v>
                </c:pt>
                <c:pt idx="48">
                  <c:v>0.34009</c:v>
                </c:pt>
                <c:pt idx="49">
                  <c:v>0.32139</c:v>
                </c:pt>
                <c:pt idx="50">
                  <c:v>0.3019</c:v>
                </c:pt>
                <c:pt idx="51">
                  <c:v>0.28166</c:v>
                </c:pt>
                <c:pt idx="52">
                  <c:v>0.26072</c:v>
                </c:pt>
                <c:pt idx="53">
                  <c:v>0.23913</c:v>
                </c:pt>
                <c:pt idx="54">
                  <c:v>0.21694</c:v>
                </c:pt>
                <c:pt idx="55">
                  <c:v>0.19422</c:v>
                </c:pt>
                <c:pt idx="56">
                  <c:v>0.17101</c:v>
                </c:pt>
                <c:pt idx="57">
                  <c:v>0.14738</c:v>
                </c:pt>
                <c:pt idx="58">
                  <c:v>0.12338</c:v>
                </c:pt>
                <c:pt idx="59">
                  <c:v>0.09907</c:v>
                </c:pt>
                <c:pt idx="60">
                  <c:v>0.07452</c:v>
                </c:pt>
                <c:pt idx="61">
                  <c:v>0.04978</c:v>
                </c:pt>
                <c:pt idx="62">
                  <c:v>0.02492</c:v>
                </c:pt>
                <c:pt idx="63">
                  <c:v>0.0</c:v>
                </c:pt>
                <c:pt idx="64">
                  <c:v>-0.02492</c:v>
                </c:pt>
                <c:pt idx="65">
                  <c:v>-0.04978</c:v>
                </c:pt>
                <c:pt idx="66">
                  <c:v>-0.07452</c:v>
                </c:pt>
                <c:pt idx="67">
                  <c:v>-0.09907</c:v>
                </c:pt>
                <c:pt idx="68">
                  <c:v>-0.12338</c:v>
                </c:pt>
                <c:pt idx="69">
                  <c:v>-0.14738</c:v>
                </c:pt>
                <c:pt idx="70">
                  <c:v>-0.17101</c:v>
                </c:pt>
                <c:pt idx="71">
                  <c:v>-0.19422</c:v>
                </c:pt>
                <c:pt idx="72">
                  <c:v>-0.21694</c:v>
                </c:pt>
                <c:pt idx="73">
                  <c:v>-0.23913</c:v>
                </c:pt>
                <c:pt idx="74">
                  <c:v>-0.26072</c:v>
                </c:pt>
                <c:pt idx="75">
                  <c:v>-0.28166</c:v>
                </c:pt>
                <c:pt idx="76">
                  <c:v>-0.3019</c:v>
                </c:pt>
                <c:pt idx="77">
                  <c:v>-0.32139</c:v>
                </c:pt>
                <c:pt idx="78">
                  <c:v>-0.34009</c:v>
                </c:pt>
                <c:pt idx="79">
                  <c:v>-0.35793</c:v>
                </c:pt>
                <c:pt idx="80">
                  <c:v>-0.37489</c:v>
                </c:pt>
                <c:pt idx="81">
                  <c:v>-0.39092</c:v>
                </c:pt>
                <c:pt idx="82">
                  <c:v>-0.40597</c:v>
                </c:pt>
                <c:pt idx="83">
                  <c:v>-0.42001</c:v>
                </c:pt>
                <c:pt idx="84">
                  <c:v>-0.43301</c:v>
                </c:pt>
                <c:pt idx="85">
                  <c:v>-0.44494</c:v>
                </c:pt>
                <c:pt idx="86">
                  <c:v>-0.45575</c:v>
                </c:pt>
                <c:pt idx="87">
                  <c:v>-0.46544</c:v>
                </c:pt>
                <c:pt idx="88">
                  <c:v>-0.47396</c:v>
                </c:pt>
                <c:pt idx="89">
                  <c:v>-0.48131</c:v>
                </c:pt>
                <c:pt idx="90">
                  <c:v>-0.48746</c:v>
                </c:pt>
                <c:pt idx="91">
                  <c:v>-0.4924</c:v>
                </c:pt>
                <c:pt idx="92">
                  <c:v>-0.49612</c:v>
                </c:pt>
                <c:pt idx="93">
                  <c:v>-0.4986</c:v>
                </c:pt>
                <c:pt idx="94">
                  <c:v>-0.49984</c:v>
                </c:pt>
                <c:pt idx="95">
                  <c:v>-0.49984</c:v>
                </c:pt>
                <c:pt idx="96">
                  <c:v>-0.4986</c:v>
                </c:pt>
                <c:pt idx="97">
                  <c:v>-0.49612</c:v>
                </c:pt>
                <c:pt idx="98">
                  <c:v>-0.4924</c:v>
                </c:pt>
                <c:pt idx="99">
                  <c:v>-0.48746</c:v>
                </c:pt>
                <c:pt idx="100">
                  <c:v>-0.48131</c:v>
                </c:pt>
                <c:pt idx="101">
                  <c:v>-0.47396</c:v>
                </c:pt>
                <c:pt idx="102">
                  <c:v>-0.46544</c:v>
                </c:pt>
                <c:pt idx="103">
                  <c:v>-0.45575</c:v>
                </c:pt>
                <c:pt idx="104">
                  <c:v>-0.44494</c:v>
                </c:pt>
                <c:pt idx="105">
                  <c:v>-0.43301</c:v>
                </c:pt>
                <c:pt idx="106">
                  <c:v>-0.42001</c:v>
                </c:pt>
                <c:pt idx="107">
                  <c:v>-0.40597</c:v>
                </c:pt>
                <c:pt idx="108">
                  <c:v>-0.39092</c:v>
                </c:pt>
                <c:pt idx="109">
                  <c:v>-0.37489</c:v>
                </c:pt>
                <c:pt idx="110">
                  <c:v>-0.35793</c:v>
                </c:pt>
                <c:pt idx="111">
                  <c:v>-0.34009</c:v>
                </c:pt>
                <c:pt idx="112">
                  <c:v>-0.32139</c:v>
                </c:pt>
                <c:pt idx="113">
                  <c:v>-0.3019</c:v>
                </c:pt>
                <c:pt idx="114">
                  <c:v>-0.28166</c:v>
                </c:pt>
                <c:pt idx="115">
                  <c:v>-0.26072</c:v>
                </c:pt>
                <c:pt idx="116">
                  <c:v>-0.23913</c:v>
                </c:pt>
                <c:pt idx="117">
                  <c:v>-0.21694</c:v>
                </c:pt>
                <c:pt idx="118">
                  <c:v>-0.19422</c:v>
                </c:pt>
                <c:pt idx="119">
                  <c:v>-0.17101</c:v>
                </c:pt>
                <c:pt idx="120">
                  <c:v>-0.14738</c:v>
                </c:pt>
                <c:pt idx="121">
                  <c:v>-0.12338</c:v>
                </c:pt>
                <c:pt idx="122">
                  <c:v>-0.09907</c:v>
                </c:pt>
                <c:pt idx="123">
                  <c:v>-0.07452</c:v>
                </c:pt>
                <c:pt idx="124">
                  <c:v>-0.04978</c:v>
                </c:pt>
                <c:pt idx="125">
                  <c:v>-0.02492</c:v>
                </c:pt>
                <c:pt idx="126">
                  <c:v>0.0</c:v>
                </c:pt>
              </c:numCache>
            </c:numRef>
          </c:yVal>
          <c:smooth val="1"/>
        </c:ser>
        <c:ser>
          <c:idx val="1"/>
          <c:order val="2"/>
          <c:tx>
            <c:v>3rd AU Contour</c:v>
          </c:tx>
          <c:spPr>
            <a:ln w="12700">
              <a:solidFill>
                <a:srgbClr val="000000"/>
              </a:solidFill>
              <a:prstDash val="solid"/>
            </a:ln>
          </c:spPr>
          <c:marker>
            <c:symbol val="none"/>
          </c:marker>
          <c:xVal>
            <c:numRef>
              <c:f>'25-August-2003 ext, 2011 update'!$G$2:$G$128</c:f>
              <c:numCache>
                <c:formatCode>General</c:formatCode>
                <c:ptCount val="127"/>
                <c:pt idx="0">
                  <c:v>0.75</c:v>
                </c:pt>
                <c:pt idx="1">
                  <c:v>0.74907</c:v>
                </c:pt>
                <c:pt idx="2">
                  <c:v>0.74627</c:v>
                </c:pt>
                <c:pt idx="3">
                  <c:v>0.74162</c:v>
                </c:pt>
                <c:pt idx="4">
                  <c:v>0.73513</c:v>
                </c:pt>
                <c:pt idx="5">
                  <c:v>0.72681</c:v>
                </c:pt>
                <c:pt idx="6">
                  <c:v>0.71668</c:v>
                </c:pt>
                <c:pt idx="7">
                  <c:v>0.70477</c:v>
                </c:pt>
                <c:pt idx="8">
                  <c:v>0.69111</c:v>
                </c:pt>
                <c:pt idx="9">
                  <c:v>0.67573</c:v>
                </c:pt>
                <c:pt idx="10">
                  <c:v>0.65867</c:v>
                </c:pt>
                <c:pt idx="11">
                  <c:v>0.63997</c:v>
                </c:pt>
                <c:pt idx="12">
                  <c:v>0.61968</c:v>
                </c:pt>
                <c:pt idx="13">
                  <c:v>0.59785</c:v>
                </c:pt>
                <c:pt idx="14">
                  <c:v>0.57453</c:v>
                </c:pt>
                <c:pt idx="15">
                  <c:v>0.54979</c:v>
                </c:pt>
                <c:pt idx="16">
                  <c:v>0.52368</c:v>
                </c:pt>
                <c:pt idx="17">
                  <c:v>0.49626</c:v>
                </c:pt>
                <c:pt idx="18">
                  <c:v>0.46762</c:v>
                </c:pt>
                <c:pt idx="19">
                  <c:v>0.43781</c:v>
                </c:pt>
                <c:pt idx="20">
                  <c:v>0.40691</c:v>
                </c:pt>
                <c:pt idx="21">
                  <c:v>0.375</c:v>
                </c:pt>
                <c:pt idx="22">
                  <c:v>0.34216</c:v>
                </c:pt>
                <c:pt idx="23">
                  <c:v>0.30847</c:v>
                </c:pt>
                <c:pt idx="24">
                  <c:v>0.27401</c:v>
                </c:pt>
                <c:pt idx="25">
                  <c:v>0.23886</c:v>
                </c:pt>
                <c:pt idx="26">
                  <c:v>0.20313</c:v>
                </c:pt>
                <c:pt idx="27">
                  <c:v>0.16689</c:v>
                </c:pt>
                <c:pt idx="28">
                  <c:v>0.13024</c:v>
                </c:pt>
                <c:pt idx="29">
                  <c:v>0.09326</c:v>
                </c:pt>
                <c:pt idx="30">
                  <c:v>0.05605</c:v>
                </c:pt>
                <c:pt idx="31">
                  <c:v>0.0187</c:v>
                </c:pt>
                <c:pt idx="32">
                  <c:v>-0.0187</c:v>
                </c:pt>
                <c:pt idx="33">
                  <c:v>-0.05605</c:v>
                </c:pt>
                <c:pt idx="34">
                  <c:v>-0.09326</c:v>
                </c:pt>
                <c:pt idx="35">
                  <c:v>-0.13024</c:v>
                </c:pt>
                <c:pt idx="36">
                  <c:v>-0.16689</c:v>
                </c:pt>
                <c:pt idx="37">
                  <c:v>-0.20313</c:v>
                </c:pt>
                <c:pt idx="38">
                  <c:v>-0.23886</c:v>
                </c:pt>
                <c:pt idx="39">
                  <c:v>-0.27401</c:v>
                </c:pt>
                <c:pt idx="40">
                  <c:v>-0.30847</c:v>
                </c:pt>
                <c:pt idx="41">
                  <c:v>-0.34216</c:v>
                </c:pt>
                <c:pt idx="42">
                  <c:v>-0.375</c:v>
                </c:pt>
                <c:pt idx="43">
                  <c:v>-0.40691</c:v>
                </c:pt>
                <c:pt idx="44">
                  <c:v>-0.43781</c:v>
                </c:pt>
                <c:pt idx="45">
                  <c:v>-0.46762</c:v>
                </c:pt>
                <c:pt idx="46">
                  <c:v>-0.49626</c:v>
                </c:pt>
                <c:pt idx="47">
                  <c:v>-0.52368</c:v>
                </c:pt>
                <c:pt idx="48">
                  <c:v>-0.54979</c:v>
                </c:pt>
                <c:pt idx="49">
                  <c:v>-0.57453</c:v>
                </c:pt>
                <c:pt idx="50">
                  <c:v>-0.59785</c:v>
                </c:pt>
                <c:pt idx="51">
                  <c:v>-0.61968</c:v>
                </c:pt>
                <c:pt idx="52">
                  <c:v>-0.63997</c:v>
                </c:pt>
                <c:pt idx="53">
                  <c:v>-0.65867</c:v>
                </c:pt>
                <c:pt idx="54">
                  <c:v>-0.67573</c:v>
                </c:pt>
                <c:pt idx="55">
                  <c:v>-0.69111</c:v>
                </c:pt>
                <c:pt idx="56">
                  <c:v>-0.70477</c:v>
                </c:pt>
                <c:pt idx="57">
                  <c:v>-0.71668</c:v>
                </c:pt>
                <c:pt idx="58">
                  <c:v>-0.72681</c:v>
                </c:pt>
                <c:pt idx="59">
                  <c:v>-0.73513</c:v>
                </c:pt>
                <c:pt idx="60">
                  <c:v>-0.74162</c:v>
                </c:pt>
                <c:pt idx="61">
                  <c:v>-0.74627</c:v>
                </c:pt>
                <c:pt idx="62">
                  <c:v>-0.74907</c:v>
                </c:pt>
                <c:pt idx="63">
                  <c:v>-0.75</c:v>
                </c:pt>
                <c:pt idx="64">
                  <c:v>-0.74907</c:v>
                </c:pt>
                <c:pt idx="65">
                  <c:v>-0.74627</c:v>
                </c:pt>
                <c:pt idx="66">
                  <c:v>-0.74162</c:v>
                </c:pt>
                <c:pt idx="67">
                  <c:v>-0.73513</c:v>
                </c:pt>
                <c:pt idx="68">
                  <c:v>-0.72681</c:v>
                </c:pt>
                <c:pt idx="69">
                  <c:v>-0.71668</c:v>
                </c:pt>
                <c:pt idx="70">
                  <c:v>-0.70477</c:v>
                </c:pt>
                <c:pt idx="71">
                  <c:v>-0.69111</c:v>
                </c:pt>
                <c:pt idx="72">
                  <c:v>-0.67573</c:v>
                </c:pt>
                <c:pt idx="73">
                  <c:v>-0.65867</c:v>
                </c:pt>
                <c:pt idx="74">
                  <c:v>-0.63997</c:v>
                </c:pt>
                <c:pt idx="75">
                  <c:v>-0.61968</c:v>
                </c:pt>
                <c:pt idx="76">
                  <c:v>-0.59785</c:v>
                </c:pt>
                <c:pt idx="77">
                  <c:v>-0.57453</c:v>
                </c:pt>
                <c:pt idx="78">
                  <c:v>-0.54979</c:v>
                </c:pt>
                <c:pt idx="79">
                  <c:v>-0.52368</c:v>
                </c:pt>
                <c:pt idx="80">
                  <c:v>-0.49626</c:v>
                </c:pt>
                <c:pt idx="81">
                  <c:v>-0.46762</c:v>
                </c:pt>
                <c:pt idx="82">
                  <c:v>-0.43781</c:v>
                </c:pt>
                <c:pt idx="83">
                  <c:v>-0.40691</c:v>
                </c:pt>
                <c:pt idx="84">
                  <c:v>-0.375</c:v>
                </c:pt>
                <c:pt idx="85">
                  <c:v>-0.34216</c:v>
                </c:pt>
                <c:pt idx="86">
                  <c:v>-0.30847</c:v>
                </c:pt>
                <c:pt idx="87">
                  <c:v>-0.27401</c:v>
                </c:pt>
                <c:pt idx="88">
                  <c:v>-0.23886</c:v>
                </c:pt>
                <c:pt idx="89">
                  <c:v>-0.20313</c:v>
                </c:pt>
                <c:pt idx="90">
                  <c:v>-0.16689</c:v>
                </c:pt>
                <c:pt idx="91">
                  <c:v>-0.13024</c:v>
                </c:pt>
                <c:pt idx="92">
                  <c:v>-0.09326</c:v>
                </c:pt>
                <c:pt idx="93">
                  <c:v>-0.05605</c:v>
                </c:pt>
                <c:pt idx="94">
                  <c:v>-0.0187</c:v>
                </c:pt>
                <c:pt idx="95">
                  <c:v>0.0187</c:v>
                </c:pt>
                <c:pt idx="96">
                  <c:v>0.05605</c:v>
                </c:pt>
                <c:pt idx="97">
                  <c:v>0.09326</c:v>
                </c:pt>
                <c:pt idx="98">
                  <c:v>0.13024</c:v>
                </c:pt>
                <c:pt idx="99">
                  <c:v>0.16689</c:v>
                </c:pt>
                <c:pt idx="100">
                  <c:v>0.20313</c:v>
                </c:pt>
                <c:pt idx="101">
                  <c:v>0.23886</c:v>
                </c:pt>
                <c:pt idx="102">
                  <c:v>0.27401</c:v>
                </c:pt>
                <c:pt idx="103">
                  <c:v>0.30847</c:v>
                </c:pt>
                <c:pt idx="104">
                  <c:v>0.34216</c:v>
                </c:pt>
                <c:pt idx="105">
                  <c:v>0.375</c:v>
                </c:pt>
                <c:pt idx="106">
                  <c:v>0.40691</c:v>
                </c:pt>
                <c:pt idx="107">
                  <c:v>0.43781</c:v>
                </c:pt>
                <c:pt idx="108">
                  <c:v>0.46762</c:v>
                </c:pt>
                <c:pt idx="109">
                  <c:v>0.49626</c:v>
                </c:pt>
                <c:pt idx="110">
                  <c:v>0.52368</c:v>
                </c:pt>
                <c:pt idx="111">
                  <c:v>0.54979</c:v>
                </c:pt>
                <c:pt idx="112">
                  <c:v>0.57453</c:v>
                </c:pt>
                <c:pt idx="113">
                  <c:v>0.59785</c:v>
                </c:pt>
                <c:pt idx="114">
                  <c:v>0.61968</c:v>
                </c:pt>
                <c:pt idx="115">
                  <c:v>0.63997</c:v>
                </c:pt>
                <c:pt idx="116">
                  <c:v>0.65867</c:v>
                </c:pt>
                <c:pt idx="117">
                  <c:v>0.67573</c:v>
                </c:pt>
                <c:pt idx="118">
                  <c:v>0.69111</c:v>
                </c:pt>
                <c:pt idx="119">
                  <c:v>0.70477</c:v>
                </c:pt>
                <c:pt idx="120">
                  <c:v>0.71668</c:v>
                </c:pt>
                <c:pt idx="121">
                  <c:v>0.72681</c:v>
                </c:pt>
                <c:pt idx="122">
                  <c:v>0.73513</c:v>
                </c:pt>
                <c:pt idx="123">
                  <c:v>0.74162</c:v>
                </c:pt>
                <c:pt idx="124">
                  <c:v>0.74627</c:v>
                </c:pt>
                <c:pt idx="125">
                  <c:v>0.74907</c:v>
                </c:pt>
                <c:pt idx="126">
                  <c:v>0.75</c:v>
                </c:pt>
              </c:numCache>
            </c:numRef>
          </c:xVal>
          <c:yVal>
            <c:numRef>
              <c:f>'25-August-2003 ext, 2011 update'!$H$2:$H$128</c:f>
              <c:numCache>
                <c:formatCode>General</c:formatCode>
                <c:ptCount val="127"/>
                <c:pt idx="0">
                  <c:v>0.0</c:v>
                </c:pt>
                <c:pt idx="1">
                  <c:v>0.03738</c:v>
                </c:pt>
                <c:pt idx="2">
                  <c:v>0.07468</c:v>
                </c:pt>
                <c:pt idx="3">
                  <c:v>0.11178</c:v>
                </c:pt>
                <c:pt idx="4">
                  <c:v>0.14861</c:v>
                </c:pt>
                <c:pt idx="5">
                  <c:v>0.18507</c:v>
                </c:pt>
                <c:pt idx="6">
                  <c:v>0.22107</c:v>
                </c:pt>
                <c:pt idx="7">
                  <c:v>0.25652</c:v>
                </c:pt>
                <c:pt idx="8">
                  <c:v>0.29133</c:v>
                </c:pt>
                <c:pt idx="9">
                  <c:v>0.32541</c:v>
                </c:pt>
                <c:pt idx="10">
                  <c:v>0.35869</c:v>
                </c:pt>
                <c:pt idx="11">
                  <c:v>0.39108</c:v>
                </c:pt>
                <c:pt idx="12">
                  <c:v>0.42249</c:v>
                </c:pt>
                <c:pt idx="13">
                  <c:v>0.45285</c:v>
                </c:pt>
                <c:pt idx="14">
                  <c:v>0.48209</c:v>
                </c:pt>
                <c:pt idx="15">
                  <c:v>0.51013</c:v>
                </c:pt>
                <c:pt idx="16">
                  <c:v>0.5369</c:v>
                </c:pt>
                <c:pt idx="17">
                  <c:v>0.56234</c:v>
                </c:pt>
                <c:pt idx="18">
                  <c:v>0.58637</c:v>
                </c:pt>
                <c:pt idx="19">
                  <c:v>0.60895</c:v>
                </c:pt>
                <c:pt idx="20">
                  <c:v>0.63002</c:v>
                </c:pt>
                <c:pt idx="21">
                  <c:v>0.64952</c:v>
                </c:pt>
                <c:pt idx="22">
                  <c:v>0.6674</c:v>
                </c:pt>
                <c:pt idx="23">
                  <c:v>0.68363</c:v>
                </c:pt>
                <c:pt idx="24">
                  <c:v>0.69816</c:v>
                </c:pt>
                <c:pt idx="25">
                  <c:v>0.71095</c:v>
                </c:pt>
                <c:pt idx="26">
                  <c:v>0.72197</c:v>
                </c:pt>
                <c:pt idx="27">
                  <c:v>0.7312</c:v>
                </c:pt>
                <c:pt idx="28">
                  <c:v>0.73861</c:v>
                </c:pt>
                <c:pt idx="29">
                  <c:v>0.74418</c:v>
                </c:pt>
                <c:pt idx="30">
                  <c:v>0.7479</c:v>
                </c:pt>
                <c:pt idx="31">
                  <c:v>0.74977</c:v>
                </c:pt>
                <c:pt idx="32">
                  <c:v>0.74977</c:v>
                </c:pt>
                <c:pt idx="33">
                  <c:v>0.7479</c:v>
                </c:pt>
                <c:pt idx="34">
                  <c:v>0.74418</c:v>
                </c:pt>
                <c:pt idx="35">
                  <c:v>0.73861</c:v>
                </c:pt>
                <c:pt idx="36">
                  <c:v>0.7312</c:v>
                </c:pt>
                <c:pt idx="37">
                  <c:v>0.72197</c:v>
                </c:pt>
                <c:pt idx="38">
                  <c:v>0.71095</c:v>
                </c:pt>
                <c:pt idx="39">
                  <c:v>0.69816</c:v>
                </c:pt>
                <c:pt idx="40">
                  <c:v>0.68363</c:v>
                </c:pt>
                <c:pt idx="41">
                  <c:v>0.6674</c:v>
                </c:pt>
                <c:pt idx="42">
                  <c:v>0.64952</c:v>
                </c:pt>
                <c:pt idx="43">
                  <c:v>0.63002</c:v>
                </c:pt>
                <c:pt idx="44">
                  <c:v>0.60895</c:v>
                </c:pt>
                <c:pt idx="45">
                  <c:v>0.58637</c:v>
                </c:pt>
                <c:pt idx="46">
                  <c:v>0.56234</c:v>
                </c:pt>
                <c:pt idx="47">
                  <c:v>0.5369</c:v>
                </c:pt>
                <c:pt idx="48">
                  <c:v>0.51013</c:v>
                </c:pt>
                <c:pt idx="49">
                  <c:v>0.48209</c:v>
                </c:pt>
                <c:pt idx="50">
                  <c:v>0.45285</c:v>
                </c:pt>
                <c:pt idx="51">
                  <c:v>0.42249</c:v>
                </c:pt>
                <c:pt idx="52">
                  <c:v>0.39108</c:v>
                </c:pt>
                <c:pt idx="53">
                  <c:v>0.35869</c:v>
                </c:pt>
                <c:pt idx="54">
                  <c:v>0.32541</c:v>
                </c:pt>
                <c:pt idx="55">
                  <c:v>0.29133</c:v>
                </c:pt>
                <c:pt idx="56">
                  <c:v>0.25652</c:v>
                </c:pt>
                <c:pt idx="57">
                  <c:v>0.22107</c:v>
                </c:pt>
                <c:pt idx="58">
                  <c:v>0.18507</c:v>
                </c:pt>
                <c:pt idx="59">
                  <c:v>0.14861</c:v>
                </c:pt>
                <c:pt idx="60">
                  <c:v>0.11178</c:v>
                </c:pt>
                <c:pt idx="61">
                  <c:v>0.07468</c:v>
                </c:pt>
                <c:pt idx="62">
                  <c:v>0.03738</c:v>
                </c:pt>
                <c:pt idx="63">
                  <c:v>0.0</c:v>
                </c:pt>
                <c:pt idx="64">
                  <c:v>-0.03738</c:v>
                </c:pt>
                <c:pt idx="65">
                  <c:v>-0.07468</c:v>
                </c:pt>
                <c:pt idx="66">
                  <c:v>-0.11178</c:v>
                </c:pt>
                <c:pt idx="67">
                  <c:v>-0.14861</c:v>
                </c:pt>
                <c:pt idx="68">
                  <c:v>-0.18507</c:v>
                </c:pt>
                <c:pt idx="69">
                  <c:v>-0.22107</c:v>
                </c:pt>
                <c:pt idx="70">
                  <c:v>-0.25652</c:v>
                </c:pt>
                <c:pt idx="71">
                  <c:v>-0.29133</c:v>
                </c:pt>
                <c:pt idx="72">
                  <c:v>-0.32541</c:v>
                </c:pt>
                <c:pt idx="73">
                  <c:v>-0.35869</c:v>
                </c:pt>
                <c:pt idx="74">
                  <c:v>-0.39108</c:v>
                </c:pt>
                <c:pt idx="75">
                  <c:v>-0.42249</c:v>
                </c:pt>
                <c:pt idx="76">
                  <c:v>-0.45285</c:v>
                </c:pt>
                <c:pt idx="77">
                  <c:v>-0.48209</c:v>
                </c:pt>
                <c:pt idx="78">
                  <c:v>-0.51013</c:v>
                </c:pt>
                <c:pt idx="79">
                  <c:v>-0.5369</c:v>
                </c:pt>
                <c:pt idx="80">
                  <c:v>-0.56234</c:v>
                </c:pt>
                <c:pt idx="81">
                  <c:v>-0.58637</c:v>
                </c:pt>
                <c:pt idx="82">
                  <c:v>-0.60895</c:v>
                </c:pt>
                <c:pt idx="83">
                  <c:v>-0.63002</c:v>
                </c:pt>
                <c:pt idx="84">
                  <c:v>-0.64952</c:v>
                </c:pt>
                <c:pt idx="85">
                  <c:v>-0.6674</c:v>
                </c:pt>
                <c:pt idx="86">
                  <c:v>-0.68363</c:v>
                </c:pt>
                <c:pt idx="87">
                  <c:v>-0.69816</c:v>
                </c:pt>
                <c:pt idx="88">
                  <c:v>-0.71095</c:v>
                </c:pt>
                <c:pt idx="89">
                  <c:v>-0.72197</c:v>
                </c:pt>
                <c:pt idx="90">
                  <c:v>-0.7312</c:v>
                </c:pt>
                <c:pt idx="91">
                  <c:v>-0.73861</c:v>
                </c:pt>
                <c:pt idx="92">
                  <c:v>-0.74418</c:v>
                </c:pt>
                <c:pt idx="93">
                  <c:v>-0.7479</c:v>
                </c:pt>
                <c:pt idx="94">
                  <c:v>-0.74977</c:v>
                </c:pt>
                <c:pt idx="95">
                  <c:v>-0.74977</c:v>
                </c:pt>
                <c:pt idx="96">
                  <c:v>-0.7479</c:v>
                </c:pt>
                <c:pt idx="97">
                  <c:v>-0.74418</c:v>
                </c:pt>
                <c:pt idx="98">
                  <c:v>-0.73861</c:v>
                </c:pt>
                <c:pt idx="99">
                  <c:v>-0.7312</c:v>
                </c:pt>
                <c:pt idx="100">
                  <c:v>-0.72197</c:v>
                </c:pt>
                <c:pt idx="101">
                  <c:v>-0.71095</c:v>
                </c:pt>
                <c:pt idx="102">
                  <c:v>-0.69816</c:v>
                </c:pt>
                <c:pt idx="103">
                  <c:v>-0.68363</c:v>
                </c:pt>
                <c:pt idx="104">
                  <c:v>-0.6674</c:v>
                </c:pt>
                <c:pt idx="105">
                  <c:v>-0.64952</c:v>
                </c:pt>
                <c:pt idx="106">
                  <c:v>-0.63002</c:v>
                </c:pt>
                <c:pt idx="107">
                  <c:v>-0.60895</c:v>
                </c:pt>
                <c:pt idx="108">
                  <c:v>-0.58637</c:v>
                </c:pt>
                <c:pt idx="109">
                  <c:v>-0.56234</c:v>
                </c:pt>
                <c:pt idx="110">
                  <c:v>-0.5369</c:v>
                </c:pt>
                <c:pt idx="111">
                  <c:v>-0.51013</c:v>
                </c:pt>
                <c:pt idx="112">
                  <c:v>-0.48209</c:v>
                </c:pt>
                <c:pt idx="113">
                  <c:v>-0.45285</c:v>
                </c:pt>
                <c:pt idx="114">
                  <c:v>-0.42249</c:v>
                </c:pt>
                <c:pt idx="115">
                  <c:v>-0.39108</c:v>
                </c:pt>
                <c:pt idx="116">
                  <c:v>-0.35869</c:v>
                </c:pt>
                <c:pt idx="117">
                  <c:v>-0.32541</c:v>
                </c:pt>
                <c:pt idx="118">
                  <c:v>-0.29133</c:v>
                </c:pt>
                <c:pt idx="119">
                  <c:v>-0.25652</c:v>
                </c:pt>
                <c:pt idx="120">
                  <c:v>-0.22107</c:v>
                </c:pt>
                <c:pt idx="121">
                  <c:v>-0.18507</c:v>
                </c:pt>
                <c:pt idx="122">
                  <c:v>-0.14861</c:v>
                </c:pt>
                <c:pt idx="123">
                  <c:v>-0.11178</c:v>
                </c:pt>
                <c:pt idx="124">
                  <c:v>-0.07468</c:v>
                </c:pt>
                <c:pt idx="125">
                  <c:v>-0.03738</c:v>
                </c:pt>
                <c:pt idx="126">
                  <c:v>0.0</c:v>
                </c:pt>
              </c:numCache>
            </c:numRef>
          </c:yVal>
          <c:smooth val="1"/>
        </c:ser>
        <c:ser>
          <c:idx val="3"/>
          <c:order val="3"/>
          <c:tx>
            <c:v>4th AU Contour</c:v>
          </c:tx>
          <c:spPr>
            <a:ln w="12700">
              <a:solidFill>
                <a:srgbClr val="000000"/>
              </a:solidFill>
              <a:prstDash val="solid"/>
            </a:ln>
          </c:spPr>
          <c:marker>
            <c:symbol val="none"/>
          </c:marker>
          <c:xVal>
            <c:numRef>
              <c:f>'25-August-2003 ext, 2011 update'!$I$2:$I$128</c:f>
              <c:numCache>
                <c:formatCode>General</c:formatCode>
                <c:ptCount val="127"/>
                <c:pt idx="0">
                  <c:v>1.0</c:v>
                </c:pt>
                <c:pt idx="1">
                  <c:v>0.99876</c:v>
                </c:pt>
                <c:pt idx="2">
                  <c:v>0.99503</c:v>
                </c:pt>
                <c:pt idx="3">
                  <c:v>0.98883</c:v>
                </c:pt>
                <c:pt idx="4">
                  <c:v>0.98017</c:v>
                </c:pt>
                <c:pt idx="5">
                  <c:v>0.96908</c:v>
                </c:pt>
                <c:pt idx="6">
                  <c:v>0.95557</c:v>
                </c:pt>
                <c:pt idx="7">
                  <c:v>0.93969</c:v>
                </c:pt>
                <c:pt idx="8">
                  <c:v>0.92148</c:v>
                </c:pt>
                <c:pt idx="9">
                  <c:v>0.90097</c:v>
                </c:pt>
                <c:pt idx="10">
                  <c:v>0.87822</c:v>
                </c:pt>
                <c:pt idx="11">
                  <c:v>0.85329</c:v>
                </c:pt>
                <c:pt idx="12">
                  <c:v>0.82624</c:v>
                </c:pt>
                <c:pt idx="13">
                  <c:v>0.79713</c:v>
                </c:pt>
                <c:pt idx="14">
                  <c:v>0.76604</c:v>
                </c:pt>
                <c:pt idx="15">
                  <c:v>0.73305</c:v>
                </c:pt>
                <c:pt idx="16">
                  <c:v>0.69824</c:v>
                </c:pt>
                <c:pt idx="17">
                  <c:v>0.66169</c:v>
                </c:pt>
                <c:pt idx="18">
                  <c:v>0.62349</c:v>
                </c:pt>
                <c:pt idx="19">
                  <c:v>0.58374</c:v>
                </c:pt>
                <c:pt idx="20">
                  <c:v>0.54255</c:v>
                </c:pt>
                <c:pt idx="21">
                  <c:v>0.5</c:v>
                </c:pt>
                <c:pt idx="22">
                  <c:v>0.45621</c:v>
                </c:pt>
                <c:pt idx="23">
                  <c:v>0.41129</c:v>
                </c:pt>
                <c:pt idx="24">
                  <c:v>0.36534</c:v>
                </c:pt>
                <c:pt idx="25">
                  <c:v>0.31849</c:v>
                </c:pt>
                <c:pt idx="26">
                  <c:v>0.27084</c:v>
                </c:pt>
                <c:pt idx="27">
                  <c:v>0.22252</c:v>
                </c:pt>
                <c:pt idx="28">
                  <c:v>0.17365</c:v>
                </c:pt>
                <c:pt idx="29">
                  <c:v>0.12434</c:v>
                </c:pt>
                <c:pt idx="30">
                  <c:v>0.07473</c:v>
                </c:pt>
                <c:pt idx="31">
                  <c:v>0.02493</c:v>
                </c:pt>
                <c:pt idx="32">
                  <c:v>-0.02493</c:v>
                </c:pt>
                <c:pt idx="33">
                  <c:v>-0.07473</c:v>
                </c:pt>
                <c:pt idx="34">
                  <c:v>-0.12434</c:v>
                </c:pt>
                <c:pt idx="35">
                  <c:v>-0.17365</c:v>
                </c:pt>
                <c:pt idx="36">
                  <c:v>-0.22252</c:v>
                </c:pt>
                <c:pt idx="37">
                  <c:v>-0.27084</c:v>
                </c:pt>
                <c:pt idx="38">
                  <c:v>-0.31849</c:v>
                </c:pt>
                <c:pt idx="39">
                  <c:v>-0.36534</c:v>
                </c:pt>
                <c:pt idx="40">
                  <c:v>-0.41129</c:v>
                </c:pt>
                <c:pt idx="41">
                  <c:v>-0.45621</c:v>
                </c:pt>
                <c:pt idx="42">
                  <c:v>-0.5</c:v>
                </c:pt>
                <c:pt idx="43">
                  <c:v>-0.54255</c:v>
                </c:pt>
                <c:pt idx="44">
                  <c:v>-0.58374</c:v>
                </c:pt>
                <c:pt idx="45">
                  <c:v>-0.62349</c:v>
                </c:pt>
                <c:pt idx="46">
                  <c:v>-0.66169</c:v>
                </c:pt>
                <c:pt idx="47">
                  <c:v>-0.69824</c:v>
                </c:pt>
                <c:pt idx="48">
                  <c:v>-0.73305</c:v>
                </c:pt>
                <c:pt idx="49">
                  <c:v>-0.76604</c:v>
                </c:pt>
                <c:pt idx="50">
                  <c:v>-0.79713</c:v>
                </c:pt>
                <c:pt idx="51">
                  <c:v>-0.82624</c:v>
                </c:pt>
                <c:pt idx="52">
                  <c:v>-0.85329</c:v>
                </c:pt>
                <c:pt idx="53">
                  <c:v>-0.87822</c:v>
                </c:pt>
                <c:pt idx="54">
                  <c:v>-0.90097</c:v>
                </c:pt>
                <c:pt idx="55">
                  <c:v>-0.92148</c:v>
                </c:pt>
                <c:pt idx="56">
                  <c:v>-0.93969</c:v>
                </c:pt>
                <c:pt idx="57">
                  <c:v>-0.95557</c:v>
                </c:pt>
                <c:pt idx="58">
                  <c:v>-0.96908</c:v>
                </c:pt>
                <c:pt idx="59">
                  <c:v>-0.98017</c:v>
                </c:pt>
                <c:pt idx="60">
                  <c:v>-0.98883</c:v>
                </c:pt>
                <c:pt idx="61">
                  <c:v>-0.99503</c:v>
                </c:pt>
                <c:pt idx="62">
                  <c:v>-0.99876</c:v>
                </c:pt>
                <c:pt idx="63">
                  <c:v>-1.0</c:v>
                </c:pt>
                <c:pt idx="64">
                  <c:v>-0.99876</c:v>
                </c:pt>
                <c:pt idx="65">
                  <c:v>-0.99503</c:v>
                </c:pt>
                <c:pt idx="66">
                  <c:v>-0.98883</c:v>
                </c:pt>
                <c:pt idx="67">
                  <c:v>-0.98017</c:v>
                </c:pt>
                <c:pt idx="68">
                  <c:v>-0.96908</c:v>
                </c:pt>
                <c:pt idx="69">
                  <c:v>-0.95557</c:v>
                </c:pt>
                <c:pt idx="70">
                  <c:v>-0.93969</c:v>
                </c:pt>
                <c:pt idx="71">
                  <c:v>-0.92148</c:v>
                </c:pt>
                <c:pt idx="72">
                  <c:v>-0.90097</c:v>
                </c:pt>
                <c:pt idx="73">
                  <c:v>-0.87822</c:v>
                </c:pt>
                <c:pt idx="74">
                  <c:v>-0.85329</c:v>
                </c:pt>
                <c:pt idx="75">
                  <c:v>-0.82624</c:v>
                </c:pt>
                <c:pt idx="76">
                  <c:v>-0.79713</c:v>
                </c:pt>
                <c:pt idx="77">
                  <c:v>-0.76604</c:v>
                </c:pt>
                <c:pt idx="78">
                  <c:v>-0.73305</c:v>
                </c:pt>
                <c:pt idx="79">
                  <c:v>-0.69824</c:v>
                </c:pt>
                <c:pt idx="80">
                  <c:v>-0.66169</c:v>
                </c:pt>
                <c:pt idx="81">
                  <c:v>-0.62349</c:v>
                </c:pt>
                <c:pt idx="82">
                  <c:v>-0.58374</c:v>
                </c:pt>
                <c:pt idx="83">
                  <c:v>-0.54255</c:v>
                </c:pt>
                <c:pt idx="84">
                  <c:v>-0.5</c:v>
                </c:pt>
                <c:pt idx="85">
                  <c:v>-0.45621</c:v>
                </c:pt>
                <c:pt idx="86">
                  <c:v>-0.41129</c:v>
                </c:pt>
                <c:pt idx="87">
                  <c:v>-0.36534</c:v>
                </c:pt>
                <c:pt idx="88">
                  <c:v>-0.31849</c:v>
                </c:pt>
                <c:pt idx="89">
                  <c:v>-0.27084</c:v>
                </c:pt>
                <c:pt idx="90">
                  <c:v>-0.22252</c:v>
                </c:pt>
                <c:pt idx="91">
                  <c:v>-0.17365</c:v>
                </c:pt>
                <c:pt idx="92">
                  <c:v>-0.12434</c:v>
                </c:pt>
                <c:pt idx="93">
                  <c:v>-0.07473</c:v>
                </c:pt>
                <c:pt idx="94">
                  <c:v>-0.02493</c:v>
                </c:pt>
                <c:pt idx="95">
                  <c:v>0.02493</c:v>
                </c:pt>
                <c:pt idx="96">
                  <c:v>0.07473</c:v>
                </c:pt>
                <c:pt idx="97">
                  <c:v>0.12434</c:v>
                </c:pt>
                <c:pt idx="98">
                  <c:v>0.17365</c:v>
                </c:pt>
                <c:pt idx="99">
                  <c:v>0.22252</c:v>
                </c:pt>
                <c:pt idx="100">
                  <c:v>0.27084</c:v>
                </c:pt>
                <c:pt idx="101">
                  <c:v>0.31849</c:v>
                </c:pt>
                <c:pt idx="102">
                  <c:v>0.36534</c:v>
                </c:pt>
                <c:pt idx="103">
                  <c:v>0.41129</c:v>
                </c:pt>
                <c:pt idx="104">
                  <c:v>0.45621</c:v>
                </c:pt>
                <c:pt idx="105">
                  <c:v>0.5</c:v>
                </c:pt>
                <c:pt idx="106">
                  <c:v>0.54255</c:v>
                </c:pt>
                <c:pt idx="107">
                  <c:v>0.58374</c:v>
                </c:pt>
                <c:pt idx="108">
                  <c:v>0.62349</c:v>
                </c:pt>
                <c:pt idx="109">
                  <c:v>0.66169</c:v>
                </c:pt>
                <c:pt idx="110">
                  <c:v>0.69824</c:v>
                </c:pt>
                <c:pt idx="111">
                  <c:v>0.73305</c:v>
                </c:pt>
                <c:pt idx="112">
                  <c:v>0.76604</c:v>
                </c:pt>
                <c:pt idx="113">
                  <c:v>0.79713</c:v>
                </c:pt>
                <c:pt idx="114">
                  <c:v>0.82624</c:v>
                </c:pt>
                <c:pt idx="115">
                  <c:v>0.85329</c:v>
                </c:pt>
                <c:pt idx="116">
                  <c:v>0.87822</c:v>
                </c:pt>
                <c:pt idx="117">
                  <c:v>0.90097</c:v>
                </c:pt>
                <c:pt idx="118">
                  <c:v>0.92148</c:v>
                </c:pt>
                <c:pt idx="119">
                  <c:v>0.93969</c:v>
                </c:pt>
                <c:pt idx="120">
                  <c:v>0.95557</c:v>
                </c:pt>
                <c:pt idx="121">
                  <c:v>0.96908</c:v>
                </c:pt>
                <c:pt idx="122">
                  <c:v>0.98017</c:v>
                </c:pt>
                <c:pt idx="123">
                  <c:v>0.98883</c:v>
                </c:pt>
                <c:pt idx="124">
                  <c:v>0.99503</c:v>
                </c:pt>
                <c:pt idx="125">
                  <c:v>0.99876</c:v>
                </c:pt>
                <c:pt idx="126">
                  <c:v>1.0</c:v>
                </c:pt>
              </c:numCache>
            </c:numRef>
          </c:xVal>
          <c:yVal>
            <c:numRef>
              <c:f>'25-August-2003 ext, 2011 update'!$J$2:$J$128</c:f>
              <c:numCache>
                <c:formatCode>General</c:formatCode>
                <c:ptCount val="127"/>
                <c:pt idx="0">
                  <c:v>0.0</c:v>
                </c:pt>
                <c:pt idx="1">
                  <c:v>0.04985</c:v>
                </c:pt>
                <c:pt idx="2">
                  <c:v>0.09957</c:v>
                </c:pt>
                <c:pt idx="3">
                  <c:v>0.14904</c:v>
                </c:pt>
                <c:pt idx="4">
                  <c:v>0.19815</c:v>
                </c:pt>
                <c:pt idx="5">
                  <c:v>0.24676</c:v>
                </c:pt>
                <c:pt idx="6">
                  <c:v>0.29476</c:v>
                </c:pt>
                <c:pt idx="7">
                  <c:v>0.34202</c:v>
                </c:pt>
                <c:pt idx="8">
                  <c:v>0.38843</c:v>
                </c:pt>
                <c:pt idx="9">
                  <c:v>0.43388</c:v>
                </c:pt>
                <c:pt idx="10">
                  <c:v>0.47825</c:v>
                </c:pt>
                <c:pt idx="11">
                  <c:v>0.52144</c:v>
                </c:pt>
                <c:pt idx="12">
                  <c:v>0.56332</c:v>
                </c:pt>
                <c:pt idx="13">
                  <c:v>0.6038</c:v>
                </c:pt>
                <c:pt idx="14">
                  <c:v>0.64279</c:v>
                </c:pt>
                <c:pt idx="15">
                  <c:v>0.68017</c:v>
                </c:pt>
                <c:pt idx="16">
                  <c:v>0.71587</c:v>
                </c:pt>
                <c:pt idx="17">
                  <c:v>0.74978</c:v>
                </c:pt>
                <c:pt idx="18">
                  <c:v>0.78183</c:v>
                </c:pt>
                <c:pt idx="19">
                  <c:v>0.81194</c:v>
                </c:pt>
                <c:pt idx="20">
                  <c:v>0.84003</c:v>
                </c:pt>
                <c:pt idx="21">
                  <c:v>0.86603</c:v>
                </c:pt>
                <c:pt idx="22">
                  <c:v>0.88987</c:v>
                </c:pt>
                <c:pt idx="23">
                  <c:v>0.91151</c:v>
                </c:pt>
                <c:pt idx="24">
                  <c:v>0.93087</c:v>
                </c:pt>
                <c:pt idx="25">
                  <c:v>0.94793</c:v>
                </c:pt>
                <c:pt idx="26">
                  <c:v>0.96262</c:v>
                </c:pt>
                <c:pt idx="27">
                  <c:v>0.97493</c:v>
                </c:pt>
                <c:pt idx="28">
                  <c:v>0.98481</c:v>
                </c:pt>
                <c:pt idx="29">
                  <c:v>0.99224</c:v>
                </c:pt>
                <c:pt idx="30">
                  <c:v>0.9972</c:v>
                </c:pt>
                <c:pt idx="31">
                  <c:v>0.99969</c:v>
                </c:pt>
                <c:pt idx="32">
                  <c:v>0.99969</c:v>
                </c:pt>
                <c:pt idx="33">
                  <c:v>0.9972</c:v>
                </c:pt>
                <c:pt idx="34">
                  <c:v>0.99224</c:v>
                </c:pt>
                <c:pt idx="35">
                  <c:v>0.98481</c:v>
                </c:pt>
                <c:pt idx="36">
                  <c:v>0.97493</c:v>
                </c:pt>
                <c:pt idx="37">
                  <c:v>0.96262</c:v>
                </c:pt>
                <c:pt idx="38">
                  <c:v>0.94793</c:v>
                </c:pt>
                <c:pt idx="39">
                  <c:v>0.93087</c:v>
                </c:pt>
                <c:pt idx="40">
                  <c:v>0.91151</c:v>
                </c:pt>
                <c:pt idx="41">
                  <c:v>0.88987</c:v>
                </c:pt>
                <c:pt idx="42">
                  <c:v>0.86603</c:v>
                </c:pt>
                <c:pt idx="43">
                  <c:v>0.84003</c:v>
                </c:pt>
                <c:pt idx="44">
                  <c:v>0.81194</c:v>
                </c:pt>
                <c:pt idx="45">
                  <c:v>0.78183</c:v>
                </c:pt>
                <c:pt idx="46">
                  <c:v>0.74978</c:v>
                </c:pt>
                <c:pt idx="47">
                  <c:v>0.71587</c:v>
                </c:pt>
                <c:pt idx="48">
                  <c:v>0.68017</c:v>
                </c:pt>
                <c:pt idx="49">
                  <c:v>0.64279</c:v>
                </c:pt>
                <c:pt idx="50">
                  <c:v>0.6038</c:v>
                </c:pt>
                <c:pt idx="51">
                  <c:v>0.56332</c:v>
                </c:pt>
                <c:pt idx="52">
                  <c:v>0.52144</c:v>
                </c:pt>
                <c:pt idx="53">
                  <c:v>0.47825</c:v>
                </c:pt>
                <c:pt idx="54">
                  <c:v>0.43388</c:v>
                </c:pt>
                <c:pt idx="55">
                  <c:v>0.38843</c:v>
                </c:pt>
                <c:pt idx="56">
                  <c:v>0.34202</c:v>
                </c:pt>
                <c:pt idx="57">
                  <c:v>0.29476</c:v>
                </c:pt>
                <c:pt idx="58">
                  <c:v>0.24676</c:v>
                </c:pt>
                <c:pt idx="59">
                  <c:v>0.19815</c:v>
                </c:pt>
                <c:pt idx="60">
                  <c:v>0.14904</c:v>
                </c:pt>
                <c:pt idx="61">
                  <c:v>0.09957</c:v>
                </c:pt>
                <c:pt idx="62">
                  <c:v>0.04985</c:v>
                </c:pt>
                <c:pt idx="63">
                  <c:v>0.0</c:v>
                </c:pt>
                <c:pt idx="64">
                  <c:v>-0.04985</c:v>
                </c:pt>
                <c:pt idx="65">
                  <c:v>-0.09957</c:v>
                </c:pt>
                <c:pt idx="66">
                  <c:v>-0.14904</c:v>
                </c:pt>
                <c:pt idx="67">
                  <c:v>-0.19815</c:v>
                </c:pt>
                <c:pt idx="68">
                  <c:v>-0.24676</c:v>
                </c:pt>
                <c:pt idx="69">
                  <c:v>-0.29476</c:v>
                </c:pt>
                <c:pt idx="70">
                  <c:v>-0.34202</c:v>
                </c:pt>
                <c:pt idx="71">
                  <c:v>-0.38843</c:v>
                </c:pt>
                <c:pt idx="72">
                  <c:v>-0.43388</c:v>
                </c:pt>
                <c:pt idx="73">
                  <c:v>-0.47825</c:v>
                </c:pt>
                <c:pt idx="74">
                  <c:v>-0.52144</c:v>
                </c:pt>
                <c:pt idx="75">
                  <c:v>-0.56332</c:v>
                </c:pt>
                <c:pt idx="76">
                  <c:v>-0.6038</c:v>
                </c:pt>
                <c:pt idx="77">
                  <c:v>-0.64279</c:v>
                </c:pt>
                <c:pt idx="78">
                  <c:v>-0.68017</c:v>
                </c:pt>
                <c:pt idx="79">
                  <c:v>-0.71587</c:v>
                </c:pt>
                <c:pt idx="80">
                  <c:v>-0.74978</c:v>
                </c:pt>
                <c:pt idx="81">
                  <c:v>-0.78183</c:v>
                </c:pt>
                <c:pt idx="82">
                  <c:v>-0.81194</c:v>
                </c:pt>
                <c:pt idx="83">
                  <c:v>-0.84003</c:v>
                </c:pt>
                <c:pt idx="84">
                  <c:v>-0.86603</c:v>
                </c:pt>
                <c:pt idx="85">
                  <c:v>-0.88987</c:v>
                </c:pt>
                <c:pt idx="86">
                  <c:v>-0.91151</c:v>
                </c:pt>
                <c:pt idx="87">
                  <c:v>-0.93087</c:v>
                </c:pt>
                <c:pt idx="88">
                  <c:v>-0.94793</c:v>
                </c:pt>
                <c:pt idx="89">
                  <c:v>-0.96262</c:v>
                </c:pt>
                <c:pt idx="90">
                  <c:v>-0.97493</c:v>
                </c:pt>
                <c:pt idx="91">
                  <c:v>-0.98481</c:v>
                </c:pt>
                <c:pt idx="92">
                  <c:v>-0.99224</c:v>
                </c:pt>
                <c:pt idx="93">
                  <c:v>-0.9972</c:v>
                </c:pt>
                <c:pt idx="94">
                  <c:v>-0.99969</c:v>
                </c:pt>
                <c:pt idx="95">
                  <c:v>-0.99969</c:v>
                </c:pt>
                <c:pt idx="96">
                  <c:v>-0.9972</c:v>
                </c:pt>
                <c:pt idx="97">
                  <c:v>-0.99224</c:v>
                </c:pt>
                <c:pt idx="98">
                  <c:v>-0.98481</c:v>
                </c:pt>
                <c:pt idx="99">
                  <c:v>-0.97493</c:v>
                </c:pt>
                <c:pt idx="100">
                  <c:v>-0.96262</c:v>
                </c:pt>
                <c:pt idx="101">
                  <c:v>-0.94793</c:v>
                </c:pt>
                <c:pt idx="102">
                  <c:v>-0.93087</c:v>
                </c:pt>
                <c:pt idx="103">
                  <c:v>-0.91151</c:v>
                </c:pt>
                <c:pt idx="104">
                  <c:v>-0.88987</c:v>
                </c:pt>
                <c:pt idx="105">
                  <c:v>-0.86603</c:v>
                </c:pt>
                <c:pt idx="106">
                  <c:v>-0.84003</c:v>
                </c:pt>
                <c:pt idx="107">
                  <c:v>-0.81194</c:v>
                </c:pt>
                <c:pt idx="108">
                  <c:v>-0.78183</c:v>
                </c:pt>
                <c:pt idx="109">
                  <c:v>-0.74978</c:v>
                </c:pt>
                <c:pt idx="110">
                  <c:v>-0.71587</c:v>
                </c:pt>
                <c:pt idx="111">
                  <c:v>-0.68017</c:v>
                </c:pt>
                <c:pt idx="112">
                  <c:v>-0.64279</c:v>
                </c:pt>
                <c:pt idx="113">
                  <c:v>-0.6038</c:v>
                </c:pt>
                <c:pt idx="114">
                  <c:v>-0.56332</c:v>
                </c:pt>
                <c:pt idx="115">
                  <c:v>-0.52144</c:v>
                </c:pt>
                <c:pt idx="116">
                  <c:v>-0.47825</c:v>
                </c:pt>
                <c:pt idx="117">
                  <c:v>-0.43388</c:v>
                </c:pt>
                <c:pt idx="118">
                  <c:v>-0.38843</c:v>
                </c:pt>
                <c:pt idx="119">
                  <c:v>-0.34202</c:v>
                </c:pt>
                <c:pt idx="120">
                  <c:v>-0.29476</c:v>
                </c:pt>
                <c:pt idx="121">
                  <c:v>-0.24676</c:v>
                </c:pt>
                <c:pt idx="122">
                  <c:v>-0.19815</c:v>
                </c:pt>
                <c:pt idx="123">
                  <c:v>-0.14904</c:v>
                </c:pt>
                <c:pt idx="124">
                  <c:v>-0.09957</c:v>
                </c:pt>
                <c:pt idx="125">
                  <c:v>-0.04985</c:v>
                </c:pt>
                <c:pt idx="126">
                  <c:v>0.0</c:v>
                </c:pt>
              </c:numCache>
            </c:numRef>
          </c:yVal>
          <c:smooth val="1"/>
        </c:ser>
        <c:ser>
          <c:idx val="4"/>
          <c:order val="4"/>
          <c:tx>
            <c:v>5th AU Contour</c:v>
          </c:tx>
          <c:spPr>
            <a:ln w="12700">
              <a:solidFill>
                <a:srgbClr val="000000"/>
              </a:solidFill>
              <a:prstDash val="solid"/>
            </a:ln>
          </c:spPr>
          <c:marker>
            <c:symbol val="none"/>
          </c:marker>
          <c:xVal>
            <c:numRef>
              <c:f>'25-August-2003 ext, 2011 update'!$K$2:$K$128</c:f>
              <c:numCache>
                <c:formatCode>General</c:formatCode>
                <c:ptCount val="127"/>
                <c:pt idx="0">
                  <c:v>1.25</c:v>
                </c:pt>
                <c:pt idx="1">
                  <c:v>1.24845</c:v>
                </c:pt>
                <c:pt idx="2">
                  <c:v>1.24379</c:v>
                </c:pt>
                <c:pt idx="3">
                  <c:v>1.23604</c:v>
                </c:pt>
                <c:pt idx="4">
                  <c:v>1.22522</c:v>
                </c:pt>
                <c:pt idx="5">
                  <c:v>1.21135</c:v>
                </c:pt>
                <c:pt idx="6">
                  <c:v>1.19447</c:v>
                </c:pt>
                <c:pt idx="7">
                  <c:v>1.17462</c:v>
                </c:pt>
                <c:pt idx="8">
                  <c:v>1.15185</c:v>
                </c:pt>
                <c:pt idx="9">
                  <c:v>1.12621</c:v>
                </c:pt>
                <c:pt idx="10">
                  <c:v>1.09778</c:v>
                </c:pt>
                <c:pt idx="11">
                  <c:v>1.06661</c:v>
                </c:pt>
                <c:pt idx="12">
                  <c:v>1.0328</c:v>
                </c:pt>
                <c:pt idx="13">
                  <c:v>0.99642</c:v>
                </c:pt>
                <c:pt idx="14">
                  <c:v>0.95756</c:v>
                </c:pt>
                <c:pt idx="15">
                  <c:v>0.91631</c:v>
                </c:pt>
                <c:pt idx="16">
                  <c:v>0.8728</c:v>
                </c:pt>
                <c:pt idx="17">
                  <c:v>0.82711</c:v>
                </c:pt>
                <c:pt idx="18">
                  <c:v>0.77936</c:v>
                </c:pt>
                <c:pt idx="19">
                  <c:v>0.72968</c:v>
                </c:pt>
                <c:pt idx="20">
                  <c:v>0.67818</c:v>
                </c:pt>
                <c:pt idx="21">
                  <c:v>0.625</c:v>
                </c:pt>
                <c:pt idx="22">
                  <c:v>0.57026</c:v>
                </c:pt>
                <c:pt idx="23">
                  <c:v>0.51411</c:v>
                </c:pt>
                <c:pt idx="24">
                  <c:v>0.45668</c:v>
                </c:pt>
                <c:pt idx="25">
                  <c:v>0.39811</c:v>
                </c:pt>
                <c:pt idx="26">
                  <c:v>0.33855</c:v>
                </c:pt>
                <c:pt idx="27">
                  <c:v>0.27815</c:v>
                </c:pt>
                <c:pt idx="28">
                  <c:v>0.21706</c:v>
                </c:pt>
                <c:pt idx="29">
                  <c:v>0.15543</c:v>
                </c:pt>
                <c:pt idx="30">
                  <c:v>0.09341</c:v>
                </c:pt>
                <c:pt idx="31">
                  <c:v>0.03116</c:v>
                </c:pt>
                <c:pt idx="32">
                  <c:v>-0.03116</c:v>
                </c:pt>
                <c:pt idx="33">
                  <c:v>-0.09341</c:v>
                </c:pt>
                <c:pt idx="34">
                  <c:v>-0.15543</c:v>
                </c:pt>
                <c:pt idx="35">
                  <c:v>-0.21706</c:v>
                </c:pt>
                <c:pt idx="36">
                  <c:v>-0.27815</c:v>
                </c:pt>
                <c:pt idx="37">
                  <c:v>-0.33855</c:v>
                </c:pt>
                <c:pt idx="38">
                  <c:v>-0.39811</c:v>
                </c:pt>
                <c:pt idx="39">
                  <c:v>-0.45668</c:v>
                </c:pt>
                <c:pt idx="40">
                  <c:v>-0.51411</c:v>
                </c:pt>
                <c:pt idx="41">
                  <c:v>-0.57026</c:v>
                </c:pt>
                <c:pt idx="42">
                  <c:v>-0.625</c:v>
                </c:pt>
                <c:pt idx="43">
                  <c:v>-0.67818</c:v>
                </c:pt>
                <c:pt idx="44">
                  <c:v>-0.72968</c:v>
                </c:pt>
                <c:pt idx="45">
                  <c:v>-0.77936</c:v>
                </c:pt>
                <c:pt idx="46">
                  <c:v>-0.82711</c:v>
                </c:pt>
                <c:pt idx="47">
                  <c:v>-0.8728</c:v>
                </c:pt>
                <c:pt idx="48">
                  <c:v>-0.91631</c:v>
                </c:pt>
                <c:pt idx="49">
                  <c:v>-0.95756</c:v>
                </c:pt>
                <c:pt idx="50">
                  <c:v>-0.99642</c:v>
                </c:pt>
                <c:pt idx="51">
                  <c:v>-1.0328</c:v>
                </c:pt>
                <c:pt idx="52">
                  <c:v>-1.06661</c:v>
                </c:pt>
                <c:pt idx="53">
                  <c:v>-1.09778</c:v>
                </c:pt>
                <c:pt idx="54">
                  <c:v>-1.12621</c:v>
                </c:pt>
                <c:pt idx="55">
                  <c:v>-1.15185</c:v>
                </c:pt>
                <c:pt idx="56">
                  <c:v>-1.17462</c:v>
                </c:pt>
                <c:pt idx="57">
                  <c:v>-1.19447</c:v>
                </c:pt>
                <c:pt idx="58">
                  <c:v>-1.21135</c:v>
                </c:pt>
                <c:pt idx="59">
                  <c:v>-1.22522</c:v>
                </c:pt>
                <c:pt idx="60">
                  <c:v>-1.23604</c:v>
                </c:pt>
                <c:pt idx="61">
                  <c:v>-1.24379</c:v>
                </c:pt>
                <c:pt idx="62">
                  <c:v>-1.24845</c:v>
                </c:pt>
                <c:pt idx="63">
                  <c:v>-1.25</c:v>
                </c:pt>
                <c:pt idx="64">
                  <c:v>-1.24845</c:v>
                </c:pt>
                <c:pt idx="65">
                  <c:v>-1.24379</c:v>
                </c:pt>
                <c:pt idx="66">
                  <c:v>-1.23604</c:v>
                </c:pt>
                <c:pt idx="67">
                  <c:v>-1.22522</c:v>
                </c:pt>
                <c:pt idx="68">
                  <c:v>-1.21135</c:v>
                </c:pt>
                <c:pt idx="69">
                  <c:v>-1.19447</c:v>
                </c:pt>
                <c:pt idx="70">
                  <c:v>-1.17462</c:v>
                </c:pt>
                <c:pt idx="71">
                  <c:v>-1.15185</c:v>
                </c:pt>
                <c:pt idx="72">
                  <c:v>-1.12621</c:v>
                </c:pt>
                <c:pt idx="73">
                  <c:v>-1.09778</c:v>
                </c:pt>
                <c:pt idx="74">
                  <c:v>-1.06661</c:v>
                </c:pt>
                <c:pt idx="75">
                  <c:v>-1.0328</c:v>
                </c:pt>
                <c:pt idx="76">
                  <c:v>-0.99642</c:v>
                </c:pt>
                <c:pt idx="77">
                  <c:v>-0.95756</c:v>
                </c:pt>
                <c:pt idx="78">
                  <c:v>-0.91631</c:v>
                </c:pt>
                <c:pt idx="79">
                  <c:v>-0.8728</c:v>
                </c:pt>
                <c:pt idx="80">
                  <c:v>-0.82711</c:v>
                </c:pt>
                <c:pt idx="81">
                  <c:v>-0.77936</c:v>
                </c:pt>
                <c:pt idx="82">
                  <c:v>-0.72968</c:v>
                </c:pt>
                <c:pt idx="83">
                  <c:v>-0.67818</c:v>
                </c:pt>
                <c:pt idx="84">
                  <c:v>-0.625</c:v>
                </c:pt>
                <c:pt idx="85">
                  <c:v>-0.57026</c:v>
                </c:pt>
                <c:pt idx="86">
                  <c:v>-0.51411</c:v>
                </c:pt>
                <c:pt idx="87">
                  <c:v>-0.45668</c:v>
                </c:pt>
                <c:pt idx="88">
                  <c:v>-0.39811</c:v>
                </c:pt>
                <c:pt idx="89">
                  <c:v>-0.33855</c:v>
                </c:pt>
                <c:pt idx="90">
                  <c:v>-0.27815</c:v>
                </c:pt>
                <c:pt idx="91">
                  <c:v>-0.21706</c:v>
                </c:pt>
                <c:pt idx="92">
                  <c:v>-0.15543</c:v>
                </c:pt>
                <c:pt idx="93">
                  <c:v>-0.09341</c:v>
                </c:pt>
                <c:pt idx="94">
                  <c:v>-0.03116</c:v>
                </c:pt>
                <c:pt idx="95">
                  <c:v>0.03116</c:v>
                </c:pt>
                <c:pt idx="96">
                  <c:v>0.09341</c:v>
                </c:pt>
                <c:pt idx="97">
                  <c:v>0.15543</c:v>
                </c:pt>
                <c:pt idx="98">
                  <c:v>0.21706</c:v>
                </c:pt>
                <c:pt idx="99">
                  <c:v>0.27815</c:v>
                </c:pt>
                <c:pt idx="100">
                  <c:v>0.33855</c:v>
                </c:pt>
                <c:pt idx="101">
                  <c:v>0.39811</c:v>
                </c:pt>
                <c:pt idx="102">
                  <c:v>0.45668</c:v>
                </c:pt>
                <c:pt idx="103">
                  <c:v>0.51411</c:v>
                </c:pt>
                <c:pt idx="104">
                  <c:v>0.57026</c:v>
                </c:pt>
                <c:pt idx="105">
                  <c:v>0.625</c:v>
                </c:pt>
                <c:pt idx="106">
                  <c:v>0.67818</c:v>
                </c:pt>
                <c:pt idx="107">
                  <c:v>0.72968</c:v>
                </c:pt>
                <c:pt idx="108">
                  <c:v>0.77936</c:v>
                </c:pt>
                <c:pt idx="109">
                  <c:v>0.82711</c:v>
                </c:pt>
                <c:pt idx="110">
                  <c:v>0.8728</c:v>
                </c:pt>
                <c:pt idx="111">
                  <c:v>0.91631</c:v>
                </c:pt>
                <c:pt idx="112">
                  <c:v>0.95756</c:v>
                </c:pt>
                <c:pt idx="113">
                  <c:v>0.99642</c:v>
                </c:pt>
                <c:pt idx="114">
                  <c:v>1.0328</c:v>
                </c:pt>
                <c:pt idx="115">
                  <c:v>1.06661</c:v>
                </c:pt>
                <c:pt idx="116">
                  <c:v>1.09778</c:v>
                </c:pt>
                <c:pt idx="117">
                  <c:v>1.12621</c:v>
                </c:pt>
                <c:pt idx="118">
                  <c:v>1.15185</c:v>
                </c:pt>
                <c:pt idx="119">
                  <c:v>1.17462</c:v>
                </c:pt>
                <c:pt idx="120">
                  <c:v>1.19447</c:v>
                </c:pt>
                <c:pt idx="121">
                  <c:v>1.21135</c:v>
                </c:pt>
                <c:pt idx="122">
                  <c:v>1.22522</c:v>
                </c:pt>
                <c:pt idx="123">
                  <c:v>1.23604</c:v>
                </c:pt>
                <c:pt idx="124">
                  <c:v>1.24379</c:v>
                </c:pt>
                <c:pt idx="125">
                  <c:v>1.24845</c:v>
                </c:pt>
                <c:pt idx="126">
                  <c:v>1.25</c:v>
                </c:pt>
              </c:numCache>
            </c:numRef>
          </c:xVal>
          <c:yVal>
            <c:numRef>
              <c:f>'25-August-2003 ext, 2011 update'!$L$2:$L$128</c:f>
              <c:numCache>
                <c:formatCode>General</c:formatCode>
                <c:ptCount val="127"/>
                <c:pt idx="0">
                  <c:v>0.0</c:v>
                </c:pt>
                <c:pt idx="1">
                  <c:v>0.06231</c:v>
                </c:pt>
                <c:pt idx="2">
                  <c:v>0.12446</c:v>
                </c:pt>
                <c:pt idx="3">
                  <c:v>0.1863</c:v>
                </c:pt>
                <c:pt idx="4">
                  <c:v>0.24768</c:v>
                </c:pt>
                <c:pt idx="5">
                  <c:v>0.30845</c:v>
                </c:pt>
                <c:pt idx="6">
                  <c:v>0.36844</c:v>
                </c:pt>
                <c:pt idx="7">
                  <c:v>0.42753</c:v>
                </c:pt>
                <c:pt idx="8">
                  <c:v>0.48554</c:v>
                </c:pt>
                <c:pt idx="9">
                  <c:v>0.54235</c:v>
                </c:pt>
                <c:pt idx="10">
                  <c:v>0.59782</c:v>
                </c:pt>
                <c:pt idx="11">
                  <c:v>0.65179</c:v>
                </c:pt>
                <c:pt idx="12">
                  <c:v>0.70415</c:v>
                </c:pt>
                <c:pt idx="13">
                  <c:v>0.75476</c:v>
                </c:pt>
                <c:pt idx="14">
                  <c:v>0.80348</c:v>
                </c:pt>
                <c:pt idx="15">
                  <c:v>0.85022</c:v>
                </c:pt>
                <c:pt idx="16">
                  <c:v>0.89483</c:v>
                </c:pt>
                <c:pt idx="17">
                  <c:v>0.93723</c:v>
                </c:pt>
                <c:pt idx="18">
                  <c:v>0.97729</c:v>
                </c:pt>
                <c:pt idx="19">
                  <c:v>1.01492</c:v>
                </c:pt>
                <c:pt idx="20">
                  <c:v>1.05003</c:v>
                </c:pt>
                <c:pt idx="21">
                  <c:v>1.08253</c:v>
                </c:pt>
                <c:pt idx="22">
                  <c:v>1.11234</c:v>
                </c:pt>
                <c:pt idx="23">
                  <c:v>1.13938</c:v>
                </c:pt>
                <c:pt idx="24">
                  <c:v>1.16359</c:v>
                </c:pt>
                <c:pt idx="25">
                  <c:v>1.18491</c:v>
                </c:pt>
                <c:pt idx="26">
                  <c:v>1.20328</c:v>
                </c:pt>
                <c:pt idx="27">
                  <c:v>1.21866</c:v>
                </c:pt>
                <c:pt idx="28">
                  <c:v>1.23101</c:v>
                </c:pt>
                <c:pt idx="29">
                  <c:v>1.2403</c:v>
                </c:pt>
                <c:pt idx="30">
                  <c:v>1.2465</c:v>
                </c:pt>
                <c:pt idx="31">
                  <c:v>1.24961</c:v>
                </c:pt>
                <c:pt idx="32">
                  <c:v>1.24961</c:v>
                </c:pt>
                <c:pt idx="33">
                  <c:v>1.2465</c:v>
                </c:pt>
                <c:pt idx="34">
                  <c:v>1.2403</c:v>
                </c:pt>
                <c:pt idx="35">
                  <c:v>1.23101</c:v>
                </c:pt>
                <c:pt idx="36">
                  <c:v>1.21866</c:v>
                </c:pt>
                <c:pt idx="37">
                  <c:v>1.20328</c:v>
                </c:pt>
                <c:pt idx="38">
                  <c:v>1.18491</c:v>
                </c:pt>
                <c:pt idx="39">
                  <c:v>1.16359</c:v>
                </c:pt>
                <c:pt idx="40">
                  <c:v>1.13938</c:v>
                </c:pt>
                <c:pt idx="41">
                  <c:v>1.11234</c:v>
                </c:pt>
                <c:pt idx="42">
                  <c:v>1.08253</c:v>
                </c:pt>
                <c:pt idx="43">
                  <c:v>1.05003</c:v>
                </c:pt>
                <c:pt idx="44">
                  <c:v>1.01492</c:v>
                </c:pt>
                <c:pt idx="45">
                  <c:v>0.97729</c:v>
                </c:pt>
                <c:pt idx="46">
                  <c:v>0.93723</c:v>
                </c:pt>
                <c:pt idx="47">
                  <c:v>0.89483</c:v>
                </c:pt>
                <c:pt idx="48">
                  <c:v>0.85022</c:v>
                </c:pt>
                <c:pt idx="49">
                  <c:v>0.80348</c:v>
                </c:pt>
                <c:pt idx="50">
                  <c:v>0.75476</c:v>
                </c:pt>
                <c:pt idx="51">
                  <c:v>0.70415</c:v>
                </c:pt>
                <c:pt idx="52">
                  <c:v>0.65179</c:v>
                </c:pt>
                <c:pt idx="53">
                  <c:v>0.59782</c:v>
                </c:pt>
                <c:pt idx="54">
                  <c:v>0.54235</c:v>
                </c:pt>
                <c:pt idx="55">
                  <c:v>0.48554</c:v>
                </c:pt>
                <c:pt idx="56">
                  <c:v>0.42753</c:v>
                </c:pt>
                <c:pt idx="57">
                  <c:v>0.36844</c:v>
                </c:pt>
                <c:pt idx="58">
                  <c:v>0.30845</c:v>
                </c:pt>
                <c:pt idx="59">
                  <c:v>0.24768</c:v>
                </c:pt>
                <c:pt idx="60">
                  <c:v>0.1863</c:v>
                </c:pt>
                <c:pt idx="61">
                  <c:v>0.12446</c:v>
                </c:pt>
                <c:pt idx="62">
                  <c:v>0.06231</c:v>
                </c:pt>
                <c:pt idx="63">
                  <c:v>0.0</c:v>
                </c:pt>
                <c:pt idx="64">
                  <c:v>-0.06231</c:v>
                </c:pt>
                <c:pt idx="65">
                  <c:v>-0.12446</c:v>
                </c:pt>
                <c:pt idx="66">
                  <c:v>-0.1863</c:v>
                </c:pt>
                <c:pt idx="67">
                  <c:v>-0.24768</c:v>
                </c:pt>
                <c:pt idx="68">
                  <c:v>-0.30845</c:v>
                </c:pt>
                <c:pt idx="69">
                  <c:v>-0.36844</c:v>
                </c:pt>
                <c:pt idx="70">
                  <c:v>-0.42753</c:v>
                </c:pt>
                <c:pt idx="71">
                  <c:v>-0.48554</c:v>
                </c:pt>
                <c:pt idx="72">
                  <c:v>-0.54235</c:v>
                </c:pt>
                <c:pt idx="73">
                  <c:v>-0.59782</c:v>
                </c:pt>
                <c:pt idx="74">
                  <c:v>-0.65179</c:v>
                </c:pt>
                <c:pt idx="75">
                  <c:v>-0.70415</c:v>
                </c:pt>
                <c:pt idx="76">
                  <c:v>-0.75476</c:v>
                </c:pt>
                <c:pt idx="77">
                  <c:v>-0.80348</c:v>
                </c:pt>
                <c:pt idx="78">
                  <c:v>-0.85022</c:v>
                </c:pt>
                <c:pt idx="79">
                  <c:v>-0.89483</c:v>
                </c:pt>
                <c:pt idx="80">
                  <c:v>-0.93723</c:v>
                </c:pt>
                <c:pt idx="81">
                  <c:v>-0.97729</c:v>
                </c:pt>
                <c:pt idx="82">
                  <c:v>-1.01492</c:v>
                </c:pt>
                <c:pt idx="83">
                  <c:v>-1.05003</c:v>
                </c:pt>
                <c:pt idx="84">
                  <c:v>-1.08253</c:v>
                </c:pt>
                <c:pt idx="85">
                  <c:v>-1.11234</c:v>
                </c:pt>
                <c:pt idx="86">
                  <c:v>-1.13938</c:v>
                </c:pt>
                <c:pt idx="87">
                  <c:v>-1.16359</c:v>
                </c:pt>
                <c:pt idx="88">
                  <c:v>-1.18491</c:v>
                </c:pt>
                <c:pt idx="89">
                  <c:v>-1.20328</c:v>
                </c:pt>
                <c:pt idx="90">
                  <c:v>-1.21866</c:v>
                </c:pt>
                <c:pt idx="91">
                  <c:v>-1.23101</c:v>
                </c:pt>
                <c:pt idx="92">
                  <c:v>-1.2403</c:v>
                </c:pt>
                <c:pt idx="93">
                  <c:v>-1.2465</c:v>
                </c:pt>
                <c:pt idx="94">
                  <c:v>-1.24961</c:v>
                </c:pt>
                <c:pt idx="95">
                  <c:v>-1.24961</c:v>
                </c:pt>
                <c:pt idx="96">
                  <c:v>-1.2465</c:v>
                </c:pt>
                <c:pt idx="97">
                  <c:v>-1.2403</c:v>
                </c:pt>
                <c:pt idx="98">
                  <c:v>-1.23101</c:v>
                </c:pt>
                <c:pt idx="99">
                  <c:v>-1.21866</c:v>
                </c:pt>
                <c:pt idx="100">
                  <c:v>-1.20328</c:v>
                </c:pt>
                <c:pt idx="101">
                  <c:v>-1.18491</c:v>
                </c:pt>
                <c:pt idx="102">
                  <c:v>-1.16359</c:v>
                </c:pt>
                <c:pt idx="103">
                  <c:v>-1.13938</c:v>
                </c:pt>
                <c:pt idx="104">
                  <c:v>-1.11234</c:v>
                </c:pt>
                <c:pt idx="105">
                  <c:v>-1.08253</c:v>
                </c:pt>
                <c:pt idx="106">
                  <c:v>-1.05003</c:v>
                </c:pt>
                <c:pt idx="107">
                  <c:v>-1.01492</c:v>
                </c:pt>
                <c:pt idx="108">
                  <c:v>-0.97729</c:v>
                </c:pt>
                <c:pt idx="109">
                  <c:v>-0.93723</c:v>
                </c:pt>
                <c:pt idx="110">
                  <c:v>-0.89483</c:v>
                </c:pt>
                <c:pt idx="111">
                  <c:v>-0.85022</c:v>
                </c:pt>
                <c:pt idx="112">
                  <c:v>-0.80348</c:v>
                </c:pt>
                <c:pt idx="113">
                  <c:v>-0.75476</c:v>
                </c:pt>
                <c:pt idx="114">
                  <c:v>-0.70415</c:v>
                </c:pt>
                <c:pt idx="115">
                  <c:v>-0.65179</c:v>
                </c:pt>
                <c:pt idx="116">
                  <c:v>-0.59782</c:v>
                </c:pt>
                <c:pt idx="117">
                  <c:v>-0.54235</c:v>
                </c:pt>
                <c:pt idx="118">
                  <c:v>-0.48554</c:v>
                </c:pt>
                <c:pt idx="119">
                  <c:v>-0.42753</c:v>
                </c:pt>
                <c:pt idx="120">
                  <c:v>-0.36844</c:v>
                </c:pt>
                <c:pt idx="121">
                  <c:v>-0.30845</c:v>
                </c:pt>
                <c:pt idx="122">
                  <c:v>-0.24768</c:v>
                </c:pt>
                <c:pt idx="123">
                  <c:v>-0.1863</c:v>
                </c:pt>
                <c:pt idx="124">
                  <c:v>-0.12446</c:v>
                </c:pt>
                <c:pt idx="125">
                  <c:v>-0.06231</c:v>
                </c:pt>
                <c:pt idx="126">
                  <c:v>0.0</c:v>
                </c:pt>
              </c:numCache>
            </c:numRef>
          </c:yVal>
          <c:smooth val="1"/>
        </c:ser>
        <c:ser>
          <c:idx val="5"/>
          <c:order val="5"/>
          <c:tx>
            <c:v>6th AU Contour</c:v>
          </c:tx>
          <c:spPr>
            <a:ln w="12700">
              <a:solidFill>
                <a:srgbClr val="000000"/>
              </a:solidFill>
              <a:prstDash val="solid"/>
            </a:ln>
          </c:spPr>
          <c:marker>
            <c:symbol val="none"/>
          </c:marker>
          <c:xVal>
            <c:numRef>
              <c:f>'25-August-2003 ext, 2011 update'!$M$2:$M$128</c:f>
              <c:numCache>
                <c:formatCode>General</c:formatCode>
                <c:ptCount val="127"/>
                <c:pt idx="0">
                  <c:v>1.5</c:v>
                </c:pt>
                <c:pt idx="1">
                  <c:v>1.49814</c:v>
                </c:pt>
                <c:pt idx="2">
                  <c:v>1.49255</c:v>
                </c:pt>
                <c:pt idx="3">
                  <c:v>1.48325</c:v>
                </c:pt>
                <c:pt idx="4">
                  <c:v>1.47026</c:v>
                </c:pt>
                <c:pt idx="5">
                  <c:v>1.45362</c:v>
                </c:pt>
                <c:pt idx="6">
                  <c:v>1.43336</c:v>
                </c:pt>
                <c:pt idx="7">
                  <c:v>1.40954</c:v>
                </c:pt>
                <c:pt idx="8">
                  <c:v>1.38221</c:v>
                </c:pt>
                <c:pt idx="9">
                  <c:v>1.35145</c:v>
                </c:pt>
                <c:pt idx="10">
                  <c:v>1.31733</c:v>
                </c:pt>
                <c:pt idx="11">
                  <c:v>1.27994</c:v>
                </c:pt>
                <c:pt idx="12">
                  <c:v>1.23936</c:v>
                </c:pt>
                <c:pt idx="13">
                  <c:v>1.1957</c:v>
                </c:pt>
                <c:pt idx="14">
                  <c:v>1.14907</c:v>
                </c:pt>
                <c:pt idx="15">
                  <c:v>1.09958</c:v>
                </c:pt>
                <c:pt idx="16">
                  <c:v>1.04736</c:v>
                </c:pt>
                <c:pt idx="17">
                  <c:v>0.99253</c:v>
                </c:pt>
                <c:pt idx="18">
                  <c:v>0.93523</c:v>
                </c:pt>
                <c:pt idx="19">
                  <c:v>0.87562</c:v>
                </c:pt>
                <c:pt idx="20">
                  <c:v>0.81382</c:v>
                </c:pt>
                <c:pt idx="21">
                  <c:v>0.75</c:v>
                </c:pt>
                <c:pt idx="22">
                  <c:v>0.68432</c:v>
                </c:pt>
                <c:pt idx="23">
                  <c:v>0.61693</c:v>
                </c:pt>
                <c:pt idx="24">
                  <c:v>0.54801</c:v>
                </c:pt>
                <c:pt idx="25">
                  <c:v>0.47773</c:v>
                </c:pt>
                <c:pt idx="26">
                  <c:v>0.40626</c:v>
                </c:pt>
                <c:pt idx="27">
                  <c:v>0.33378</c:v>
                </c:pt>
                <c:pt idx="28">
                  <c:v>0.26047</c:v>
                </c:pt>
                <c:pt idx="29">
                  <c:v>0.18652</c:v>
                </c:pt>
                <c:pt idx="30">
                  <c:v>0.1121</c:v>
                </c:pt>
                <c:pt idx="31">
                  <c:v>0.0374</c:v>
                </c:pt>
                <c:pt idx="32">
                  <c:v>-0.0374</c:v>
                </c:pt>
                <c:pt idx="33">
                  <c:v>-0.1121</c:v>
                </c:pt>
                <c:pt idx="34">
                  <c:v>-0.18652</c:v>
                </c:pt>
                <c:pt idx="35">
                  <c:v>-0.26047</c:v>
                </c:pt>
                <c:pt idx="36">
                  <c:v>-0.33378</c:v>
                </c:pt>
                <c:pt idx="37">
                  <c:v>-0.40626</c:v>
                </c:pt>
                <c:pt idx="38">
                  <c:v>-0.47773</c:v>
                </c:pt>
                <c:pt idx="39">
                  <c:v>-0.54801</c:v>
                </c:pt>
                <c:pt idx="40">
                  <c:v>-0.61693</c:v>
                </c:pt>
                <c:pt idx="41">
                  <c:v>-0.68432</c:v>
                </c:pt>
                <c:pt idx="42">
                  <c:v>-0.75</c:v>
                </c:pt>
                <c:pt idx="43">
                  <c:v>-0.81382</c:v>
                </c:pt>
                <c:pt idx="44">
                  <c:v>-0.87562</c:v>
                </c:pt>
                <c:pt idx="45">
                  <c:v>-0.93523</c:v>
                </c:pt>
                <c:pt idx="46">
                  <c:v>-0.99253</c:v>
                </c:pt>
                <c:pt idx="47">
                  <c:v>-1.04736</c:v>
                </c:pt>
                <c:pt idx="48">
                  <c:v>-1.09958</c:v>
                </c:pt>
                <c:pt idx="49">
                  <c:v>-1.14907</c:v>
                </c:pt>
                <c:pt idx="50">
                  <c:v>-1.1957</c:v>
                </c:pt>
                <c:pt idx="51">
                  <c:v>-1.23936</c:v>
                </c:pt>
                <c:pt idx="52">
                  <c:v>-1.27994</c:v>
                </c:pt>
                <c:pt idx="53">
                  <c:v>-1.31733</c:v>
                </c:pt>
                <c:pt idx="54">
                  <c:v>-1.35145</c:v>
                </c:pt>
                <c:pt idx="55">
                  <c:v>-1.38221</c:v>
                </c:pt>
                <c:pt idx="56">
                  <c:v>-1.40954</c:v>
                </c:pt>
                <c:pt idx="57">
                  <c:v>-1.43336</c:v>
                </c:pt>
                <c:pt idx="58">
                  <c:v>-1.45362</c:v>
                </c:pt>
                <c:pt idx="59">
                  <c:v>-1.47026</c:v>
                </c:pt>
                <c:pt idx="60">
                  <c:v>-1.48325</c:v>
                </c:pt>
                <c:pt idx="61">
                  <c:v>-1.49255</c:v>
                </c:pt>
                <c:pt idx="62">
                  <c:v>-1.49814</c:v>
                </c:pt>
                <c:pt idx="63">
                  <c:v>-1.5</c:v>
                </c:pt>
                <c:pt idx="64">
                  <c:v>-1.49814</c:v>
                </c:pt>
                <c:pt idx="65">
                  <c:v>-1.49255</c:v>
                </c:pt>
                <c:pt idx="66">
                  <c:v>-1.48325</c:v>
                </c:pt>
                <c:pt idx="67">
                  <c:v>-1.47026</c:v>
                </c:pt>
                <c:pt idx="68">
                  <c:v>-1.45362</c:v>
                </c:pt>
                <c:pt idx="69">
                  <c:v>-1.43336</c:v>
                </c:pt>
                <c:pt idx="70">
                  <c:v>-1.40954</c:v>
                </c:pt>
                <c:pt idx="71">
                  <c:v>-1.38221</c:v>
                </c:pt>
                <c:pt idx="72">
                  <c:v>-1.35145</c:v>
                </c:pt>
                <c:pt idx="73">
                  <c:v>-1.31733</c:v>
                </c:pt>
                <c:pt idx="74">
                  <c:v>-1.27994</c:v>
                </c:pt>
                <c:pt idx="75">
                  <c:v>-1.23936</c:v>
                </c:pt>
                <c:pt idx="76">
                  <c:v>-1.1957</c:v>
                </c:pt>
                <c:pt idx="77">
                  <c:v>-1.14907</c:v>
                </c:pt>
                <c:pt idx="78">
                  <c:v>-1.09958</c:v>
                </c:pt>
                <c:pt idx="79">
                  <c:v>-1.04736</c:v>
                </c:pt>
                <c:pt idx="80">
                  <c:v>-0.99253</c:v>
                </c:pt>
                <c:pt idx="81">
                  <c:v>-0.93523</c:v>
                </c:pt>
                <c:pt idx="82">
                  <c:v>-0.87562</c:v>
                </c:pt>
                <c:pt idx="83">
                  <c:v>-0.81382</c:v>
                </c:pt>
                <c:pt idx="84">
                  <c:v>-0.75</c:v>
                </c:pt>
                <c:pt idx="85">
                  <c:v>-0.68432</c:v>
                </c:pt>
                <c:pt idx="86">
                  <c:v>-0.61693</c:v>
                </c:pt>
                <c:pt idx="87">
                  <c:v>-0.54801</c:v>
                </c:pt>
                <c:pt idx="88">
                  <c:v>-0.47773</c:v>
                </c:pt>
                <c:pt idx="89">
                  <c:v>-0.40626</c:v>
                </c:pt>
                <c:pt idx="90">
                  <c:v>-0.33378</c:v>
                </c:pt>
                <c:pt idx="91">
                  <c:v>-0.26047</c:v>
                </c:pt>
                <c:pt idx="92">
                  <c:v>-0.18652</c:v>
                </c:pt>
                <c:pt idx="93">
                  <c:v>-0.1121</c:v>
                </c:pt>
                <c:pt idx="94">
                  <c:v>-0.0374</c:v>
                </c:pt>
                <c:pt idx="95">
                  <c:v>0.0374</c:v>
                </c:pt>
                <c:pt idx="96">
                  <c:v>0.1121</c:v>
                </c:pt>
                <c:pt idx="97">
                  <c:v>0.18652</c:v>
                </c:pt>
                <c:pt idx="98">
                  <c:v>0.26047</c:v>
                </c:pt>
                <c:pt idx="99">
                  <c:v>0.33378</c:v>
                </c:pt>
                <c:pt idx="100">
                  <c:v>0.40626</c:v>
                </c:pt>
                <c:pt idx="101">
                  <c:v>0.47773</c:v>
                </c:pt>
                <c:pt idx="102">
                  <c:v>0.54801</c:v>
                </c:pt>
                <c:pt idx="103">
                  <c:v>0.61693</c:v>
                </c:pt>
                <c:pt idx="104">
                  <c:v>0.68432</c:v>
                </c:pt>
                <c:pt idx="105">
                  <c:v>0.75</c:v>
                </c:pt>
                <c:pt idx="106">
                  <c:v>0.81382</c:v>
                </c:pt>
                <c:pt idx="107">
                  <c:v>0.87562</c:v>
                </c:pt>
                <c:pt idx="108">
                  <c:v>0.93523</c:v>
                </c:pt>
                <c:pt idx="109">
                  <c:v>0.99253</c:v>
                </c:pt>
                <c:pt idx="110">
                  <c:v>1.04736</c:v>
                </c:pt>
                <c:pt idx="111">
                  <c:v>1.09958</c:v>
                </c:pt>
                <c:pt idx="112">
                  <c:v>1.14907</c:v>
                </c:pt>
                <c:pt idx="113">
                  <c:v>1.1957</c:v>
                </c:pt>
                <c:pt idx="114">
                  <c:v>1.23936</c:v>
                </c:pt>
                <c:pt idx="115">
                  <c:v>1.27994</c:v>
                </c:pt>
                <c:pt idx="116">
                  <c:v>1.31733</c:v>
                </c:pt>
                <c:pt idx="117">
                  <c:v>1.35145</c:v>
                </c:pt>
                <c:pt idx="118">
                  <c:v>1.38221</c:v>
                </c:pt>
                <c:pt idx="119">
                  <c:v>1.40954</c:v>
                </c:pt>
                <c:pt idx="120">
                  <c:v>1.43336</c:v>
                </c:pt>
                <c:pt idx="121">
                  <c:v>1.45362</c:v>
                </c:pt>
                <c:pt idx="122">
                  <c:v>1.47026</c:v>
                </c:pt>
                <c:pt idx="123">
                  <c:v>1.48325</c:v>
                </c:pt>
                <c:pt idx="124">
                  <c:v>1.49255</c:v>
                </c:pt>
                <c:pt idx="125">
                  <c:v>1.49814</c:v>
                </c:pt>
                <c:pt idx="126">
                  <c:v>1.5</c:v>
                </c:pt>
              </c:numCache>
            </c:numRef>
          </c:xVal>
          <c:yVal>
            <c:numRef>
              <c:f>'25-August-2003 ext, 2011 update'!$N$2:$N$128</c:f>
              <c:numCache>
                <c:formatCode>General</c:formatCode>
                <c:ptCount val="127"/>
                <c:pt idx="0">
                  <c:v>0.0</c:v>
                </c:pt>
                <c:pt idx="1">
                  <c:v>0.07477</c:v>
                </c:pt>
                <c:pt idx="2">
                  <c:v>0.14935</c:v>
                </c:pt>
                <c:pt idx="3">
                  <c:v>0.22356</c:v>
                </c:pt>
                <c:pt idx="4">
                  <c:v>0.29722</c:v>
                </c:pt>
                <c:pt idx="5">
                  <c:v>0.37014</c:v>
                </c:pt>
                <c:pt idx="6">
                  <c:v>0.44213</c:v>
                </c:pt>
                <c:pt idx="7">
                  <c:v>0.51303</c:v>
                </c:pt>
                <c:pt idx="8">
                  <c:v>0.58265</c:v>
                </c:pt>
                <c:pt idx="9">
                  <c:v>0.65083</c:v>
                </c:pt>
                <c:pt idx="10">
                  <c:v>0.71738</c:v>
                </c:pt>
                <c:pt idx="11">
                  <c:v>0.78215</c:v>
                </c:pt>
                <c:pt idx="12">
                  <c:v>0.84498</c:v>
                </c:pt>
                <c:pt idx="13">
                  <c:v>0.90571</c:v>
                </c:pt>
                <c:pt idx="14">
                  <c:v>0.96418</c:v>
                </c:pt>
                <c:pt idx="15">
                  <c:v>1.02026</c:v>
                </c:pt>
                <c:pt idx="16">
                  <c:v>1.0738</c:v>
                </c:pt>
                <c:pt idx="17">
                  <c:v>1.12467</c:v>
                </c:pt>
                <c:pt idx="18">
                  <c:v>1.17275</c:v>
                </c:pt>
                <c:pt idx="19">
                  <c:v>1.21791</c:v>
                </c:pt>
                <c:pt idx="20">
                  <c:v>1.26004</c:v>
                </c:pt>
                <c:pt idx="21">
                  <c:v>1.29904</c:v>
                </c:pt>
                <c:pt idx="22">
                  <c:v>1.33481</c:v>
                </c:pt>
                <c:pt idx="23">
                  <c:v>1.36726</c:v>
                </c:pt>
                <c:pt idx="24">
                  <c:v>1.39631</c:v>
                </c:pt>
                <c:pt idx="25">
                  <c:v>1.42189</c:v>
                </c:pt>
                <c:pt idx="26">
                  <c:v>1.44394</c:v>
                </c:pt>
                <c:pt idx="27">
                  <c:v>1.46239</c:v>
                </c:pt>
                <c:pt idx="28">
                  <c:v>1.47721</c:v>
                </c:pt>
                <c:pt idx="29">
                  <c:v>1.48836</c:v>
                </c:pt>
                <c:pt idx="30">
                  <c:v>1.49581</c:v>
                </c:pt>
                <c:pt idx="31">
                  <c:v>1.49953</c:v>
                </c:pt>
                <c:pt idx="32">
                  <c:v>1.49953</c:v>
                </c:pt>
                <c:pt idx="33">
                  <c:v>1.49581</c:v>
                </c:pt>
                <c:pt idx="34">
                  <c:v>1.48836</c:v>
                </c:pt>
                <c:pt idx="35">
                  <c:v>1.47721</c:v>
                </c:pt>
                <c:pt idx="36">
                  <c:v>1.46239</c:v>
                </c:pt>
                <c:pt idx="37">
                  <c:v>1.44394</c:v>
                </c:pt>
                <c:pt idx="38">
                  <c:v>1.42189</c:v>
                </c:pt>
                <c:pt idx="39">
                  <c:v>1.39631</c:v>
                </c:pt>
                <c:pt idx="40">
                  <c:v>1.36726</c:v>
                </c:pt>
                <c:pt idx="41">
                  <c:v>1.33481</c:v>
                </c:pt>
                <c:pt idx="42">
                  <c:v>1.29904</c:v>
                </c:pt>
                <c:pt idx="43">
                  <c:v>1.26004</c:v>
                </c:pt>
                <c:pt idx="44">
                  <c:v>1.21791</c:v>
                </c:pt>
                <c:pt idx="45">
                  <c:v>1.17275</c:v>
                </c:pt>
                <c:pt idx="46">
                  <c:v>1.12467</c:v>
                </c:pt>
                <c:pt idx="47">
                  <c:v>1.0738</c:v>
                </c:pt>
                <c:pt idx="48">
                  <c:v>1.02026</c:v>
                </c:pt>
                <c:pt idx="49">
                  <c:v>0.96418</c:v>
                </c:pt>
                <c:pt idx="50">
                  <c:v>0.90571</c:v>
                </c:pt>
                <c:pt idx="51">
                  <c:v>0.84498</c:v>
                </c:pt>
                <c:pt idx="52">
                  <c:v>0.78215</c:v>
                </c:pt>
                <c:pt idx="53">
                  <c:v>0.71738</c:v>
                </c:pt>
                <c:pt idx="54">
                  <c:v>0.65083</c:v>
                </c:pt>
                <c:pt idx="55">
                  <c:v>0.58265</c:v>
                </c:pt>
                <c:pt idx="56">
                  <c:v>0.51303</c:v>
                </c:pt>
                <c:pt idx="57">
                  <c:v>0.44213</c:v>
                </c:pt>
                <c:pt idx="58">
                  <c:v>0.37014</c:v>
                </c:pt>
                <c:pt idx="59">
                  <c:v>0.29722</c:v>
                </c:pt>
                <c:pt idx="60">
                  <c:v>0.22356</c:v>
                </c:pt>
                <c:pt idx="61">
                  <c:v>0.14935</c:v>
                </c:pt>
                <c:pt idx="62">
                  <c:v>0.07477</c:v>
                </c:pt>
                <c:pt idx="63">
                  <c:v>0.0</c:v>
                </c:pt>
                <c:pt idx="64">
                  <c:v>-0.07477</c:v>
                </c:pt>
                <c:pt idx="65">
                  <c:v>-0.14935</c:v>
                </c:pt>
                <c:pt idx="66">
                  <c:v>-0.22356</c:v>
                </c:pt>
                <c:pt idx="67">
                  <c:v>-0.29722</c:v>
                </c:pt>
                <c:pt idx="68">
                  <c:v>-0.37014</c:v>
                </c:pt>
                <c:pt idx="69">
                  <c:v>-0.44213</c:v>
                </c:pt>
                <c:pt idx="70">
                  <c:v>-0.51303</c:v>
                </c:pt>
                <c:pt idx="71">
                  <c:v>-0.58265</c:v>
                </c:pt>
                <c:pt idx="72">
                  <c:v>-0.65083</c:v>
                </c:pt>
                <c:pt idx="73">
                  <c:v>-0.71738</c:v>
                </c:pt>
                <c:pt idx="74">
                  <c:v>-0.78215</c:v>
                </c:pt>
                <c:pt idx="75">
                  <c:v>-0.84498</c:v>
                </c:pt>
                <c:pt idx="76">
                  <c:v>-0.90571</c:v>
                </c:pt>
                <c:pt idx="77">
                  <c:v>-0.96418</c:v>
                </c:pt>
                <c:pt idx="78">
                  <c:v>-1.02026</c:v>
                </c:pt>
                <c:pt idx="79">
                  <c:v>-1.0738</c:v>
                </c:pt>
                <c:pt idx="80">
                  <c:v>-1.12467</c:v>
                </c:pt>
                <c:pt idx="81">
                  <c:v>-1.17275</c:v>
                </c:pt>
                <c:pt idx="82">
                  <c:v>-1.21791</c:v>
                </c:pt>
                <c:pt idx="83">
                  <c:v>-1.26004</c:v>
                </c:pt>
                <c:pt idx="84">
                  <c:v>-1.29904</c:v>
                </c:pt>
                <c:pt idx="85">
                  <c:v>-1.33481</c:v>
                </c:pt>
                <c:pt idx="86">
                  <c:v>-1.36726</c:v>
                </c:pt>
                <c:pt idx="87">
                  <c:v>-1.39631</c:v>
                </c:pt>
                <c:pt idx="88">
                  <c:v>-1.42189</c:v>
                </c:pt>
                <c:pt idx="89">
                  <c:v>-1.44394</c:v>
                </c:pt>
                <c:pt idx="90">
                  <c:v>-1.46239</c:v>
                </c:pt>
                <c:pt idx="91">
                  <c:v>-1.47721</c:v>
                </c:pt>
                <c:pt idx="92">
                  <c:v>-1.48836</c:v>
                </c:pt>
                <c:pt idx="93">
                  <c:v>-1.49581</c:v>
                </c:pt>
                <c:pt idx="94">
                  <c:v>-1.49953</c:v>
                </c:pt>
                <c:pt idx="95">
                  <c:v>-1.49953</c:v>
                </c:pt>
                <c:pt idx="96">
                  <c:v>-1.49581</c:v>
                </c:pt>
                <c:pt idx="97">
                  <c:v>-1.48836</c:v>
                </c:pt>
                <c:pt idx="98">
                  <c:v>-1.47721</c:v>
                </c:pt>
                <c:pt idx="99">
                  <c:v>-1.46239</c:v>
                </c:pt>
                <c:pt idx="100">
                  <c:v>-1.44394</c:v>
                </c:pt>
                <c:pt idx="101">
                  <c:v>-1.42189</c:v>
                </c:pt>
                <c:pt idx="102">
                  <c:v>-1.39631</c:v>
                </c:pt>
                <c:pt idx="103">
                  <c:v>-1.36726</c:v>
                </c:pt>
                <c:pt idx="104">
                  <c:v>-1.33481</c:v>
                </c:pt>
                <c:pt idx="105">
                  <c:v>-1.29904</c:v>
                </c:pt>
                <c:pt idx="106">
                  <c:v>-1.26004</c:v>
                </c:pt>
                <c:pt idx="107">
                  <c:v>-1.21791</c:v>
                </c:pt>
                <c:pt idx="108">
                  <c:v>-1.17275</c:v>
                </c:pt>
                <c:pt idx="109">
                  <c:v>-1.12467</c:v>
                </c:pt>
                <c:pt idx="110">
                  <c:v>-1.0738</c:v>
                </c:pt>
                <c:pt idx="111">
                  <c:v>-1.02026</c:v>
                </c:pt>
                <c:pt idx="112">
                  <c:v>-0.96418</c:v>
                </c:pt>
                <c:pt idx="113">
                  <c:v>-0.90571</c:v>
                </c:pt>
                <c:pt idx="114">
                  <c:v>-0.84498</c:v>
                </c:pt>
                <c:pt idx="115">
                  <c:v>-0.78215</c:v>
                </c:pt>
                <c:pt idx="116">
                  <c:v>-0.71738</c:v>
                </c:pt>
                <c:pt idx="117">
                  <c:v>-0.65083</c:v>
                </c:pt>
                <c:pt idx="118">
                  <c:v>-0.58265</c:v>
                </c:pt>
                <c:pt idx="119">
                  <c:v>-0.51303</c:v>
                </c:pt>
                <c:pt idx="120">
                  <c:v>-0.44213</c:v>
                </c:pt>
                <c:pt idx="121">
                  <c:v>-0.37014</c:v>
                </c:pt>
                <c:pt idx="122">
                  <c:v>-0.29722</c:v>
                </c:pt>
                <c:pt idx="123">
                  <c:v>-0.22356</c:v>
                </c:pt>
                <c:pt idx="124">
                  <c:v>-0.14935</c:v>
                </c:pt>
                <c:pt idx="125">
                  <c:v>-0.07477</c:v>
                </c:pt>
                <c:pt idx="126">
                  <c:v>0.0</c:v>
                </c:pt>
              </c:numCache>
            </c:numRef>
          </c:yVal>
          <c:smooth val="1"/>
        </c:ser>
        <c:ser>
          <c:idx val="6"/>
          <c:order val="6"/>
          <c:tx>
            <c:v>1st AU Contour</c:v>
          </c:tx>
          <c:spPr>
            <a:ln w="12700">
              <a:solidFill>
                <a:srgbClr val="000000"/>
              </a:solidFill>
              <a:prstDash val="solid"/>
            </a:ln>
          </c:spPr>
          <c:marker>
            <c:symbol val="none"/>
          </c:marker>
          <c:xVal>
            <c:numRef>
              <c:f>'25-August-2003 ext, 2011 update'!$C$2:$C$128</c:f>
              <c:numCache>
                <c:formatCode>General</c:formatCode>
                <c:ptCount val="127"/>
                <c:pt idx="0">
                  <c:v>0.25</c:v>
                </c:pt>
                <c:pt idx="1">
                  <c:v>0.24969</c:v>
                </c:pt>
                <c:pt idx="2">
                  <c:v>0.24876</c:v>
                </c:pt>
                <c:pt idx="3">
                  <c:v>0.24721</c:v>
                </c:pt>
                <c:pt idx="4">
                  <c:v>0.24504</c:v>
                </c:pt>
                <c:pt idx="5">
                  <c:v>0.24227</c:v>
                </c:pt>
                <c:pt idx="6">
                  <c:v>0.23889</c:v>
                </c:pt>
                <c:pt idx="7">
                  <c:v>0.23492</c:v>
                </c:pt>
                <c:pt idx="8">
                  <c:v>0.23037</c:v>
                </c:pt>
                <c:pt idx="9">
                  <c:v>0.22524</c:v>
                </c:pt>
                <c:pt idx="10">
                  <c:v>0.21956</c:v>
                </c:pt>
                <c:pt idx="11">
                  <c:v>0.21332</c:v>
                </c:pt>
                <c:pt idx="12">
                  <c:v>0.20656</c:v>
                </c:pt>
                <c:pt idx="13">
                  <c:v>0.19928</c:v>
                </c:pt>
                <c:pt idx="14">
                  <c:v>0.19151</c:v>
                </c:pt>
                <c:pt idx="15">
                  <c:v>0.18326</c:v>
                </c:pt>
                <c:pt idx="16">
                  <c:v>0.17456</c:v>
                </c:pt>
                <c:pt idx="17">
                  <c:v>0.16542</c:v>
                </c:pt>
                <c:pt idx="18">
                  <c:v>0.15587</c:v>
                </c:pt>
                <c:pt idx="19">
                  <c:v>0.14594</c:v>
                </c:pt>
                <c:pt idx="20">
                  <c:v>0.13564</c:v>
                </c:pt>
                <c:pt idx="21">
                  <c:v>0.125</c:v>
                </c:pt>
                <c:pt idx="22">
                  <c:v>0.11405</c:v>
                </c:pt>
                <c:pt idx="23">
                  <c:v>0.10282</c:v>
                </c:pt>
                <c:pt idx="24">
                  <c:v>0.09134</c:v>
                </c:pt>
                <c:pt idx="25">
                  <c:v>0.07962</c:v>
                </c:pt>
                <c:pt idx="26">
                  <c:v>0.06771</c:v>
                </c:pt>
                <c:pt idx="27">
                  <c:v>0.05563</c:v>
                </c:pt>
                <c:pt idx="28">
                  <c:v>0.04341</c:v>
                </c:pt>
                <c:pt idx="29">
                  <c:v>0.03109</c:v>
                </c:pt>
                <c:pt idx="30">
                  <c:v>0.01868</c:v>
                </c:pt>
                <c:pt idx="31">
                  <c:v>0.00623</c:v>
                </c:pt>
                <c:pt idx="32">
                  <c:v>-0.00623</c:v>
                </c:pt>
                <c:pt idx="33">
                  <c:v>-0.01868</c:v>
                </c:pt>
                <c:pt idx="34">
                  <c:v>-0.03109</c:v>
                </c:pt>
                <c:pt idx="35">
                  <c:v>-0.04341</c:v>
                </c:pt>
                <c:pt idx="36">
                  <c:v>-0.05563</c:v>
                </c:pt>
                <c:pt idx="37">
                  <c:v>-0.06771</c:v>
                </c:pt>
                <c:pt idx="38">
                  <c:v>-0.07962</c:v>
                </c:pt>
                <c:pt idx="39">
                  <c:v>-0.09134</c:v>
                </c:pt>
                <c:pt idx="40">
                  <c:v>-0.10282</c:v>
                </c:pt>
                <c:pt idx="41">
                  <c:v>-0.11405</c:v>
                </c:pt>
                <c:pt idx="42">
                  <c:v>-0.125</c:v>
                </c:pt>
                <c:pt idx="43">
                  <c:v>-0.13564</c:v>
                </c:pt>
                <c:pt idx="44">
                  <c:v>-0.14594</c:v>
                </c:pt>
                <c:pt idx="45">
                  <c:v>-0.15587</c:v>
                </c:pt>
                <c:pt idx="46">
                  <c:v>-0.16542</c:v>
                </c:pt>
                <c:pt idx="47">
                  <c:v>-0.17456</c:v>
                </c:pt>
                <c:pt idx="48">
                  <c:v>-0.18326</c:v>
                </c:pt>
                <c:pt idx="49">
                  <c:v>-0.19151</c:v>
                </c:pt>
                <c:pt idx="50">
                  <c:v>-0.19928</c:v>
                </c:pt>
                <c:pt idx="51">
                  <c:v>-0.20656</c:v>
                </c:pt>
                <c:pt idx="52">
                  <c:v>-0.21332</c:v>
                </c:pt>
                <c:pt idx="53">
                  <c:v>-0.21956</c:v>
                </c:pt>
                <c:pt idx="54">
                  <c:v>-0.22524</c:v>
                </c:pt>
                <c:pt idx="55">
                  <c:v>-0.23037</c:v>
                </c:pt>
                <c:pt idx="56">
                  <c:v>-0.23492</c:v>
                </c:pt>
                <c:pt idx="57">
                  <c:v>-0.23889</c:v>
                </c:pt>
                <c:pt idx="58">
                  <c:v>-0.24227</c:v>
                </c:pt>
                <c:pt idx="59">
                  <c:v>-0.24504</c:v>
                </c:pt>
                <c:pt idx="60">
                  <c:v>-0.24721</c:v>
                </c:pt>
                <c:pt idx="61">
                  <c:v>-0.24876</c:v>
                </c:pt>
                <c:pt idx="62">
                  <c:v>-0.24969</c:v>
                </c:pt>
                <c:pt idx="63">
                  <c:v>-0.25</c:v>
                </c:pt>
                <c:pt idx="64">
                  <c:v>-0.24969</c:v>
                </c:pt>
                <c:pt idx="65">
                  <c:v>-0.24876</c:v>
                </c:pt>
                <c:pt idx="66">
                  <c:v>-0.24721</c:v>
                </c:pt>
                <c:pt idx="67">
                  <c:v>-0.24504</c:v>
                </c:pt>
                <c:pt idx="68">
                  <c:v>-0.24227</c:v>
                </c:pt>
                <c:pt idx="69">
                  <c:v>-0.23889</c:v>
                </c:pt>
                <c:pt idx="70">
                  <c:v>-0.23492</c:v>
                </c:pt>
                <c:pt idx="71">
                  <c:v>-0.23037</c:v>
                </c:pt>
                <c:pt idx="72">
                  <c:v>-0.22524</c:v>
                </c:pt>
                <c:pt idx="73">
                  <c:v>-0.21956</c:v>
                </c:pt>
                <c:pt idx="74">
                  <c:v>-0.21332</c:v>
                </c:pt>
                <c:pt idx="75">
                  <c:v>-0.20656</c:v>
                </c:pt>
                <c:pt idx="76">
                  <c:v>-0.19928</c:v>
                </c:pt>
                <c:pt idx="77">
                  <c:v>-0.19151</c:v>
                </c:pt>
                <c:pt idx="78">
                  <c:v>-0.18326</c:v>
                </c:pt>
                <c:pt idx="79">
                  <c:v>-0.17456</c:v>
                </c:pt>
                <c:pt idx="80">
                  <c:v>-0.16542</c:v>
                </c:pt>
                <c:pt idx="81">
                  <c:v>-0.15587</c:v>
                </c:pt>
                <c:pt idx="82">
                  <c:v>-0.14594</c:v>
                </c:pt>
                <c:pt idx="83">
                  <c:v>-0.13564</c:v>
                </c:pt>
                <c:pt idx="84">
                  <c:v>-0.125</c:v>
                </c:pt>
                <c:pt idx="85">
                  <c:v>-0.11405</c:v>
                </c:pt>
                <c:pt idx="86">
                  <c:v>-0.10282</c:v>
                </c:pt>
                <c:pt idx="87">
                  <c:v>-0.09134</c:v>
                </c:pt>
                <c:pt idx="88">
                  <c:v>-0.07962</c:v>
                </c:pt>
                <c:pt idx="89">
                  <c:v>-0.06771</c:v>
                </c:pt>
                <c:pt idx="90">
                  <c:v>-0.05563</c:v>
                </c:pt>
                <c:pt idx="91">
                  <c:v>-0.04341</c:v>
                </c:pt>
                <c:pt idx="92">
                  <c:v>-0.03109</c:v>
                </c:pt>
                <c:pt idx="93">
                  <c:v>-0.01868</c:v>
                </c:pt>
                <c:pt idx="94">
                  <c:v>-0.00623</c:v>
                </c:pt>
                <c:pt idx="95">
                  <c:v>0.00623</c:v>
                </c:pt>
                <c:pt idx="96">
                  <c:v>0.01868</c:v>
                </c:pt>
                <c:pt idx="97">
                  <c:v>0.03109</c:v>
                </c:pt>
                <c:pt idx="98">
                  <c:v>0.04341</c:v>
                </c:pt>
                <c:pt idx="99">
                  <c:v>0.05563</c:v>
                </c:pt>
                <c:pt idx="100">
                  <c:v>0.06771</c:v>
                </c:pt>
                <c:pt idx="101">
                  <c:v>0.07962</c:v>
                </c:pt>
                <c:pt idx="102">
                  <c:v>0.09134</c:v>
                </c:pt>
                <c:pt idx="103">
                  <c:v>0.10282</c:v>
                </c:pt>
                <c:pt idx="104">
                  <c:v>0.11405</c:v>
                </c:pt>
                <c:pt idx="105">
                  <c:v>0.125</c:v>
                </c:pt>
                <c:pt idx="106">
                  <c:v>0.13564</c:v>
                </c:pt>
                <c:pt idx="107">
                  <c:v>0.14594</c:v>
                </c:pt>
                <c:pt idx="108">
                  <c:v>0.15587</c:v>
                </c:pt>
                <c:pt idx="109">
                  <c:v>0.16542</c:v>
                </c:pt>
                <c:pt idx="110">
                  <c:v>0.17456</c:v>
                </c:pt>
                <c:pt idx="111">
                  <c:v>0.18326</c:v>
                </c:pt>
                <c:pt idx="112">
                  <c:v>0.19151</c:v>
                </c:pt>
                <c:pt idx="113">
                  <c:v>0.19928</c:v>
                </c:pt>
                <c:pt idx="114">
                  <c:v>0.20656</c:v>
                </c:pt>
                <c:pt idx="115">
                  <c:v>0.21332</c:v>
                </c:pt>
                <c:pt idx="116">
                  <c:v>0.21956</c:v>
                </c:pt>
                <c:pt idx="117">
                  <c:v>0.22524</c:v>
                </c:pt>
                <c:pt idx="118">
                  <c:v>0.23037</c:v>
                </c:pt>
                <c:pt idx="119">
                  <c:v>0.23492</c:v>
                </c:pt>
                <c:pt idx="120">
                  <c:v>0.23889</c:v>
                </c:pt>
                <c:pt idx="121">
                  <c:v>0.24227</c:v>
                </c:pt>
                <c:pt idx="122">
                  <c:v>0.24504</c:v>
                </c:pt>
                <c:pt idx="123">
                  <c:v>0.24721</c:v>
                </c:pt>
                <c:pt idx="124">
                  <c:v>0.24876</c:v>
                </c:pt>
                <c:pt idx="125">
                  <c:v>0.24969</c:v>
                </c:pt>
                <c:pt idx="126">
                  <c:v>0.25</c:v>
                </c:pt>
              </c:numCache>
            </c:numRef>
          </c:xVal>
          <c:yVal>
            <c:numRef>
              <c:f>'25-August-2003 ext, 2011 update'!$D$2:$D$128</c:f>
              <c:numCache>
                <c:formatCode>General</c:formatCode>
                <c:ptCount val="127"/>
                <c:pt idx="0">
                  <c:v>0.0</c:v>
                </c:pt>
                <c:pt idx="1">
                  <c:v>0.01246</c:v>
                </c:pt>
                <c:pt idx="2">
                  <c:v>0.02489</c:v>
                </c:pt>
                <c:pt idx="3">
                  <c:v>0.03726</c:v>
                </c:pt>
                <c:pt idx="4">
                  <c:v>0.04954</c:v>
                </c:pt>
                <c:pt idx="5">
                  <c:v>0.06169</c:v>
                </c:pt>
                <c:pt idx="6">
                  <c:v>0.07369</c:v>
                </c:pt>
                <c:pt idx="7">
                  <c:v>0.08551</c:v>
                </c:pt>
                <c:pt idx="8">
                  <c:v>0.09711</c:v>
                </c:pt>
                <c:pt idx="9">
                  <c:v>0.10847</c:v>
                </c:pt>
                <c:pt idx="10">
                  <c:v>0.11956</c:v>
                </c:pt>
                <c:pt idx="11">
                  <c:v>0.13036</c:v>
                </c:pt>
                <c:pt idx="12">
                  <c:v>0.14083</c:v>
                </c:pt>
                <c:pt idx="13">
                  <c:v>0.15095</c:v>
                </c:pt>
                <c:pt idx="14">
                  <c:v>0.1607</c:v>
                </c:pt>
                <c:pt idx="15">
                  <c:v>0.17004</c:v>
                </c:pt>
                <c:pt idx="16">
                  <c:v>0.17897</c:v>
                </c:pt>
                <c:pt idx="17">
                  <c:v>0.18745</c:v>
                </c:pt>
                <c:pt idx="18">
                  <c:v>0.19546</c:v>
                </c:pt>
                <c:pt idx="19">
                  <c:v>0.20298</c:v>
                </c:pt>
                <c:pt idx="20">
                  <c:v>0.21001</c:v>
                </c:pt>
                <c:pt idx="21">
                  <c:v>0.21651</c:v>
                </c:pt>
                <c:pt idx="22">
                  <c:v>0.22247</c:v>
                </c:pt>
                <c:pt idx="23">
                  <c:v>0.22788</c:v>
                </c:pt>
                <c:pt idx="24">
                  <c:v>0.23272</c:v>
                </c:pt>
                <c:pt idx="25">
                  <c:v>0.23698</c:v>
                </c:pt>
                <c:pt idx="26">
                  <c:v>0.24066</c:v>
                </c:pt>
                <c:pt idx="27">
                  <c:v>0.24373</c:v>
                </c:pt>
                <c:pt idx="28">
                  <c:v>0.2462</c:v>
                </c:pt>
                <c:pt idx="29">
                  <c:v>0.24806</c:v>
                </c:pt>
                <c:pt idx="30">
                  <c:v>0.2493</c:v>
                </c:pt>
                <c:pt idx="31">
                  <c:v>0.24992</c:v>
                </c:pt>
                <c:pt idx="32">
                  <c:v>0.24992</c:v>
                </c:pt>
                <c:pt idx="33">
                  <c:v>0.2493</c:v>
                </c:pt>
                <c:pt idx="34">
                  <c:v>0.24806</c:v>
                </c:pt>
                <c:pt idx="35">
                  <c:v>0.2462</c:v>
                </c:pt>
                <c:pt idx="36">
                  <c:v>0.24373</c:v>
                </c:pt>
                <c:pt idx="37">
                  <c:v>0.24066</c:v>
                </c:pt>
                <c:pt idx="38">
                  <c:v>0.23698</c:v>
                </c:pt>
                <c:pt idx="39">
                  <c:v>0.23272</c:v>
                </c:pt>
                <c:pt idx="40">
                  <c:v>0.22788</c:v>
                </c:pt>
                <c:pt idx="41">
                  <c:v>0.22247</c:v>
                </c:pt>
                <c:pt idx="42">
                  <c:v>0.21651</c:v>
                </c:pt>
                <c:pt idx="43">
                  <c:v>0.21001</c:v>
                </c:pt>
                <c:pt idx="44">
                  <c:v>0.20298</c:v>
                </c:pt>
                <c:pt idx="45">
                  <c:v>0.19546</c:v>
                </c:pt>
                <c:pt idx="46">
                  <c:v>0.18745</c:v>
                </c:pt>
                <c:pt idx="47">
                  <c:v>0.17897</c:v>
                </c:pt>
                <c:pt idx="48">
                  <c:v>0.17004</c:v>
                </c:pt>
                <c:pt idx="49">
                  <c:v>0.1607</c:v>
                </c:pt>
                <c:pt idx="50">
                  <c:v>0.15095</c:v>
                </c:pt>
                <c:pt idx="51">
                  <c:v>0.14083</c:v>
                </c:pt>
                <c:pt idx="52">
                  <c:v>0.13036</c:v>
                </c:pt>
                <c:pt idx="53">
                  <c:v>0.11956</c:v>
                </c:pt>
                <c:pt idx="54">
                  <c:v>0.10847</c:v>
                </c:pt>
                <c:pt idx="55">
                  <c:v>0.09711</c:v>
                </c:pt>
                <c:pt idx="56">
                  <c:v>0.08551</c:v>
                </c:pt>
                <c:pt idx="57">
                  <c:v>0.07369</c:v>
                </c:pt>
                <c:pt idx="58">
                  <c:v>0.06169</c:v>
                </c:pt>
                <c:pt idx="59">
                  <c:v>0.04954</c:v>
                </c:pt>
                <c:pt idx="60">
                  <c:v>0.03726</c:v>
                </c:pt>
                <c:pt idx="61">
                  <c:v>0.02489</c:v>
                </c:pt>
                <c:pt idx="62">
                  <c:v>0.01246</c:v>
                </c:pt>
                <c:pt idx="63">
                  <c:v>0.0</c:v>
                </c:pt>
                <c:pt idx="64">
                  <c:v>-0.01246</c:v>
                </c:pt>
                <c:pt idx="65">
                  <c:v>-0.02489</c:v>
                </c:pt>
                <c:pt idx="66">
                  <c:v>-0.03726</c:v>
                </c:pt>
                <c:pt idx="67">
                  <c:v>-0.04954</c:v>
                </c:pt>
                <c:pt idx="68">
                  <c:v>-0.06169</c:v>
                </c:pt>
                <c:pt idx="69">
                  <c:v>-0.07369</c:v>
                </c:pt>
                <c:pt idx="70">
                  <c:v>-0.08551</c:v>
                </c:pt>
                <c:pt idx="71">
                  <c:v>-0.09711</c:v>
                </c:pt>
                <c:pt idx="72">
                  <c:v>-0.10847</c:v>
                </c:pt>
                <c:pt idx="73">
                  <c:v>-0.11956</c:v>
                </c:pt>
                <c:pt idx="74">
                  <c:v>-0.13036</c:v>
                </c:pt>
                <c:pt idx="75">
                  <c:v>-0.14083</c:v>
                </c:pt>
                <c:pt idx="76">
                  <c:v>-0.15095</c:v>
                </c:pt>
                <c:pt idx="77">
                  <c:v>-0.1607</c:v>
                </c:pt>
                <c:pt idx="78">
                  <c:v>-0.17004</c:v>
                </c:pt>
                <c:pt idx="79">
                  <c:v>-0.17897</c:v>
                </c:pt>
                <c:pt idx="80">
                  <c:v>-0.18745</c:v>
                </c:pt>
                <c:pt idx="81">
                  <c:v>-0.19546</c:v>
                </c:pt>
                <c:pt idx="82">
                  <c:v>-0.20298</c:v>
                </c:pt>
                <c:pt idx="83">
                  <c:v>-0.21001</c:v>
                </c:pt>
                <c:pt idx="84">
                  <c:v>-0.21651</c:v>
                </c:pt>
                <c:pt idx="85">
                  <c:v>-0.22247</c:v>
                </c:pt>
                <c:pt idx="86">
                  <c:v>-0.22788</c:v>
                </c:pt>
                <c:pt idx="87">
                  <c:v>-0.23272</c:v>
                </c:pt>
                <c:pt idx="88">
                  <c:v>-0.23698</c:v>
                </c:pt>
                <c:pt idx="89">
                  <c:v>-0.24066</c:v>
                </c:pt>
                <c:pt idx="90">
                  <c:v>-0.24373</c:v>
                </c:pt>
                <c:pt idx="91">
                  <c:v>-0.2462</c:v>
                </c:pt>
                <c:pt idx="92">
                  <c:v>-0.24806</c:v>
                </c:pt>
                <c:pt idx="93">
                  <c:v>-0.2493</c:v>
                </c:pt>
                <c:pt idx="94">
                  <c:v>-0.24992</c:v>
                </c:pt>
                <c:pt idx="95">
                  <c:v>-0.24992</c:v>
                </c:pt>
                <c:pt idx="96">
                  <c:v>-0.2493</c:v>
                </c:pt>
                <c:pt idx="97">
                  <c:v>-0.24806</c:v>
                </c:pt>
                <c:pt idx="98">
                  <c:v>-0.2462</c:v>
                </c:pt>
                <c:pt idx="99">
                  <c:v>-0.24373</c:v>
                </c:pt>
                <c:pt idx="100">
                  <c:v>-0.24066</c:v>
                </c:pt>
                <c:pt idx="101">
                  <c:v>-0.23698</c:v>
                </c:pt>
                <c:pt idx="102">
                  <c:v>-0.23272</c:v>
                </c:pt>
                <c:pt idx="103">
                  <c:v>-0.22788</c:v>
                </c:pt>
                <c:pt idx="104">
                  <c:v>-0.22247</c:v>
                </c:pt>
                <c:pt idx="105">
                  <c:v>-0.21651</c:v>
                </c:pt>
                <c:pt idx="106">
                  <c:v>-0.21001</c:v>
                </c:pt>
                <c:pt idx="107">
                  <c:v>-0.20298</c:v>
                </c:pt>
                <c:pt idx="108">
                  <c:v>-0.19546</c:v>
                </c:pt>
                <c:pt idx="109">
                  <c:v>-0.18745</c:v>
                </c:pt>
                <c:pt idx="110">
                  <c:v>-0.17897</c:v>
                </c:pt>
                <c:pt idx="111">
                  <c:v>-0.17004</c:v>
                </c:pt>
                <c:pt idx="112">
                  <c:v>-0.1607</c:v>
                </c:pt>
                <c:pt idx="113">
                  <c:v>-0.15095</c:v>
                </c:pt>
                <c:pt idx="114">
                  <c:v>-0.14083</c:v>
                </c:pt>
                <c:pt idx="115">
                  <c:v>-0.13036</c:v>
                </c:pt>
                <c:pt idx="116">
                  <c:v>-0.11956</c:v>
                </c:pt>
                <c:pt idx="117">
                  <c:v>-0.10847</c:v>
                </c:pt>
                <c:pt idx="118">
                  <c:v>-0.09711</c:v>
                </c:pt>
                <c:pt idx="119">
                  <c:v>-0.08551</c:v>
                </c:pt>
                <c:pt idx="120">
                  <c:v>-0.07369</c:v>
                </c:pt>
                <c:pt idx="121">
                  <c:v>-0.06169</c:v>
                </c:pt>
                <c:pt idx="122">
                  <c:v>-0.04954</c:v>
                </c:pt>
                <c:pt idx="123">
                  <c:v>-0.03726</c:v>
                </c:pt>
                <c:pt idx="124">
                  <c:v>-0.02489</c:v>
                </c:pt>
                <c:pt idx="125">
                  <c:v>-0.01246</c:v>
                </c:pt>
                <c:pt idx="126">
                  <c:v>0.0</c:v>
                </c:pt>
              </c:numCache>
            </c:numRef>
          </c:yVal>
          <c:smooth val="1"/>
        </c:ser>
        <c:ser>
          <c:idx val="9"/>
          <c:order val="7"/>
          <c:tx>
            <c:v>1 AU from Sun</c:v>
          </c:tx>
          <c:spPr>
            <a:ln w="12700">
              <a:solidFill>
                <a:srgbClr val="FF6600"/>
              </a:solidFill>
              <a:prstDash val="solid"/>
            </a:ln>
          </c:spPr>
          <c:marker>
            <c:symbol val="none"/>
          </c:marker>
          <c:xVal>
            <c:numRef>
              <c:f>'25-August-2003 ext, 2011 update'!$U$2:$U$128</c:f>
              <c:numCache>
                <c:formatCode>General</c:formatCode>
                <c:ptCount val="127"/>
                <c:pt idx="0">
                  <c:v>0.0</c:v>
                </c:pt>
                <c:pt idx="1">
                  <c:v>-0.00124</c:v>
                </c:pt>
                <c:pt idx="2">
                  <c:v>-0.00497</c:v>
                </c:pt>
                <c:pt idx="3">
                  <c:v>-0.01117</c:v>
                </c:pt>
                <c:pt idx="4">
                  <c:v>-0.01983</c:v>
                </c:pt>
                <c:pt idx="5">
                  <c:v>-0.03092</c:v>
                </c:pt>
                <c:pt idx="6">
                  <c:v>-0.04443</c:v>
                </c:pt>
                <c:pt idx="7">
                  <c:v>-0.06031</c:v>
                </c:pt>
                <c:pt idx="8">
                  <c:v>-0.07852</c:v>
                </c:pt>
                <c:pt idx="9">
                  <c:v>-0.09903</c:v>
                </c:pt>
                <c:pt idx="10">
                  <c:v>-0.12178</c:v>
                </c:pt>
                <c:pt idx="11">
                  <c:v>-0.14671</c:v>
                </c:pt>
                <c:pt idx="12">
                  <c:v>-0.17376</c:v>
                </c:pt>
                <c:pt idx="13">
                  <c:v>-0.20287</c:v>
                </c:pt>
                <c:pt idx="14">
                  <c:v>-0.23396</c:v>
                </c:pt>
                <c:pt idx="15">
                  <c:v>-0.26695</c:v>
                </c:pt>
                <c:pt idx="16">
                  <c:v>-0.30176</c:v>
                </c:pt>
                <c:pt idx="17">
                  <c:v>-0.33831</c:v>
                </c:pt>
                <c:pt idx="18">
                  <c:v>-0.37651</c:v>
                </c:pt>
                <c:pt idx="19">
                  <c:v>-0.41626</c:v>
                </c:pt>
                <c:pt idx="20">
                  <c:v>-0.45745</c:v>
                </c:pt>
                <c:pt idx="21">
                  <c:v>-0.5</c:v>
                </c:pt>
                <c:pt idx="22">
                  <c:v>-0.54379</c:v>
                </c:pt>
                <c:pt idx="23">
                  <c:v>-0.58871</c:v>
                </c:pt>
                <c:pt idx="24">
                  <c:v>-0.63466</c:v>
                </c:pt>
                <c:pt idx="25">
                  <c:v>-0.68151</c:v>
                </c:pt>
                <c:pt idx="26">
                  <c:v>-0.72916</c:v>
                </c:pt>
                <c:pt idx="27">
                  <c:v>-0.77748</c:v>
                </c:pt>
                <c:pt idx="28">
                  <c:v>-0.82635</c:v>
                </c:pt>
                <c:pt idx="29">
                  <c:v>-0.87566</c:v>
                </c:pt>
                <c:pt idx="30">
                  <c:v>-0.92527</c:v>
                </c:pt>
                <c:pt idx="31">
                  <c:v>-0.97507</c:v>
                </c:pt>
                <c:pt idx="32">
                  <c:v>-1.02493</c:v>
                </c:pt>
                <c:pt idx="33">
                  <c:v>-1.07473</c:v>
                </c:pt>
                <c:pt idx="34">
                  <c:v>-1.12434</c:v>
                </c:pt>
                <c:pt idx="35">
                  <c:v>-1.17365</c:v>
                </c:pt>
                <c:pt idx="36">
                  <c:v>-1.22252</c:v>
                </c:pt>
                <c:pt idx="37">
                  <c:v>-1.27084</c:v>
                </c:pt>
                <c:pt idx="38">
                  <c:v>-1.31849</c:v>
                </c:pt>
                <c:pt idx="39">
                  <c:v>-1.36534</c:v>
                </c:pt>
                <c:pt idx="40">
                  <c:v>-1.41129</c:v>
                </c:pt>
                <c:pt idx="41">
                  <c:v>-1.45621</c:v>
                </c:pt>
                <c:pt idx="42">
                  <c:v>-1.5</c:v>
                </c:pt>
                <c:pt idx="43">
                  <c:v>-1.54255</c:v>
                </c:pt>
                <c:pt idx="44">
                  <c:v>-1.58374</c:v>
                </c:pt>
                <c:pt idx="45">
                  <c:v>-1.62349</c:v>
                </c:pt>
                <c:pt idx="46">
                  <c:v>-1.66169</c:v>
                </c:pt>
                <c:pt idx="47">
                  <c:v>-1.69824</c:v>
                </c:pt>
                <c:pt idx="48">
                  <c:v>-1.73305</c:v>
                </c:pt>
                <c:pt idx="49">
                  <c:v>-1.76604</c:v>
                </c:pt>
                <c:pt idx="50">
                  <c:v>-1.79713</c:v>
                </c:pt>
                <c:pt idx="51">
                  <c:v>-1.82624</c:v>
                </c:pt>
                <c:pt idx="52">
                  <c:v>-1.85329</c:v>
                </c:pt>
                <c:pt idx="53">
                  <c:v>-1.87822</c:v>
                </c:pt>
                <c:pt idx="54">
                  <c:v>-1.90097</c:v>
                </c:pt>
                <c:pt idx="55">
                  <c:v>-1.92148</c:v>
                </c:pt>
                <c:pt idx="56">
                  <c:v>-1.93969</c:v>
                </c:pt>
                <c:pt idx="57">
                  <c:v>-1.95557</c:v>
                </c:pt>
                <c:pt idx="58">
                  <c:v>-1.96908</c:v>
                </c:pt>
                <c:pt idx="59">
                  <c:v>-1.98017</c:v>
                </c:pt>
                <c:pt idx="60">
                  <c:v>-1.98883</c:v>
                </c:pt>
                <c:pt idx="61">
                  <c:v>-1.99503</c:v>
                </c:pt>
                <c:pt idx="62">
                  <c:v>-1.99876</c:v>
                </c:pt>
                <c:pt idx="63">
                  <c:v>-2.0</c:v>
                </c:pt>
                <c:pt idx="64">
                  <c:v>-1.99876</c:v>
                </c:pt>
                <c:pt idx="65">
                  <c:v>-1.99503</c:v>
                </c:pt>
                <c:pt idx="66">
                  <c:v>-1.98883</c:v>
                </c:pt>
                <c:pt idx="67">
                  <c:v>-1.98017</c:v>
                </c:pt>
                <c:pt idx="68">
                  <c:v>-1.96908</c:v>
                </c:pt>
                <c:pt idx="69">
                  <c:v>-1.95557</c:v>
                </c:pt>
                <c:pt idx="70">
                  <c:v>-1.93969</c:v>
                </c:pt>
                <c:pt idx="71">
                  <c:v>-1.92148</c:v>
                </c:pt>
                <c:pt idx="72">
                  <c:v>-1.90097</c:v>
                </c:pt>
                <c:pt idx="73">
                  <c:v>-1.87822</c:v>
                </c:pt>
                <c:pt idx="74">
                  <c:v>-1.85329</c:v>
                </c:pt>
                <c:pt idx="75">
                  <c:v>-1.82624</c:v>
                </c:pt>
                <c:pt idx="76">
                  <c:v>-1.79713</c:v>
                </c:pt>
                <c:pt idx="77">
                  <c:v>-1.76604</c:v>
                </c:pt>
                <c:pt idx="78">
                  <c:v>-1.73305</c:v>
                </c:pt>
                <c:pt idx="79">
                  <c:v>-1.69824</c:v>
                </c:pt>
                <c:pt idx="80">
                  <c:v>-1.66169</c:v>
                </c:pt>
                <c:pt idx="81">
                  <c:v>-1.62349</c:v>
                </c:pt>
                <c:pt idx="82">
                  <c:v>-1.58374</c:v>
                </c:pt>
                <c:pt idx="83">
                  <c:v>-1.54255</c:v>
                </c:pt>
                <c:pt idx="84">
                  <c:v>-1.5</c:v>
                </c:pt>
                <c:pt idx="85">
                  <c:v>-1.45621</c:v>
                </c:pt>
                <c:pt idx="86">
                  <c:v>-1.41129</c:v>
                </c:pt>
                <c:pt idx="87">
                  <c:v>-1.36534</c:v>
                </c:pt>
                <c:pt idx="88">
                  <c:v>-1.31849</c:v>
                </c:pt>
                <c:pt idx="89">
                  <c:v>-1.27084</c:v>
                </c:pt>
                <c:pt idx="90">
                  <c:v>-1.22252</c:v>
                </c:pt>
                <c:pt idx="91">
                  <c:v>-1.17365</c:v>
                </c:pt>
                <c:pt idx="92">
                  <c:v>-1.12434</c:v>
                </c:pt>
                <c:pt idx="93">
                  <c:v>-1.07473</c:v>
                </c:pt>
                <c:pt idx="94">
                  <c:v>-1.02493</c:v>
                </c:pt>
                <c:pt idx="95">
                  <c:v>-0.97507</c:v>
                </c:pt>
                <c:pt idx="96">
                  <c:v>-0.92527</c:v>
                </c:pt>
                <c:pt idx="97">
                  <c:v>-0.87566</c:v>
                </c:pt>
                <c:pt idx="98">
                  <c:v>-0.82635</c:v>
                </c:pt>
                <c:pt idx="99">
                  <c:v>-0.77748</c:v>
                </c:pt>
                <c:pt idx="100">
                  <c:v>-0.72916</c:v>
                </c:pt>
                <c:pt idx="101">
                  <c:v>-0.68151</c:v>
                </c:pt>
                <c:pt idx="102">
                  <c:v>-0.63466</c:v>
                </c:pt>
                <c:pt idx="103">
                  <c:v>-0.58871</c:v>
                </c:pt>
                <c:pt idx="104">
                  <c:v>-0.54379</c:v>
                </c:pt>
                <c:pt idx="105">
                  <c:v>-0.5</c:v>
                </c:pt>
                <c:pt idx="106">
                  <c:v>-0.45745</c:v>
                </c:pt>
                <c:pt idx="107">
                  <c:v>-0.41626</c:v>
                </c:pt>
                <c:pt idx="108">
                  <c:v>-0.37651</c:v>
                </c:pt>
                <c:pt idx="109">
                  <c:v>-0.33831</c:v>
                </c:pt>
                <c:pt idx="110">
                  <c:v>-0.30176</c:v>
                </c:pt>
                <c:pt idx="111">
                  <c:v>-0.26695</c:v>
                </c:pt>
                <c:pt idx="112">
                  <c:v>-0.23396</c:v>
                </c:pt>
                <c:pt idx="113">
                  <c:v>-0.20287</c:v>
                </c:pt>
                <c:pt idx="114">
                  <c:v>-0.17376</c:v>
                </c:pt>
                <c:pt idx="115">
                  <c:v>-0.14671</c:v>
                </c:pt>
                <c:pt idx="116">
                  <c:v>-0.12178</c:v>
                </c:pt>
                <c:pt idx="117">
                  <c:v>-0.09903</c:v>
                </c:pt>
                <c:pt idx="118">
                  <c:v>-0.07852</c:v>
                </c:pt>
                <c:pt idx="119">
                  <c:v>-0.06031</c:v>
                </c:pt>
                <c:pt idx="120">
                  <c:v>-0.04443</c:v>
                </c:pt>
                <c:pt idx="121">
                  <c:v>-0.03092</c:v>
                </c:pt>
                <c:pt idx="122">
                  <c:v>-0.01983</c:v>
                </c:pt>
                <c:pt idx="123">
                  <c:v>-0.01117</c:v>
                </c:pt>
                <c:pt idx="124">
                  <c:v>-0.00497</c:v>
                </c:pt>
                <c:pt idx="125">
                  <c:v>-0.00124</c:v>
                </c:pt>
                <c:pt idx="126">
                  <c:v>0.0</c:v>
                </c:pt>
              </c:numCache>
            </c:numRef>
          </c:xVal>
          <c:yVal>
            <c:numRef>
              <c:f>'25-August-2003 ext, 2011 update'!$V$2:$V$128</c:f>
              <c:numCache>
                <c:formatCode>General</c:formatCode>
                <c:ptCount val="127"/>
                <c:pt idx="0">
                  <c:v>0.0</c:v>
                </c:pt>
                <c:pt idx="1">
                  <c:v>-0.04985</c:v>
                </c:pt>
                <c:pt idx="2">
                  <c:v>-0.09957</c:v>
                </c:pt>
                <c:pt idx="3">
                  <c:v>-0.14904</c:v>
                </c:pt>
                <c:pt idx="4">
                  <c:v>-0.19815</c:v>
                </c:pt>
                <c:pt idx="5">
                  <c:v>-0.24676</c:v>
                </c:pt>
                <c:pt idx="6">
                  <c:v>-0.29476</c:v>
                </c:pt>
                <c:pt idx="7">
                  <c:v>-0.34202</c:v>
                </c:pt>
                <c:pt idx="8">
                  <c:v>-0.38843</c:v>
                </c:pt>
                <c:pt idx="9">
                  <c:v>-0.43388</c:v>
                </c:pt>
                <c:pt idx="10">
                  <c:v>-0.47825</c:v>
                </c:pt>
                <c:pt idx="11">
                  <c:v>-0.52144</c:v>
                </c:pt>
                <c:pt idx="12">
                  <c:v>-0.56332</c:v>
                </c:pt>
                <c:pt idx="13">
                  <c:v>-0.6038</c:v>
                </c:pt>
                <c:pt idx="14">
                  <c:v>-0.64279</c:v>
                </c:pt>
                <c:pt idx="15">
                  <c:v>-0.68017</c:v>
                </c:pt>
                <c:pt idx="16">
                  <c:v>-0.71587</c:v>
                </c:pt>
                <c:pt idx="17">
                  <c:v>-0.74978</c:v>
                </c:pt>
                <c:pt idx="18">
                  <c:v>-0.78183</c:v>
                </c:pt>
                <c:pt idx="19">
                  <c:v>-0.81194</c:v>
                </c:pt>
                <c:pt idx="20">
                  <c:v>-0.84003</c:v>
                </c:pt>
                <c:pt idx="21">
                  <c:v>-0.86603</c:v>
                </c:pt>
                <c:pt idx="22">
                  <c:v>-0.88987</c:v>
                </c:pt>
                <c:pt idx="23">
                  <c:v>-0.91151</c:v>
                </c:pt>
                <c:pt idx="24">
                  <c:v>-0.93087</c:v>
                </c:pt>
                <c:pt idx="25">
                  <c:v>-0.94793</c:v>
                </c:pt>
                <c:pt idx="26">
                  <c:v>-0.96262</c:v>
                </c:pt>
                <c:pt idx="27">
                  <c:v>-0.97493</c:v>
                </c:pt>
                <c:pt idx="28">
                  <c:v>-0.98481</c:v>
                </c:pt>
                <c:pt idx="29">
                  <c:v>-0.99224</c:v>
                </c:pt>
                <c:pt idx="30">
                  <c:v>-0.9972</c:v>
                </c:pt>
                <c:pt idx="31">
                  <c:v>-0.99969</c:v>
                </c:pt>
                <c:pt idx="32">
                  <c:v>-0.99969</c:v>
                </c:pt>
                <c:pt idx="33">
                  <c:v>-0.9972</c:v>
                </c:pt>
                <c:pt idx="34">
                  <c:v>-0.99224</c:v>
                </c:pt>
                <c:pt idx="35">
                  <c:v>-0.98481</c:v>
                </c:pt>
                <c:pt idx="36">
                  <c:v>-0.97493</c:v>
                </c:pt>
                <c:pt idx="37">
                  <c:v>-0.96262</c:v>
                </c:pt>
                <c:pt idx="38">
                  <c:v>-0.94793</c:v>
                </c:pt>
                <c:pt idx="39">
                  <c:v>-0.93087</c:v>
                </c:pt>
                <c:pt idx="40">
                  <c:v>-0.91151</c:v>
                </c:pt>
                <c:pt idx="41">
                  <c:v>-0.88987</c:v>
                </c:pt>
                <c:pt idx="42">
                  <c:v>-0.86603</c:v>
                </c:pt>
                <c:pt idx="43">
                  <c:v>-0.84003</c:v>
                </c:pt>
                <c:pt idx="44">
                  <c:v>-0.81194</c:v>
                </c:pt>
                <c:pt idx="45">
                  <c:v>-0.78183</c:v>
                </c:pt>
                <c:pt idx="46">
                  <c:v>-0.74978</c:v>
                </c:pt>
                <c:pt idx="47">
                  <c:v>-0.71587</c:v>
                </c:pt>
                <c:pt idx="48">
                  <c:v>-0.68017</c:v>
                </c:pt>
                <c:pt idx="49">
                  <c:v>-0.64279</c:v>
                </c:pt>
                <c:pt idx="50">
                  <c:v>-0.6038</c:v>
                </c:pt>
                <c:pt idx="51">
                  <c:v>-0.56332</c:v>
                </c:pt>
                <c:pt idx="52">
                  <c:v>-0.52144</c:v>
                </c:pt>
                <c:pt idx="53">
                  <c:v>-0.47825</c:v>
                </c:pt>
                <c:pt idx="54">
                  <c:v>-0.43388</c:v>
                </c:pt>
                <c:pt idx="55">
                  <c:v>-0.38843</c:v>
                </c:pt>
                <c:pt idx="56">
                  <c:v>-0.34202</c:v>
                </c:pt>
                <c:pt idx="57">
                  <c:v>-0.29476</c:v>
                </c:pt>
                <c:pt idx="58">
                  <c:v>-0.24676</c:v>
                </c:pt>
                <c:pt idx="59">
                  <c:v>-0.19815</c:v>
                </c:pt>
                <c:pt idx="60">
                  <c:v>-0.14904</c:v>
                </c:pt>
                <c:pt idx="61">
                  <c:v>-0.09957</c:v>
                </c:pt>
                <c:pt idx="62">
                  <c:v>-0.04985</c:v>
                </c:pt>
                <c:pt idx="63">
                  <c:v>0.0</c:v>
                </c:pt>
                <c:pt idx="64">
                  <c:v>0.04985</c:v>
                </c:pt>
                <c:pt idx="65">
                  <c:v>0.09957</c:v>
                </c:pt>
                <c:pt idx="66">
                  <c:v>0.14904</c:v>
                </c:pt>
                <c:pt idx="67">
                  <c:v>0.19815</c:v>
                </c:pt>
                <c:pt idx="68">
                  <c:v>0.24676</c:v>
                </c:pt>
                <c:pt idx="69">
                  <c:v>0.29476</c:v>
                </c:pt>
                <c:pt idx="70">
                  <c:v>0.34202</c:v>
                </c:pt>
                <c:pt idx="71">
                  <c:v>0.38843</c:v>
                </c:pt>
                <c:pt idx="72">
                  <c:v>0.43388</c:v>
                </c:pt>
                <c:pt idx="73">
                  <c:v>0.47825</c:v>
                </c:pt>
                <c:pt idx="74">
                  <c:v>0.52144</c:v>
                </c:pt>
                <c:pt idx="75">
                  <c:v>0.56332</c:v>
                </c:pt>
                <c:pt idx="76">
                  <c:v>0.6038</c:v>
                </c:pt>
                <c:pt idx="77">
                  <c:v>0.64279</c:v>
                </c:pt>
                <c:pt idx="78">
                  <c:v>0.68017</c:v>
                </c:pt>
                <c:pt idx="79">
                  <c:v>0.71587</c:v>
                </c:pt>
                <c:pt idx="80">
                  <c:v>0.74978</c:v>
                </c:pt>
                <c:pt idx="81">
                  <c:v>0.78183</c:v>
                </c:pt>
                <c:pt idx="82">
                  <c:v>0.81194</c:v>
                </c:pt>
                <c:pt idx="83">
                  <c:v>0.84003</c:v>
                </c:pt>
                <c:pt idx="84">
                  <c:v>0.86603</c:v>
                </c:pt>
                <c:pt idx="85">
                  <c:v>0.88987</c:v>
                </c:pt>
                <c:pt idx="86">
                  <c:v>0.91151</c:v>
                </c:pt>
                <c:pt idx="87">
                  <c:v>0.93087</c:v>
                </c:pt>
                <c:pt idx="88">
                  <c:v>0.94793</c:v>
                </c:pt>
                <c:pt idx="89">
                  <c:v>0.96262</c:v>
                </c:pt>
                <c:pt idx="90">
                  <c:v>0.97493</c:v>
                </c:pt>
                <c:pt idx="91">
                  <c:v>0.98481</c:v>
                </c:pt>
                <c:pt idx="92">
                  <c:v>0.99224</c:v>
                </c:pt>
                <c:pt idx="93">
                  <c:v>0.9972</c:v>
                </c:pt>
                <c:pt idx="94">
                  <c:v>0.99969</c:v>
                </c:pt>
                <c:pt idx="95">
                  <c:v>0.99969</c:v>
                </c:pt>
                <c:pt idx="96">
                  <c:v>0.9972</c:v>
                </c:pt>
                <c:pt idx="97">
                  <c:v>0.99224</c:v>
                </c:pt>
                <c:pt idx="98">
                  <c:v>0.98481</c:v>
                </c:pt>
                <c:pt idx="99">
                  <c:v>0.97493</c:v>
                </c:pt>
                <c:pt idx="100">
                  <c:v>0.96262</c:v>
                </c:pt>
                <c:pt idx="101">
                  <c:v>0.94793</c:v>
                </c:pt>
                <c:pt idx="102">
                  <c:v>0.93087</c:v>
                </c:pt>
                <c:pt idx="103">
                  <c:v>0.91151</c:v>
                </c:pt>
                <c:pt idx="104">
                  <c:v>0.88987</c:v>
                </c:pt>
                <c:pt idx="105">
                  <c:v>0.86603</c:v>
                </c:pt>
                <c:pt idx="106">
                  <c:v>0.84003</c:v>
                </c:pt>
                <c:pt idx="107">
                  <c:v>0.81194</c:v>
                </c:pt>
                <c:pt idx="108">
                  <c:v>0.78183</c:v>
                </c:pt>
                <c:pt idx="109">
                  <c:v>0.74978</c:v>
                </c:pt>
                <c:pt idx="110">
                  <c:v>0.71587</c:v>
                </c:pt>
                <c:pt idx="111">
                  <c:v>0.68017</c:v>
                </c:pt>
                <c:pt idx="112">
                  <c:v>0.64279</c:v>
                </c:pt>
                <c:pt idx="113">
                  <c:v>0.6038</c:v>
                </c:pt>
                <c:pt idx="114">
                  <c:v>0.56332</c:v>
                </c:pt>
                <c:pt idx="115">
                  <c:v>0.52144</c:v>
                </c:pt>
                <c:pt idx="116">
                  <c:v>0.47825</c:v>
                </c:pt>
                <c:pt idx="117">
                  <c:v>0.43388</c:v>
                </c:pt>
                <c:pt idx="118">
                  <c:v>0.38843</c:v>
                </c:pt>
                <c:pt idx="119">
                  <c:v>0.34202</c:v>
                </c:pt>
                <c:pt idx="120">
                  <c:v>0.29476</c:v>
                </c:pt>
                <c:pt idx="121">
                  <c:v>0.24676</c:v>
                </c:pt>
                <c:pt idx="122">
                  <c:v>0.19815</c:v>
                </c:pt>
                <c:pt idx="123">
                  <c:v>0.14904</c:v>
                </c:pt>
                <c:pt idx="124">
                  <c:v>0.09957</c:v>
                </c:pt>
                <c:pt idx="125">
                  <c:v>0.04985</c:v>
                </c:pt>
                <c:pt idx="126">
                  <c:v>0.0</c:v>
                </c:pt>
              </c:numCache>
            </c:numRef>
          </c:yVal>
          <c:smooth val="1"/>
        </c:ser>
        <c:ser>
          <c:idx val="8"/>
          <c:order val="8"/>
          <c:tx>
            <c:v>Mission Lifetime Req't</c:v>
          </c:tx>
          <c:spPr>
            <a:ln w="25400">
              <a:solidFill>
                <a:srgbClr val="1FB714"/>
              </a:solidFill>
              <a:prstDash val="solid"/>
            </a:ln>
          </c:spPr>
          <c:marker>
            <c:symbol val="dash"/>
            <c:size val="3"/>
            <c:spPr>
              <a:noFill/>
              <a:ln>
                <a:solidFill>
                  <a:srgbClr val="1FB714"/>
                </a:solidFill>
                <a:prstDash val="solid"/>
              </a:ln>
            </c:spPr>
          </c:marker>
          <c:xVal>
            <c:numRef>
              <c:f>'25-August-2003 ext, 2011 update'!$O$5:$O$34</c:f>
              <c:numCache>
                <c:formatCode>General</c:formatCode>
                <c:ptCount val="30"/>
                <c:pt idx="0">
                  <c:v>0.01815</c:v>
                </c:pt>
                <c:pt idx="1">
                  <c:v>0.01595</c:v>
                </c:pt>
                <c:pt idx="2">
                  <c:v>0.01069</c:v>
                </c:pt>
                <c:pt idx="3">
                  <c:v>0.00402</c:v>
                </c:pt>
                <c:pt idx="4">
                  <c:v>-0.00203</c:v>
                </c:pt>
                <c:pt idx="5">
                  <c:v>-0.00572</c:v>
                </c:pt>
                <c:pt idx="6">
                  <c:v>-0.00612</c:v>
                </c:pt>
                <c:pt idx="7">
                  <c:v>-0.00323</c:v>
                </c:pt>
                <c:pt idx="8">
                  <c:v>0.00219</c:v>
                </c:pt>
                <c:pt idx="9">
                  <c:v>0.00877</c:v>
                </c:pt>
                <c:pt idx="10">
                  <c:v>0.0148</c:v>
                </c:pt>
                <c:pt idx="11">
                  <c:v>0.01851</c:v>
                </c:pt>
                <c:pt idx="12">
                  <c:v>0.01847</c:v>
                </c:pt>
                <c:pt idx="13">
                  <c:v>0.01414</c:v>
                </c:pt>
                <c:pt idx="14">
                  <c:v>0.00625</c:v>
                </c:pt>
                <c:pt idx="15">
                  <c:v>-0.00329</c:v>
                </c:pt>
                <c:pt idx="16">
                  <c:v>-0.01206</c:v>
                </c:pt>
                <c:pt idx="17">
                  <c:v>-0.01796</c:v>
                </c:pt>
                <c:pt idx="18">
                  <c:v>-0.01989</c:v>
                </c:pt>
                <c:pt idx="19">
                  <c:v>-0.01788</c:v>
                </c:pt>
                <c:pt idx="20">
                  <c:v>-0.01296</c:v>
                </c:pt>
                <c:pt idx="21">
                  <c:v>-0.00684</c:v>
                </c:pt>
                <c:pt idx="22">
                  <c:v>-0.00158</c:v>
                </c:pt>
                <c:pt idx="23">
                  <c:v>0.00079</c:v>
                </c:pt>
                <c:pt idx="24">
                  <c:v>-0.00126</c:v>
                </c:pt>
                <c:pt idx="25">
                  <c:v>-0.0082</c:v>
                </c:pt>
                <c:pt idx="26">
                  <c:v>-0.01904</c:v>
                </c:pt>
                <c:pt idx="27">
                  <c:v>-0.03147</c:v>
                </c:pt>
                <c:pt idx="28">
                  <c:v>-0.04266</c:v>
                </c:pt>
                <c:pt idx="29">
                  <c:v>-0.05022</c:v>
                </c:pt>
              </c:numCache>
            </c:numRef>
          </c:xVal>
          <c:yVal>
            <c:numRef>
              <c:f>'25-August-2003 ext, 2011 update'!$P$5:$P$34</c:f>
              <c:numCache>
                <c:formatCode>General</c:formatCode>
                <c:ptCount val="30"/>
                <c:pt idx="0">
                  <c:v>-0.03857</c:v>
                </c:pt>
                <c:pt idx="1">
                  <c:v>-0.05618</c:v>
                </c:pt>
                <c:pt idx="2">
                  <c:v>-0.07056</c:v>
                </c:pt>
                <c:pt idx="3">
                  <c:v>-0.07928</c:v>
                </c:pt>
                <c:pt idx="4">
                  <c:v>-0.08167</c:v>
                </c:pt>
                <c:pt idx="5">
                  <c:v>-0.07894</c:v>
                </c:pt>
                <c:pt idx="6">
                  <c:v>-0.07375</c:v>
                </c:pt>
                <c:pt idx="7">
                  <c:v>-0.06936</c:v>
                </c:pt>
                <c:pt idx="8">
                  <c:v>-0.06875</c:v>
                </c:pt>
                <c:pt idx="9">
                  <c:v>-0.07408</c:v>
                </c:pt>
                <c:pt idx="10">
                  <c:v>-0.08626</c:v>
                </c:pt>
                <c:pt idx="11">
                  <c:v>-0.10469</c:v>
                </c:pt>
                <c:pt idx="12">
                  <c:v>-0.12725</c:v>
                </c:pt>
                <c:pt idx="13">
                  <c:v>-0.15063</c:v>
                </c:pt>
                <c:pt idx="14">
                  <c:v>-0.1711</c:v>
                </c:pt>
                <c:pt idx="15">
                  <c:v>-0.18569</c:v>
                </c:pt>
                <c:pt idx="16">
                  <c:v>-0.19309</c:v>
                </c:pt>
                <c:pt idx="17">
                  <c:v>-0.19407</c:v>
                </c:pt>
                <c:pt idx="18">
                  <c:v>-0.19113</c:v>
                </c:pt>
                <c:pt idx="19">
                  <c:v>-0.18766</c:v>
                </c:pt>
                <c:pt idx="20">
                  <c:v>-0.18706</c:v>
                </c:pt>
                <c:pt idx="21">
                  <c:v>-0.19198</c:v>
                </c:pt>
                <c:pt idx="22">
                  <c:v>-0.20375</c:v>
                </c:pt>
                <c:pt idx="23">
                  <c:v>-0.22211</c:v>
                </c:pt>
                <c:pt idx="24">
                  <c:v>-0.24514</c:v>
                </c:pt>
                <c:pt idx="25">
                  <c:v>-0.26956</c:v>
                </c:pt>
                <c:pt idx="26">
                  <c:v>-0.29154</c:v>
                </c:pt>
                <c:pt idx="27">
                  <c:v>-0.30783</c:v>
                </c:pt>
                <c:pt idx="28">
                  <c:v>-0.31681</c:v>
                </c:pt>
                <c:pt idx="29">
                  <c:v>-0.31894</c:v>
                </c:pt>
              </c:numCache>
            </c:numRef>
          </c:yVal>
          <c:smooth val="1"/>
        </c:ser>
        <c:ser>
          <c:idx val="10"/>
          <c:order val="9"/>
          <c:tx>
            <c:v>Thru Cryo Depletion</c:v>
          </c:tx>
          <c:spPr>
            <a:ln w="25400">
              <a:solidFill>
                <a:srgbClr val="DD0806"/>
              </a:solidFill>
              <a:prstDash val="solid"/>
            </a:ln>
          </c:spPr>
          <c:marker>
            <c:symbol val="dash"/>
            <c:size val="3"/>
            <c:spPr>
              <a:noFill/>
              <a:ln>
                <a:solidFill>
                  <a:srgbClr val="DD0806"/>
                </a:solidFill>
                <a:prstDash val="solid"/>
              </a:ln>
            </c:spPr>
          </c:marker>
          <c:xVal>
            <c:numRef>
              <c:f>'25-August-2003 ext, 2011 update'!$O$34:$O$72</c:f>
              <c:numCache>
                <c:formatCode>General</c:formatCode>
                <c:ptCount val="39"/>
                <c:pt idx="0">
                  <c:v>-0.05022</c:v>
                </c:pt>
                <c:pt idx="1">
                  <c:v>-0.05298</c:v>
                </c:pt>
                <c:pt idx="2">
                  <c:v>-0.05116</c:v>
                </c:pt>
                <c:pt idx="3">
                  <c:v>-0.04611</c:v>
                </c:pt>
                <c:pt idx="4">
                  <c:v>-0.03992</c:v>
                </c:pt>
                <c:pt idx="5">
                  <c:v>-0.03501</c:v>
                </c:pt>
                <c:pt idx="6">
                  <c:v>-0.0337</c:v>
                </c:pt>
                <c:pt idx="7">
                  <c:v>-0.03763</c:v>
                </c:pt>
                <c:pt idx="8">
                  <c:v>-0.04719</c:v>
                </c:pt>
                <c:pt idx="9">
                  <c:v>-0.06113</c:v>
                </c:pt>
                <c:pt idx="10">
                  <c:v>-0.07672</c:v>
                </c:pt>
                <c:pt idx="11">
                  <c:v>-0.09062</c:v>
                </c:pt>
                <c:pt idx="12">
                  <c:v>-0.10008</c:v>
                </c:pt>
                <c:pt idx="13">
                  <c:v>-0.10379</c:v>
                </c:pt>
                <c:pt idx="14">
                  <c:v>-0.10221</c:v>
                </c:pt>
                <c:pt idx="15">
                  <c:v>-0.09681</c:v>
                </c:pt>
                <c:pt idx="16">
                  <c:v>-0.09022</c:v>
                </c:pt>
                <c:pt idx="17">
                  <c:v>-0.08526</c:v>
                </c:pt>
                <c:pt idx="18">
                  <c:v>-0.0846</c:v>
                </c:pt>
                <c:pt idx="19">
                  <c:v>-0.09006</c:v>
                </c:pt>
                <c:pt idx="20">
                  <c:v>-0.10208</c:v>
                </c:pt>
                <c:pt idx="21">
                  <c:v>-0.11916</c:v>
                </c:pt>
                <c:pt idx="22">
                  <c:v>-0.13813</c:v>
                </c:pt>
                <c:pt idx="23">
                  <c:v>-0.1551</c:v>
                </c:pt>
                <c:pt idx="24">
                  <c:v>-0.16682</c:v>
                </c:pt>
                <c:pt idx="25">
                  <c:v>-0.17173</c:v>
                </c:pt>
                <c:pt idx="26">
                  <c:v>-0.17023</c:v>
                </c:pt>
                <c:pt idx="27">
                  <c:v>-0.16434</c:v>
                </c:pt>
                <c:pt idx="28">
                  <c:v>-0.15702</c:v>
                </c:pt>
                <c:pt idx="29">
                  <c:v>-0.1516</c:v>
                </c:pt>
                <c:pt idx="30">
                  <c:v>-0.1511</c:v>
                </c:pt>
                <c:pt idx="31">
                  <c:v>-0.15766</c:v>
                </c:pt>
                <c:pt idx="32">
                  <c:v>-0.17176</c:v>
                </c:pt>
                <c:pt idx="33">
                  <c:v>-0.19179</c:v>
                </c:pt>
                <c:pt idx="34">
                  <c:v>-0.21417</c:v>
                </c:pt>
                <c:pt idx="35">
                  <c:v>-0.23443</c:v>
                </c:pt>
                <c:pt idx="36">
                  <c:v>-0.24873</c:v>
                </c:pt>
                <c:pt idx="37">
                  <c:v>-0.25514</c:v>
                </c:pt>
                <c:pt idx="38">
                  <c:v>-0.25401</c:v>
                </c:pt>
              </c:numCache>
            </c:numRef>
          </c:xVal>
          <c:yVal>
            <c:numRef>
              <c:f>'25-August-2003 ext, 2011 update'!$P$34:$P$72</c:f>
              <c:numCache>
                <c:formatCode>General</c:formatCode>
                <c:ptCount val="39"/>
                <c:pt idx="0">
                  <c:v>-0.31894</c:v>
                </c:pt>
                <c:pt idx="1">
                  <c:v>-0.31646</c:v>
                </c:pt>
                <c:pt idx="2">
                  <c:v>-0.31273</c:v>
                </c:pt>
                <c:pt idx="3">
                  <c:v>-0.31127</c:v>
                </c:pt>
                <c:pt idx="4">
                  <c:v>-0.31497</c:v>
                </c:pt>
                <c:pt idx="5">
                  <c:v>-0.32547</c:v>
                </c:pt>
                <c:pt idx="6">
                  <c:v>-0.34279</c:v>
                </c:pt>
                <c:pt idx="7">
                  <c:v>-0.36521</c:v>
                </c:pt>
                <c:pt idx="8">
                  <c:v>-0.38958</c:v>
                </c:pt>
                <c:pt idx="9">
                  <c:v>-0.41205</c:v>
                </c:pt>
                <c:pt idx="10">
                  <c:v>-0.42922</c:v>
                </c:pt>
                <c:pt idx="11">
                  <c:v>-0.4392</c:v>
                </c:pt>
                <c:pt idx="12">
                  <c:v>-0.44212</c:v>
                </c:pt>
                <c:pt idx="13">
                  <c:v>-0.43997</c:v>
                </c:pt>
                <c:pt idx="14">
                  <c:v>-0.43623</c:v>
                </c:pt>
                <c:pt idx="15">
                  <c:v>-0.43387</c:v>
                </c:pt>
                <c:pt idx="16">
                  <c:v>-0.43617</c:v>
                </c:pt>
                <c:pt idx="17">
                  <c:v>-0.44505</c:v>
                </c:pt>
                <c:pt idx="18">
                  <c:v>-0.46082</c:v>
                </c:pt>
                <c:pt idx="19">
                  <c:v>-0.48202</c:v>
                </c:pt>
                <c:pt idx="20">
                  <c:v>-0.50565</c:v>
                </c:pt>
                <c:pt idx="21">
                  <c:v>-0.52792</c:v>
                </c:pt>
                <c:pt idx="22">
                  <c:v>-0.54538</c:v>
                </c:pt>
                <c:pt idx="23">
                  <c:v>-0.55596</c:v>
                </c:pt>
                <c:pt idx="24">
                  <c:v>-0.55952</c:v>
                </c:pt>
                <c:pt idx="25">
                  <c:v>-0.55777</c:v>
                </c:pt>
                <c:pt idx="26">
                  <c:v>-0.55363</c:v>
                </c:pt>
                <c:pt idx="27">
                  <c:v>-0.55052</c:v>
                </c:pt>
                <c:pt idx="28">
                  <c:v>-0.55152</c:v>
                </c:pt>
                <c:pt idx="29">
                  <c:v>-0.55868</c:v>
                </c:pt>
                <c:pt idx="30">
                  <c:v>-0.57259</c:v>
                </c:pt>
                <c:pt idx="31">
                  <c:v>-0.59203</c:v>
                </c:pt>
                <c:pt idx="32">
                  <c:v>-0.61424</c:v>
                </c:pt>
                <c:pt idx="33">
                  <c:v>-0.63559</c:v>
                </c:pt>
                <c:pt idx="34">
                  <c:v>-0.65265</c:v>
                </c:pt>
                <c:pt idx="35">
                  <c:v>-0.66331</c:v>
                </c:pt>
                <c:pt idx="36">
                  <c:v>-0.66724</c:v>
                </c:pt>
                <c:pt idx="37">
                  <c:v>-0.66587</c:v>
                </c:pt>
                <c:pt idx="38">
                  <c:v>-0.66184</c:v>
                </c:pt>
              </c:numCache>
            </c:numRef>
          </c:yVal>
          <c:smooth val="1"/>
        </c:ser>
        <c:ser>
          <c:idx val="11"/>
          <c:order val="10"/>
          <c:tx>
            <c:v>Warm Mission</c:v>
          </c:tx>
          <c:spPr>
            <a:ln w="25400">
              <a:solidFill>
                <a:srgbClr val="0000D4"/>
              </a:solidFill>
              <a:prstDash val="solid"/>
            </a:ln>
          </c:spPr>
          <c:marker>
            <c:symbol val="dash"/>
            <c:size val="3"/>
            <c:spPr>
              <a:noFill/>
              <a:ln>
                <a:solidFill>
                  <a:srgbClr val="0000D4"/>
                </a:solidFill>
                <a:prstDash val="solid"/>
              </a:ln>
            </c:spPr>
          </c:marker>
          <c:xVal>
            <c:numRef>
              <c:f>'25-August-2003 ext, 2011 update'!$O$72:$O$201</c:f>
              <c:numCache>
                <c:formatCode>General</c:formatCode>
                <c:ptCount val="130"/>
                <c:pt idx="0">
                  <c:v>-0.25401</c:v>
                </c:pt>
                <c:pt idx="1">
                  <c:v>-0.24759</c:v>
                </c:pt>
                <c:pt idx="2">
                  <c:v>-0.23934</c:v>
                </c:pt>
                <c:pt idx="3">
                  <c:v>-0.23306</c:v>
                </c:pt>
                <c:pt idx="4">
                  <c:v>-0.23226</c:v>
                </c:pt>
                <c:pt idx="5">
                  <c:v>-0.23938</c:v>
                </c:pt>
                <c:pt idx="6">
                  <c:v>-0.25508</c:v>
                </c:pt>
                <c:pt idx="7">
                  <c:v>-0.27769</c:v>
                </c:pt>
                <c:pt idx="8">
                  <c:v>-0.30332</c:v>
                </c:pt>
                <c:pt idx="9">
                  <c:v>-0.32696</c:v>
                </c:pt>
                <c:pt idx="10">
                  <c:v>-0.34417</c:v>
                </c:pt>
                <c:pt idx="11">
                  <c:v>-0.35251</c:v>
                </c:pt>
                <c:pt idx="12">
                  <c:v>-0.35209</c:v>
                </c:pt>
                <c:pt idx="13">
                  <c:v>-0.34532</c:v>
                </c:pt>
                <c:pt idx="14">
                  <c:v>-0.336</c:v>
                </c:pt>
                <c:pt idx="15">
                  <c:v>-0.3286</c:v>
                </c:pt>
                <c:pt idx="16">
                  <c:v>-0.32693</c:v>
                </c:pt>
                <c:pt idx="17">
                  <c:v>-0.33397</c:v>
                </c:pt>
                <c:pt idx="18">
                  <c:v>-0.35063</c:v>
                </c:pt>
                <c:pt idx="19">
                  <c:v>-0.37531</c:v>
                </c:pt>
                <c:pt idx="20">
                  <c:v>-0.40392</c:v>
                </c:pt>
                <c:pt idx="21">
                  <c:v>-0.43098</c:v>
                </c:pt>
                <c:pt idx="22">
                  <c:v>-0.45139</c:v>
                </c:pt>
                <c:pt idx="23">
                  <c:v>-0.4621</c:v>
                </c:pt>
                <c:pt idx="24">
                  <c:v>-0.46287</c:v>
                </c:pt>
                <c:pt idx="25">
                  <c:v>-0.45603</c:v>
                </c:pt>
                <c:pt idx="26">
                  <c:v>-0.44567</c:v>
                </c:pt>
                <c:pt idx="27">
                  <c:v>-0.43663</c:v>
                </c:pt>
                <c:pt idx="28">
                  <c:v>-0.43351</c:v>
                </c:pt>
                <c:pt idx="29">
                  <c:v>-0.43972</c:v>
                </c:pt>
                <c:pt idx="30">
                  <c:v>-0.45662</c:v>
                </c:pt>
                <c:pt idx="31">
                  <c:v>-0.48276</c:v>
                </c:pt>
                <c:pt idx="32">
                  <c:v>-0.51392</c:v>
                </c:pt>
                <c:pt idx="33">
                  <c:v>-0.5442</c:v>
                </c:pt>
                <c:pt idx="34">
                  <c:v>-0.56789</c:v>
                </c:pt>
                <c:pt idx="35">
                  <c:v>-0.58128</c:v>
                </c:pt>
                <c:pt idx="36">
                  <c:v>-0.58361</c:v>
                </c:pt>
                <c:pt idx="37">
                  <c:v>-0.57705</c:v>
                </c:pt>
                <c:pt idx="38">
                  <c:v>-0.56584</c:v>
                </c:pt>
                <c:pt idx="39">
                  <c:v>-0.55521</c:v>
                </c:pt>
                <c:pt idx="40">
                  <c:v>-0.55032</c:v>
                </c:pt>
                <c:pt idx="41">
                  <c:v>-0.55514</c:v>
                </c:pt>
                <c:pt idx="42">
                  <c:v>-0.57153</c:v>
                </c:pt>
                <c:pt idx="43">
                  <c:v>-0.59836</c:v>
                </c:pt>
                <c:pt idx="44">
                  <c:v>-0.63147</c:v>
                </c:pt>
                <c:pt idx="45">
                  <c:v>-0.66463</c:v>
                </c:pt>
                <c:pt idx="46">
                  <c:v>-0.69154</c:v>
                </c:pt>
                <c:pt idx="47">
                  <c:v>-0.70781</c:v>
                </c:pt>
                <c:pt idx="48">
                  <c:v>-0.71212</c:v>
                </c:pt>
                <c:pt idx="49">
                  <c:v>-0.70631</c:v>
                </c:pt>
                <c:pt idx="50">
                  <c:v>-0.69459</c:v>
                </c:pt>
                <c:pt idx="51">
                  <c:v>-0.68249</c:v>
                </c:pt>
                <c:pt idx="52">
                  <c:v>-0.67561</c:v>
                </c:pt>
                <c:pt idx="53">
                  <c:v>-0.67851</c:v>
                </c:pt>
                <c:pt idx="54">
                  <c:v>-0.69357</c:v>
                </c:pt>
                <c:pt idx="55">
                  <c:v>-0.72014</c:v>
                </c:pt>
                <c:pt idx="56">
                  <c:v>-0.75429</c:v>
                </c:pt>
                <c:pt idx="57">
                  <c:v>-0.78971</c:v>
                </c:pt>
                <c:pt idx="58">
                  <c:v>-0.81964</c:v>
                </c:pt>
                <c:pt idx="59">
                  <c:v>-0.839</c:v>
                </c:pt>
                <c:pt idx="60">
                  <c:v>-0.84577</c:v>
                </c:pt>
                <c:pt idx="61">
                  <c:v>-0.84127</c:v>
                </c:pt>
                <c:pt idx="62">
                  <c:v>-0.82954</c:v>
                </c:pt>
                <c:pt idx="63">
                  <c:v>-0.81619</c:v>
                </c:pt>
                <c:pt idx="64">
                  <c:v>-0.80723</c:v>
                </c:pt>
                <c:pt idx="65">
                  <c:v>-0.80775</c:v>
                </c:pt>
                <c:pt idx="66">
                  <c:v>-0.82076</c:v>
                </c:pt>
                <c:pt idx="67">
                  <c:v>-0.84619</c:v>
                </c:pt>
                <c:pt idx="68">
                  <c:v>-0.8805</c:v>
                </c:pt>
                <c:pt idx="69">
                  <c:v>-0.91746</c:v>
                </c:pt>
                <c:pt idx="70">
                  <c:v>-0.94999</c:v>
                </c:pt>
                <c:pt idx="71">
                  <c:v>-0.97239</c:v>
                </c:pt>
                <c:pt idx="72">
                  <c:v>-0.98189</c:v>
                </c:pt>
                <c:pt idx="73">
                  <c:v>-0.97916</c:v>
                </c:pt>
                <c:pt idx="74">
                  <c:v>-0.96784</c:v>
                </c:pt>
                <c:pt idx="75">
                  <c:v>-0.95353</c:v>
                </c:pt>
                <c:pt idx="76">
                  <c:v>-0.94249</c:v>
                </c:pt>
                <c:pt idx="77">
                  <c:v>-0.94037</c:v>
                </c:pt>
                <c:pt idx="78">
                  <c:v>-0.95083</c:v>
                </c:pt>
                <c:pt idx="79">
                  <c:v>-0.9744</c:v>
                </c:pt>
                <c:pt idx="80">
                  <c:v>-1.00805</c:v>
                </c:pt>
                <c:pt idx="81">
                  <c:v>-1.04574</c:v>
                </c:pt>
                <c:pt idx="82">
                  <c:v>-1.08024</c:v>
                </c:pt>
                <c:pt idx="83">
                  <c:v>-1.10537</c:v>
                </c:pt>
                <c:pt idx="84">
                  <c:v>-1.11769</c:v>
                </c:pt>
                <c:pt idx="85">
                  <c:v>-1.11715</c:v>
                </c:pt>
                <c:pt idx="86">
                  <c:v>-1.10685</c:v>
                </c:pt>
                <c:pt idx="87">
                  <c:v>-1.09211</c:v>
                </c:pt>
                <c:pt idx="88">
                  <c:v>-1.07932</c:v>
                </c:pt>
                <c:pt idx="89">
                  <c:v>-1.07452</c:v>
                </c:pt>
                <c:pt idx="90">
                  <c:v>-1.08198</c:v>
                </c:pt>
                <c:pt idx="91">
                  <c:v>-1.10294</c:v>
                </c:pt>
                <c:pt idx="92">
                  <c:v>-1.13496</c:v>
                </c:pt>
                <c:pt idx="93">
                  <c:v>-1.17239</c:v>
                </c:pt>
                <c:pt idx="94">
                  <c:v>-1.20803</c:v>
                </c:pt>
                <c:pt idx="95">
                  <c:v>-1.23538</c:v>
                </c:pt>
                <c:pt idx="96">
                  <c:v>-1.25043</c:v>
                </c:pt>
                <c:pt idx="97">
                  <c:v>-1.25244</c:v>
                </c:pt>
                <c:pt idx="98">
                  <c:v>-1.24381</c:v>
                </c:pt>
                <c:pt idx="99">
                  <c:v>-1.22937</c:v>
                </c:pt>
                <c:pt idx="100">
                  <c:v>-1.21537</c:v>
                </c:pt>
                <c:pt idx="101">
                  <c:v>-1.20806</c:v>
                </c:pt>
                <c:pt idx="102">
                  <c:v>-1.21226</c:v>
                </c:pt>
                <c:pt idx="103">
                  <c:v>-1.22997</c:v>
                </c:pt>
                <c:pt idx="104">
                  <c:v>-1.25948</c:v>
                </c:pt>
                <c:pt idx="105">
                  <c:v>-1.29569</c:v>
                </c:pt>
                <c:pt idx="106">
                  <c:v>-1.33161</c:v>
                </c:pt>
                <c:pt idx="107">
                  <c:v>-1.36057</c:v>
                </c:pt>
                <c:pt idx="108">
                  <c:v>-1.37808</c:v>
                </c:pt>
                <c:pt idx="109">
                  <c:v>-1.38273</c:v>
                </c:pt>
                <c:pt idx="110">
                  <c:v>-1.37618</c:v>
                </c:pt>
                <c:pt idx="111">
                  <c:v>-1.36262</c:v>
                </c:pt>
                <c:pt idx="112">
                  <c:v>-1.34792</c:v>
                </c:pt>
                <c:pt idx="113">
                  <c:v>-1.33838</c:v>
                </c:pt>
                <c:pt idx="114">
                  <c:v>-1.33925</c:v>
                </c:pt>
                <c:pt idx="115">
                  <c:v>-1.35325</c:v>
                </c:pt>
                <c:pt idx="116">
                  <c:v>-1.37951</c:v>
                </c:pt>
                <c:pt idx="117">
                  <c:v>-1.413629999999999</c:v>
                </c:pt>
                <c:pt idx="118">
                  <c:v>-1.44899</c:v>
                </c:pt>
                <c:pt idx="119">
                  <c:v>-1.47887</c:v>
                </c:pt>
                <c:pt idx="120">
                  <c:v>-1.49842</c:v>
                </c:pt>
                <c:pt idx="121">
                  <c:v>-1.50562</c:v>
                </c:pt>
                <c:pt idx="122">
                  <c:v>-1.50142</c:v>
                </c:pt>
                <c:pt idx="123">
                  <c:v>-1.48929</c:v>
                </c:pt>
                <c:pt idx="124">
                  <c:v>-1.47454</c:v>
                </c:pt>
                <c:pt idx="125">
                  <c:v>-1.4633</c:v>
                </c:pt>
                <c:pt idx="126">
                  <c:v>-1.46106</c:v>
                </c:pt>
                <c:pt idx="127">
                  <c:v>-1.47114</c:v>
                </c:pt>
                <c:pt idx="128">
                  <c:v>-1.49354</c:v>
                </c:pt>
                <c:pt idx="129">
                  <c:v>-1.52465</c:v>
                </c:pt>
              </c:numCache>
            </c:numRef>
          </c:xVal>
          <c:yVal>
            <c:numRef>
              <c:f>'25-August-2003 ext, 2011 update'!$P$72:$P$201</c:f>
              <c:numCache>
                <c:formatCode>General</c:formatCode>
                <c:ptCount val="130"/>
                <c:pt idx="0">
                  <c:v>-0.66184</c:v>
                </c:pt>
                <c:pt idx="1">
                  <c:v>-0.6583</c:v>
                </c:pt>
                <c:pt idx="2">
                  <c:v>-0.65826</c:v>
                </c:pt>
                <c:pt idx="3">
                  <c:v>-0.66383</c:v>
                </c:pt>
                <c:pt idx="4">
                  <c:v>-0.67576</c:v>
                </c:pt>
                <c:pt idx="5">
                  <c:v>-0.69308</c:v>
                </c:pt>
                <c:pt idx="6">
                  <c:v>-0.7133</c:v>
                </c:pt>
                <c:pt idx="7">
                  <c:v>-0.73301</c:v>
                </c:pt>
                <c:pt idx="8">
                  <c:v>-0.74899</c:v>
                </c:pt>
                <c:pt idx="9">
                  <c:v>-0.75916</c:v>
                </c:pt>
                <c:pt idx="10">
                  <c:v>-0.76316</c:v>
                </c:pt>
                <c:pt idx="11">
                  <c:v>-0.76215</c:v>
                </c:pt>
                <c:pt idx="12">
                  <c:v>-0.75842</c:v>
                </c:pt>
                <c:pt idx="13">
                  <c:v>-0.75478</c:v>
                </c:pt>
                <c:pt idx="14">
                  <c:v>-0.75399</c:v>
                </c:pt>
                <c:pt idx="15">
                  <c:v>-0.75827</c:v>
                </c:pt>
                <c:pt idx="16">
                  <c:v>-0.7682</c:v>
                </c:pt>
                <c:pt idx="17">
                  <c:v>-0.78318</c:v>
                </c:pt>
                <c:pt idx="18">
                  <c:v>-0.80098</c:v>
                </c:pt>
                <c:pt idx="19">
                  <c:v>-0.8185</c:v>
                </c:pt>
                <c:pt idx="20">
                  <c:v>-0.83274</c:v>
                </c:pt>
                <c:pt idx="21">
                  <c:v>-0.84184</c:v>
                </c:pt>
                <c:pt idx="22">
                  <c:v>-0.84547</c:v>
                </c:pt>
                <c:pt idx="23">
                  <c:v>-0.84465</c:v>
                </c:pt>
                <c:pt idx="24">
                  <c:v>-0.84133</c:v>
                </c:pt>
                <c:pt idx="25">
                  <c:v>-0.83789</c:v>
                </c:pt>
                <c:pt idx="26">
                  <c:v>-0.83674</c:v>
                </c:pt>
                <c:pt idx="27">
                  <c:v>-0.83977</c:v>
                </c:pt>
                <c:pt idx="28">
                  <c:v>-0.84785</c:v>
                </c:pt>
                <c:pt idx="29">
                  <c:v>-0.86045</c:v>
                </c:pt>
                <c:pt idx="30">
                  <c:v>-0.87559</c:v>
                </c:pt>
                <c:pt idx="31">
                  <c:v>-0.89045</c:v>
                </c:pt>
                <c:pt idx="32">
                  <c:v>-0.90233</c:v>
                </c:pt>
                <c:pt idx="33">
                  <c:v>-0.90966</c:v>
                </c:pt>
                <c:pt idx="34">
                  <c:v>-0.9123</c:v>
                </c:pt>
                <c:pt idx="35">
                  <c:v>-0.91128</c:v>
                </c:pt>
                <c:pt idx="36">
                  <c:v>-0.90831</c:v>
                </c:pt>
                <c:pt idx="37">
                  <c:v>-0.90533</c:v>
                </c:pt>
                <c:pt idx="38">
                  <c:v>-0.90425</c:v>
                </c:pt>
                <c:pt idx="39">
                  <c:v>-0.90665</c:v>
                </c:pt>
                <c:pt idx="40">
                  <c:v>-0.91326</c:v>
                </c:pt>
                <c:pt idx="41">
                  <c:v>-0.92363</c:v>
                </c:pt>
                <c:pt idx="42">
                  <c:v>-0.93602</c:v>
                </c:pt>
                <c:pt idx="43">
                  <c:v>-0.9479</c:v>
                </c:pt>
                <c:pt idx="44">
                  <c:v>-0.9569</c:v>
                </c:pt>
                <c:pt idx="45">
                  <c:v>-0.96179</c:v>
                </c:pt>
                <c:pt idx="46">
                  <c:v>-0.96277</c:v>
                </c:pt>
                <c:pt idx="47">
                  <c:v>-0.96107</c:v>
                </c:pt>
                <c:pt idx="48">
                  <c:v>-0.95827</c:v>
                </c:pt>
                <c:pt idx="49">
                  <c:v>-0.9559</c:v>
                </c:pt>
                <c:pt idx="50">
                  <c:v>-0.9553</c:v>
                </c:pt>
                <c:pt idx="51">
                  <c:v>-0.95756</c:v>
                </c:pt>
                <c:pt idx="52">
                  <c:v>-0.96314</c:v>
                </c:pt>
                <c:pt idx="53">
                  <c:v>-0.97154</c:v>
                </c:pt>
                <c:pt idx="54">
                  <c:v>-0.9812</c:v>
                </c:pt>
                <c:pt idx="55">
                  <c:v>-0.98989</c:v>
                </c:pt>
                <c:pt idx="56">
                  <c:v>-0.99561</c:v>
                </c:pt>
                <c:pt idx="57">
                  <c:v>-0.99752</c:v>
                </c:pt>
                <c:pt idx="58">
                  <c:v>-0.99624</c:v>
                </c:pt>
                <c:pt idx="59">
                  <c:v>-0.9933</c:v>
                </c:pt>
                <c:pt idx="60">
                  <c:v>-0.99032</c:v>
                </c:pt>
                <c:pt idx="61">
                  <c:v>-0.98851</c:v>
                </c:pt>
                <c:pt idx="62">
                  <c:v>-0.98866</c:v>
                </c:pt>
                <c:pt idx="63">
                  <c:v>-0.99125</c:v>
                </c:pt>
                <c:pt idx="64">
                  <c:v>-0.99631</c:v>
                </c:pt>
                <c:pt idx="65">
                  <c:v>-1.00319</c:v>
                </c:pt>
                <c:pt idx="66">
                  <c:v>-1.0104</c:v>
                </c:pt>
                <c:pt idx="67">
                  <c:v>-1.01594</c:v>
                </c:pt>
                <c:pt idx="68">
                  <c:v>-1.01817</c:v>
                </c:pt>
                <c:pt idx="69">
                  <c:v>-1.01666</c:v>
                </c:pt>
                <c:pt idx="70">
                  <c:v>-1.0125</c:v>
                </c:pt>
                <c:pt idx="71">
                  <c:v>-1.00765</c:v>
                </c:pt>
                <c:pt idx="72">
                  <c:v>-1.00394</c:v>
                </c:pt>
                <c:pt idx="73">
                  <c:v>-1.00243</c:v>
                </c:pt>
                <c:pt idx="74">
                  <c:v>-1.00343</c:v>
                </c:pt>
                <c:pt idx="75">
                  <c:v>-1.00676</c:v>
                </c:pt>
                <c:pt idx="76">
                  <c:v>-1.01189</c:v>
                </c:pt>
                <c:pt idx="77">
                  <c:v>-1.01785</c:v>
                </c:pt>
                <c:pt idx="78">
                  <c:v>-1.02307</c:v>
                </c:pt>
                <c:pt idx="79">
                  <c:v>-1.02572</c:v>
                </c:pt>
                <c:pt idx="80">
                  <c:v>-1.02442</c:v>
                </c:pt>
                <c:pt idx="81">
                  <c:v>-1.01916</c:v>
                </c:pt>
                <c:pt idx="82">
                  <c:v>-1.01158</c:v>
                </c:pt>
                <c:pt idx="83">
                  <c:v>-1.00417</c:v>
                </c:pt>
                <c:pt idx="84">
                  <c:v>-0.99915</c:v>
                </c:pt>
                <c:pt idx="85">
                  <c:v>-0.99759</c:v>
                </c:pt>
                <c:pt idx="86">
                  <c:v>-0.9994</c:v>
                </c:pt>
                <c:pt idx="87">
                  <c:v>-1.00375</c:v>
                </c:pt>
                <c:pt idx="88">
                  <c:v>-1.00948</c:v>
                </c:pt>
                <c:pt idx="89">
                  <c:v>-1.01511</c:v>
                </c:pt>
                <c:pt idx="90">
                  <c:v>-1.0189</c:v>
                </c:pt>
                <c:pt idx="91">
                  <c:v>-1.01903</c:v>
                </c:pt>
                <c:pt idx="92">
                  <c:v>-1.01437</c:v>
                </c:pt>
                <c:pt idx="93">
                  <c:v>-1.00528</c:v>
                </c:pt>
                <c:pt idx="94">
                  <c:v>-0.9939</c:v>
                </c:pt>
                <c:pt idx="95">
                  <c:v>-0.98337</c:v>
                </c:pt>
                <c:pt idx="96">
                  <c:v>-0.97641</c:v>
                </c:pt>
                <c:pt idx="97">
                  <c:v>-0.97429</c:v>
                </c:pt>
                <c:pt idx="98">
                  <c:v>-0.97667</c:v>
                </c:pt>
                <c:pt idx="99">
                  <c:v>-0.98216</c:v>
                </c:pt>
                <c:pt idx="100">
                  <c:v>-0.98887</c:v>
                </c:pt>
                <c:pt idx="101">
                  <c:v>-0.99477</c:v>
                </c:pt>
                <c:pt idx="102">
                  <c:v>-0.99776</c:v>
                </c:pt>
                <c:pt idx="103">
                  <c:v>-0.99596</c:v>
                </c:pt>
                <c:pt idx="104">
                  <c:v>-0.98833</c:v>
                </c:pt>
                <c:pt idx="105">
                  <c:v>-0.97553</c:v>
                </c:pt>
                <c:pt idx="106">
                  <c:v>-0.96017</c:v>
                </c:pt>
                <c:pt idx="107">
                  <c:v>-0.94603</c:v>
                </c:pt>
                <c:pt idx="108">
                  <c:v>-0.93647</c:v>
                </c:pt>
                <c:pt idx="109">
                  <c:v>-0.93314</c:v>
                </c:pt>
                <c:pt idx="110">
                  <c:v>-0.93568</c:v>
                </c:pt>
                <c:pt idx="111">
                  <c:v>-0.94223</c:v>
                </c:pt>
                <c:pt idx="112">
                  <c:v>-0.95023</c:v>
                </c:pt>
                <c:pt idx="113">
                  <c:v>-0.95697</c:v>
                </c:pt>
                <c:pt idx="114">
                  <c:v>-0.95989</c:v>
                </c:pt>
                <c:pt idx="115">
                  <c:v>-0.95687</c:v>
                </c:pt>
                <c:pt idx="116">
                  <c:v>-0.94683</c:v>
                </c:pt>
                <c:pt idx="117">
                  <c:v>-0.93062</c:v>
                </c:pt>
                <c:pt idx="118">
                  <c:v>-0.91125</c:v>
                </c:pt>
                <c:pt idx="119">
                  <c:v>-0.89313</c:v>
                </c:pt>
                <c:pt idx="120">
                  <c:v>-0.88036</c:v>
                </c:pt>
                <c:pt idx="121">
                  <c:v>-0.87516</c:v>
                </c:pt>
                <c:pt idx="122">
                  <c:v>-0.87733</c:v>
                </c:pt>
                <c:pt idx="123">
                  <c:v>-0.88472</c:v>
                </c:pt>
                <c:pt idx="124">
                  <c:v>-0.89415</c:v>
                </c:pt>
                <c:pt idx="125">
                  <c:v>-0.90219</c:v>
                </c:pt>
                <c:pt idx="126">
                  <c:v>-0.90568</c:v>
                </c:pt>
                <c:pt idx="127">
                  <c:v>-0.90214</c:v>
                </c:pt>
                <c:pt idx="128">
                  <c:v>-0.89037</c:v>
                </c:pt>
                <c:pt idx="129">
                  <c:v>-0.87126</c:v>
                </c:pt>
              </c:numCache>
            </c:numRef>
          </c:yVal>
          <c:smooth val="1"/>
        </c:ser>
        <c:dLbls/>
        <c:axId val="69708360"/>
        <c:axId val="69749640"/>
      </c:scatterChart>
      <c:valAx>
        <c:axId val="69708360"/>
        <c:scaling>
          <c:orientation val="minMax"/>
          <c:max val="0.5"/>
          <c:min val="-2.0"/>
        </c:scaling>
        <c:axPos val="b"/>
        <c:numFmt formatCode="General" sourceLinked="1"/>
        <c:majorTickMark val="none"/>
        <c:tickLblPos val="none"/>
        <c:spPr>
          <a:ln w="12700">
            <a:solidFill>
              <a:srgbClr val="000000"/>
            </a:solidFill>
            <a:prstDash val="sysDash"/>
          </a:ln>
        </c:spPr>
        <c:crossAx val="69749640"/>
        <c:crossesAt val="0.0"/>
        <c:crossBetween val="midCat"/>
        <c:majorUnit val="0.1"/>
        <c:minorUnit val="0.025"/>
      </c:valAx>
      <c:valAx>
        <c:axId val="69749640"/>
        <c:scaling>
          <c:orientation val="minMax"/>
          <c:max val="0.25"/>
          <c:min val="-1.25"/>
        </c:scaling>
        <c:axPos val="l"/>
        <c:numFmt formatCode="General" sourceLinked="1"/>
        <c:majorTickMark val="none"/>
        <c:tickLblPos val="none"/>
        <c:spPr>
          <a:ln w="9525">
            <a:noFill/>
          </a:ln>
        </c:spPr>
        <c:crossAx val="69708360"/>
        <c:crossesAt val="0.0"/>
        <c:crossBetween val="midCat"/>
        <c:majorUnit val="0.05"/>
        <c:minorUnit val="0.01"/>
      </c:valAx>
      <c:spPr>
        <a:noFill/>
        <a:ln w="19050" cap="flat" cmpd="sng" algn="ctr">
          <a:solidFill>
            <a:schemeClr val="accent1">
              <a:lumMod val="75000"/>
            </a:schemeClr>
          </a:solidFill>
          <a:prstDash val="solid"/>
          <a:round/>
          <a:headEnd type="none" w="med" len="med"/>
          <a:tailEnd type="none" w="med" len="med"/>
        </a:ln>
      </c:spPr>
    </c:plotArea>
    <c:legend>
      <c:legendPos val="r"/>
      <c:legendEntry>
        <c:idx val="3"/>
        <c:delete val="1"/>
      </c:legendEntry>
      <c:legendEntry>
        <c:idx val="1"/>
        <c:delete val="1"/>
      </c:legendEntry>
      <c:legendEntry>
        <c:idx val="4"/>
        <c:delete val="1"/>
      </c:legendEntry>
      <c:legendEntry>
        <c:idx val="7"/>
        <c:delete val="1"/>
      </c:legendEntry>
      <c:legendEntry>
        <c:idx val="2"/>
        <c:delete val="1"/>
      </c:legendEntry>
      <c:legendEntry>
        <c:idx val="5"/>
        <c:delete val="1"/>
      </c:legendEntry>
      <c:legendEntry>
        <c:idx val="6"/>
        <c:delete val="1"/>
      </c:legendEntry>
      <c:layout>
        <c:manualLayout>
          <c:xMode val="edge"/>
          <c:yMode val="edge"/>
          <c:x val="0.149791955617198"/>
          <c:y val="0.68411214953271"/>
          <c:w val="0.256588072122053"/>
          <c:h val="0.127102803738318"/>
        </c:manualLayout>
      </c:layout>
      <c:spPr>
        <a:noFill/>
        <a:ln w="3175">
          <a:noFill/>
          <a:prstDash val="solid"/>
        </a:ln>
      </c:spPr>
      <c:txPr>
        <a:bodyPr/>
        <a:lstStyle/>
        <a:p>
          <a:pPr>
            <a:defRPr sz="1200" b="1" i="0" u="none" strike="noStrike" baseline="0">
              <a:solidFill>
                <a:srgbClr val="000000"/>
              </a:solidFill>
              <a:latin typeface="Arial"/>
              <a:ea typeface="Monaco"/>
              <a:cs typeface="Arial"/>
            </a:defRPr>
          </a:pPr>
          <a:endParaRPr lang="en-US"/>
        </a:p>
      </c:txPr>
    </c:legend>
    <c:plotVisOnly val="1"/>
    <c:dispBlanksAs val="gap"/>
  </c:chart>
  <c:spPr>
    <a:noFill/>
    <a:ln w="9525">
      <a:noFill/>
    </a:ln>
  </c:spPr>
  <c:txPr>
    <a:bodyPr/>
    <a:lstStyle/>
    <a:p>
      <a:pPr>
        <a:defRPr sz="950" b="0" i="0" u="none" strike="noStrike" baseline="0">
          <a:solidFill>
            <a:srgbClr val="000000"/>
          </a:solidFill>
          <a:latin typeface="Geneva"/>
          <a:ea typeface="Geneva"/>
          <a:cs typeface="Geneva"/>
        </a:defRPr>
      </a:pPr>
      <a:endParaRPr lang="en-US"/>
    </a:p>
  </c:tx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0.49773</cdr:x>
      <cdr:y>0.50452</cdr:y>
    </cdr:from>
    <cdr:to>
      <cdr:x>0.50127</cdr:x>
      <cdr:y>0.53498</cdr:y>
    </cdr:to>
    <cdr:sp macro="" textlink="">
      <cdr:nvSpPr>
        <cdr:cNvPr id="118786" name="Text Box 2"/>
        <cdr:cNvSpPr txBox="1">
          <a:spLocks xmlns:a="http://schemas.openxmlformats.org/drawingml/2006/main" noChangeArrowheads="1"/>
        </cdr:cNvSpPr>
      </cdr:nvSpPr>
      <cdr:spPr bwMode="auto">
        <a:xfrm xmlns:a="http://schemas.openxmlformats.org/drawingml/2006/main">
          <a:off x="4559883" y="3427987"/>
          <a:ext cx="36933" cy="18312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ext uri="{91240B29-F687-4f45-9708-019B960494DF}"/>
          <a:ext uri="{AF507438-7753-43e0-B8FC-AC1667EBCBE1}"/>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n-US" sz="950" b="0" i="0" u="none" strike="noStrike" baseline="0" dirty="0">
              <a:solidFill>
                <a:srgbClr val="000000"/>
              </a:solidFill>
              <a:latin typeface="Geneva"/>
              <a:ea typeface="Geneva"/>
              <a:cs typeface="Geneva"/>
            </a:rPr>
            <a:t>    </a:t>
          </a:r>
        </a:p>
      </cdr:txBody>
    </cdr:sp>
  </cdr:relSizeAnchor>
  <cdr:relSizeAnchor xmlns:cdr="http://schemas.openxmlformats.org/drawingml/2006/chartDrawing">
    <cdr:from>
      <cdr:x>0.70735</cdr:x>
      <cdr:y>0.24673</cdr:y>
    </cdr:from>
    <cdr:to>
      <cdr:x>0.76323</cdr:x>
      <cdr:y>0.27396</cdr:y>
    </cdr:to>
    <cdr:sp macro="" textlink="">
      <cdr:nvSpPr>
        <cdr:cNvPr id="118787" name="Text Box 3"/>
        <cdr:cNvSpPr txBox="1">
          <a:spLocks xmlns:a="http://schemas.openxmlformats.org/drawingml/2006/main" noChangeArrowheads="1"/>
        </cdr:cNvSpPr>
      </cdr:nvSpPr>
      <cdr:spPr bwMode="auto">
        <a:xfrm xmlns:a="http://schemas.openxmlformats.org/drawingml/2006/main">
          <a:off x="6477000" y="1676400"/>
          <a:ext cx="511676" cy="18501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ext uri="{91240B29-F687-4f45-9708-019B960494DF}"/>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950" b="0" i="0" u="none" strike="noStrike" baseline="0" dirty="0">
              <a:solidFill>
                <a:srgbClr val="000000"/>
              </a:solidFill>
              <a:latin typeface="Geneva"/>
              <a:ea typeface="Geneva"/>
              <a:cs typeface="Geneva"/>
            </a:rPr>
            <a:t>0.25 AU</a:t>
          </a:r>
        </a:p>
      </cdr:txBody>
    </cdr:sp>
  </cdr:relSizeAnchor>
  <cdr:relSizeAnchor xmlns:cdr="http://schemas.openxmlformats.org/drawingml/2006/chartDrawing">
    <cdr:from>
      <cdr:x>0.62413</cdr:x>
      <cdr:y>0.24673</cdr:y>
    </cdr:from>
    <cdr:to>
      <cdr:x>0.68076</cdr:x>
      <cdr:y>0.27421</cdr:y>
    </cdr:to>
    <cdr:sp macro="" textlink="">
      <cdr:nvSpPr>
        <cdr:cNvPr id="118788" name="Text Box 4"/>
        <cdr:cNvSpPr txBox="1">
          <a:spLocks xmlns:a="http://schemas.openxmlformats.org/drawingml/2006/main" noChangeArrowheads="1"/>
        </cdr:cNvSpPr>
      </cdr:nvSpPr>
      <cdr:spPr bwMode="auto">
        <a:xfrm xmlns:a="http://schemas.openxmlformats.org/drawingml/2006/main">
          <a:off x="5715000" y="1676400"/>
          <a:ext cx="518544" cy="18671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ext uri="{91240B29-F687-4f45-9708-019B960494DF}"/>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o-RO" sz="950" b="0" i="0" u="none" strike="noStrike" baseline="0" dirty="0">
              <a:solidFill>
                <a:srgbClr val="000000"/>
              </a:solidFill>
              <a:latin typeface="Geneva"/>
              <a:ea typeface="Geneva"/>
              <a:cs typeface="Geneva"/>
            </a:rPr>
            <a:t>0.50 AU</a:t>
          </a:r>
        </a:p>
      </cdr:txBody>
    </cdr:sp>
  </cdr:relSizeAnchor>
  <cdr:relSizeAnchor xmlns:cdr="http://schemas.openxmlformats.org/drawingml/2006/chartDrawing">
    <cdr:from>
      <cdr:x>0.54092</cdr:x>
      <cdr:y>0.24673</cdr:y>
    </cdr:from>
    <cdr:to>
      <cdr:x>0.59705</cdr:x>
      <cdr:y>0.27396</cdr:y>
    </cdr:to>
    <cdr:sp macro="" textlink="">
      <cdr:nvSpPr>
        <cdr:cNvPr id="118789" name="Text Box 5"/>
        <cdr:cNvSpPr txBox="1">
          <a:spLocks xmlns:a="http://schemas.openxmlformats.org/drawingml/2006/main" noChangeArrowheads="1"/>
        </cdr:cNvSpPr>
      </cdr:nvSpPr>
      <cdr:spPr bwMode="auto">
        <a:xfrm xmlns:a="http://schemas.openxmlformats.org/drawingml/2006/main">
          <a:off x="4953000" y="1676400"/>
          <a:ext cx="513966" cy="18501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ext uri="{91240B29-F687-4f45-9708-019B960494DF}"/>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950" b="0" i="0" u="none" strike="noStrike" baseline="0" dirty="0">
              <a:solidFill>
                <a:srgbClr val="000000"/>
              </a:solidFill>
              <a:latin typeface="Geneva"/>
              <a:ea typeface="Geneva"/>
              <a:cs typeface="Geneva"/>
            </a:rPr>
            <a:t>0.75 AU</a:t>
          </a:r>
        </a:p>
      </cdr:txBody>
    </cdr:sp>
  </cdr:relSizeAnchor>
  <cdr:relSizeAnchor xmlns:cdr="http://schemas.openxmlformats.org/drawingml/2006/chartDrawing">
    <cdr:from>
      <cdr:x>0.36616</cdr:x>
      <cdr:y>0.24673</cdr:y>
    </cdr:from>
    <cdr:to>
      <cdr:x>0.42304</cdr:x>
      <cdr:y>0.27396</cdr:y>
    </cdr:to>
    <cdr:sp macro="" textlink="">
      <cdr:nvSpPr>
        <cdr:cNvPr id="118790" name="Text Box 6"/>
        <cdr:cNvSpPr txBox="1">
          <a:spLocks xmlns:a="http://schemas.openxmlformats.org/drawingml/2006/main" noChangeArrowheads="1"/>
        </cdr:cNvSpPr>
      </cdr:nvSpPr>
      <cdr:spPr bwMode="auto">
        <a:xfrm xmlns:a="http://schemas.openxmlformats.org/drawingml/2006/main">
          <a:off x="3352800" y="1676400"/>
          <a:ext cx="520833" cy="18501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ext uri="{91240B29-F687-4f45-9708-019B960494DF}"/>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950" b="0" i="0" u="none" strike="noStrike" baseline="0" dirty="0">
              <a:solidFill>
                <a:srgbClr val="000000"/>
              </a:solidFill>
              <a:latin typeface="Geneva"/>
              <a:ea typeface="Geneva"/>
              <a:cs typeface="Geneva"/>
            </a:rPr>
            <a:t>1.25 AU</a:t>
          </a:r>
        </a:p>
      </cdr:txBody>
    </cdr:sp>
  </cdr:relSizeAnchor>
  <cdr:relSizeAnchor xmlns:cdr="http://schemas.openxmlformats.org/drawingml/2006/chartDrawing">
    <cdr:from>
      <cdr:x>0.1914</cdr:x>
      <cdr:y>0.3028</cdr:y>
    </cdr:from>
    <cdr:to>
      <cdr:x>0.31862</cdr:x>
      <cdr:y>0.36218</cdr:y>
    </cdr:to>
    <cdr:sp macro="" textlink="">
      <cdr:nvSpPr>
        <cdr:cNvPr id="118793" name="Text Box 9"/>
        <cdr:cNvSpPr txBox="1">
          <a:spLocks xmlns:a="http://schemas.openxmlformats.org/drawingml/2006/main" noChangeArrowheads="1"/>
        </cdr:cNvSpPr>
      </cdr:nvSpPr>
      <cdr:spPr bwMode="auto">
        <a:xfrm xmlns:a="http://schemas.openxmlformats.org/drawingml/2006/main">
          <a:off x="1624274" y="1977600"/>
          <a:ext cx="1079589" cy="387798"/>
        </a:xfrm>
        <a:prstGeom xmlns:a="http://schemas.openxmlformats.org/drawingml/2006/main" prst="rect">
          <a:avLst/>
        </a:prstGeom>
        <a:solidFill xmlns:a="http://schemas.openxmlformats.org/drawingml/2006/main">
          <a:srgbClr val="FFFFFF"/>
        </a:solidFill>
        <a:ln xmlns:a="http://schemas.openxmlformats.org/drawingml/2006/main" w="12700">
          <a:solidFill>
            <a:srgbClr val="000000"/>
          </a:solidFill>
          <a:miter lim="800000"/>
          <a:headEnd/>
          <a:tailEnd/>
        </a:ln>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en-US" sz="1200" b="0" i="0" strike="noStrike" dirty="0">
              <a:solidFill>
                <a:srgbClr val="000000"/>
              </a:solidFill>
              <a:latin typeface="+mj-lt"/>
              <a:ea typeface="Geneva"/>
              <a:cs typeface="Geneva"/>
            </a:rPr>
            <a:t>circle of radius</a:t>
          </a:r>
        </a:p>
        <a:p xmlns:a="http://schemas.openxmlformats.org/drawingml/2006/main">
          <a:pPr algn="l" rtl="0">
            <a:defRPr sz="1000"/>
          </a:pPr>
          <a:r>
            <a:rPr lang="en-US" sz="1200" b="0" i="0" strike="noStrike" dirty="0">
              <a:solidFill>
                <a:srgbClr val="000000"/>
              </a:solidFill>
              <a:latin typeface="+mj-lt"/>
              <a:ea typeface="Geneva"/>
              <a:cs typeface="Geneva"/>
            </a:rPr>
            <a:t>1 AU from Sun</a:t>
          </a:r>
        </a:p>
      </cdr:txBody>
    </cdr:sp>
  </cdr:relSizeAnchor>
  <cdr:relSizeAnchor xmlns:cdr="http://schemas.openxmlformats.org/drawingml/2006/chartDrawing">
    <cdr:from>
      <cdr:x>0.15811</cdr:x>
      <cdr:y>0.34766</cdr:y>
    </cdr:from>
    <cdr:to>
      <cdr:x>0.19016</cdr:x>
      <cdr:y>0.3657</cdr:y>
    </cdr:to>
    <cdr:sp macro="" textlink="">
      <cdr:nvSpPr>
        <cdr:cNvPr id="118794" name="Line 10"/>
        <cdr:cNvSpPr>
          <a:spLocks xmlns:a="http://schemas.openxmlformats.org/drawingml/2006/main" noChangeShapeType="1"/>
        </cdr:cNvSpPr>
      </cdr:nvSpPr>
      <cdr:spPr bwMode="auto">
        <a:xfrm xmlns:a="http://schemas.openxmlformats.org/drawingml/2006/main" flipH="1">
          <a:off x="1447800" y="2362200"/>
          <a:ext cx="293472" cy="122573"/>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a:extLst xmlns:a="http://schemas.openxmlformats.org/drawingml/2006/main">
          <a:ext uri="{909E8E84-426E-40dd-AFC4-6F175D3DCCD1}"/>
        </a:extLst>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0.80315</cdr:x>
      <cdr:y>0.24425</cdr:y>
    </cdr:from>
    <cdr:to>
      <cdr:x>0.84534</cdr:x>
      <cdr:y>0.27415</cdr:y>
    </cdr:to>
    <cdr:sp macro="" textlink="">
      <cdr:nvSpPr>
        <cdr:cNvPr id="118801" name="Text Box 17"/>
        <cdr:cNvSpPr txBox="1">
          <a:spLocks xmlns:a="http://schemas.openxmlformats.org/drawingml/2006/main" noChangeArrowheads="1"/>
        </cdr:cNvSpPr>
      </cdr:nvSpPr>
      <cdr:spPr bwMode="auto">
        <a:xfrm xmlns:a="http://schemas.openxmlformats.org/drawingml/2006/main">
          <a:off x="7772400" y="1752600"/>
          <a:ext cx="408290" cy="214548"/>
        </a:xfrm>
        <a:prstGeom xmlns:a="http://schemas.openxmlformats.org/drawingml/2006/main" prst="rect">
          <a:avLst/>
        </a:prstGeom>
        <a:solidFill xmlns:a="http://schemas.openxmlformats.org/drawingml/2006/main">
          <a:srgbClr val="FFFFFF"/>
        </a:solidFill>
        <a:ln xmlns:a="http://schemas.openxmlformats.org/drawingml/2006/main">
          <a:noFill/>
        </a:ln>
        <a:extLst xmlns:a="http://schemas.openxmlformats.org/drawingml/2006/main">
          <a:ext uri="{91240B29-F687-4f45-9708-019B960494DF}"/>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1200" b="0" i="0" u="none" strike="noStrike" baseline="0" dirty="0">
              <a:solidFill>
                <a:srgbClr val="000000"/>
              </a:solidFill>
              <a:ea typeface="Geneva"/>
              <a:cs typeface="Geneva"/>
            </a:rPr>
            <a:t>Earth</a:t>
          </a:r>
        </a:p>
      </cdr:txBody>
    </cdr:sp>
  </cdr:relSizeAnchor>
  <cdr:relSizeAnchor xmlns:cdr="http://schemas.openxmlformats.org/drawingml/2006/chartDrawing">
    <cdr:from>
      <cdr:x>0.28294</cdr:x>
      <cdr:y>0.24673</cdr:y>
    </cdr:from>
    <cdr:to>
      <cdr:x>0.33882</cdr:x>
      <cdr:y>0.27396</cdr:y>
    </cdr:to>
    <cdr:sp macro="" textlink="">
      <cdr:nvSpPr>
        <cdr:cNvPr id="118803" name="Text Box 19"/>
        <cdr:cNvSpPr txBox="1">
          <a:spLocks xmlns:a="http://schemas.openxmlformats.org/drawingml/2006/main" noChangeArrowheads="1"/>
        </cdr:cNvSpPr>
      </cdr:nvSpPr>
      <cdr:spPr bwMode="auto">
        <a:xfrm xmlns:a="http://schemas.openxmlformats.org/drawingml/2006/main">
          <a:off x="2590797" y="1676407"/>
          <a:ext cx="511676" cy="18501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ext uri="{91240B29-F687-4f45-9708-019B960494DF}"/>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o-RO" sz="950" b="0" i="0" u="none" strike="noStrike" baseline="0" dirty="0">
              <a:solidFill>
                <a:srgbClr val="000000"/>
              </a:solidFill>
              <a:latin typeface="Geneva"/>
              <a:ea typeface="Geneva"/>
              <a:cs typeface="Geneva"/>
            </a:rPr>
            <a:t>1.50 AU</a:t>
          </a:r>
        </a:p>
      </cdr:txBody>
    </cdr:sp>
  </cdr:relSizeAnchor>
  <cdr:relSizeAnchor xmlns:cdr="http://schemas.openxmlformats.org/drawingml/2006/chartDrawing">
    <cdr:from>
      <cdr:x>0.46602</cdr:x>
      <cdr:y>0.23551</cdr:y>
    </cdr:from>
    <cdr:to>
      <cdr:x>0.51309</cdr:x>
      <cdr:y>0.30048</cdr:y>
    </cdr:to>
    <cdr:sp macro="" textlink="">
      <cdr:nvSpPr>
        <cdr:cNvPr id="118796" name="AutoShape 12"/>
        <cdr:cNvSpPr>
          <a:spLocks xmlns:a="http://schemas.openxmlformats.org/drawingml/2006/main" noChangeArrowheads="1"/>
        </cdr:cNvSpPr>
      </cdr:nvSpPr>
      <cdr:spPr bwMode="auto">
        <a:xfrm xmlns:a="http://schemas.openxmlformats.org/drawingml/2006/main">
          <a:off x="4267200" y="1600200"/>
          <a:ext cx="431022" cy="441404"/>
        </a:xfrm>
        <a:prstGeom xmlns:a="http://schemas.openxmlformats.org/drawingml/2006/main" prst="sun">
          <a:avLst>
            <a:gd name="adj" fmla="val 25000"/>
          </a:avLst>
        </a:prstGeom>
        <a:gradFill xmlns:a="http://schemas.openxmlformats.org/drawingml/2006/main" rotWithShape="0">
          <a:gsLst>
            <a:gs pos="0">
              <a:srgbClr val="FF6600"/>
            </a:gs>
            <a:gs pos="100000">
              <a:srgbClr val="FCF305"/>
            </a:gs>
          </a:gsLst>
          <a:path path="rect">
            <a:fillToRect l="50000" t="50000" r="50000" b="50000"/>
          </a:path>
        </a:gra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0.80721</cdr:x>
      <cdr:y>0.50467</cdr:y>
    </cdr:from>
    <cdr:to>
      <cdr:x>0.957</cdr:x>
      <cdr:y>0.59232</cdr:y>
    </cdr:to>
    <cdr:sp macro="" textlink="">
      <cdr:nvSpPr>
        <cdr:cNvPr id="18" name="Text Box 9"/>
        <cdr:cNvSpPr txBox="1">
          <a:spLocks xmlns:a="http://schemas.openxmlformats.org/drawingml/2006/main" noChangeArrowheads="1"/>
        </cdr:cNvSpPr>
      </cdr:nvSpPr>
      <cdr:spPr bwMode="auto">
        <a:xfrm xmlns:a="http://schemas.openxmlformats.org/drawingml/2006/main">
          <a:off x="6850209" y="3296022"/>
          <a:ext cx="1271160" cy="572464"/>
        </a:xfrm>
        <a:prstGeom xmlns:a="http://schemas.openxmlformats.org/drawingml/2006/main" prst="rect">
          <a:avLst/>
        </a:prstGeom>
        <a:solidFill xmlns:a="http://schemas.openxmlformats.org/drawingml/2006/main">
          <a:srgbClr val="FFFFFF"/>
        </a:solidFill>
        <a:ln xmlns:a="http://schemas.openxmlformats.org/drawingml/2006/main" w="12700">
          <a:solidFill>
            <a:srgbClr val="000000"/>
          </a:solidFill>
          <a:miter lim="800000"/>
          <a:headEnd/>
          <a:tailEnd/>
        </a:ln>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ctr" rtl="0">
            <a:defRPr sz="1000"/>
          </a:pPr>
          <a:r>
            <a:rPr lang="en-US" sz="1200" b="0" i="0" strike="noStrike" dirty="0">
              <a:solidFill>
                <a:srgbClr val="000000"/>
              </a:solidFill>
              <a:latin typeface="+mj-lt"/>
              <a:ea typeface="Geneva"/>
              <a:cs typeface="Geneva"/>
            </a:rPr>
            <a:t>Spitzer location</a:t>
          </a:r>
        </a:p>
        <a:p xmlns:a="http://schemas.openxmlformats.org/drawingml/2006/main">
          <a:pPr algn="ctr" rtl="0">
            <a:defRPr sz="1000"/>
          </a:pPr>
          <a:r>
            <a:rPr lang="en-US" sz="1200" b="0" i="0" strike="noStrike" dirty="0">
              <a:solidFill>
                <a:srgbClr val="000000"/>
              </a:solidFill>
              <a:latin typeface="+mj-lt"/>
              <a:ea typeface="Geneva"/>
              <a:cs typeface="Geneva"/>
            </a:rPr>
            <a:t>@ Cryo depletion on 15-May-2009</a:t>
          </a:r>
        </a:p>
      </cdr:txBody>
    </cdr:sp>
  </cdr:relSizeAnchor>
  <cdr:relSizeAnchor xmlns:cdr="http://schemas.openxmlformats.org/drawingml/2006/chartDrawing">
    <cdr:from>
      <cdr:x>0.75728</cdr:x>
      <cdr:y>0.53832</cdr:y>
    </cdr:from>
    <cdr:to>
      <cdr:x>0.80721</cdr:x>
      <cdr:y>0.56168</cdr:y>
    </cdr:to>
    <cdr:sp macro="" textlink="">
      <cdr:nvSpPr>
        <cdr:cNvPr id="19" name="Line 10"/>
        <cdr:cNvSpPr>
          <a:spLocks xmlns:a="http://schemas.openxmlformats.org/drawingml/2006/main" noChangeShapeType="1"/>
        </cdr:cNvSpPr>
      </cdr:nvSpPr>
      <cdr:spPr bwMode="auto">
        <a:xfrm xmlns:a="http://schemas.openxmlformats.org/drawingml/2006/main" flipH="1">
          <a:off x="6934200" y="3657600"/>
          <a:ext cx="457200" cy="158755"/>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a:extLst xmlns:a="http://schemas.openxmlformats.org/drawingml/2006/main">
          <a:ext uri="{909E8E84-426E-40dd-AFC4-6F175D3DCCD1}"/>
        </a:extLst>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0.1281</cdr:x>
      <cdr:y>0.85172</cdr:y>
    </cdr:from>
    <cdr:to>
      <cdr:x>0.88236</cdr:x>
      <cdr:y>0.92172</cdr:y>
    </cdr:to>
    <cdr:sp macro="" textlink="">
      <cdr:nvSpPr>
        <cdr:cNvPr id="2" name="TextBox 1"/>
        <cdr:cNvSpPr txBox="1"/>
      </cdr:nvSpPr>
      <cdr:spPr>
        <a:xfrm xmlns:a="http://schemas.openxmlformats.org/drawingml/2006/main">
          <a:off x="1087120" y="5562600"/>
          <a:ext cx="6400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2948" tIns="46474" rIns="92948" bIns="46474"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56050" y="0"/>
            <a:ext cx="3027363" cy="465138"/>
          </a:xfrm>
          <a:prstGeom prst="rect">
            <a:avLst/>
          </a:prstGeom>
        </p:spPr>
        <p:txBody>
          <a:bodyPr vert="horz" lIns="92948" tIns="46474" rIns="92948" bIns="46474" rtlCol="0"/>
          <a:lstStyle>
            <a:lvl1pPr algn="r" eaLnBrk="1" fontAlgn="auto" hangingPunct="1">
              <a:spcBef>
                <a:spcPts val="0"/>
              </a:spcBef>
              <a:spcAft>
                <a:spcPts val="0"/>
              </a:spcAft>
              <a:defRPr sz="1200">
                <a:latin typeface="+mn-lt"/>
              </a:defRPr>
            </a:lvl1pPr>
          </a:lstStyle>
          <a:p>
            <a:pPr>
              <a:defRPr/>
            </a:pPr>
            <a:fld id="{A9958780-5EC5-4CA1-B900-7447FB95BB97}" type="datetimeFigureOut">
              <a:rPr lang="en-US"/>
              <a:pPr>
                <a:defRPr/>
              </a:pPr>
              <a:t>9/28/15</a:t>
            </a:fld>
            <a:endParaRPr lang="en-US" dirty="0"/>
          </a:p>
        </p:txBody>
      </p:sp>
      <p:sp>
        <p:nvSpPr>
          <p:cNvPr id="4" name="Footer Placeholder 3"/>
          <p:cNvSpPr>
            <a:spLocks noGrp="1"/>
          </p:cNvSpPr>
          <p:nvPr>
            <p:ph type="ftr" sz="quarter" idx="2"/>
          </p:nvPr>
        </p:nvSpPr>
        <p:spPr>
          <a:xfrm>
            <a:off x="0" y="8816975"/>
            <a:ext cx="3027363" cy="465138"/>
          </a:xfrm>
          <a:prstGeom prst="rect">
            <a:avLst/>
          </a:prstGeom>
        </p:spPr>
        <p:txBody>
          <a:bodyPr vert="horz" lIns="92948" tIns="46474" rIns="92948" bIns="46474"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56050" y="8816975"/>
            <a:ext cx="3027363" cy="465138"/>
          </a:xfrm>
          <a:prstGeom prst="rect">
            <a:avLst/>
          </a:prstGeom>
        </p:spPr>
        <p:txBody>
          <a:bodyPr vert="horz" wrap="square" lIns="92948" tIns="46474" rIns="92948" bIns="4647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823688E-E72F-40A8-B2D2-1C6B4799CD95}"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5101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2948" tIns="46474" rIns="92948" bIns="46474"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2948" tIns="46474" rIns="92948" bIns="46474" rtlCol="0"/>
          <a:lstStyle>
            <a:lvl1pPr algn="r" eaLnBrk="1" fontAlgn="auto" hangingPunct="1">
              <a:spcBef>
                <a:spcPts val="0"/>
              </a:spcBef>
              <a:spcAft>
                <a:spcPts val="0"/>
              </a:spcAft>
              <a:defRPr sz="1200">
                <a:latin typeface="+mn-lt"/>
              </a:defRPr>
            </a:lvl1pPr>
          </a:lstStyle>
          <a:p>
            <a:pPr>
              <a:defRPr/>
            </a:pPr>
            <a:fld id="{DE1ACDCE-F409-4B16-B9D9-1EFFC00BD7AB}" type="datetimeFigureOut">
              <a:rPr lang="en-US"/>
              <a:pPr>
                <a:defRPr/>
              </a:pPr>
              <a:t>9/28/15</a:t>
            </a:fld>
            <a:endParaRPr lang="en-US" dirty="0"/>
          </a:p>
        </p:txBody>
      </p:sp>
      <p:sp>
        <p:nvSpPr>
          <p:cNvPr id="4" name="Slide Image Placeholder 3"/>
          <p:cNvSpPr>
            <a:spLocks noGrp="1" noRot="1" noChangeAspect="1"/>
          </p:cNvSpPr>
          <p:nvPr>
            <p:ph type="sldImg" idx="2"/>
          </p:nvPr>
        </p:nvSpPr>
        <p:spPr>
          <a:xfrm>
            <a:off x="1169988" y="695325"/>
            <a:ext cx="4645025" cy="3482975"/>
          </a:xfrm>
          <a:prstGeom prst="rect">
            <a:avLst/>
          </a:prstGeom>
          <a:noFill/>
          <a:ln w="12700">
            <a:solidFill>
              <a:prstClr val="black"/>
            </a:solidFill>
          </a:ln>
        </p:spPr>
        <p:txBody>
          <a:bodyPr vert="horz" lIns="92948" tIns="46474" rIns="92948" bIns="46474"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2948" tIns="46474" rIns="92948" bIns="4647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2948" tIns="46474" rIns="92948" bIns="46474"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2948" tIns="46474" rIns="92948" bIns="4647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1882E7C-4975-4B4E-87D6-4C64F5D62FBC}"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04417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849" algn="l" defTabSz="914339" rtl="0" eaLnBrk="1" latinLnBrk="0" hangingPunct="1">
      <a:defRPr sz="1200" kern="1200">
        <a:solidFill>
          <a:schemeClr val="tx1"/>
        </a:solidFill>
        <a:latin typeface="+mn-lt"/>
        <a:ea typeface="+mn-ea"/>
        <a:cs typeface="+mn-cs"/>
      </a:defRPr>
    </a:lvl6pPr>
    <a:lvl7pPr marL="2743018" algn="l" defTabSz="914339" rtl="0" eaLnBrk="1" latinLnBrk="0" hangingPunct="1">
      <a:defRPr sz="1200" kern="1200">
        <a:solidFill>
          <a:schemeClr val="tx1"/>
        </a:solidFill>
        <a:latin typeface="+mn-lt"/>
        <a:ea typeface="+mn-ea"/>
        <a:cs typeface="+mn-cs"/>
      </a:defRPr>
    </a:lvl7pPr>
    <a:lvl8pPr marL="3200188" algn="l" defTabSz="914339" rtl="0" eaLnBrk="1" latinLnBrk="0" hangingPunct="1">
      <a:defRPr sz="1200" kern="1200">
        <a:solidFill>
          <a:schemeClr val="tx1"/>
        </a:solidFill>
        <a:latin typeface="+mn-lt"/>
        <a:ea typeface="+mn-ea"/>
        <a:cs typeface="+mn-cs"/>
      </a:defRPr>
    </a:lvl8pPr>
    <a:lvl9pPr marL="3657357" algn="l" defTabSz="9143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882E7C-4975-4B4E-87D6-4C64F5D62FBC}" type="slidenum">
              <a:rPr lang="en-US" smtClean="0"/>
              <a:pPr>
                <a:defRPr/>
              </a:pPr>
              <a:t>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120973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882E7C-4975-4B4E-87D6-4C64F5D62FBC}" type="slidenum">
              <a:rPr lang="en-US" smtClean="0"/>
              <a:pPr>
                <a:defRPr/>
              </a:pPr>
              <a:t>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813562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latin typeface="Arial" panose="020B0604020202020204" pitchFamily="34"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CAFECD-16EA-443B-9E6C-C10C2D52C86D}" type="slidenum">
              <a:rPr lang="en-US" altLang="en-US" smtClean="0">
                <a:latin typeface="Arial" panose="020B0604020202020204" pitchFamily="34" charset="0"/>
                <a:ea typeface="MS PGothic" panose="020B0600070205080204" pitchFamily="34" charset="-128"/>
              </a:rPr>
              <a:pPr>
                <a:spcBef>
                  <a:spcPct val="0"/>
                </a:spcBef>
              </a:pPr>
              <a:t>3</a:t>
            </a:fld>
            <a:endParaRPr lang="en-US" altLang="en-US" dirty="0"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309043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95E0BAF7-0BD5-4A90-8F9E-6009F9BFFC92}" type="slidenum">
              <a:rPr lang="en-US" altLang="en-US" smtClean="0"/>
              <a:pPr/>
              <a:t>4</a:t>
            </a:fld>
            <a:endParaRPr lang="en-US" alt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885310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Describe mission phases</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0568" tIns="45284" rIns="90568" bIns="45284"/>
          <a:lstStyle>
            <a:lvl1pPr>
              <a:defRPr>
                <a:solidFill>
                  <a:schemeClr val="tx1"/>
                </a:solidFill>
                <a:latin typeface="Arial" panose="020B0604020202020204" pitchFamily="34" charset="0"/>
              </a:defRPr>
            </a:lvl1pPr>
            <a:lvl2pPr marL="730250" indent="-280988">
              <a:defRPr>
                <a:solidFill>
                  <a:schemeClr val="tx1"/>
                </a:solidFill>
                <a:latin typeface="Arial" panose="020B0604020202020204" pitchFamily="34" charset="0"/>
              </a:defRPr>
            </a:lvl2pPr>
            <a:lvl3pPr marL="1123950" indent="-223838">
              <a:defRPr>
                <a:solidFill>
                  <a:schemeClr val="tx1"/>
                </a:solidFill>
                <a:latin typeface="Arial" panose="020B0604020202020204" pitchFamily="34" charset="0"/>
              </a:defRPr>
            </a:lvl3pPr>
            <a:lvl4pPr marL="1573213" indent="-223838">
              <a:defRPr>
                <a:solidFill>
                  <a:schemeClr val="tx1"/>
                </a:solidFill>
                <a:latin typeface="Arial" panose="020B0604020202020204" pitchFamily="34" charset="0"/>
              </a:defRPr>
            </a:lvl4pPr>
            <a:lvl5pPr marL="2022475" indent="-223838">
              <a:defRPr>
                <a:solidFill>
                  <a:schemeClr val="tx1"/>
                </a:solidFill>
                <a:latin typeface="Arial" panose="020B0604020202020204" pitchFamily="34" charset="0"/>
              </a:defRPr>
            </a:lvl5pPr>
            <a:lvl6pPr marL="2479675" indent="-223838" eaLnBrk="0" fontAlgn="base" hangingPunct="0">
              <a:spcBef>
                <a:spcPct val="0"/>
              </a:spcBef>
              <a:spcAft>
                <a:spcPct val="0"/>
              </a:spcAft>
              <a:defRPr>
                <a:solidFill>
                  <a:schemeClr val="tx1"/>
                </a:solidFill>
                <a:latin typeface="Arial" panose="020B0604020202020204" pitchFamily="34" charset="0"/>
              </a:defRPr>
            </a:lvl6pPr>
            <a:lvl7pPr marL="2936875" indent="-223838" eaLnBrk="0" fontAlgn="base" hangingPunct="0">
              <a:spcBef>
                <a:spcPct val="0"/>
              </a:spcBef>
              <a:spcAft>
                <a:spcPct val="0"/>
              </a:spcAft>
              <a:defRPr>
                <a:solidFill>
                  <a:schemeClr val="tx1"/>
                </a:solidFill>
                <a:latin typeface="Arial" panose="020B0604020202020204" pitchFamily="34" charset="0"/>
              </a:defRPr>
            </a:lvl7pPr>
            <a:lvl8pPr marL="3394075" indent="-223838" eaLnBrk="0" fontAlgn="base" hangingPunct="0">
              <a:spcBef>
                <a:spcPct val="0"/>
              </a:spcBef>
              <a:spcAft>
                <a:spcPct val="0"/>
              </a:spcAft>
              <a:defRPr>
                <a:solidFill>
                  <a:schemeClr val="tx1"/>
                </a:solidFill>
                <a:latin typeface="Arial" panose="020B0604020202020204" pitchFamily="34" charset="0"/>
              </a:defRPr>
            </a:lvl8pPr>
            <a:lvl9pPr marL="3851275" indent="-223838" eaLnBrk="0" fontAlgn="base" hangingPunct="0">
              <a:spcBef>
                <a:spcPct val="0"/>
              </a:spcBef>
              <a:spcAft>
                <a:spcPct val="0"/>
              </a:spcAft>
              <a:defRPr>
                <a:solidFill>
                  <a:schemeClr val="tx1"/>
                </a:solidFill>
                <a:latin typeface="Arial" panose="020B0604020202020204" pitchFamily="34" charset="0"/>
              </a:defRPr>
            </a:lvl9pPr>
          </a:lstStyle>
          <a:p>
            <a:fld id="{5BF582BF-F683-4B60-9F0D-553DE3B33D09}" type="slidenum">
              <a:rPr lang="en-US" altLang="en-US" smtClean="0">
                <a:latin typeface="Calibri" panose="020F0502020204030204" pitchFamily="34" charset="0"/>
                <a:ea typeface="MS PGothic" panose="020B0600070205080204" pitchFamily="34" charset="-128"/>
              </a:rPr>
              <a:pPr/>
              <a:t>5</a:t>
            </a:fld>
            <a:endParaRPr lang="en-US" altLang="en-US" dirty="0" smtClean="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987657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CC40798E-8150-47E7-83CF-E5C08DFA8E8C}" type="slidenum">
              <a:rPr lang="en-US" altLang="en-US" smtClean="0"/>
              <a:pPr/>
              <a:t>6</a:t>
            </a:fld>
            <a:endParaRPr lang="en-US" alt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8214559"/>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882E7C-4975-4B4E-87D6-4C64F5D62FBC}" type="slidenum">
              <a:rPr lang="en-US" smtClean="0"/>
              <a:pPr>
                <a:defRPr/>
              </a:pPr>
              <a:t>17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194293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p:txBody>
          <a:bodyPr/>
          <a:lstStyle/>
          <a:p>
            <a:pPr>
              <a:defRPr/>
            </a:pPr>
            <a:fld id="{0D1EE1D7-AA8D-4E31-9FD0-CC0CDD5FA630}" type="datetime1">
              <a:rPr lang="en-US" smtClean="0"/>
              <a:pPr>
                <a:defRPr/>
              </a:pPr>
              <a:t>9/28/15</a:t>
            </a:fld>
            <a:endParaRPr lang="en-US" dirty="0" smtClean="0"/>
          </a:p>
        </p:txBody>
      </p:sp>
      <p:sp>
        <p:nvSpPr>
          <p:cNvPr id="45059" name="Rectangle 6"/>
          <p:cNvSpPr>
            <a:spLocks noGrp="1" noChangeArrowheads="1"/>
          </p:cNvSpPr>
          <p:nvPr>
            <p:ph type="ftr" sz="quarter" idx="4"/>
          </p:nvPr>
        </p:nvSpPr>
        <p:spPr/>
        <p:txBody>
          <a:bodyPr/>
          <a:lstStyle/>
          <a:p>
            <a:pPr>
              <a:defRPr/>
            </a:pPr>
            <a:r>
              <a:rPr lang="en-US" dirty="0" smtClean="0"/>
              <a:t>January 2005</a:t>
            </a:r>
          </a:p>
        </p:txBody>
      </p:sp>
      <p:sp>
        <p:nvSpPr>
          <p:cNvPr id="34820" name="Rectangle 7"/>
          <p:cNvSpPr>
            <a:spLocks noGrp="1" noChangeArrowheads="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907AC8ED-D0EB-4986-9338-21DD5C61C0B9}" type="slidenum">
              <a:rPr lang="en-US" altLang="en-US" smtClean="0"/>
              <a:pPr/>
              <a:t>20</a:t>
            </a:fld>
            <a:endParaRPr lang="en-US" altLang="en-US" dirty="0" smtClean="0"/>
          </a:p>
        </p:txBody>
      </p:sp>
      <p:sp>
        <p:nvSpPr>
          <p:cNvPr id="3482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4822" name="Rectangle 3"/>
          <p:cNvSpPr>
            <a:spLocks noGrp="1" noChangeArrowheads="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645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D57F1E4F-1CFF-5643-939E-217C01CDF565}" type="slidenum">
              <a:rPr lang="en-US" smtClean="0"/>
              <a:pPr/>
              <a:t>‹#›</a:t>
            </a:fld>
            <a:endParaRPr lang="en-US" dirty="0"/>
          </a:p>
        </p:txBody>
      </p:sp>
      <p:sp>
        <p:nvSpPr>
          <p:cNvPr id="5" name="Footer Placeholder 2"/>
          <p:cNvSpPr>
            <a:spLocks noGrp="1"/>
          </p:cNvSpPr>
          <p:nvPr>
            <p:ph type="ftr" sz="quarter" idx="3"/>
          </p:nvPr>
        </p:nvSpPr>
        <p:spPr>
          <a:xfrm>
            <a:off x="2667000" y="6356350"/>
            <a:ext cx="3733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The technical data in this document is controlled under the U.S. Export Regulations, release to foreign persons may require an export authorization.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088526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0" indent="0">
              <a:buNone/>
              <a:defRPr sz="2800"/>
            </a:lvl2pPr>
            <a:lvl3pPr marL="914339" indent="0">
              <a:buNone/>
              <a:defRPr sz="2400"/>
            </a:lvl3pPr>
            <a:lvl4pPr marL="1371509" indent="0">
              <a:buNone/>
              <a:defRPr sz="2000"/>
            </a:lvl4pPr>
            <a:lvl5pPr marL="1828679" indent="0">
              <a:buNone/>
              <a:defRPr sz="2000"/>
            </a:lvl5pPr>
            <a:lvl6pPr marL="2285849" indent="0">
              <a:buNone/>
              <a:defRPr sz="2000"/>
            </a:lvl6pPr>
            <a:lvl7pPr marL="2743018" indent="0">
              <a:buNone/>
              <a:defRPr sz="2000"/>
            </a:lvl7pPr>
            <a:lvl8pPr marL="3200188" indent="0">
              <a:buNone/>
              <a:defRPr sz="2000"/>
            </a:lvl8pPr>
            <a:lvl9pPr marL="3657357"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70" indent="0">
              <a:buNone/>
              <a:defRPr sz="1200"/>
            </a:lvl2pPr>
            <a:lvl3pPr marL="914339" indent="0">
              <a:buNone/>
              <a:defRPr sz="1000"/>
            </a:lvl3pPr>
            <a:lvl4pPr marL="1371509" indent="0">
              <a:buNone/>
              <a:defRPr sz="800"/>
            </a:lvl4pPr>
            <a:lvl5pPr marL="1828679" indent="0">
              <a:buNone/>
              <a:defRPr sz="800"/>
            </a:lvl5pPr>
            <a:lvl6pPr marL="2285849" indent="0">
              <a:buNone/>
              <a:defRPr sz="800"/>
            </a:lvl6pPr>
            <a:lvl7pPr marL="2743018" indent="0">
              <a:buNone/>
              <a:defRPr sz="800"/>
            </a:lvl7pPr>
            <a:lvl8pPr marL="3200188" indent="0">
              <a:buNone/>
              <a:defRPr sz="800"/>
            </a:lvl8pPr>
            <a:lvl9pPr marL="3657357" indent="0">
              <a:buNone/>
              <a:defRPr sz="8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33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2939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4572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213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715000" cy="381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0490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1 Paragraph">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7426325" y="6400800"/>
            <a:ext cx="1574800" cy="646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91422" tIns="45711" rIns="91422" bIns="4571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1200" dirty="0" smtClean="0">
                <a:solidFill>
                  <a:srgbClr val="000000"/>
                </a:solidFill>
              </a:rPr>
              <a:t>Page - </a:t>
            </a:r>
            <a:fld id="{A60AD214-0855-4444-833C-483B6DD1553C}" type="slidenum">
              <a:rPr lang="en-US" sz="1200" smtClean="0">
                <a:solidFill>
                  <a:srgbClr val="000000"/>
                </a:solidFill>
              </a:rPr>
              <a:pPr algn="ctr">
                <a:defRPr/>
              </a:pPr>
              <a:t>‹#›</a:t>
            </a:fld>
            <a:endParaRPr lang="en-US" sz="1200" dirty="0" smtClean="0">
              <a:solidFill>
                <a:srgbClr val="000000"/>
              </a:solidFill>
            </a:endParaRPr>
          </a:p>
          <a:p>
            <a:pPr algn="ctr">
              <a:defRPr/>
            </a:pPr>
            <a:r>
              <a:rPr lang="en-US" sz="1200" dirty="0" smtClean="0">
                <a:solidFill>
                  <a:srgbClr val="000000"/>
                </a:solidFill>
              </a:rPr>
              <a:t>September 29, 2015</a:t>
            </a:r>
          </a:p>
          <a:p>
            <a:pPr algn="ctr">
              <a:defRPr/>
            </a:pPr>
            <a:endParaRPr lang="en-US" sz="1200" dirty="0" smtClean="0">
              <a:solidFill>
                <a:srgbClr val="000000"/>
              </a:solidFill>
            </a:endParaRPr>
          </a:p>
        </p:txBody>
      </p:sp>
      <p:graphicFrame>
        <p:nvGraphicFramePr>
          <p:cNvPr id="7" name="Object 27"/>
          <p:cNvGraphicFramePr>
            <a:graphicFrameLocks noChangeAspect="1"/>
          </p:cNvGraphicFramePr>
          <p:nvPr userDrawn="1"/>
        </p:nvGraphicFramePr>
        <p:xfrm>
          <a:off x="0" y="0"/>
          <a:ext cx="685800" cy="622300"/>
        </p:xfrm>
        <a:graphic>
          <a:graphicData uri="http://schemas.openxmlformats.org/presentationml/2006/ole">
            <p:oleObj spid="_x0000_s48164" name="Photo Editor Photo" r:id="rId3" imgW="1523810" imgH="1380952" progId="">
              <p:embed/>
            </p:oleObj>
          </a:graphicData>
        </a:graphic>
      </p:graphicFrame>
      <p:sp>
        <p:nvSpPr>
          <p:cNvPr id="8" name="Rectangle 28"/>
          <p:cNvSpPr>
            <a:spLocks noChangeArrowheads="1"/>
          </p:cNvSpPr>
          <p:nvPr userDrawn="1"/>
        </p:nvSpPr>
        <p:spPr bwMode="auto">
          <a:xfrm>
            <a:off x="533400" y="152400"/>
            <a:ext cx="2209800" cy="701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1000" dirty="0" smtClean="0">
                <a:solidFill>
                  <a:srgbClr val="3333CC"/>
                </a:solidFill>
                <a:latin typeface="Helvetica" charset="0"/>
              </a:rPr>
              <a:t>National Aeronautics and Space Administration</a:t>
            </a:r>
          </a:p>
          <a:p>
            <a:pPr>
              <a:defRPr/>
            </a:pPr>
            <a:r>
              <a:rPr lang="en-US" altLang="en-US" sz="1000" b="1" dirty="0" smtClean="0">
                <a:solidFill>
                  <a:srgbClr val="3333CC"/>
                </a:solidFill>
                <a:latin typeface="Helvetica" charset="0"/>
              </a:rPr>
              <a:t>Jet Propulsion Laboratory</a:t>
            </a:r>
          </a:p>
          <a:p>
            <a:pPr>
              <a:defRPr/>
            </a:pPr>
            <a:r>
              <a:rPr lang="en-US" altLang="en-US" sz="1000" b="1" dirty="0" smtClean="0">
                <a:solidFill>
                  <a:srgbClr val="3333CC"/>
                </a:solidFill>
                <a:latin typeface="Helvetica" charset="0"/>
              </a:rPr>
              <a:t>California Institute of Technology</a:t>
            </a:r>
          </a:p>
        </p:txBody>
      </p:sp>
      <p:pic>
        <p:nvPicPr>
          <p:cNvPr id="9" name="Picture 29"/>
          <p:cNvPicPr>
            <a:picLocks noChangeAspect="1" noChangeArrowheads="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743825" y="15875"/>
            <a:ext cx="1323975" cy="527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 name="Line 31"/>
          <p:cNvSpPr>
            <a:spLocks noChangeShapeType="1"/>
          </p:cNvSpPr>
          <p:nvPr userDrawn="1"/>
        </p:nvSpPr>
        <p:spPr bwMode="auto">
          <a:xfrm>
            <a:off x="76200" y="990600"/>
            <a:ext cx="8991600" cy="0"/>
          </a:xfrm>
          <a:prstGeom prst="line">
            <a:avLst/>
          </a:prstGeom>
          <a:noFill/>
          <a:ln w="38100" cmpd="dbl">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lIns="91434" tIns="45717" rIns="91434" bIns="45717" anchor="ctr"/>
          <a:lstStyle/>
          <a:p>
            <a:endParaRPr lang="en-US" dirty="0"/>
          </a:p>
        </p:txBody>
      </p:sp>
      <p:sp>
        <p:nvSpPr>
          <p:cNvPr id="19" name="Text Placeholder 18"/>
          <p:cNvSpPr>
            <a:spLocks noGrp="1"/>
          </p:cNvSpPr>
          <p:nvPr>
            <p:ph type="body" sz="quarter" idx="14"/>
          </p:nvPr>
        </p:nvSpPr>
        <p:spPr>
          <a:xfrm>
            <a:off x="1439333" y="2429933"/>
            <a:ext cx="6426200" cy="405870"/>
          </a:xfrm>
          <a:prstGeom prst="rect">
            <a:avLst/>
          </a:prstGeom>
        </p:spPr>
        <p:txBody>
          <a:bodyPr>
            <a:noAutofit/>
          </a:bodyPr>
          <a:lstStyle>
            <a:lvl1pPr marL="0" indent="0">
              <a:buFontTx/>
              <a:buNone/>
              <a:defRPr sz="2000" b="1"/>
            </a:lvl1pPr>
          </a:lstStyle>
          <a:p>
            <a:pPr lvl="0"/>
            <a:r>
              <a:rPr lang="en-US" smtClean="0"/>
              <a:t>Click to edit Master text styles</a:t>
            </a:r>
          </a:p>
        </p:txBody>
      </p:sp>
      <p:sp>
        <p:nvSpPr>
          <p:cNvPr id="13" name="Title 1"/>
          <p:cNvSpPr>
            <a:spLocks noGrp="1"/>
          </p:cNvSpPr>
          <p:nvPr>
            <p:ph type="ctrTitle"/>
          </p:nvPr>
        </p:nvSpPr>
        <p:spPr>
          <a:xfrm>
            <a:off x="454026" y="454025"/>
            <a:ext cx="8232774" cy="495829"/>
          </a:xfrm>
          <a:prstGeom prst="rect">
            <a:avLst/>
          </a:prstGeom>
        </p:spPr>
        <p:txBody>
          <a:bodyPr anchor="t">
            <a:noAutofit/>
          </a:bodyPr>
          <a:lstStyle>
            <a:lvl1pPr algn="l">
              <a:defRPr sz="2800" cap="none">
                <a:latin typeface="Arial"/>
                <a:cs typeface="Aria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474135" y="890056"/>
            <a:ext cx="8231188" cy="439738"/>
          </a:xfrm>
          <a:prstGeom prst="rect">
            <a:avLst/>
          </a:prstGeom>
        </p:spPr>
        <p:txBody>
          <a:bodyPr/>
          <a:lstStyle>
            <a:lvl1pPr marL="0" indent="0">
              <a:buFontTx/>
              <a:buNone/>
              <a:defRPr sz="2000" baseline="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smtClean="0"/>
              <a:t>Click to edit Master text styles</a:t>
            </a:r>
          </a:p>
        </p:txBody>
      </p:sp>
      <p:sp>
        <p:nvSpPr>
          <p:cNvPr id="11" name="Text Placeholder 2"/>
          <p:cNvSpPr>
            <a:spLocks noGrp="1"/>
          </p:cNvSpPr>
          <p:nvPr>
            <p:ph type="body" sz="quarter" idx="16"/>
          </p:nvPr>
        </p:nvSpPr>
        <p:spPr>
          <a:xfrm>
            <a:off x="1435608" y="2834640"/>
            <a:ext cx="6428232" cy="2350008"/>
          </a:xfrm>
          <a:prstGeom prst="rect">
            <a:avLst/>
          </a:prstGeom>
        </p:spPr>
        <p:txBody>
          <a:bodyPr/>
          <a:lstStyle>
            <a:lvl1pPr marL="285750" indent="-285750">
              <a:buFont typeface="Arial" panose="020B0604020202020204" pitchFamily="34" charset="0"/>
              <a:buChar char="•"/>
              <a:defRPr sz="1600" baseline="0"/>
            </a:lvl1pPr>
            <a:lvl2pPr marL="457200" indent="-228600">
              <a:tabLst>
                <a:tab pos="742950" algn="l"/>
              </a:tabLst>
              <a:defRPr sz="1600"/>
            </a:lvl2pPr>
            <a:lvl3pPr marL="685800" indent="-228600">
              <a:tabLst>
                <a:tab pos="1025525" algn="l"/>
              </a:tabLst>
              <a:defRPr sz="1600"/>
            </a:lvl3pPr>
            <a:lvl4pPr marL="914400" indent="-228600">
              <a:defRPr sz="1600"/>
            </a:lvl4pPr>
            <a:lvl5pPr marL="1143000" indent="-228600">
              <a:tabLst>
                <a:tab pos="1598613" algn="l"/>
              </a:tabLs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e Placeholder 3"/>
          <p:cNvSpPr>
            <a:spLocks noGrp="1"/>
          </p:cNvSpPr>
          <p:nvPr>
            <p:ph type="dt" sz="half" idx="18"/>
          </p:nvPr>
        </p:nvSpPr>
        <p:spPr>
          <a:xfrm>
            <a:off x="457200" y="6356350"/>
            <a:ext cx="1352550" cy="365125"/>
          </a:xfrm>
          <a:prstGeom prst="rect">
            <a:avLst/>
          </a:prstGeom>
        </p:spPr>
        <p:txBody>
          <a:bodyPr lIns="0" rIns="0"/>
          <a:lstStyle>
            <a:lvl1pPr algn="l" defTabSz="914400" eaLnBrk="0" fontAlgn="base" hangingPunct="0">
              <a:spcBef>
                <a:spcPct val="0"/>
              </a:spcBef>
              <a:spcAft>
                <a:spcPct val="0"/>
              </a:spcAft>
              <a:defRPr sz="1200">
                <a:solidFill>
                  <a:prstClr val="black">
                    <a:tint val="75000"/>
                  </a:prstClr>
                </a:solidFill>
                <a:latin typeface="Arial" panose="020B0604020202020204" pitchFamily="34" charset="0"/>
              </a:defRPr>
            </a:lvl1pPr>
          </a:lstStyle>
          <a:p>
            <a:pPr>
              <a:defRPr/>
            </a:pPr>
            <a:endParaRPr lang="en-US" dirty="0"/>
          </a:p>
        </p:txBody>
      </p:sp>
      <p:sp>
        <p:nvSpPr>
          <p:cNvPr id="16" name="Slide Number Placeholder 5"/>
          <p:cNvSpPr>
            <a:spLocks noGrp="1"/>
          </p:cNvSpPr>
          <p:nvPr>
            <p:ph type="sldNum" sz="quarter" idx="19"/>
          </p:nvPr>
        </p:nvSpPr>
        <p:spPr>
          <a:xfrm>
            <a:off x="7418388" y="6356350"/>
            <a:ext cx="1268412" cy="365125"/>
          </a:xfrm>
          <a:prstGeom prst="rect">
            <a:avLst/>
          </a:prstGeom>
        </p:spPr>
        <p:txBody>
          <a:bodyPr lIns="0" rIns="0"/>
          <a:lstStyle>
            <a:lvl1pPr defTabSz="914400" eaLnBrk="0" hangingPunct="0">
              <a:defRPr sz="1200">
                <a:latin typeface="Arial" panose="020B0604020202020204" pitchFamily="34" charset="0"/>
              </a:defRPr>
            </a:lvl1pPr>
          </a:lstStyle>
          <a:p>
            <a:pPr>
              <a:defRPr/>
            </a:pPr>
            <a:fld id="{31558565-4B73-486A-AC04-50F5F01E87FB}" type="slidenum">
              <a:rPr lang="en-US" altLang="en-US"/>
              <a:pPr>
                <a:defRPr/>
              </a:pPr>
              <a:t>‹#›</a:t>
            </a:fld>
            <a:endParaRPr lang="en-US"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240036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8298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800">
                <a:latin typeface="Arial" pitchFamily="34" charset="0"/>
                <a:cs typeface="Arial"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2803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4377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2684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625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0" indent="0" algn="ctr">
              <a:buNone/>
              <a:defRPr/>
            </a:lvl2pPr>
            <a:lvl3pPr marL="914339" indent="0" algn="ctr">
              <a:buNone/>
              <a:defRPr/>
            </a:lvl3pPr>
            <a:lvl4pPr marL="1371509" indent="0" algn="ctr">
              <a:buNone/>
              <a:defRPr/>
            </a:lvl4pPr>
            <a:lvl5pPr marL="1828679" indent="0" algn="ctr">
              <a:buNone/>
              <a:defRPr/>
            </a:lvl5pPr>
            <a:lvl6pPr marL="2285849" indent="0" algn="ctr">
              <a:buNone/>
              <a:defRPr/>
            </a:lvl6pPr>
            <a:lvl7pPr marL="2743018" indent="0" algn="ctr">
              <a:buNone/>
              <a:defRPr/>
            </a:lvl7pPr>
            <a:lvl8pPr marL="3200188" indent="0" algn="ctr">
              <a:buNone/>
              <a:defRPr/>
            </a:lvl8pPr>
            <a:lvl9pPr marL="365735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2873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4968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0763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4350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4427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4412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3984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715000" cy="381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050650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800">
                <a:latin typeface="Arial" pitchFamily="34" charset="0"/>
                <a:cs typeface="Arial"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021679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170" indent="0">
              <a:buNone/>
              <a:defRPr sz="1800"/>
            </a:lvl2pPr>
            <a:lvl3pPr marL="914339" indent="0">
              <a:buNone/>
              <a:defRPr sz="1600"/>
            </a:lvl3pPr>
            <a:lvl4pPr marL="1371509" indent="0">
              <a:buNone/>
              <a:defRPr sz="1400"/>
            </a:lvl4pPr>
            <a:lvl5pPr marL="1828679" indent="0">
              <a:buNone/>
              <a:defRPr sz="1400"/>
            </a:lvl5pPr>
            <a:lvl6pPr marL="2285849" indent="0">
              <a:buNone/>
              <a:defRPr sz="1400"/>
            </a:lvl6pPr>
            <a:lvl7pPr marL="2743018" indent="0">
              <a:buNone/>
              <a:defRPr sz="1400"/>
            </a:lvl7pPr>
            <a:lvl8pPr marL="3200188" indent="0">
              <a:buNone/>
              <a:defRPr sz="1400"/>
            </a:lvl8pPr>
            <a:lvl9pPr marL="3657357"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50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184054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70" indent="0">
              <a:buNone/>
              <a:defRPr sz="2000" b="1"/>
            </a:lvl2pPr>
            <a:lvl3pPr marL="914339" indent="0">
              <a:buNone/>
              <a:defRPr sz="1800" b="1"/>
            </a:lvl3pPr>
            <a:lvl4pPr marL="1371509" indent="0">
              <a:buNone/>
              <a:defRPr sz="1600" b="1"/>
            </a:lvl4pPr>
            <a:lvl5pPr marL="1828679" indent="0">
              <a:buNone/>
              <a:defRPr sz="1600" b="1"/>
            </a:lvl5pPr>
            <a:lvl6pPr marL="2285849" indent="0">
              <a:buNone/>
              <a:defRPr sz="1600" b="1"/>
            </a:lvl6pPr>
            <a:lvl7pPr marL="2743018" indent="0">
              <a:buNone/>
              <a:defRPr sz="1600" b="1"/>
            </a:lvl7pPr>
            <a:lvl8pPr marL="3200188" indent="0">
              <a:buNone/>
              <a:defRPr sz="1600" b="1"/>
            </a:lvl8pPr>
            <a:lvl9pPr marL="365735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70" indent="0">
              <a:buNone/>
              <a:defRPr sz="2000" b="1"/>
            </a:lvl2pPr>
            <a:lvl3pPr marL="914339" indent="0">
              <a:buNone/>
              <a:defRPr sz="1800" b="1"/>
            </a:lvl3pPr>
            <a:lvl4pPr marL="1371509" indent="0">
              <a:buNone/>
              <a:defRPr sz="1600" b="1"/>
            </a:lvl4pPr>
            <a:lvl5pPr marL="1828679" indent="0">
              <a:buNone/>
              <a:defRPr sz="1600" b="1"/>
            </a:lvl5pPr>
            <a:lvl6pPr marL="2285849" indent="0">
              <a:buNone/>
              <a:defRPr sz="1600" b="1"/>
            </a:lvl6pPr>
            <a:lvl7pPr marL="2743018" indent="0">
              <a:buNone/>
              <a:defRPr sz="1600" b="1"/>
            </a:lvl7pPr>
            <a:lvl8pPr marL="3200188" indent="0">
              <a:buNone/>
              <a:defRPr sz="1600" b="1"/>
            </a:lvl8pPr>
            <a:lvl9pPr marL="365735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686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599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758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0" indent="0">
              <a:buNone/>
              <a:defRPr sz="1200"/>
            </a:lvl2pPr>
            <a:lvl3pPr marL="914339" indent="0">
              <a:buNone/>
              <a:defRPr sz="1000"/>
            </a:lvl3pPr>
            <a:lvl4pPr marL="1371509" indent="0">
              <a:buNone/>
              <a:defRPr sz="800"/>
            </a:lvl4pPr>
            <a:lvl5pPr marL="1828679" indent="0">
              <a:buNone/>
              <a:defRPr sz="800"/>
            </a:lvl5pPr>
            <a:lvl6pPr marL="2285849" indent="0">
              <a:buNone/>
              <a:defRPr sz="800"/>
            </a:lvl6pPr>
            <a:lvl7pPr marL="2743018" indent="0">
              <a:buNone/>
              <a:defRPr sz="800"/>
            </a:lvl7pPr>
            <a:lvl8pPr marL="3200188" indent="0">
              <a:buNone/>
              <a:defRPr sz="800"/>
            </a:lvl8pPr>
            <a:lvl9pPr marL="3657357" indent="0">
              <a:buNone/>
              <a:defRPr sz="8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7466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vmlDrawing" Target="../drawings/vmlDrawing1.vml"/><Relationship Id="rId17" Type="http://schemas.openxmlformats.org/officeDocument/2006/relationships/oleObject" Target="../embeddings/oleObject1.bin"/><Relationship Id="rId1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2.xml"/><Relationship Id="rId14" Type="http://schemas.openxmlformats.org/officeDocument/2006/relationships/vmlDrawing" Target="../drawings/vmlDrawing3.vml"/><Relationship Id="rId15" Type="http://schemas.openxmlformats.org/officeDocument/2006/relationships/oleObject" Target="../embeddings/oleObject3.bin"/><Relationship Id="rId16" Type="http://schemas.openxmlformats.org/officeDocument/2006/relationships/image" Target="../media/image2.emf"/><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33700" y="457200"/>
            <a:ext cx="4762500"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vert="horz" wrap="square" lIns="90470" tIns="44441" rIns="90470" bIns="44441" numCol="1" anchor="ctr" anchorCtr="0" compatLnSpc="1">
            <a:prstTxWarp prst="textNoShape">
              <a:avLst/>
            </a:prstTxWarp>
          </a:bodyPr>
          <a:lstStyle/>
          <a:p>
            <a:pPr lvl="0"/>
            <a:endParaRPr lang="en-US" altLang="en-US" smtClean="0"/>
          </a:p>
        </p:txBody>
      </p:sp>
      <p:sp>
        <p:nvSpPr>
          <p:cNvPr id="1027" name="Rectangle 3"/>
          <p:cNvSpPr>
            <a:spLocks noGrp="1" noChangeArrowheads="1"/>
          </p:cNvSpPr>
          <p:nvPr>
            <p:ph type="body" idx="1"/>
          </p:nvPr>
        </p:nvSpPr>
        <p:spPr bwMode="auto">
          <a:xfrm>
            <a:off x="685800" y="1600200"/>
            <a:ext cx="7772400" cy="426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vert="horz" wrap="square" lIns="90470" tIns="44441" rIns="90470" bIns="4444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9"/>
          <p:cNvSpPr txBox="1">
            <a:spLocks noChangeArrowheads="1"/>
          </p:cNvSpPr>
          <p:nvPr/>
        </p:nvSpPr>
        <p:spPr bwMode="auto">
          <a:xfrm>
            <a:off x="7426325" y="6400800"/>
            <a:ext cx="1574800" cy="646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91422" tIns="45711" rIns="91422" bIns="4571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1200" dirty="0" smtClean="0">
                <a:solidFill>
                  <a:srgbClr val="000000"/>
                </a:solidFill>
              </a:rPr>
              <a:t>Page - </a:t>
            </a:r>
            <a:fld id="{1840CB86-1600-4FAC-ADBA-C3161549E1F1}" type="slidenum">
              <a:rPr lang="en-US" sz="1200" smtClean="0">
                <a:solidFill>
                  <a:srgbClr val="000000"/>
                </a:solidFill>
              </a:rPr>
              <a:pPr algn="ctr">
                <a:defRPr/>
              </a:pPr>
              <a:t>‹#›</a:t>
            </a:fld>
            <a:endParaRPr lang="en-US" sz="1200" dirty="0" smtClean="0">
              <a:solidFill>
                <a:srgbClr val="000000"/>
              </a:solidFill>
            </a:endParaRPr>
          </a:p>
          <a:p>
            <a:pPr algn="ctr">
              <a:defRPr/>
            </a:pPr>
            <a:r>
              <a:rPr lang="en-US" sz="1200" dirty="0" smtClean="0">
                <a:solidFill>
                  <a:srgbClr val="000000"/>
                </a:solidFill>
              </a:rPr>
              <a:t>September 29, 2015</a:t>
            </a:r>
          </a:p>
          <a:p>
            <a:pPr algn="ctr">
              <a:defRPr/>
            </a:pPr>
            <a:endParaRPr lang="en-US" sz="1200" dirty="0" smtClean="0">
              <a:solidFill>
                <a:srgbClr val="000000"/>
              </a:solidFill>
            </a:endParaRPr>
          </a:p>
        </p:txBody>
      </p:sp>
      <p:graphicFrame>
        <p:nvGraphicFramePr>
          <p:cNvPr id="1029" name="Object 27"/>
          <p:cNvGraphicFramePr>
            <a:graphicFrameLocks noChangeAspect="1"/>
          </p:cNvGraphicFramePr>
          <p:nvPr userDrawn="1"/>
        </p:nvGraphicFramePr>
        <p:xfrm>
          <a:off x="0" y="0"/>
          <a:ext cx="685800" cy="622300"/>
        </p:xfrm>
        <a:graphic>
          <a:graphicData uri="http://schemas.openxmlformats.org/presentationml/2006/ole">
            <p:oleObj spid="_x0000_s1067" name="Photo Editor Photo" r:id="rId17" imgW="1523810" imgH="1380952" progId="">
              <p:embed/>
            </p:oleObj>
          </a:graphicData>
        </a:graphic>
      </p:graphicFrame>
      <p:sp>
        <p:nvSpPr>
          <p:cNvPr id="1031" name="Rectangle 28"/>
          <p:cNvSpPr>
            <a:spLocks noChangeArrowheads="1"/>
          </p:cNvSpPr>
          <p:nvPr userDrawn="1"/>
        </p:nvSpPr>
        <p:spPr bwMode="auto">
          <a:xfrm>
            <a:off x="533400" y="152400"/>
            <a:ext cx="2209800" cy="701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1000" dirty="0" smtClean="0">
                <a:solidFill>
                  <a:srgbClr val="3333CC"/>
                </a:solidFill>
                <a:latin typeface="Helvetica" charset="0"/>
              </a:rPr>
              <a:t>National Aeronautics and Space Administration</a:t>
            </a:r>
          </a:p>
          <a:p>
            <a:pPr>
              <a:defRPr/>
            </a:pPr>
            <a:r>
              <a:rPr lang="en-US" altLang="en-US" sz="1000" b="1" dirty="0" smtClean="0">
                <a:solidFill>
                  <a:srgbClr val="3333CC"/>
                </a:solidFill>
                <a:latin typeface="Helvetica" charset="0"/>
              </a:rPr>
              <a:t>Jet Propulsion Laboratory</a:t>
            </a:r>
          </a:p>
          <a:p>
            <a:pPr>
              <a:defRPr/>
            </a:pPr>
            <a:r>
              <a:rPr lang="en-US" altLang="en-US" sz="1000" b="1" dirty="0" smtClean="0">
                <a:solidFill>
                  <a:srgbClr val="3333CC"/>
                </a:solidFill>
                <a:latin typeface="Helvetica" charset="0"/>
              </a:rPr>
              <a:t>California Institute of Technology</a:t>
            </a:r>
          </a:p>
        </p:txBody>
      </p:sp>
      <p:pic>
        <p:nvPicPr>
          <p:cNvPr id="2" name="Picture 29"/>
          <p:cNvPicPr>
            <a:picLocks noChangeAspect="1" noChangeArrowheads="1"/>
          </p:cNvPicPr>
          <p:nvPr userDrawn="1"/>
        </p:nvPicPr>
        <p:blipFill>
          <a:blip r:embed="rId1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743825" y="15875"/>
            <a:ext cx="1323975" cy="527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32" name="Line 31"/>
          <p:cNvSpPr>
            <a:spLocks noChangeShapeType="1"/>
          </p:cNvSpPr>
          <p:nvPr userDrawn="1"/>
        </p:nvSpPr>
        <p:spPr bwMode="auto">
          <a:xfrm>
            <a:off x="76200" y="990600"/>
            <a:ext cx="8991600" cy="0"/>
          </a:xfrm>
          <a:prstGeom prst="line">
            <a:avLst/>
          </a:prstGeom>
          <a:noFill/>
          <a:ln w="38100" cmpd="dbl">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lIns="91434" tIns="45717" rIns="91434" bIns="45717" anchor="ctr"/>
          <a:lstStyle/>
          <a:p>
            <a:endParaRPr lang="en-US" dirty="0"/>
          </a:p>
        </p:txBody>
      </p:sp>
      <p:sp>
        <p:nvSpPr>
          <p:cNvPr id="3" name="Footer Placeholder 2"/>
          <p:cNvSpPr>
            <a:spLocks noGrp="1"/>
          </p:cNvSpPr>
          <p:nvPr>
            <p:ph type="ftr" sz="quarter" idx="3"/>
          </p:nvPr>
        </p:nvSpPr>
        <p:spPr>
          <a:xfrm>
            <a:off x="2667000" y="6356350"/>
            <a:ext cx="3733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The technical data in this document is controlled under the U.S. Export Regulations, release to foreign persons may require an export authorization. </a:t>
            </a:r>
            <a:endParaRPr lang="en-US" dirty="0"/>
          </a:p>
        </p:txBody>
      </p:sp>
    </p:spTree>
  </p:cSld>
  <p:clrMap bg1="lt1" tx1="dk1" bg2="lt2" tx2="dk2" accent1="accent1" accent2="accent2" accent3="accent3" accent4="accent4" accent5="accent5" accent6="accent6" hlink="hlink" folHlink="folHlink"/>
  <p:sldLayoutIdLst>
    <p:sldLayoutId id="2147485404" r:id="rId1"/>
    <p:sldLayoutId id="2147485379" r:id="rId2"/>
    <p:sldLayoutId id="2147485380" r:id="rId3"/>
    <p:sldLayoutId id="2147485381" r:id="rId4"/>
    <p:sldLayoutId id="2147485382" r:id="rId5"/>
    <p:sldLayoutId id="2147485383" r:id="rId6"/>
    <p:sldLayoutId id="2147485384" r:id="rId7"/>
    <p:sldLayoutId id="2147485385" r:id="rId8"/>
    <p:sldLayoutId id="2147485386" r:id="rId9"/>
    <p:sldLayoutId id="2147485387" r:id="rId10"/>
    <p:sldLayoutId id="2147485388" r:id="rId11"/>
    <p:sldLayoutId id="2147485389" r:id="rId12"/>
    <p:sldLayoutId id="2147485390" r:id="rId13"/>
    <p:sldLayoutId id="2147485403" r:id="rId14"/>
  </p:sldLayoutIdLst>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Times New Roman" pitchFamily="18" charset="0"/>
        </a:defRPr>
      </a:lvl2pPr>
      <a:lvl3pPr algn="ctr" rtl="0" eaLnBrk="0" fontAlgn="base" hangingPunct="0">
        <a:spcBef>
          <a:spcPct val="0"/>
        </a:spcBef>
        <a:spcAft>
          <a:spcPct val="0"/>
        </a:spcAft>
        <a:defRPr sz="2400" b="1">
          <a:solidFill>
            <a:schemeClr val="tx2"/>
          </a:solidFill>
          <a:latin typeface="Times New Roman" pitchFamily="18" charset="0"/>
        </a:defRPr>
      </a:lvl3pPr>
      <a:lvl4pPr algn="ctr" rtl="0" eaLnBrk="0" fontAlgn="base" hangingPunct="0">
        <a:spcBef>
          <a:spcPct val="0"/>
        </a:spcBef>
        <a:spcAft>
          <a:spcPct val="0"/>
        </a:spcAft>
        <a:defRPr sz="2400" b="1">
          <a:solidFill>
            <a:schemeClr val="tx2"/>
          </a:solidFill>
          <a:latin typeface="Times New Roman" pitchFamily="18" charset="0"/>
        </a:defRPr>
      </a:lvl4pPr>
      <a:lvl5pPr algn="ctr" rtl="0" eaLnBrk="0" fontAlgn="base" hangingPunct="0">
        <a:spcBef>
          <a:spcPct val="0"/>
        </a:spcBef>
        <a:spcAft>
          <a:spcPct val="0"/>
        </a:spcAft>
        <a:defRPr sz="2400" b="1">
          <a:solidFill>
            <a:schemeClr val="tx2"/>
          </a:solidFill>
          <a:latin typeface="Times New Roman" pitchFamily="18" charset="0"/>
        </a:defRPr>
      </a:lvl5pPr>
      <a:lvl6pPr marL="457170" algn="ctr" rtl="0" eaLnBrk="0" fontAlgn="base" hangingPunct="0">
        <a:spcBef>
          <a:spcPct val="0"/>
        </a:spcBef>
        <a:spcAft>
          <a:spcPct val="0"/>
        </a:spcAft>
        <a:defRPr sz="2400" b="1">
          <a:solidFill>
            <a:schemeClr val="tx2"/>
          </a:solidFill>
          <a:latin typeface="Times New Roman" pitchFamily="18" charset="0"/>
        </a:defRPr>
      </a:lvl6pPr>
      <a:lvl7pPr marL="914339" algn="ctr" rtl="0" eaLnBrk="0" fontAlgn="base" hangingPunct="0">
        <a:spcBef>
          <a:spcPct val="0"/>
        </a:spcBef>
        <a:spcAft>
          <a:spcPct val="0"/>
        </a:spcAft>
        <a:defRPr sz="2400" b="1">
          <a:solidFill>
            <a:schemeClr val="tx2"/>
          </a:solidFill>
          <a:latin typeface="Times New Roman" pitchFamily="18" charset="0"/>
        </a:defRPr>
      </a:lvl7pPr>
      <a:lvl8pPr marL="1371509" algn="ctr" rtl="0" eaLnBrk="0" fontAlgn="base" hangingPunct="0">
        <a:spcBef>
          <a:spcPct val="0"/>
        </a:spcBef>
        <a:spcAft>
          <a:spcPct val="0"/>
        </a:spcAft>
        <a:defRPr sz="2400" b="1">
          <a:solidFill>
            <a:schemeClr val="tx2"/>
          </a:solidFill>
          <a:latin typeface="Times New Roman" pitchFamily="18" charset="0"/>
        </a:defRPr>
      </a:lvl8pPr>
      <a:lvl9pPr marL="1828679" algn="ctr" rtl="0" eaLnBrk="0" fontAlgn="base" hangingPunct="0">
        <a:spcBef>
          <a:spcPct val="0"/>
        </a:spcBef>
        <a:spcAft>
          <a:spcPct val="0"/>
        </a:spcAft>
        <a:defRPr sz="2400" b="1">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Font typeface="Wingdings" panose="05000000000000000000" pitchFamily="2" charset="2"/>
        <a:buChar char="l"/>
        <a:defRPr sz="3200" b="1">
          <a:solidFill>
            <a:schemeClr val="tx1"/>
          </a:solidFill>
          <a:latin typeface="+mn-lt"/>
          <a:ea typeface="+mn-ea"/>
          <a:cs typeface="+mn-cs"/>
        </a:defRPr>
      </a:lvl1pPr>
      <a:lvl2pPr marL="741363" indent="-284163" algn="l" rtl="0" eaLnBrk="0" fontAlgn="base" hangingPunct="0">
        <a:spcBef>
          <a:spcPct val="20000"/>
        </a:spcBef>
        <a:spcAft>
          <a:spcPct val="0"/>
        </a:spcAft>
        <a:buSzPct val="100000"/>
        <a:buChar char="–"/>
        <a:defRPr sz="1600" b="1" i="1">
          <a:solidFill>
            <a:schemeClr val="tx1"/>
          </a:solidFill>
          <a:latin typeface="+mn-lt"/>
        </a:defRPr>
      </a:lvl2pPr>
      <a:lvl3pPr marL="1084263" indent="-227013" algn="l" rtl="0" eaLnBrk="0" fontAlgn="base" hangingPunct="0">
        <a:spcBef>
          <a:spcPct val="20000"/>
        </a:spcBef>
        <a:spcAft>
          <a:spcPct val="0"/>
        </a:spcAft>
        <a:buSzPct val="100000"/>
        <a:buChar char="•"/>
        <a:defRPr sz="1400" b="1">
          <a:solidFill>
            <a:schemeClr val="tx1"/>
          </a:solidFill>
          <a:latin typeface="+mn-lt"/>
        </a:defRPr>
      </a:lvl3pPr>
      <a:lvl4pPr marL="1427163" indent="-227013" algn="l" rtl="0" eaLnBrk="0" fontAlgn="base" hangingPunct="0">
        <a:spcBef>
          <a:spcPct val="20000"/>
        </a:spcBef>
        <a:spcAft>
          <a:spcPct val="0"/>
        </a:spcAft>
        <a:buSzPct val="100000"/>
        <a:buChar char="–"/>
        <a:defRPr sz="1400" b="1" i="1">
          <a:solidFill>
            <a:schemeClr val="tx1"/>
          </a:solidFill>
          <a:latin typeface="+mn-lt"/>
        </a:defRPr>
      </a:lvl4pPr>
      <a:lvl5pPr marL="1770063" indent="-227013" algn="l" rtl="0" eaLnBrk="0" fontAlgn="base" hangingPunct="0">
        <a:spcBef>
          <a:spcPct val="20000"/>
        </a:spcBef>
        <a:spcAft>
          <a:spcPct val="0"/>
        </a:spcAft>
        <a:buSzPct val="100000"/>
        <a:buChar char="•"/>
        <a:defRPr sz="1400" b="1">
          <a:solidFill>
            <a:schemeClr val="tx1"/>
          </a:solidFill>
          <a:latin typeface="+mn-lt"/>
        </a:defRPr>
      </a:lvl5pPr>
      <a:lvl6pPr marL="2228702" indent="-228585" algn="l" rtl="0" eaLnBrk="0" fontAlgn="base" hangingPunct="0">
        <a:spcBef>
          <a:spcPct val="20000"/>
        </a:spcBef>
        <a:spcAft>
          <a:spcPct val="0"/>
        </a:spcAft>
        <a:buSzPct val="100000"/>
        <a:buChar char="•"/>
        <a:defRPr sz="1400" b="1">
          <a:solidFill>
            <a:schemeClr val="tx1"/>
          </a:solidFill>
          <a:latin typeface="+mn-lt"/>
        </a:defRPr>
      </a:lvl6pPr>
      <a:lvl7pPr marL="2685872" indent="-228585" algn="l" rtl="0" eaLnBrk="0" fontAlgn="base" hangingPunct="0">
        <a:spcBef>
          <a:spcPct val="20000"/>
        </a:spcBef>
        <a:spcAft>
          <a:spcPct val="0"/>
        </a:spcAft>
        <a:buSzPct val="100000"/>
        <a:buChar char="•"/>
        <a:defRPr sz="1400" b="1">
          <a:solidFill>
            <a:schemeClr val="tx1"/>
          </a:solidFill>
          <a:latin typeface="+mn-lt"/>
        </a:defRPr>
      </a:lvl7pPr>
      <a:lvl8pPr marL="3143041" indent="-228585" algn="l" rtl="0" eaLnBrk="0" fontAlgn="base" hangingPunct="0">
        <a:spcBef>
          <a:spcPct val="20000"/>
        </a:spcBef>
        <a:spcAft>
          <a:spcPct val="0"/>
        </a:spcAft>
        <a:buSzPct val="100000"/>
        <a:buChar char="•"/>
        <a:defRPr sz="1400" b="1">
          <a:solidFill>
            <a:schemeClr val="tx1"/>
          </a:solidFill>
          <a:latin typeface="+mn-lt"/>
        </a:defRPr>
      </a:lvl8pPr>
      <a:lvl9pPr marL="3600211" indent="-228585" algn="l" rtl="0" eaLnBrk="0" fontAlgn="base" hangingPunct="0">
        <a:spcBef>
          <a:spcPct val="20000"/>
        </a:spcBef>
        <a:spcAft>
          <a:spcPct val="0"/>
        </a:spcAft>
        <a:buSzPct val="100000"/>
        <a:buChar char="•"/>
        <a:defRPr sz="1400" b="1">
          <a:solidFill>
            <a:schemeClr val="tx1"/>
          </a:solidFill>
          <a:latin typeface="+mn-lt"/>
        </a:defRPr>
      </a:lvl9pPr>
    </p:bodyStyle>
    <p:otherStyle>
      <a:defPPr>
        <a:defRPr lang="en-US"/>
      </a:defPPr>
      <a:lvl1pPr marL="0" algn="l" defTabSz="914339" rtl="0" eaLnBrk="1" latinLnBrk="0" hangingPunct="1">
        <a:defRPr sz="1800" kern="1200">
          <a:solidFill>
            <a:schemeClr val="tx1"/>
          </a:solidFill>
          <a:latin typeface="+mn-lt"/>
          <a:ea typeface="+mn-ea"/>
          <a:cs typeface="+mn-cs"/>
        </a:defRPr>
      </a:lvl1pPr>
      <a:lvl2pPr marL="457170" algn="l" defTabSz="914339" rtl="0" eaLnBrk="1" latinLnBrk="0" hangingPunct="1">
        <a:defRPr sz="1800" kern="1200">
          <a:solidFill>
            <a:schemeClr val="tx1"/>
          </a:solidFill>
          <a:latin typeface="+mn-lt"/>
          <a:ea typeface="+mn-ea"/>
          <a:cs typeface="+mn-cs"/>
        </a:defRPr>
      </a:lvl2pPr>
      <a:lvl3pPr marL="914339" algn="l" defTabSz="914339" rtl="0" eaLnBrk="1" latinLnBrk="0" hangingPunct="1">
        <a:defRPr sz="1800" kern="1200">
          <a:solidFill>
            <a:schemeClr val="tx1"/>
          </a:solidFill>
          <a:latin typeface="+mn-lt"/>
          <a:ea typeface="+mn-ea"/>
          <a:cs typeface="+mn-cs"/>
        </a:defRPr>
      </a:lvl3pPr>
      <a:lvl4pPr marL="1371509" algn="l" defTabSz="914339" rtl="0" eaLnBrk="1" latinLnBrk="0" hangingPunct="1">
        <a:defRPr sz="1800" kern="1200">
          <a:solidFill>
            <a:schemeClr val="tx1"/>
          </a:solidFill>
          <a:latin typeface="+mn-lt"/>
          <a:ea typeface="+mn-ea"/>
          <a:cs typeface="+mn-cs"/>
        </a:defRPr>
      </a:lvl4pPr>
      <a:lvl5pPr marL="1828679" algn="l" defTabSz="914339" rtl="0" eaLnBrk="1" latinLnBrk="0" hangingPunct="1">
        <a:defRPr sz="1800" kern="1200">
          <a:solidFill>
            <a:schemeClr val="tx1"/>
          </a:solidFill>
          <a:latin typeface="+mn-lt"/>
          <a:ea typeface="+mn-ea"/>
          <a:cs typeface="+mn-cs"/>
        </a:defRPr>
      </a:lvl5pPr>
      <a:lvl6pPr marL="2285849" algn="l" defTabSz="914339" rtl="0" eaLnBrk="1" latinLnBrk="0" hangingPunct="1">
        <a:defRPr sz="1800" kern="1200">
          <a:solidFill>
            <a:schemeClr val="tx1"/>
          </a:solidFill>
          <a:latin typeface="+mn-lt"/>
          <a:ea typeface="+mn-ea"/>
          <a:cs typeface="+mn-cs"/>
        </a:defRPr>
      </a:lvl6pPr>
      <a:lvl7pPr marL="2743018" algn="l" defTabSz="914339" rtl="0" eaLnBrk="1" latinLnBrk="0" hangingPunct="1">
        <a:defRPr sz="1800" kern="1200">
          <a:solidFill>
            <a:schemeClr val="tx1"/>
          </a:solidFill>
          <a:latin typeface="+mn-lt"/>
          <a:ea typeface="+mn-ea"/>
          <a:cs typeface="+mn-cs"/>
        </a:defRPr>
      </a:lvl7pPr>
      <a:lvl8pPr marL="3200188" algn="l" defTabSz="914339" rtl="0" eaLnBrk="1" latinLnBrk="0" hangingPunct="1">
        <a:defRPr sz="1800" kern="1200">
          <a:solidFill>
            <a:schemeClr val="tx1"/>
          </a:solidFill>
          <a:latin typeface="+mn-lt"/>
          <a:ea typeface="+mn-ea"/>
          <a:cs typeface="+mn-cs"/>
        </a:defRPr>
      </a:lvl8pPr>
      <a:lvl9pPr marL="3657357" algn="l" defTabSz="9143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933700" y="457200"/>
            <a:ext cx="4762500"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vert="horz" wrap="square" lIns="90476" tIns="44444" rIns="90476" bIns="44444" numCol="1" anchor="ctr" anchorCtr="0" compatLnSpc="1">
            <a:prstTxWarp prst="textNoShape">
              <a:avLst/>
            </a:prstTxWarp>
          </a:bodyPr>
          <a:lstStyle/>
          <a:p>
            <a:pPr lvl="0"/>
            <a:endParaRPr lang="en-US" altLang="en-US" smtClean="0"/>
          </a:p>
        </p:txBody>
      </p:sp>
      <p:sp>
        <p:nvSpPr>
          <p:cNvPr id="2051" name="Rectangle 3"/>
          <p:cNvSpPr>
            <a:spLocks noGrp="1" noChangeArrowheads="1"/>
          </p:cNvSpPr>
          <p:nvPr>
            <p:ph type="body" idx="1"/>
          </p:nvPr>
        </p:nvSpPr>
        <p:spPr bwMode="auto">
          <a:xfrm>
            <a:off x="685800" y="1600200"/>
            <a:ext cx="7772400" cy="426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vert="horz" wrap="square" lIns="90476" tIns="44444" rIns="90476" bIns="444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9"/>
          <p:cNvSpPr txBox="1">
            <a:spLocks noChangeArrowheads="1"/>
          </p:cNvSpPr>
          <p:nvPr/>
        </p:nvSpPr>
        <p:spPr bwMode="auto">
          <a:xfrm>
            <a:off x="7432675" y="6400800"/>
            <a:ext cx="1562100" cy="646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91428" tIns="45714" rIns="91428" bIns="4571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1200" dirty="0" smtClean="0">
                <a:solidFill>
                  <a:srgbClr val="000000"/>
                </a:solidFill>
              </a:rPr>
              <a:t>Page - </a:t>
            </a:r>
            <a:fld id="{A2831D20-1345-4633-B553-3E02BF5E8974}" type="slidenum">
              <a:rPr lang="en-US" sz="1200" smtClean="0">
                <a:solidFill>
                  <a:srgbClr val="000000"/>
                </a:solidFill>
              </a:rPr>
              <a:pPr algn="ctr">
                <a:defRPr/>
              </a:pPr>
              <a:t>‹#›</a:t>
            </a:fld>
            <a:endParaRPr lang="en-US" sz="1200" dirty="0" smtClean="0">
              <a:solidFill>
                <a:srgbClr val="000000"/>
              </a:solidFill>
            </a:endParaRPr>
          </a:p>
          <a:p>
            <a:pPr algn="ctr">
              <a:defRPr/>
            </a:pPr>
            <a:r>
              <a:rPr lang="en-US" sz="1200" dirty="0" smtClean="0">
                <a:solidFill>
                  <a:srgbClr val="000000"/>
                </a:solidFill>
              </a:rPr>
              <a:t>September 15, 2011</a:t>
            </a:r>
          </a:p>
          <a:p>
            <a:pPr algn="ctr">
              <a:defRPr/>
            </a:pPr>
            <a:endParaRPr lang="en-US" sz="1200" dirty="0" smtClean="0">
              <a:solidFill>
                <a:srgbClr val="000000"/>
              </a:solidFill>
            </a:endParaRPr>
          </a:p>
        </p:txBody>
      </p:sp>
      <p:sp>
        <p:nvSpPr>
          <p:cNvPr id="1029" name="Text Box 25"/>
          <p:cNvSpPr txBox="1">
            <a:spLocks noChangeArrowheads="1"/>
          </p:cNvSpPr>
          <p:nvPr userDrawn="1"/>
        </p:nvSpPr>
        <p:spPr bwMode="auto">
          <a:xfrm>
            <a:off x="6305550" y="88900"/>
            <a:ext cx="2678113" cy="3190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91398" tIns="45699" rIns="91398" bIns="4569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1500" b="1" dirty="0" smtClean="0">
                <a:solidFill>
                  <a:srgbClr val="000000"/>
                </a:solidFill>
              </a:rPr>
              <a:t>Spitzer Space Telescope</a:t>
            </a:r>
          </a:p>
        </p:txBody>
      </p:sp>
      <p:graphicFrame>
        <p:nvGraphicFramePr>
          <p:cNvPr id="2054" name="Object 27"/>
          <p:cNvGraphicFramePr>
            <a:graphicFrameLocks noChangeAspect="1"/>
          </p:cNvGraphicFramePr>
          <p:nvPr userDrawn="1"/>
        </p:nvGraphicFramePr>
        <p:xfrm>
          <a:off x="0" y="0"/>
          <a:ext cx="685800" cy="622300"/>
        </p:xfrm>
        <a:graphic>
          <a:graphicData uri="http://schemas.openxmlformats.org/presentationml/2006/ole">
            <p:oleObj spid="_x0000_s2092" name="Photo Editor Photo" r:id="rId15" imgW="1523810" imgH="1380952" progId="">
              <p:embed/>
            </p:oleObj>
          </a:graphicData>
        </a:graphic>
      </p:graphicFrame>
      <p:sp>
        <p:nvSpPr>
          <p:cNvPr id="1031" name="Rectangle 28"/>
          <p:cNvSpPr>
            <a:spLocks noChangeArrowheads="1"/>
          </p:cNvSpPr>
          <p:nvPr userDrawn="1"/>
        </p:nvSpPr>
        <p:spPr bwMode="auto">
          <a:xfrm>
            <a:off x="533400" y="152400"/>
            <a:ext cx="2209800" cy="701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1000" dirty="0" smtClean="0">
                <a:solidFill>
                  <a:srgbClr val="3333CC"/>
                </a:solidFill>
                <a:latin typeface="Helvetica" charset="0"/>
              </a:rPr>
              <a:t>National Aeronautics and Space Administration</a:t>
            </a:r>
          </a:p>
          <a:p>
            <a:pPr>
              <a:defRPr/>
            </a:pPr>
            <a:r>
              <a:rPr lang="en-US" altLang="en-US" sz="1000" b="1" dirty="0" smtClean="0">
                <a:solidFill>
                  <a:srgbClr val="3333CC"/>
                </a:solidFill>
                <a:latin typeface="Helvetica" charset="0"/>
              </a:rPr>
              <a:t>Jet Propulsion Laboratory</a:t>
            </a:r>
          </a:p>
          <a:p>
            <a:pPr>
              <a:defRPr/>
            </a:pPr>
            <a:r>
              <a:rPr lang="en-US" altLang="en-US" sz="1000" b="1" dirty="0" smtClean="0">
                <a:solidFill>
                  <a:srgbClr val="3333CC"/>
                </a:solidFill>
                <a:latin typeface="Helvetica" charset="0"/>
              </a:rPr>
              <a:t>California Institute of Technology</a:t>
            </a:r>
          </a:p>
        </p:txBody>
      </p:sp>
      <p:pic>
        <p:nvPicPr>
          <p:cNvPr id="2056" name="Picture 29"/>
          <p:cNvPicPr>
            <a:picLocks noChangeAspect="1" noChangeArrowheads="1"/>
          </p:cNvPicPr>
          <p:nvPr userDrawn="1"/>
        </p:nvPicPr>
        <p:blipFill>
          <a:blip r:embed="rId1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6167438"/>
            <a:ext cx="1323975" cy="527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57" name="Line 31"/>
          <p:cNvSpPr>
            <a:spLocks noChangeShapeType="1"/>
          </p:cNvSpPr>
          <p:nvPr userDrawn="1"/>
        </p:nvSpPr>
        <p:spPr bwMode="auto">
          <a:xfrm>
            <a:off x="76200" y="990600"/>
            <a:ext cx="8991600" cy="0"/>
          </a:xfrm>
          <a:prstGeom prst="line">
            <a:avLst/>
          </a:prstGeom>
          <a:noFill/>
          <a:ln w="38100" cmpd="dbl">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5391" r:id="rId1"/>
    <p:sldLayoutId id="2147485392" r:id="rId2"/>
    <p:sldLayoutId id="2147485393" r:id="rId3"/>
    <p:sldLayoutId id="2147485394" r:id="rId4"/>
    <p:sldLayoutId id="2147485395" r:id="rId5"/>
    <p:sldLayoutId id="2147485396" r:id="rId6"/>
    <p:sldLayoutId id="2147485397" r:id="rId7"/>
    <p:sldLayoutId id="2147485398" r:id="rId8"/>
    <p:sldLayoutId id="2147485399" r:id="rId9"/>
    <p:sldLayoutId id="2147485400" r:id="rId10"/>
    <p:sldLayoutId id="2147485401" r:id="rId11"/>
    <p:sldLayoutId id="2147485402" r:id="rId12"/>
  </p:sldLayoutIdLst>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Times New Roman" pitchFamily="18" charset="0"/>
        </a:defRPr>
      </a:lvl2pPr>
      <a:lvl3pPr algn="ctr" rtl="0" eaLnBrk="0" fontAlgn="base" hangingPunct="0">
        <a:spcBef>
          <a:spcPct val="0"/>
        </a:spcBef>
        <a:spcAft>
          <a:spcPct val="0"/>
        </a:spcAft>
        <a:defRPr sz="2400" b="1">
          <a:solidFill>
            <a:schemeClr val="tx2"/>
          </a:solidFill>
          <a:latin typeface="Times New Roman" pitchFamily="18" charset="0"/>
        </a:defRPr>
      </a:lvl3pPr>
      <a:lvl4pPr algn="ctr" rtl="0" eaLnBrk="0" fontAlgn="base" hangingPunct="0">
        <a:spcBef>
          <a:spcPct val="0"/>
        </a:spcBef>
        <a:spcAft>
          <a:spcPct val="0"/>
        </a:spcAft>
        <a:defRPr sz="2400" b="1">
          <a:solidFill>
            <a:schemeClr val="tx2"/>
          </a:solidFill>
          <a:latin typeface="Times New Roman" pitchFamily="18" charset="0"/>
        </a:defRPr>
      </a:lvl4pPr>
      <a:lvl5pPr algn="ctr" rtl="0" eaLnBrk="0" fontAlgn="base" hangingPunct="0">
        <a:spcBef>
          <a:spcPct val="0"/>
        </a:spcBef>
        <a:spcAft>
          <a:spcPct val="0"/>
        </a:spcAft>
        <a:defRPr sz="2400" b="1">
          <a:solidFill>
            <a:schemeClr val="tx2"/>
          </a:solidFill>
          <a:latin typeface="Times New Roman" pitchFamily="18" charset="0"/>
        </a:defRPr>
      </a:lvl5pPr>
      <a:lvl6pPr marL="457200" algn="ctr" rtl="0" eaLnBrk="0" fontAlgn="base" hangingPunct="0">
        <a:spcBef>
          <a:spcPct val="0"/>
        </a:spcBef>
        <a:spcAft>
          <a:spcPct val="0"/>
        </a:spcAft>
        <a:defRPr sz="2400" b="1">
          <a:solidFill>
            <a:schemeClr val="tx2"/>
          </a:solidFill>
          <a:latin typeface="Times New Roman" pitchFamily="18" charset="0"/>
        </a:defRPr>
      </a:lvl6pPr>
      <a:lvl7pPr marL="914400" algn="ctr" rtl="0" eaLnBrk="0" fontAlgn="base" hangingPunct="0">
        <a:spcBef>
          <a:spcPct val="0"/>
        </a:spcBef>
        <a:spcAft>
          <a:spcPct val="0"/>
        </a:spcAft>
        <a:defRPr sz="2400" b="1">
          <a:solidFill>
            <a:schemeClr val="tx2"/>
          </a:solidFill>
          <a:latin typeface="Times New Roman" pitchFamily="18" charset="0"/>
        </a:defRPr>
      </a:lvl7pPr>
      <a:lvl8pPr marL="1371600" algn="ctr" rtl="0" eaLnBrk="0" fontAlgn="base" hangingPunct="0">
        <a:spcBef>
          <a:spcPct val="0"/>
        </a:spcBef>
        <a:spcAft>
          <a:spcPct val="0"/>
        </a:spcAft>
        <a:defRPr sz="2400" b="1">
          <a:solidFill>
            <a:schemeClr val="tx2"/>
          </a:solidFill>
          <a:latin typeface="Times New Roman" pitchFamily="18" charset="0"/>
        </a:defRPr>
      </a:lvl8pPr>
      <a:lvl9pPr marL="1828800" algn="ctr" rtl="0" eaLnBrk="0" fontAlgn="base" hangingPunct="0">
        <a:spcBef>
          <a:spcPct val="0"/>
        </a:spcBef>
        <a:spcAft>
          <a:spcPct val="0"/>
        </a:spcAft>
        <a:defRPr sz="24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anose="05000000000000000000"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1600" b="1" i="1">
          <a:solidFill>
            <a:schemeClr val="tx1"/>
          </a:solidFill>
          <a:latin typeface="+mn-lt"/>
        </a:defRPr>
      </a:lvl2pPr>
      <a:lvl3pPr marL="1085850" indent="-228600" algn="l" rtl="0" eaLnBrk="0" fontAlgn="base" hangingPunct="0">
        <a:spcBef>
          <a:spcPct val="20000"/>
        </a:spcBef>
        <a:spcAft>
          <a:spcPct val="0"/>
        </a:spcAft>
        <a:buSzPct val="100000"/>
        <a:buChar char="•"/>
        <a:defRPr sz="1400" b="1">
          <a:solidFill>
            <a:schemeClr val="tx1"/>
          </a:solidFill>
          <a:latin typeface="+mn-lt"/>
        </a:defRPr>
      </a:lvl3pPr>
      <a:lvl4pPr marL="1428750" indent="-228600" algn="l" rtl="0" eaLnBrk="0" fontAlgn="base" hangingPunct="0">
        <a:spcBef>
          <a:spcPct val="20000"/>
        </a:spcBef>
        <a:spcAft>
          <a:spcPct val="0"/>
        </a:spcAft>
        <a:buSzPct val="100000"/>
        <a:buChar char="–"/>
        <a:defRPr sz="1400" b="1" i="1">
          <a:solidFill>
            <a:schemeClr val="tx1"/>
          </a:solidFill>
          <a:latin typeface="+mn-lt"/>
        </a:defRPr>
      </a:lvl4pPr>
      <a:lvl5pPr marL="1771650" indent="-228600" algn="l" rtl="0" eaLnBrk="0" fontAlgn="base" hangingPunct="0">
        <a:spcBef>
          <a:spcPct val="20000"/>
        </a:spcBef>
        <a:spcAft>
          <a:spcPct val="0"/>
        </a:spcAft>
        <a:buSzPct val="100000"/>
        <a:buChar char="•"/>
        <a:defRPr sz="1400" b="1">
          <a:solidFill>
            <a:schemeClr val="tx1"/>
          </a:solidFill>
          <a:latin typeface="+mn-lt"/>
        </a:defRPr>
      </a:lvl5pPr>
      <a:lvl6pPr marL="2228850" indent="-228600" algn="l" rtl="0" eaLnBrk="0" fontAlgn="base" hangingPunct="0">
        <a:spcBef>
          <a:spcPct val="20000"/>
        </a:spcBef>
        <a:spcAft>
          <a:spcPct val="0"/>
        </a:spcAft>
        <a:buSzPct val="100000"/>
        <a:buChar char="•"/>
        <a:defRPr sz="1400" b="1">
          <a:solidFill>
            <a:schemeClr val="tx1"/>
          </a:solidFill>
          <a:latin typeface="+mn-lt"/>
        </a:defRPr>
      </a:lvl6pPr>
      <a:lvl7pPr marL="2686050" indent="-228600" algn="l" rtl="0" eaLnBrk="0" fontAlgn="base" hangingPunct="0">
        <a:spcBef>
          <a:spcPct val="20000"/>
        </a:spcBef>
        <a:spcAft>
          <a:spcPct val="0"/>
        </a:spcAft>
        <a:buSzPct val="100000"/>
        <a:buChar char="•"/>
        <a:defRPr sz="1400" b="1">
          <a:solidFill>
            <a:schemeClr val="tx1"/>
          </a:solidFill>
          <a:latin typeface="+mn-lt"/>
        </a:defRPr>
      </a:lvl7pPr>
      <a:lvl8pPr marL="3143250" indent="-228600" algn="l" rtl="0" eaLnBrk="0" fontAlgn="base" hangingPunct="0">
        <a:spcBef>
          <a:spcPct val="20000"/>
        </a:spcBef>
        <a:spcAft>
          <a:spcPct val="0"/>
        </a:spcAft>
        <a:buSzPct val="100000"/>
        <a:buChar char="•"/>
        <a:defRPr sz="1400" b="1">
          <a:solidFill>
            <a:schemeClr val="tx1"/>
          </a:solidFill>
          <a:latin typeface="+mn-lt"/>
        </a:defRPr>
      </a:lvl8pPr>
      <a:lvl9pPr marL="3600450" indent="-228600" algn="l" rtl="0" eaLnBrk="0" fontAlgn="base" hangingPunct="0">
        <a:spcBef>
          <a:spcPct val="2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jpeg"/><Relationship Id="rId5" Type="http://schemas.openxmlformats.org/officeDocument/2006/relationships/oleObject" Target="../embeddings/oleObject4.bin"/><Relationship Id="rId6" Type="http://schemas.openxmlformats.org/officeDocument/2006/relationships/image" Target="../media/image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146" name="Picture 4" descr="sirtif-2_hi"/>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42075" y="2819400"/>
            <a:ext cx="2482850" cy="38544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147" name="Rectangle 2"/>
          <p:cNvSpPr>
            <a:spLocks noGrp="1" noChangeArrowheads="1"/>
          </p:cNvSpPr>
          <p:nvPr>
            <p:ph type="ctrTitle"/>
          </p:nvPr>
        </p:nvSpPr>
        <p:spPr>
          <a:xfrm>
            <a:off x="76200" y="1524000"/>
            <a:ext cx="8991600" cy="1143000"/>
          </a:xfrm>
        </p:spPr>
        <p:txBody>
          <a:bodyPr/>
          <a:lstStyle/>
          <a:p>
            <a:r>
              <a:rPr lang="en-US" altLang="en-US" sz="3600" dirty="0" smtClean="0"/>
              <a:t>Seventh NASA Space Weather and Robotic Mission Operations Workshop</a:t>
            </a:r>
          </a:p>
        </p:txBody>
      </p:sp>
      <p:sp>
        <p:nvSpPr>
          <p:cNvPr id="6148" name="Rectangle 3"/>
          <p:cNvSpPr>
            <a:spLocks noGrp="1" noChangeArrowheads="1"/>
          </p:cNvSpPr>
          <p:nvPr>
            <p:ph type="subTitle" idx="1"/>
          </p:nvPr>
        </p:nvSpPr>
        <p:spPr>
          <a:xfrm>
            <a:off x="838200" y="3200400"/>
            <a:ext cx="7086600" cy="2590800"/>
          </a:xfrm>
        </p:spPr>
        <p:txBody>
          <a:bodyPr/>
          <a:lstStyle/>
          <a:p>
            <a:endParaRPr lang="en-US" altLang="en-US" sz="1800" dirty="0" smtClean="0">
              <a:latin typeface="Arial" panose="020B0604020202020204" pitchFamily="34" charset="0"/>
            </a:endParaRPr>
          </a:p>
          <a:p>
            <a:endParaRPr lang="en-US" altLang="en-US" sz="1800" dirty="0" smtClean="0">
              <a:latin typeface="Arial" panose="020B0604020202020204" pitchFamily="34" charset="0"/>
            </a:endParaRPr>
          </a:p>
          <a:p>
            <a:pPr eaLnBrk="1" hangingPunct="1">
              <a:lnSpc>
                <a:spcPct val="80000"/>
              </a:lnSpc>
            </a:pPr>
            <a:r>
              <a:rPr lang="en-US" altLang="en-US" sz="1800" dirty="0" smtClean="0">
                <a:latin typeface="Times New Roman" panose="02020603050405020304" pitchFamily="18" charset="0"/>
              </a:rPr>
              <a:t>Joseph C. Hunt Jr.</a:t>
            </a:r>
          </a:p>
          <a:p>
            <a:pPr eaLnBrk="1" hangingPunct="1">
              <a:lnSpc>
                <a:spcPct val="80000"/>
              </a:lnSpc>
            </a:pPr>
            <a:r>
              <a:rPr lang="en-US" altLang="en-US" sz="1800" dirty="0" smtClean="0">
                <a:latin typeface="Times New Roman" panose="02020603050405020304" pitchFamily="18" charset="0"/>
              </a:rPr>
              <a:t>Spitzer Deputy Mission Manager / Flight Director</a:t>
            </a:r>
          </a:p>
          <a:p>
            <a:pPr eaLnBrk="1" hangingPunct="1">
              <a:lnSpc>
                <a:spcPct val="80000"/>
              </a:lnSpc>
            </a:pPr>
            <a:endParaRPr lang="en-US" altLang="en-US" sz="1800" dirty="0" smtClean="0">
              <a:latin typeface="Times New Roman" panose="02020603050405020304" pitchFamily="18" charset="0"/>
            </a:endParaRPr>
          </a:p>
          <a:p>
            <a:pPr eaLnBrk="1" hangingPunct="1">
              <a:lnSpc>
                <a:spcPct val="80000"/>
              </a:lnSpc>
            </a:pPr>
            <a:r>
              <a:rPr lang="en-US" altLang="en-US" sz="1800" dirty="0" smtClean="0">
                <a:latin typeface="Times New Roman" panose="02020603050405020304" pitchFamily="18" charset="0"/>
              </a:rPr>
              <a:t>September 29, 2015</a:t>
            </a:r>
          </a:p>
        </p:txBody>
      </p:sp>
      <p:sp>
        <p:nvSpPr>
          <p:cNvPr id="34821" name="Rectangle 4"/>
          <p:cNvSpPr>
            <a:spLocks noChangeArrowheads="1"/>
          </p:cNvSpPr>
          <p:nvPr/>
        </p:nvSpPr>
        <p:spPr bwMode="auto">
          <a:xfrm>
            <a:off x="1028700" y="5105400"/>
            <a:ext cx="7086600"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90470" tIns="44441" rIns="90470" bIns="44441"/>
          <a:lstStyle>
            <a:lvl1pPr>
              <a:spcBef>
                <a:spcPct val="20000"/>
              </a:spcBef>
              <a:buFont typeface="Wingdings" panose="05000000000000000000" pitchFamily="2" charset="2"/>
              <a:buChar char="l"/>
              <a:defRPr sz="3200" b="1">
                <a:solidFill>
                  <a:schemeClr val="tx1"/>
                </a:solidFill>
                <a:latin typeface="Helvetica (PCL6)" pitchFamily="34" charset="0"/>
              </a:defRPr>
            </a:lvl1pPr>
            <a:lvl2pPr marL="742950" indent="-285750">
              <a:spcBef>
                <a:spcPct val="20000"/>
              </a:spcBef>
              <a:buSzPct val="100000"/>
              <a:buChar char="–"/>
              <a:defRPr sz="1600" b="1" i="1">
                <a:solidFill>
                  <a:schemeClr val="tx1"/>
                </a:solidFill>
                <a:latin typeface="Helvetica (PCL6)" pitchFamily="34" charset="0"/>
              </a:defRPr>
            </a:lvl2pPr>
            <a:lvl3pPr marL="1143000" indent="-228600">
              <a:spcBef>
                <a:spcPct val="20000"/>
              </a:spcBef>
              <a:buSzPct val="100000"/>
              <a:buChar char="•"/>
              <a:defRPr sz="1400" b="1">
                <a:solidFill>
                  <a:schemeClr val="tx1"/>
                </a:solidFill>
                <a:latin typeface="Helvetica (PCL6)" pitchFamily="34" charset="0"/>
              </a:defRPr>
            </a:lvl3pPr>
            <a:lvl4pPr marL="1600200" indent="-228600">
              <a:spcBef>
                <a:spcPct val="20000"/>
              </a:spcBef>
              <a:buSzPct val="100000"/>
              <a:buChar char="–"/>
              <a:defRPr sz="1400" b="1" i="1">
                <a:solidFill>
                  <a:schemeClr val="tx1"/>
                </a:solidFill>
                <a:latin typeface="Helvetica (PCL6)" pitchFamily="34" charset="0"/>
              </a:defRPr>
            </a:lvl4pPr>
            <a:lvl5pPr marL="2057400" indent="-228600">
              <a:spcBef>
                <a:spcPct val="20000"/>
              </a:spcBef>
              <a:buSzPct val="100000"/>
              <a:buChar char="•"/>
              <a:defRPr sz="1400" b="1">
                <a:solidFill>
                  <a:schemeClr val="tx1"/>
                </a:solidFill>
                <a:latin typeface="Helvetica (PCL6)" pitchFamily="34" charset="0"/>
              </a:defRPr>
            </a:lvl5pPr>
            <a:lvl6pPr marL="2514600" indent="-228600" eaLnBrk="0" fontAlgn="base" hangingPunct="0">
              <a:spcBef>
                <a:spcPct val="20000"/>
              </a:spcBef>
              <a:spcAft>
                <a:spcPct val="0"/>
              </a:spcAft>
              <a:buSzPct val="100000"/>
              <a:buChar char="•"/>
              <a:defRPr sz="1400" b="1">
                <a:solidFill>
                  <a:schemeClr val="tx1"/>
                </a:solidFill>
                <a:latin typeface="Helvetica (PCL6)" pitchFamily="34" charset="0"/>
              </a:defRPr>
            </a:lvl6pPr>
            <a:lvl7pPr marL="2971800" indent="-228600" eaLnBrk="0" fontAlgn="base" hangingPunct="0">
              <a:spcBef>
                <a:spcPct val="20000"/>
              </a:spcBef>
              <a:spcAft>
                <a:spcPct val="0"/>
              </a:spcAft>
              <a:buSzPct val="100000"/>
              <a:buChar char="•"/>
              <a:defRPr sz="1400" b="1">
                <a:solidFill>
                  <a:schemeClr val="tx1"/>
                </a:solidFill>
                <a:latin typeface="Helvetica (PCL6)" pitchFamily="34" charset="0"/>
              </a:defRPr>
            </a:lvl7pPr>
            <a:lvl8pPr marL="3429000" indent="-228600" eaLnBrk="0" fontAlgn="base" hangingPunct="0">
              <a:spcBef>
                <a:spcPct val="20000"/>
              </a:spcBef>
              <a:spcAft>
                <a:spcPct val="0"/>
              </a:spcAft>
              <a:buSzPct val="100000"/>
              <a:buChar char="•"/>
              <a:defRPr sz="1400" b="1">
                <a:solidFill>
                  <a:schemeClr val="tx1"/>
                </a:solidFill>
                <a:latin typeface="Helvetica (PCL6)" pitchFamily="34" charset="0"/>
              </a:defRPr>
            </a:lvl8pPr>
            <a:lvl9pPr marL="3886200" indent="-228600" eaLnBrk="0" fontAlgn="base" hangingPunct="0">
              <a:spcBef>
                <a:spcPct val="20000"/>
              </a:spcBef>
              <a:spcAft>
                <a:spcPct val="0"/>
              </a:spcAft>
              <a:buSzPct val="100000"/>
              <a:buChar char="•"/>
              <a:defRPr sz="1400" b="1">
                <a:solidFill>
                  <a:schemeClr val="tx1"/>
                </a:solidFill>
                <a:latin typeface="Helvetica (PCL6)" pitchFamily="34" charset="0"/>
              </a:defRPr>
            </a:lvl9pPr>
          </a:lstStyle>
          <a:p>
            <a:pPr algn="ctr" eaLnBrk="1" hangingPunct="1">
              <a:lnSpc>
                <a:spcPct val="80000"/>
              </a:lnSpc>
              <a:spcBef>
                <a:spcPct val="0"/>
              </a:spcBef>
              <a:buFontTx/>
              <a:buNone/>
              <a:defRPr/>
            </a:pPr>
            <a:r>
              <a:rPr lang="en-US" altLang="en-US" sz="1200" dirty="0" smtClean="0">
                <a:solidFill>
                  <a:srgbClr val="000000"/>
                </a:solidFill>
                <a:latin typeface="+mj-lt"/>
              </a:rPr>
              <a:t>Jet Propulsion Laboratory</a:t>
            </a:r>
          </a:p>
          <a:p>
            <a:pPr algn="ctr" eaLnBrk="1" hangingPunct="1">
              <a:lnSpc>
                <a:spcPct val="80000"/>
              </a:lnSpc>
              <a:spcBef>
                <a:spcPct val="0"/>
              </a:spcBef>
              <a:buFontTx/>
              <a:buNone/>
              <a:defRPr/>
            </a:pPr>
            <a:r>
              <a:rPr lang="en-US" altLang="en-US" sz="1200" dirty="0" smtClean="0">
                <a:solidFill>
                  <a:srgbClr val="000000"/>
                </a:solidFill>
                <a:latin typeface="+mj-lt"/>
              </a:rPr>
              <a:t>California Institute of Technology</a:t>
            </a:r>
          </a:p>
          <a:p>
            <a:pPr algn="ctr" eaLnBrk="1" hangingPunct="1">
              <a:lnSpc>
                <a:spcPct val="80000"/>
              </a:lnSpc>
              <a:spcBef>
                <a:spcPct val="0"/>
              </a:spcBef>
              <a:buFontTx/>
              <a:buNone/>
              <a:defRPr/>
            </a:pPr>
            <a:r>
              <a:rPr lang="en-US" altLang="en-US" sz="1200" dirty="0" smtClean="0">
                <a:solidFill>
                  <a:srgbClr val="000000"/>
                </a:solidFill>
                <a:latin typeface="+mj-lt"/>
              </a:rPr>
              <a:t>4800 Oak Grove Drive</a:t>
            </a:r>
          </a:p>
          <a:p>
            <a:pPr algn="ctr" eaLnBrk="1" hangingPunct="1">
              <a:lnSpc>
                <a:spcPct val="80000"/>
              </a:lnSpc>
              <a:spcBef>
                <a:spcPct val="0"/>
              </a:spcBef>
              <a:buFontTx/>
              <a:buNone/>
              <a:defRPr/>
            </a:pPr>
            <a:r>
              <a:rPr lang="en-US" altLang="en-US" sz="1200" dirty="0" smtClean="0">
                <a:solidFill>
                  <a:srgbClr val="000000"/>
                </a:solidFill>
                <a:latin typeface="+mj-lt"/>
              </a:rPr>
              <a:t>Pasadena, CA  91109-8099 USA</a:t>
            </a:r>
          </a:p>
        </p:txBody>
      </p:sp>
      <p:grpSp>
        <p:nvGrpSpPr>
          <p:cNvPr id="6150" name="Group 16"/>
          <p:cNvGrpSpPr>
            <a:grpSpLocks/>
          </p:cNvGrpSpPr>
          <p:nvPr/>
        </p:nvGrpSpPr>
        <p:grpSpPr bwMode="auto">
          <a:xfrm>
            <a:off x="0" y="0"/>
            <a:ext cx="8915400" cy="854075"/>
            <a:chOff x="0" y="0"/>
            <a:chExt cx="5616" cy="538"/>
          </a:xfrm>
        </p:grpSpPr>
        <p:graphicFrame>
          <p:nvGraphicFramePr>
            <p:cNvPr id="6151" name="Object 13"/>
            <p:cNvGraphicFramePr>
              <a:graphicFrameLocks noChangeAspect="1"/>
            </p:cNvGraphicFramePr>
            <p:nvPr/>
          </p:nvGraphicFramePr>
          <p:xfrm>
            <a:off x="0" y="0"/>
            <a:ext cx="432" cy="392"/>
          </p:xfrm>
          <a:graphic>
            <a:graphicData uri="http://schemas.openxmlformats.org/presentationml/2006/ole">
              <p:oleObj spid="_x0000_s6187" name="Photo Editor Photo" r:id="rId5" imgW="1523810" imgH="1380952" progId="">
                <p:embed/>
              </p:oleObj>
            </a:graphicData>
          </a:graphic>
        </p:graphicFrame>
        <p:sp>
          <p:nvSpPr>
            <p:cNvPr id="6152" name="Rectangle 14"/>
            <p:cNvSpPr>
              <a:spLocks noChangeArrowheads="1"/>
            </p:cNvSpPr>
            <p:nvPr/>
          </p:nvSpPr>
          <p:spPr bwMode="auto">
            <a:xfrm>
              <a:off x="336" y="96"/>
              <a:ext cx="1392" cy="44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l"/>
                <a:defRPr sz="3200" b="1">
                  <a:solidFill>
                    <a:schemeClr val="tx1"/>
                  </a:solidFill>
                  <a:latin typeface="Helvetica (PCL6)" pitchFamily="34" charset="0"/>
                </a:defRPr>
              </a:lvl1pPr>
              <a:lvl2pPr marL="742950" indent="-285750">
                <a:spcBef>
                  <a:spcPct val="20000"/>
                </a:spcBef>
                <a:buSzPct val="100000"/>
                <a:buChar char="–"/>
                <a:defRPr sz="1600" b="1" i="1">
                  <a:solidFill>
                    <a:schemeClr val="tx1"/>
                  </a:solidFill>
                  <a:latin typeface="Helvetica (PCL6)" pitchFamily="34" charset="0"/>
                </a:defRPr>
              </a:lvl2pPr>
              <a:lvl3pPr marL="1143000" indent="-228600">
                <a:spcBef>
                  <a:spcPct val="20000"/>
                </a:spcBef>
                <a:buSzPct val="100000"/>
                <a:buChar char="•"/>
                <a:defRPr sz="1400" b="1">
                  <a:solidFill>
                    <a:schemeClr val="tx1"/>
                  </a:solidFill>
                  <a:latin typeface="Helvetica (PCL6)" pitchFamily="34" charset="0"/>
                </a:defRPr>
              </a:lvl3pPr>
              <a:lvl4pPr marL="1600200" indent="-228600">
                <a:spcBef>
                  <a:spcPct val="20000"/>
                </a:spcBef>
                <a:buSzPct val="100000"/>
                <a:buChar char="–"/>
                <a:defRPr sz="1400" b="1" i="1">
                  <a:solidFill>
                    <a:schemeClr val="tx1"/>
                  </a:solidFill>
                  <a:latin typeface="Helvetica (PCL6)" pitchFamily="34" charset="0"/>
                </a:defRPr>
              </a:lvl4pPr>
              <a:lvl5pPr marL="2057400" indent="-228600">
                <a:spcBef>
                  <a:spcPct val="20000"/>
                </a:spcBef>
                <a:buSzPct val="100000"/>
                <a:buChar char="•"/>
                <a:defRPr sz="1400" b="1">
                  <a:solidFill>
                    <a:schemeClr val="tx1"/>
                  </a:solidFill>
                  <a:latin typeface="Helvetica (PCL6)" pitchFamily="34" charset="0"/>
                </a:defRPr>
              </a:lvl5pPr>
              <a:lvl6pPr marL="2514600" indent="-228600" eaLnBrk="0" fontAlgn="base" hangingPunct="0">
                <a:spcBef>
                  <a:spcPct val="20000"/>
                </a:spcBef>
                <a:spcAft>
                  <a:spcPct val="0"/>
                </a:spcAft>
                <a:buSzPct val="100000"/>
                <a:buChar char="•"/>
                <a:defRPr sz="1400" b="1">
                  <a:solidFill>
                    <a:schemeClr val="tx1"/>
                  </a:solidFill>
                  <a:latin typeface="Helvetica (PCL6)" pitchFamily="34" charset="0"/>
                </a:defRPr>
              </a:lvl6pPr>
              <a:lvl7pPr marL="2971800" indent="-228600" eaLnBrk="0" fontAlgn="base" hangingPunct="0">
                <a:spcBef>
                  <a:spcPct val="20000"/>
                </a:spcBef>
                <a:spcAft>
                  <a:spcPct val="0"/>
                </a:spcAft>
                <a:buSzPct val="100000"/>
                <a:buChar char="•"/>
                <a:defRPr sz="1400" b="1">
                  <a:solidFill>
                    <a:schemeClr val="tx1"/>
                  </a:solidFill>
                  <a:latin typeface="Helvetica (PCL6)" pitchFamily="34" charset="0"/>
                </a:defRPr>
              </a:lvl7pPr>
              <a:lvl8pPr marL="3429000" indent="-228600" eaLnBrk="0" fontAlgn="base" hangingPunct="0">
                <a:spcBef>
                  <a:spcPct val="20000"/>
                </a:spcBef>
                <a:spcAft>
                  <a:spcPct val="0"/>
                </a:spcAft>
                <a:buSzPct val="100000"/>
                <a:buChar char="•"/>
                <a:defRPr sz="1400" b="1">
                  <a:solidFill>
                    <a:schemeClr val="tx1"/>
                  </a:solidFill>
                  <a:latin typeface="Helvetica (PCL6)" pitchFamily="34" charset="0"/>
                </a:defRPr>
              </a:lvl8pPr>
              <a:lvl9pPr marL="3886200" indent="-228600" eaLnBrk="0" fontAlgn="base" hangingPunct="0">
                <a:spcBef>
                  <a:spcPct val="20000"/>
                </a:spcBef>
                <a:spcAft>
                  <a:spcPct val="0"/>
                </a:spcAft>
                <a:buSzPct val="100000"/>
                <a:buChar char="•"/>
                <a:defRPr sz="1400" b="1">
                  <a:solidFill>
                    <a:schemeClr val="tx1"/>
                  </a:solidFill>
                  <a:latin typeface="Helvetica (PCL6)" pitchFamily="34" charset="0"/>
                </a:defRPr>
              </a:lvl9pPr>
            </a:lstStyle>
            <a:p>
              <a:pPr>
                <a:spcBef>
                  <a:spcPct val="0"/>
                </a:spcBef>
                <a:buFontTx/>
                <a:buNone/>
              </a:pPr>
              <a:r>
                <a:rPr lang="en-US" altLang="en-US" sz="1000" b="0" dirty="0">
                  <a:solidFill>
                    <a:srgbClr val="3333CC"/>
                  </a:solidFill>
                  <a:latin typeface="Helvetica" panose="020B0604020202020204" pitchFamily="34" charset="0"/>
                </a:rPr>
                <a:t>National Aeronautics and Space Administration</a:t>
              </a:r>
            </a:p>
            <a:p>
              <a:pPr>
                <a:spcBef>
                  <a:spcPct val="0"/>
                </a:spcBef>
                <a:buFontTx/>
                <a:buNone/>
              </a:pPr>
              <a:r>
                <a:rPr lang="en-US" altLang="en-US" sz="1000" dirty="0">
                  <a:solidFill>
                    <a:srgbClr val="3333CC"/>
                  </a:solidFill>
                  <a:latin typeface="Helvetica" panose="020B0604020202020204" pitchFamily="34" charset="0"/>
                </a:rPr>
                <a:t>Jet Propulsion Laboratory</a:t>
              </a:r>
            </a:p>
            <a:p>
              <a:pPr>
                <a:spcBef>
                  <a:spcPct val="0"/>
                </a:spcBef>
                <a:buFontTx/>
                <a:buNone/>
              </a:pPr>
              <a:r>
                <a:rPr lang="en-US" altLang="en-US" sz="1000" dirty="0">
                  <a:solidFill>
                    <a:srgbClr val="3333CC"/>
                  </a:solidFill>
                  <a:latin typeface="Helvetica" panose="020B0604020202020204" pitchFamily="34" charset="0"/>
                </a:rPr>
                <a:t>California Institute of Technology</a:t>
              </a:r>
            </a:p>
          </p:txBody>
        </p:sp>
        <p:pic>
          <p:nvPicPr>
            <p:cNvPr id="6153" name="Picture 15"/>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82" y="144"/>
              <a:ext cx="834" cy="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Spitzer’s Space Weather Impacts</a:t>
            </a:r>
          </a:p>
        </p:txBody>
      </p:sp>
      <p:sp>
        <p:nvSpPr>
          <p:cNvPr id="3" name="Content Placeholder 2"/>
          <p:cNvSpPr>
            <a:spLocks noGrp="1"/>
          </p:cNvSpPr>
          <p:nvPr>
            <p:ph idx="1"/>
          </p:nvPr>
        </p:nvSpPr>
        <p:spPr>
          <a:xfrm>
            <a:off x="685800" y="1066800"/>
            <a:ext cx="7772400" cy="4479925"/>
          </a:xfrm>
        </p:spPr>
        <p:txBody>
          <a:bodyPr/>
          <a:lstStyle/>
          <a:p>
            <a:pPr>
              <a:buFont typeface="Arial" panose="020B0604020202020204" pitchFamily="34" charset="0"/>
              <a:buChar char="•"/>
              <a:defRPr/>
            </a:pPr>
            <a:r>
              <a:rPr lang="en-US" dirty="0" smtClean="0">
                <a:latin typeface="+mj-lt"/>
              </a:rPr>
              <a:t>Mass Memory Card (MMC) Soft Scrub Errors</a:t>
            </a:r>
          </a:p>
          <a:p>
            <a:pPr marL="457169" lvl="1" indent="0">
              <a:buFontTx/>
              <a:buNone/>
              <a:defRPr/>
            </a:pPr>
            <a:r>
              <a:rPr lang="en-US" b="0" dirty="0" smtClean="0">
                <a:latin typeface="+mj-lt"/>
              </a:rPr>
              <a:t>The EDAC continues to correct for single bit errors due to background radiation.  The corrections are summed by the ratio of corrupted bits over time.</a:t>
            </a:r>
          </a:p>
          <a:p>
            <a:pPr marL="457169" lvl="1" indent="0">
              <a:buFontTx/>
              <a:buNone/>
              <a:defRPr/>
            </a:pPr>
            <a:endParaRPr lang="en-US" b="0" dirty="0">
              <a:latin typeface="+mj-lt"/>
            </a:endParaRPr>
          </a:p>
          <a:p>
            <a:pPr marL="457169" lvl="1" indent="0">
              <a:buFontTx/>
              <a:buNone/>
              <a:defRPr/>
            </a:pPr>
            <a:r>
              <a:rPr lang="en-US" dirty="0">
                <a:latin typeface="+mj-lt"/>
              </a:rPr>
              <a:t>I</a:t>
            </a:r>
            <a:r>
              <a:rPr lang="en-US" dirty="0" smtClean="0">
                <a:latin typeface="+mj-lt"/>
              </a:rPr>
              <a:t>ncreased </a:t>
            </a:r>
            <a:r>
              <a:rPr lang="en-US" dirty="0">
                <a:latin typeface="+mj-lt"/>
              </a:rPr>
              <a:t>background “noise” and the rapid changes in soft scrub error rates </a:t>
            </a:r>
            <a:r>
              <a:rPr lang="en-US" dirty="0" smtClean="0">
                <a:latin typeface="+mj-lt"/>
              </a:rPr>
              <a:t>are </a:t>
            </a:r>
            <a:r>
              <a:rPr lang="en-US" dirty="0">
                <a:latin typeface="+mj-lt"/>
              </a:rPr>
              <a:t>indicative of space weather events.</a:t>
            </a:r>
            <a:r>
              <a:rPr lang="en-US" b="0" dirty="0" smtClean="0">
                <a:latin typeface="+mj-lt"/>
              </a:rPr>
              <a:t> </a:t>
            </a:r>
          </a:p>
          <a:p>
            <a:pPr marL="457169" lvl="1" indent="0">
              <a:buFontTx/>
              <a:buNone/>
              <a:defRPr/>
            </a:pPr>
            <a:endParaRPr lang="en-US" b="0" dirty="0"/>
          </a:p>
          <a:p>
            <a:pPr marL="457169" lvl="1" indent="0">
              <a:buFontTx/>
              <a:buNone/>
              <a:defRPr/>
            </a:pPr>
            <a:endParaRPr lang="en-US" b="0" dirty="0" smtClean="0"/>
          </a:p>
          <a:p>
            <a:pPr marL="457169" lvl="1" indent="0">
              <a:buFontTx/>
              <a:buNone/>
              <a:defRPr/>
            </a:pPr>
            <a:endParaRPr lang="en-US" b="0" dirty="0"/>
          </a:p>
          <a:p>
            <a:pPr marL="457169" lvl="1" indent="0">
              <a:buFontTx/>
              <a:buNone/>
              <a:defRPr/>
            </a:pPr>
            <a:endParaRPr lang="en-US" b="0" dirty="0" smtClean="0"/>
          </a:p>
          <a:p>
            <a:pPr marL="457169" lvl="1" indent="0">
              <a:buFontTx/>
              <a:buNone/>
              <a:defRPr/>
            </a:pPr>
            <a:endParaRPr lang="en-US" b="0" dirty="0"/>
          </a:p>
          <a:p>
            <a:pPr marL="457169" lvl="1" indent="0">
              <a:buFontTx/>
              <a:buNone/>
              <a:defRPr/>
            </a:pPr>
            <a:endParaRPr lang="en-US" b="0" dirty="0" smtClean="0"/>
          </a:p>
          <a:p>
            <a:pPr marL="457169" lvl="1" indent="0">
              <a:buFontTx/>
              <a:buNone/>
              <a:defRPr/>
            </a:pPr>
            <a:endParaRPr lang="en-US" b="0" dirty="0"/>
          </a:p>
          <a:p>
            <a:pPr marL="457169" lvl="1" indent="0">
              <a:buFontTx/>
              <a:buNone/>
              <a:defRPr/>
            </a:pPr>
            <a:endParaRPr lang="en-US" b="0" dirty="0" smtClean="0"/>
          </a:p>
          <a:p>
            <a:pPr marL="457169" lvl="1" indent="0">
              <a:buFontTx/>
              <a:buNone/>
              <a:defRPr/>
            </a:pPr>
            <a:endParaRPr lang="en-US" b="0" dirty="0"/>
          </a:p>
          <a:p>
            <a:pPr marL="457169" lvl="1" indent="0">
              <a:buFontTx/>
              <a:buNone/>
              <a:defRPr/>
            </a:pPr>
            <a:endParaRPr lang="en-US" b="0" dirty="0" smtClean="0"/>
          </a:p>
          <a:p>
            <a:pPr marL="0" indent="0" algn="just">
              <a:spcBef>
                <a:spcPts val="0"/>
              </a:spcBef>
              <a:spcAft>
                <a:spcPts val="0"/>
              </a:spcAft>
              <a:buFont typeface="Wingdings" panose="05000000000000000000" pitchFamily="2" charset="2"/>
              <a:buNone/>
              <a:defRPr/>
            </a:pPr>
            <a:r>
              <a:rPr lang="en-US" sz="1600" b="0" dirty="0">
                <a:latin typeface="+mj-lt"/>
                <a:ea typeface="Times New Roman" panose="02020603050405020304" pitchFamily="18" charset="0"/>
                <a:cs typeface="Helvetica" panose="020B0604020202020204" pitchFamily="34" charset="0"/>
              </a:rPr>
              <a:t>Spitzer MMC Board 0 and Board 1 Soft Scrub Error Counts during March 7-8, 2012 CME </a:t>
            </a:r>
            <a:r>
              <a:rPr lang="en-US" sz="1600" b="0" dirty="0" smtClean="0">
                <a:latin typeface="+mj-lt"/>
                <a:ea typeface="Times New Roman" panose="02020603050405020304" pitchFamily="18" charset="0"/>
                <a:cs typeface="Helvetica" panose="020B0604020202020204" pitchFamily="34" charset="0"/>
              </a:rPr>
              <a:t>Event.</a:t>
            </a:r>
            <a:endParaRPr lang="en-US" sz="1600" b="0" dirty="0">
              <a:latin typeface="+mj-lt"/>
              <a:ea typeface="Times New Roman" panose="02020603050405020304" pitchFamily="18" charset="0"/>
              <a:cs typeface="Helvetica" panose="020B0604020202020204" pitchFamily="34" charset="0"/>
            </a:endParaRPr>
          </a:p>
          <a:p>
            <a:pPr marL="457169" lvl="1" indent="0">
              <a:buFontTx/>
              <a:buNone/>
              <a:defRPr/>
            </a:pPr>
            <a:endParaRPr lang="en-US" b="0" dirty="0" smtClean="0"/>
          </a:p>
          <a:p>
            <a:pPr marL="457169" lvl="1" indent="0">
              <a:buFontTx/>
              <a:buNone/>
              <a:defRPr/>
            </a:pPr>
            <a:endParaRPr lang="en-US" b="0" dirty="0"/>
          </a:p>
          <a:p>
            <a:pPr marL="457169" lvl="1" indent="0">
              <a:buFontTx/>
              <a:buNone/>
              <a:defRPr/>
            </a:pPr>
            <a:endParaRPr lang="en-US" b="0" dirty="0" smtClean="0"/>
          </a:p>
          <a:p>
            <a:pPr marL="457169" lvl="1" indent="0">
              <a:buFontTx/>
              <a:buNone/>
              <a:defRPr/>
            </a:pPr>
            <a:endParaRPr lang="en-US" b="0" dirty="0"/>
          </a:p>
          <a:p>
            <a:pPr marL="457169" lvl="1" indent="0">
              <a:buFontTx/>
              <a:buNone/>
              <a:defRPr/>
            </a:pPr>
            <a:endParaRPr lang="en-US" b="0" dirty="0" smtClean="0"/>
          </a:p>
          <a:p>
            <a:pPr marL="457169" lvl="1" indent="0">
              <a:buFontTx/>
              <a:buNone/>
              <a:defRPr/>
            </a:pPr>
            <a:endParaRPr lang="en-US" b="0" dirty="0"/>
          </a:p>
          <a:p>
            <a:pPr marL="457169" lvl="1" indent="0">
              <a:buFontTx/>
              <a:buNone/>
              <a:defRPr/>
            </a:pPr>
            <a:endParaRPr lang="en-US" b="0" dirty="0" smtClean="0"/>
          </a:p>
          <a:p>
            <a:pPr marL="457169" lvl="1" indent="0">
              <a:buFontTx/>
              <a:buNone/>
              <a:defRPr/>
            </a:pPr>
            <a:endParaRPr lang="en-US" b="0" dirty="0"/>
          </a:p>
          <a:p>
            <a:pPr marL="457169" lvl="1" indent="0">
              <a:buFontTx/>
              <a:buNone/>
              <a:defRPr/>
            </a:pPr>
            <a:endParaRPr lang="en-US" b="0" dirty="0" smtClean="0"/>
          </a:p>
          <a:p>
            <a:pPr marL="457169" lvl="1" indent="0">
              <a:buFontTx/>
              <a:buNone/>
              <a:defRPr/>
            </a:pPr>
            <a:endParaRPr lang="en-US" b="0" dirty="0"/>
          </a:p>
          <a:p>
            <a:pPr marL="457169" lvl="1" indent="0">
              <a:buFontTx/>
              <a:buNone/>
              <a:defRPr/>
            </a:pPr>
            <a:endParaRPr lang="en-US" b="0" dirty="0" smtClean="0"/>
          </a:p>
          <a:p>
            <a:pPr marL="457169" lvl="1" indent="0">
              <a:buFontTx/>
              <a:buNone/>
              <a:defRPr/>
            </a:pPr>
            <a:endParaRPr lang="en-US" b="0" dirty="0" smtClean="0"/>
          </a:p>
          <a:p>
            <a:pPr marL="457169" lvl="1" indent="0">
              <a:buFontTx/>
              <a:buNone/>
              <a:defRPr/>
            </a:pPr>
            <a:endParaRPr lang="en-US" dirty="0" smtClean="0"/>
          </a:p>
        </p:txBody>
      </p:sp>
      <p:pic>
        <p:nvPicPr>
          <p:cNvPr id="27652"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2822575"/>
            <a:ext cx="3436938" cy="2724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7653"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0" y="2800350"/>
            <a:ext cx="3436938" cy="2724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Spitzer’s Space Weather Impacts</a:t>
            </a:r>
          </a:p>
        </p:txBody>
      </p:sp>
      <p:sp>
        <p:nvSpPr>
          <p:cNvPr id="3" name="Content Placeholder 2"/>
          <p:cNvSpPr>
            <a:spLocks noGrp="1"/>
          </p:cNvSpPr>
          <p:nvPr>
            <p:ph idx="1"/>
          </p:nvPr>
        </p:nvSpPr>
        <p:spPr>
          <a:xfrm>
            <a:off x="685800" y="1066800"/>
            <a:ext cx="7772400" cy="4267200"/>
          </a:xfrm>
        </p:spPr>
        <p:txBody>
          <a:bodyPr/>
          <a:lstStyle/>
          <a:p>
            <a:pPr>
              <a:buFont typeface="Arial" panose="020B0604020202020204" pitchFamily="34" charset="0"/>
              <a:buChar char="•"/>
              <a:defRPr/>
            </a:pPr>
            <a:r>
              <a:rPr lang="en-US" dirty="0" smtClean="0">
                <a:latin typeface="+mj-lt"/>
              </a:rPr>
              <a:t>Power/Solar Array Panel</a:t>
            </a:r>
          </a:p>
          <a:p>
            <a:pPr marL="457169" lvl="1" indent="0">
              <a:buFontTx/>
              <a:buNone/>
              <a:defRPr/>
            </a:pPr>
            <a:r>
              <a:rPr lang="en-US" b="0" dirty="0" smtClean="0">
                <a:latin typeface="+mj-lt"/>
              </a:rPr>
              <a:t>Continuous trending provides performance statics for the output power. </a:t>
            </a:r>
            <a:endParaRPr lang="en-US" b="0" dirty="0"/>
          </a:p>
          <a:p>
            <a:pPr marL="457169" lvl="1" indent="0">
              <a:buFontTx/>
              <a:buNone/>
              <a:defRPr/>
            </a:pPr>
            <a:endParaRPr lang="en-US" b="0" dirty="0" smtClean="0"/>
          </a:p>
          <a:p>
            <a:pPr marL="457169" lvl="1" indent="0">
              <a:buFontTx/>
              <a:buNone/>
              <a:defRPr/>
            </a:pPr>
            <a:endParaRPr lang="en-US" b="0" dirty="0"/>
          </a:p>
          <a:p>
            <a:pPr marL="457169" lvl="1" indent="0">
              <a:buFontTx/>
              <a:buNone/>
              <a:defRPr/>
            </a:pPr>
            <a:endParaRPr lang="en-US" b="0" dirty="0" smtClean="0"/>
          </a:p>
          <a:p>
            <a:pPr marL="457169" lvl="1" indent="0">
              <a:buFontTx/>
              <a:buNone/>
              <a:defRPr/>
            </a:pPr>
            <a:endParaRPr lang="en-US" b="0" dirty="0"/>
          </a:p>
          <a:p>
            <a:pPr marL="457169" lvl="1" indent="0">
              <a:buFontTx/>
              <a:buNone/>
              <a:defRPr/>
            </a:pPr>
            <a:endParaRPr lang="en-US" b="0" dirty="0" smtClean="0"/>
          </a:p>
          <a:p>
            <a:pPr marL="457169" lvl="1" indent="0">
              <a:buFontTx/>
              <a:buNone/>
              <a:defRPr/>
            </a:pPr>
            <a:endParaRPr lang="en-US" b="0" dirty="0"/>
          </a:p>
          <a:p>
            <a:pPr marL="457169" lvl="1" indent="0">
              <a:buFontTx/>
              <a:buNone/>
              <a:defRPr/>
            </a:pPr>
            <a:endParaRPr lang="en-US" b="0" dirty="0" smtClean="0"/>
          </a:p>
          <a:p>
            <a:pPr marL="457169" lvl="1" indent="0">
              <a:buFontTx/>
              <a:buNone/>
              <a:defRPr/>
            </a:pPr>
            <a:endParaRPr lang="en-US" b="0" dirty="0"/>
          </a:p>
          <a:p>
            <a:pPr marL="457169" lvl="1" indent="0">
              <a:buFontTx/>
              <a:buNone/>
              <a:defRPr/>
            </a:pPr>
            <a:endParaRPr lang="en-US" b="0" dirty="0" smtClean="0"/>
          </a:p>
          <a:p>
            <a:pPr marL="457169" lvl="1" indent="0">
              <a:buFontTx/>
              <a:buNone/>
              <a:defRPr/>
            </a:pPr>
            <a:endParaRPr lang="en-US" b="0" dirty="0"/>
          </a:p>
          <a:p>
            <a:pPr marL="457169" lvl="1" indent="0">
              <a:buFontTx/>
              <a:buNone/>
              <a:defRPr/>
            </a:pPr>
            <a:endParaRPr lang="en-US" b="0" dirty="0" smtClean="0"/>
          </a:p>
          <a:p>
            <a:pPr marL="457169" lvl="1" indent="0">
              <a:buFontTx/>
              <a:buNone/>
              <a:defRPr/>
            </a:pPr>
            <a:endParaRPr lang="en-US" b="0" dirty="0"/>
          </a:p>
          <a:p>
            <a:pPr marL="457169" lvl="1" indent="0">
              <a:buFontTx/>
              <a:buNone/>
              <a:defRPr/>
            </a:pPr>
            <a:r>
              <a:rPr lang="en-US" sz="1500" b="0" i="0" dirty="0" smtClean="0">
                <a:latin typeface="+mj-lt"/>
              </a:rPr>
              <a:t>Major </a:t>
            </a:r>
            <a:r>
              <a:rPr lang="en-US" sz="1500" b="0" i="0" dirty="0">
                <a:latin typeface="+mj-lt"/>
              </a:rPr>
              <a:t>solar weather events in October-November 2003 and January 2005 </a:t>
            </a:r>
            <a:r>
              <a:rPr lang="en-US" sz="1500" b="0" i="0" dirty="0" smtClean="0">
                <a:latin typeface="+mj-lt"/>
              </a:rPr>
              <a:t>reduced </a:t>
            </a:r>
            <a:r>
              <a:rPr lang="en-US" sz="1500" b="0" i="0" dirty="0">
                <a:latin typeface="+mj-lt"/>
              </a:rPr>
              <a:t>the solar panel assembly output by 4.7% and 2.8%, respectively. In addition, in early November 2010, a micrometeoroid impact damaged one of the solar panel assembly’s strings, reducing the total power output by an additional 6.5</a:t>
            </a:r>
            <a:r>
              <a:rPr lang="en-US" sz="1500" b="0" i="0" dirty="0" smtClean="0">
                <a:latin typeface="+mj-lt"/>
              </a:rPr>
              <a:t>%.  The solar panel still operates well within the power output margin.</a:t>
            </a:r>
            <a:endParaRPr lang="en-US" sz="1500" b="0" i="0" dirty="0">
              <a:latin typeface="+mj-lt"/>
            </a:endParaRPr>
          </a:p>
          <a:p>
            <a:pPr marL="457169" lvl="1" indent="0">
              <a:buFontTx/>
              <a:buNone/>
              <a:defRPr/>
            </a:pPr>
            <a:endParaRPr lang="en-US" b="0" dirty="0" smtClean="0"/>
          </a:p>
          <a:p>
            <a:pPr marL="457170" lvl="1" indent="0">
              <a:buFontTx/>
              <a:buNone/>
              <a:defRPr/>
            </a:pPr>
            <a:r>
              <a:rPr lang="en-US" b="0" dirty="0"/>
              <a:t>		</a:t>
            </a:r>
            <a:r>
              <a:rPr lang="en-US" b="0" dirty="0" smtClean="0"/>
              <a:t>		</a:t>
            </a:r>
            <a:endParaRPr lang="en-US" dirty="0" smtClean="0"/>
          </a:p>
        </p:txBody>
      </p:sp>
      <p:pic>
        <p:nvPicPr>
          <p:cNvPr id="28676"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09800" y="1752600"/>
            <a:ext cx="3798888" cy="33051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Spitzer’s Space Weather Impacts</a:t>
            </a:r>
          </a:p>
        </p:txBody>
      </p:sp>
      <p:sp>
        <p:nvSpPr>
          <p:cNvPr id="3" name="Content Placeholder 2"/>
          <p:cNvSpPr>
            <a:spLocks noGrp="1"/>
          </p:cNvSpPr>
          <p:nvPr>
            <p:ph idx="1"/>
          </p:nvPr>
        </p:nvSpPr>
        <p:spPr>
          <a:xfrm>
            <a:off x="685800" y="838200"/>
            <a:ext cx="7772400" cy="4267200"/>
          </a:xfrm>
        </p:spPr>
        <p:txBody>
          <a:bodyPr/>
          <a:lstStyle/>
          <a:p>
            <a:pPr marL="457170" lvl="1" indent="0">
              <a:buFontTx/>
              <a:buNone/>
              <a:defRPr/>
            </a:pPr>
            <a:r>
              <a:rPr lang="en-US" b="0" dirty="0"/>
              <a:t>		</a:t>
            </a:r>
            <a:r>
              <a:rPr lang="en-US" b="0" dirty="0" smtClean="0"/>
              <a:t>		</a:t>
            </a:r>
            <a:endParaRPr lang="en-US" dirty="0" smtClean="0"/>
          </a:p>
          <a:p>
            <a:pPr>
              <a:buFont typeface="Arial" panose="020B0604020202020204" pitchFamily="34" charset="0"/>
              <a:buChar char="•"/>
              <a:defRPr/>
            </a:pPr>
            <a:r>
              <a:rPr lang="en-US" dirty="0" smtClean="0">
                <a:latin typeface="+mj-lt"/>
              </a:rPr>
              <a:t>Star Tracker</a:t>
            </a:r>
          </a:p>
          <a:p>
            <a:pPr marL="457169" lvl="1" indent="0">
              <a:buFontTx/>
              <a:buNone/>
              <a:defRPr/>
            </a:pPr>
            <a:r>
              <a:rPr lang="en-US" b="0" dirty="0" smtClean="0">
                <a:latin typeface="+mj-lt"/>
              </a:rPr>
              <a:t>STA component-level fault protection utilizes a series of checks to test the component health.  </a:t>
            </a:r>
            <a:endParaRPr lang="en-US" b="0" dirty="0">
              <a:latin typeface="+mj-lt"/>
            </a:endParaRPr>
          </a:p>
          <a:p>
            <a:pPr marL="457169" lvl="1" indent="0">
              <a:buFontTx/>
              <a:buNone/>
              <a:defRPr/>
            </a:pPr>
            <a:endParaRPr lang="en-US" b="0" dirty="0" smtClean="0">
              <a:latin typeface="+mj-lt"/>
            </a:endParaRPr>
          </a:p>
          <a:p>
            <a:pPr marL="457169" lvl="1" indent="0">
              <a:buFontTx/>
              <a:buNone/>
              <a:defRPr/>
            </a:pPr>
            <a:endParaRPr lang="en-US" b="0" dirty="0">
              <a:latin typeface="+mj-lt"/>
            </a:endParaRPr>
          </a:p>
          <a:p>
            <a:pPr marL="457169" lvl="1" indent="0">
              <a:buFontTx/>
              <a:buNone/>
              <a:defRPr/>
            </a:pPr>
            <a:endParaRPr lang="en-US" b="0" dirty="0" smtClean="0">
              <a:latin typeface="+mj-lt"/>
            </a:endParaRPr>
          </a:p>
          <a:p>
            <a:pPr marL="457169" lvl="1" indent="0">
              <a:buFontTx/>
              <a:buNone/>
              <a:defRPr/>
            </a:pPr>
            <a:endParaRPr lang="en-US" b="0" dirty="0">
              <a:latin typeface="+mj-lt"/>
            </a:endParaRPr>
          </a:p>
          <a:p>
            <a:pPr marL="457169" lvl="1" indent="0">
              <a:buFontTx/>
              <a:buNone/>
              <a:defRPr/>
            </a:pPr>
            <a:endParaRPr lang="en-US" b="0" dirty="0" smtClean="0">
              <a:latin typeface="+mj-lt"/>
            </a:endParaRPr>
          </a:p>
          <a:p>
            <a:pPr marL="457169" lvl="1" indent="0">
              <a:buFontTx/>
              <a:buNone/>
              <a:defRPr/>
            </a:pPr>
            <a:endParaRPr lang="en-US" b="0" dirty="0">
              <a:latin typeface="+mj-lt"/>
            </a:endParaRPr>
          </a:p>
          <a:p>
            <a:pPr marL="457169" lvl="1" indent="0">
              <a:buFontTx/>
              <a:buNone/>
              <a:defRPr/>
            </a:pPr>
            <a:endParaRPr lang="en-US" b="0" dirty="0" smtClean="0">
              <a:latin typeface="+mj-lt"/>
            </a:endParaRPr>
          </a:p>
          <a:p>
            <a:pPr marL="457169" lvl="1" indent="0">
              <a:buFontTx/>
              <a:buNone/>
              <a:defRPr/>
            </a:pPr>
            <a:endParaRPr lang="en-US" b="0" dirty="0">
              <a:latin typeface="+mj-lt"/>
            </a:endParaRPr>
          </a:p>
          <a:p>
            <a:pPr marL="457169" lvl="1" indent="0">
              <a:buFontTx/>
              <a:buNone/>
              <a:defRPr/>
            </a:pPr>
            <a:endParaRPr lang="en-US" b="0" dirty="0" smtClean="0">
              <a:latin typeface="+mj-lt"/>
            </a:endParaRPr>
          </a:p>
          <a:p>
            <a:pPr marL="457169" lvl="1" indent="0">
              <a:buFontTx/>
              <a:buNone/>
              <a:defRPr/>
            </a:pPr>
            <a:endParaRPr lang="en-US" b="0" dirty="0">
              <a:latin typeface="+mj-lt"/>
            </a:endParaRPr>
          </a:p>
          <a:p>
            <a:pPr marL="457169" lvl="1" indent="0">
              <a:buFontTx/>
              <a:buNone/>
              <a:defRPr/>
            </a:pPr>
            <a:endParaRPr lang="en-US" b="0" dirty="0" smtClean="0">
              <a:latin typeface="+mj-lt"/>
            </a:endParaRPr>
          </a:p>
          <a:p>
            <a:pPr marL="457169" lvl="1" indent="0">
              <a:buFontTx/>
              <a:buNone/>
              <a:defRPr/>
            </a:pPr>
            <a:endParaRPr lang="en-US" b="0" dirty="0">
              <a:latin typeface="+mj-lt"/>
            </a:endParaRPr>
          </a:p>
          <a:p>
            <a:pPr marL="457169" lvl="1" indent="0">
              <a:buFontTx/>
              <a:buNone/>
              <a:defRPr/>
            </a:pPr>
            <a:r>
              <a:rPr lang="en-US" b="0" dirty="0" smtClean="0">
                <a:latin typeface="+mj-lt"/>
              </a:rPr>
              <a:t>The accumulated and cumulative counts increased resetting the STA.  This correlated with the </a:t>
            </a:r>
            <a:r>
              <a:rPr lang="en-US" b="0" dirty="0">
                <a:latin typeface="+mj-lt"/>
              </a:rPr>
              <a:t>May </a:t>
            </a:r>
            <a:r>
              <a:rPr lang="en-US" b="0" dirty="0" smtClean="0">
                <a:latin typeface="+mj-lt"/>
              </a:rPr>
              <a:t>2012 space weather event.</a:t>
            </a:r>
          </a:p>
          <a:p>
            <a:pPr marL="457169" lvl="1" indent="0">
              <a:buFontTx/>
              <a:buNone/>
              <a:defRPr/>
            </a:pPr>
            <a:endParaRPr lang="en-US" dirty="0" smtClean="0">
              <a:latin typeface="+mj-lt"/>
            </a:endParaRPr>
          </a:p>
        </p:txBody>
      </p:sp>
      <p:pic>
        <p:nvPicPr>
          <p:cNvPr id="29700" name="Content Placeholder 8" descr="counters.bmp"/>
          <p:cNvPicPr>
            <a:picLocks noGrp="1"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30413" y="1946275"/>
            <a:ext cx="3657600" cy="36798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29701" name="Group 9"/>
          <p:cNvGrpSpPr>
            <a:grpSpLocks/>
          </p:cNvGrpSpPr>
          <p:nvPr/>
        </p:nvGrpSpPr>
        <p:grpSpPr bwMode="auto">
          <a:xfrm>
            <a:off x="2514600" y="2743200"/>
            <a:ext cx="1192213" cy="2206625"/>
            <a:chOff x="1657172" y="2211280"/>
            <a:chExt cx="2296762" cy="2785854"/>
          </a:xfrm>
        </p:grpSpPr>
        <p:sp>
          <p:nvSpPr>
            <p:cNvPr id="7" name="Oval 6"/>
            <p:cNvSpPr/>
            <p:nvPr/>
          </p:nvSpPr>
          <p:spPr>
            <a:xfrm>
              <a:off x="3605291" y="3930893"/>
              <a:ext cx="348643" cy="106624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dirty="0"/>
            </a:p>
          </p:txBody>
        </p:sp>
        <p:cxnSp>
          <p:nvCxnSpPr>
            <p:cNvPr id="8" name="Straight Arrow Connector 7"/>
            <p:cNvCxnSpPr>
              <a:endCxn id="7" idx="1"/>
            </p:cNvCxnSpPr>
            <p:nvPr/>
          </p:nvCxnSpPr>
          <p:spPr>
            <a:xfrm>
              <a:off x="2724509" y="2930793"/>
              <a:ext cx="929714" cy="115642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704" name="TextBox 13"/>
            <p:cNvSpPr txBox="1">
              <a:spLocks noChangeArrowheads="1"/>
            </p:cNvSpPr>
            <p:nvPr/>
          </p:nvSpPr>
          <p:spPr bwMode="auto">
            <a:xfrm>
              <a:off x="1657172" y="2211280"/>
              <a:ext cx="1671638" cy="83264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l"/>
                <a:defRPr sz="3200" b="1">
                  <a:solidFill>
                    <a:schemeClr val="tx1"/>
                  </a:solidFill>
                  <a:latin typeface="Helvetica (PCL6)" pitchFamily="34" charset="0"/>
                </a:defRPr>
              </a:lvl1pPr>
              <a:lvl2pPr marL="742950" indent="-285750">
                <a:spcBef>
                  <a:spcPct val="20000"/>
                </a:spcBef>
                <a:buSzPct val="100000"/>
                <a:buChar char="–"/>
                <a:defRPr sz="1600" b="1" i="1">
                  <a:solidFill>
                    <a:schemeClr val="tx1"/>
                  </a:solidFill>
                  <a:latin typeface="Helvetica (PCL6)" pitchFamily="34" charset="0"/>
                </a:defRPr>
              </a:lvl2pPr>
              <a:lvl3pPr marL="1143000" indent="-228600">
                <a:spcBef>
                  <a:spcPct val="20000"/>
                </a:spcBef>
                <a:buSzPct val="100000"/>
                <a:buChar char="•"/>
                <a:defRPr sz="1400" b="1">
                  <a:solidFill>
                    <a:schemeClr val="tx1"/>
                  </a:solidFill>
                  <a:latin typeface="Helvetica (PCL6)" pitchFamily="34" charset="0"/>
                </a:defRPr>
              </a:lvl3pPr>
              <a:lvl4pPr marL="1600200" indent="-228600">
                <a:spcBef>
                  <a:spcPct val="20000"/>
                </a:spcBef>
                <a:buSzPct val="100000"/>
                <a:buChar char="–"/>
                <a:defRPr sz="1400" b="1" i="1">
                  <a:solidFill>
                    <a:schemeClr val="tx1"/>
                  </a:solidFill>
                  <a:latin typeface="Helvetica (PCL6)" pitchFamily="34" charset="0"/>
                </a:defRPr>
              </a:lvl4pPr>
              <a:lvl5pPr marL="2057400" indent="-228600">
                <a:spcBef>
                  <a:spcPct val="20000"/>
                </a:spcBef>
                <a:buSzPct val="100000"/>
                <a:buChar char="•"/>
                <a:defRPr sz="1400" b="1">
                  <a:solidFill>
                    <a:schemeClr val="tx1"/>
                  </a:solidFill>
                  <a:latin typeface="Helvetica (PCL6)" pitchFamily="34" charset="0"/>
                </a:defRPr>
              </a:lvl5pPr>
              <a:lvl6pPr marL="2514600" indent="-228600" eaLnBrk="0" fontAlgn="base" hangingPunct="0">
                <a:spcBef>
                  <a:spcPct val="20000"/>
                </a:spcBef>
                <a:spcAft>
                  <a:spcPct val="0"/>
                </a:spcAft>
                <a:buSzPct val="100000"/>
                <a:buChar char="•"/>
                <a:defRPr sz="1400" b="1">
                  <a:solidFill>
                    <a:schemeClr val="tx1"/>
                  </a:solidFill>
                  <a:latin typeface="Helvetica (PCL6)" pitchFamily="34" charset="0"/>
                </a:defRPr>
              </a:lvl6pPr>
              <a:lvl7pPr marL="2971800" indent="-228600" eaLnBrk="0" fontAlgn="base" hangingPunct="0">
                <a:spcBef>
                  <a:spcPct val="20000"/>
                </a:spcBef>
                <a:spcAft>
                  <a:spcPct val="0"/>
                </a:spcAft>
                <a:buSzPct val="100000"/>
                <a:buChar char="•"/>
                <a:defRPr sz="1400" b="1">
                  <a:solidFill>
                    <a:schemeClr val="tx1"/>
                  </a:solidFill>
                  <a:latin typeface="Helvetica (PCL6)" pitchFamily="34" charset="0"/>
                </a:defRPr>
              </a:lvl7pPr>
              <a:lvl8pPr marL="3429000" indent="-228600" eaLnBrk="0" fontAlgn="base" hangingPunct="0">
                <a:spcBef>
                  <a:spcPct val="20000"/>
                </a:spcBef>
                <a:spcAft>
                  <a:spcPct val="0"/>
                </a:spcAft>
                <a:buSzPct val="100000"/>
                <a:buChar char="•"/>
                <a:defRPr sz="1400" b="1">
                  <a:solidFill>
                    <a:schemeClr val="tx1"/>
                  </a:solidFill>
                  <a:latin typeface="Helvetica (PCL6)" pitchFamily="34" charset="0"/>
                </a:defRPr>
              </a:lvl8pPr>
              <a:lvl9pPr marL="3886200" indent="-228600" eaLnBrk="0" fontAlgn="base" hangingPunct="0">
                <a:spcBef>
                  <a:spcPct val="20000"/>
                </a:spcBef>
                <a:spcAft>
                  <a:spcPct val="0"/>
                </a:spcAft>
                <a:buSzPct val="100000"/>
                <a:buChar char="•"/>
                <a:defRPr sz="1400" b="1">
                  <a:solidFill>
                    <a:schemeClr val="tx1"/>
                  </a:solidFill>
                  <a:latin typeface="Helvetica (PCL6)" pitchFamily="34" charset="0"/>
                </a:defRPr>
              </a:lvl9pPr>
            </a:lstStyle>
            <a:p>
              <a:pPr algn="ctr" eaLnBrk="1" hangingPunct="1">
                <a:spcBef>
                  <a:spcPct val="0"/>
                </a:spcBef>
                <a:buFontTx/>
                <a:buNone/>
              </a:pPr>
              <a:r>
                <a:rPr lang="en-US" altLang="en-US" sz="1800" b="0" dirty="0">
                  <a:solidFill>
                    <a:srgbClr val="FF0000"/>
                  </a:solidFill>
                  <a:latin typeface="Arial" panose="020B0604020202020204" pitchFamily="34" charset="0"/>
                </a:rPr>
                <a:t>STA Reset </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Spitzer’s Space Weather Impacts</a:t>
            </a:r>
          </a:p>
        </p:txBody>
      </p:sp>
      <p:sp>
        <p:nvSpPr>
          <p:cNvPr id="3" name="Content Placeholder 2"/>
          <p:cNvSpPr>
            <a:spLocks noGrp="1"/>
          </p:cNvSpPr>
          <p:nvPr>
            <p:ph idx="1"/>
          </p:nvPr>
        </p:nvSpPr>
        <p:spPr>
          <a:xfrm>
            <a:off x="685800" y="1066800"/>
            <a:ext cx="7772400" cy="4267200"/>
          </a:xfrm>
        </p:spPr>
        <p:txBody>
          <a:bodyPr/>
          <a:lstStyle/>
          <a:p>
            <a:pPr marL="457169" lvl="1" indent="0">
              <a:buFontTx/>
              <a:buNone/>
              <a:defRPr/>
            </a:pPr>
            <a:endParaRPr lang="en-US" dirty="0" smtClean="0"/>
          </a:p>
          <a:p>
            <a:pPr>
              <a:buFont typeface="Arial" panose="020B0604020202020204" pitchFamily="34" charset="0"/>
              <a:buChar char="•"/>
              <a:defRPr/>
            </a:pPr>
            <a:r>
              <a:rPr lang="en-US" dirty="0" smtClean="0">
                <a:latin typeface="+mj-lt"/>
              </a:rPr>
              <a:t>Infrared </a:t>
            </a:r>
            <a:r>
              <a:rPr lang="en-US" dirty="0">
                <a:latin typeface="+mj-lt"/>
              </a:rPr>
              <a:t>Array </a:t>
            </a:r>
            <a:r>
              <a:rPr lang="en-US" dirty="0" smtClean="0">
                <a:latin typeface="+mj-lt"/>
              </a:rPr>
              <a:t>Camera (IRAC) </a:t>
            </a:r>
            <a:r>
              <a:rPr lang="en-US" dirty="0">
                <a:latin typeface="+mj-lt"/>
              </a:rPr>
              <a:t>R</a:t>
            </a:r>
            <a:r>
              <a:rPr lang="en-US" dirty="0" smtClean="0">
                <a:latin typeface="+mj-lt"/>
              </a:rPr>
              <a:t>adhits</a:t>
            </a:r>
          </a:p>
          <a:p>
            <a:pPr marL="457169" lvl="1" indent="0">
              <a:buFontTx/>
              <a:buNone/>
              <a:defRPr/>
            </a:pPr>
            <a:r>
              <a:rPr lang="en-US" b="0" dirty="0" smtClean="0">
                <a:latin typeface="+mj-lt"/>
              </a:rPr>
              <a:t>Based on the instrument exposure time the nominal observed </a:t>
            </a:r>
            <a:r>
              <a:rPr lang="en-US" b="0" dirty="0">
                <a:latin typeface="+mj-lt"/>
              </a:rPr>
              <a:t>R</a:t>
            </a:r>
            <a:r>
              <a:rPr lang="en-US" b="0" dirty="0" smtClean="0">
                <a:latin typeface="+mj-lt"/>
              </a:rPr>
              <a:t>adhits are 4 per second with very little scatter.</a:t>
            </a:r>
          </a:p>
          <a:p>
            <a:pPr marL="742919" lvl="1" indent="-285750">
              <a:buFont typeface="Arial" panose="020B0604020202020204" pitchFamily="34" charset="0"/>
              <a:buChar char="•"/>
              <a:defRPr/>
            </a:pPr>
            <a:endParaRPr lang="en-US" b="0" dirty="0">
              <a:latin typeface="+mj-lt"/>
            </a:endParaRPr>
          </a:p>
          <a:p>
            <a:pPr marL="457169" lvl="1" indent="0">
              <a:buFontTx/>
              <a:buNone/>
              <a:defRPr/>
            </a:pPr>
            <a:r>
              <a:rPr lang="en-US" b="0" dirty="0" smtClean="0">
                <a:latin typeface="+mj-lt"/>
              </a:rPr>
              <a:t> </a:t>
            </a:r>
          </a:p>
          <a:p>
            <a:pPr marL="742919" lvl="1" indent="-285750">
              <a:buFont typeface="Arial" panose="020B0604020202020204" pitchFamily="34" charset="0"/>
              <a:buChar char="•"/>
              <a:defRPr/>
            </a:pPr>
            <a:endParaRPr lang="en-US" b="0" dirty="0" smtClean="0">
              <a:latin typeface="+mj-lt"/>
            </a:endParaRPr>
          </a:p>
          <a:p>
            <a:pPr marL="742919" lvl="1" indent="-285750">
              <a:buFont typeface="Arial" panose="020B0604020202020204" pitchFamily="34" charset="0"/>
              <a:buChar char="•"/>
              <a:defRPr/>
            </a:pPr>
            <a:endParaRPr lang="en-US" b="0" dirty="0">
              <a:latin typeface="+mj-lt"/>
            </a:endParaRPr>
          </a:p>
          <a:p>
            <a:pPr marL="742919" lvl="1" indent="-285750">
              <a:buFont typeface="Arial" panose="020B0604020202020204" pitchFamily="34" charset="0"/>
              <a:buChar char="•"/>
              <a:defRPr/>
            </a:pPr>
            <a:endParaRPr lang="en-US" b="0" dirty="0" smtClean="0">
              <a:latin typeface="+mj-lt"/>
            </a:endParaRPr>
          </a:p>
          <a:p>
            <a:pPr marL="742919" lvl="1" indent="-285750">
              <a:buFont typeface="Arial" panose="020B0604020202020204" pitchFamily="34" charset="0"/>
              <a:buChar char="•"/>
              <a:defRPr/>
            </a:pPr>
            <a:endParaRPr lang="en-US" b="0" dirty="0">
              <a:latin typeface="+mj-lt"/>
            </a:endParaRPr>
          </a:p>
          <a:p>
            <a:pPr marL="742919" lvl="1" indent="-285750">
              <a:buFont typeface="Arial" panose="020B0604020202020204" pitchFamily="34" charset="0"/>
              <a:buChar char="•"/>
              <a:defRPr/>
            </a:pPr>
            <a:endParaRPr lang="en-US" b="0" dirty="0" smtClean="0">
              <a:latin typeface="+mj-lt"/>
            </a:endParaRPr>
          </a:p>
          <a:p>
            <a:pPr marL="742919" lvl="1" indent="-285750">
              <a:buFont typeface="Arial" panose="020B0604020202020204" pitchFamily="34" charset="0"/>
              <a:buChar char="•"/>
              <a:defRPr/>
            </a:pPr>
            <a:endParaRPr lang="en-US" b="0" dirty="0">
              <a:latin typeface="+mj-lt"/>
            </a:endParaRPr>
          </a:p>
          <a:p>
            <a:pPr marL="742919" lvl="1" indent="-285750">
              <a:buFont typeface="Arial" panose="020B0604020202020204" pitchFamily="34" charset="0"/>
              <a:buChar char="•"/>
              <a:defRPr/>
            </a:pPr>
            <a:endParaRPr lang="en-US" b="0" dirty="0" smtClean="0">
              <a:latin typeface="+mj-lt"/>
            </a:endParaRPr>
          </a:p>
          <a:p>
            <a:pPr marL="742919" lvl="1" indent="-285750">
              <a:buFont typeface="Arial" panose="020B0604020202020204" pitchFamily="34" charset="0"/>
              <a:buChar char="•"/>
              <a:defRPr/>
            </a:pPr>
            <a:endParaRPr lang="en-US" b="0" dirty="0">
              <a:latin typeface="+mj-lt"/>
            </a:endParaRPr>
          </a:p>
          <a:p>
            <a:pPr marL="742919" lvl="1" indent="-285750">
              <a:buFont typeface="Arial" panose="020B0604020202020204" pitchFamily="34" charset="0"/>
              <a:buChar char="•"/>
              <a:defRPr/>
            </a:pPr>
            <a:endParaRPr lang="en-US" b="0" dirty="0">
              <a:latin typeface="+mj-lt"/>
            </a:endParaRPr>
          </a:p>
          <a:p>
            <a:pPr marL="457169" lvl="1" indent="0">
              <a:buFontTx/>
              <a:buNone/>
              <a:defRPr/>
            </a:pPr>
            <a:r>
              <a:rPr lang="en-US" b="0" dirty="0" smtClean="0">
                <a:latin typeface="+mj-lt"/>
              </a:rPr>
              <a:t>(</a:t>
            </a:r>
            <a:r>
              <a:rPr lang="en-US" b="0" dirty="0">
                <a:latin typeface="+mj-lt"/>
              </a:rPr>
              <a:t>No functional impact to the </a:t>
            </a:r>
            <a:r>
              <a:rPr lang="en-US" b="0" dirty="0" smtClean="0">
                <a:latin typeface="+mj-lt"/>
              </a:rPr>
              <a:t>Instrument, however Loss of 69.6 hours of Science data for the space weather event on DOY 067/2012).</a:t>
            </a:r>
            <a:endParaRPr lang="en-US" b="0" dirty="0">
              <a:latin typeface="+mj-lt"/>
            </a:endParaRPr>
          </a:p>
        </p:txBody>
      </p:sp>
      <p:pic>
        <p:nvPicPr>
          <p:cNvPr id="30724" name="Picture 3" descr="ch1plot.eps"/>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57400" y="2603500"/>
            <a:ext cx="4179888" cy="2959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Spitzer Space Weather Process</a:t>
            </a:r>
          </a:p>
        </p:txBody>
      </p:sp>
      <p:pic>
        <p:nvPicPr>
          <p:cNvPr id="19459" name="Picture 119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568632">
            <a:off x="231775" y="3297238"/>
            <a:ext cx="1117600" cy="10699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nvGrpSpPr>
          <p:cNvPr id="19460" name="Group 26"/>
          <p:cNvGrpSpPr>
            <a:grpSpLocks/>
          </p:cNvGrpSpPr>
          <p:nvPr/>
        </p:nvGrpSpPr>
        <p:grpSpPr bwMode="auto">
          <a:xfrm>
            <a:off x="368300" y="1195388"/>
            <a:ext cx="8559800" cy="5359400"/>
            <a:chOff x="368301" y="1195434"/>
            <a:chExt cx="8559982" cy="5359542"/>
          </a:xfrm>
        </p:grpSpPr>
        <p:grpSp>
          <p:nvGrpSpPr>
            <p:cNvPr id="19469" name="Group 12"/>
            <p:cNvGrpSpPr>
              <a:grpSpLocks/>
            </p:cNvGrpSpPr>
            <p:nvPr/>
          </p:nvGrpSpPr>
          <p:grpSpPr bwMode="auto">
            <a:xfrm>
              <a:off x="5585698" y="1788736"/>
              <a:ext cx="1628775" cy="747712"/>
              <a:chOff x="3326402" y="3292237"/>
              <a:chExt cx="1628775" cy="747713"/>
            </a:xfrm>
          </p:grpSpPr>
          <p:sp>
            <p:nvSpPr>
              <p:cNvPr id="37918" name="Flowchart: Data 8"/>
              <p:cNvSpPr>
                <a:spLocks noChangeArrowheads="1"/>
              </p:cNvSpPr>
              <p:nvPr/>
            </p:nvSpPr>
            <p:spPr bwMode="auto">
              <a:xfrm>
                <a:off x="3325641" y="3292676"/>
                <a:ext cx="1628810" cy="747733"/>
              </a:xfrm>
              <a:prstGeom prst="flowChartInputOutput">
                <a:avLst/>
              </a:prstGeom>
              <a:noFill/>
              <a:ln w="12700" algn="ctr">
                <a:solidFill>
                  <a:schemeClr val="tx1"/>
                </a:solidFill>
                <a:round/>
                <a:headEnd/>
                <a:tailEnd/>
              </a:ln>
            </p:spPr>
            <p:txBody>
              <a:bodyPr/>
              <a:lstStyle/>
              <a:p>
                <a:pPr>
                  <a:defRPr/>
                </a:pPr>
                <a:endParaRPr lang="en-US" altLang="en-US" sz="1600" dirty="0">
                  <a:latin typeface="+mj-lt"/>
                </a:endParaRPr>
              </a:p>
            </p:txBody>
          </p:sp>
          <p:sp>
            <p:nvSpPr>
              <p:cNvPr id="54303" name="TextBox 9"/>
              <p:cNvSpPr txBox="1">
                <a:spLocks noChangeArrowheads="1"/>
              </p:cNvSpPr>
              <p:nvPr/>
            </p:nvSpPr>
            <p:spPr bwMode="auto">
              <a:xfrm>
                <a:off x="3605047" y="3343477"/>
                <a:ext cx="1247802" cy="6461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eaLnBrk="1" hangingPunct="1">
                  <a:defRPr/>
                </a:pPr>
                <a:r>
                  <a:rPr lang="en-US" altLang="en-US" sz="1200" dirty="0">
                    <a:latin typeface="+mj-lt"/>
                  </a:rPr>
                  <a:t>Annotate Master</a:t>
                </a:r>
              </a:p>
              <a:p>
                <a:pPr eaLnBrk="1" hangingPunct="1">
                  <a:defRPr/>
                </a:pPr>
                <a:r>
                  <a:rPr lang="en-US" altLang="en-US" sz="1200" dirty="0">
                    <a:latin typeface="+mj-lt"/>
                  </a:rPr>
                  <a:t>Anomaly </a:t>
                </a:r>
              </a:p>
              <a:p>
                <a:pPr eaLnBrk="1" hangingPunct="1">
                  <a:defRPr/>
                </a:pPr>
                <a:r>
                  <a:rPr lang="en-US" altLang="en-US" sz="1200" dirty="0">
                    <a:latin typeface="+mj-lt"/>
                  </a:rPr>
                  <a:t>Report &amp; Log</a:t>
                </a:r>
              </a:p>
            </p:txBody>
          </p:sp>
        </p:grpSp>
        <p:grpSp>
          <p:nvGrpSpPr>
            <p:cNvPr id="37902" name="Group 30"/>
            <p:cNvGrpSpPr>
              <a:grpSpLocks/>
            </p:cNvGrpSpPr>
            <p:nvPr/>
          </p:nvGrpSpPr>
          <p:grpSpPr bwMode="auto">
            <a:xfrm>
              <a:off x="6120523" y="6253162"/>
              <a:ext cx="914414" cy="301814"/>
              <a:chOff x="5881400" y="1040790"/>
              <a:chExt cx="914400" cy="301752"/>
            </a:xfrm>
            <a:solidFill>
              <a:srgbClr val="92D050">
                <a:alpha val="20000"/>
              </a:srgbClr>
            </a:solidFill>
          </p:grpSpPr>
          <p:sp>
            <p:nvSpPr>
              <p:cNvPr id="54292" name="TextBox 31"/>
              <p:cNvSpPr txBox="1">
                <a:spLocks noChangeArrowheads="1"/>
              </p:cNvSpPr>
              <p:nvPr/>
            </p:nvSpPr>
            <p:spPr bwMode="auto">
              <a:xfrm>
                <a:off x="6122043" y="1040790"/>
                <a:ext cx="433114" cy="276968"/>
              </a:xfrm>
              <a:prstGeom prst="rect">
                <a:avLst/>
              </a:prstGeom>
              <a:no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eaLnBrk="1" hangingPunct="1">
                  <a:defRPr/>
                </a:pPr>
                <a:r>
                  <a:rPr lang="en-US" altLang="en-US" sz="1200" dirty="0">
                    <a:latin typeface="+mj-lt"/>
                  </a:rPr>
                  <a:t>End</a:t>
                </a:r>
              </a:p>
            </p:txBody>
          </p:sp>
          <p:sp>
            <p:nvSpPr>
              <p:cNvPr id="37909" name="Flowchart: Terminator 32"/>
              <p:cNvSpPr>
                <a:spLocks noChangeArrowheads="1"/>
              </p:cNvSpPr>
              <p:nvPr/>
            </p:nvSpPr>
            <p:spPr bwMode="auto">
              <a:xfrm>
                <a:off x="5881400" y="1040790"/>
                <a:ext cx="914400" cy="301752"/>
              </a:xfrm>
              <a:prstGeom prst="flowChartTerminator">
                <a:avLst/>
              </a:prstGeom>
              <a:noFill/>
              <a:ln w="12700" algn="ctr">
                <a:solidFill>
                  <a:schemeClr val="tx1"/>
                </a:solidFill>
                <a:round/>
                <a:headEnd/>
                <a:tailEnd/>
              </a:ln>
              <a:extLst/>
            </p:spPr>
            <p:txBody>
              <a:bodyPr/>
              <a:lstStyle/>
              <a:p>
                <a:pPr>
                  <a:defRPr/>
                </a:pPr>
                <a:endParaRPr lang="en-US" altLang="en-US" sz="1600" dirty="0">
                  <a:latin typeface="+mj-lt"/>
                </a:endParaRPr>
              </a:p>
            </p:txBody>
          </p:sp>
        </p:grpSp>
        <p:cxnSp>
          <p:nvCxnSpPr>
            <p:cNvPr id="19471" name="Straight Arrow Connector 34"/>
            <p:cNvCxnSpPr>
              <a:cxnSpLocks noChangeShapeType="1"/>
            </p:cNvCxnSpPr>
            <p:nvPr/>
          </p:nvCxnSpPr>
          <p:spPr bwMode="auto">
            <a:xfrm flipV="1">
              <a:off x="4754562" y="6438899"/>
              <a:ext cx="1363663" cy="3586"/>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19472" name="Straight Arrow Connector 47"/>
            <p:cNvCxnSpPr>
              <a:cxnSpLocks noChangeShapeType="1"/>
            </p:cNvCxnSpPr>
            <p:nvPr/>
          </p:nvCxnSpPr>
          <p:spPr bwMode="auto">
            <a:xfrm flipV="1">
              <a:off x="1628776" y="2123258"/>
              <a:ext cx="437355" cy="4764"/>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grpSp>
          <p:nvGrpSpPr>
            <p:cNvPr id="19473" name="Group 1"/>
            <p:cNvGrpSpPr>
              <a:grpSpLocks/>
            </p:cNvGrpSpPr>
            <p:nvPr/>
          </p:nvGrpSpPr>
          <p:grpSpPr bwMode="auto">
            <a:xfrm>
              <a:off x="3914775" y="5070475"/>
              <a:ext cx="1966913" cy="1320800"/>
              <a:chOff x="5637664" y="2154595"/>
              <a:chExt cx="1964919" cy="1321574"/>
            </a:xfrm>
          </p:grpSpPr>
          <p:grpSp>
            <p:nvGrpSpPr>
              <p:cNvPr id="20640" name="Group 13"/>
              <p:cNvGrpSpPr>
                <a:grpSpLocks/>
              </p:cNvGrpSpPr>
              <p:nvPr/>
            </p:nvGrpSpPr>
            <p:grpSpPr bwMode="auto">
              <a:xfrm>
                <a:off x="5637664" y="2154595"/>
                <a:ext cx="1676816" cy="1011829"/>
                <a:chOff x="5499622" y="1376596"/>
                <a:chExt cx="1676747" cy="1011715"/>
              </a:xfrm>
            </p:grpSpPr>
            <p:sp>
              <p:nvSpPr>
                <p:cNvPr id="37916" name="Diamond 11"/>
                <p:cNvSpPr>
                  <a:spLocks noChangeArrowheads="1"/>
                </p:cNvSpPr>
                <p:nvPr/>
              </p:nvSpPr>
              <p:spPr bwMode="auto">
                <a:xfrm>
                  <a:off x="5499698" y="1376745"/>
                  <a:ext cx="1676254" cy="1011743"/>
                </a:xfrm>
                <a:prstGeom prst="diamond">
                  <a:avLst/>
                </a:prstGeom>
                <a:noFill/>
                <a:ln w="12700" algn="ctr">
                  <a:solidFill>
                    <a:schemeClr val="tx1"/>
                  </a:solidFill>
                  <a:round/>
                  <a:headEnd/>
                  <a:tailEnd/>
                </a:ln>
              </p:spPr>
              <p:txBody>
                <a:bodyPr/>
                <a:lstStyle/>
                <a:p>
                  <a:pPr>
                    <a:defRPr/>
                  </a:pPr>
                  <a:endParaRPr lang="en-US" altLang="en-US" sz="1600" dirty="0">
                    <a:latin typeface="+mj-lt"/>
                  </a:endParaRPr>
                </a:p>
              </p:txBody>
            </p:sp>
            <p:sp>
              <p:nvSpPr>
                <p:cNvPr id="54301" name="TextBox 12"/>
                <p:cNvSpPr txBox="1">
                  <a:spLocks noChangeArrowheads="1"/>
                </p:cNvSpPr>
                <p:nvPr/>
              </p:nvSpPr>
              <p:spPr bwMode="auto">
                <a:xfrm>
                  <a:off x="5867617" y="1545104"/>
                  <a:ext cx="940415" cy="64643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eaLnBrk="1" hangingPunct="1">
                    <a:defRPr/>
                  </a:pPr>
                  <a:r>
                    <a:rPr lang="en-US" altLang="en-US" sz="1200" dirty="0">
                      <a:latin typeface="+mj-lt"/>
                    </a:rPr>
                    <a:t>S/C &amp; Inst.</a:t>
                  </a:r>
                </a:p>
                <a:p>
                  <a:pPr eaLnBrk="1" hangingPunct="1">
                    <a:defRPr/>
                  </a:pPr>
                  <a:r>
                    <a:rPr lang="en-US" altLang="en-US" sz="1200" dirty="0">
                      <a:latin typeface="+mj-lt"/>
                    </a:rPr>
                    <a:t>Analysis for</a:t>
                  </a:r>
                </a:p>
                <a:p>
                  <a:pPr eaLnBrk="1" hangingPunct="1">
                    <a:defRPr/>
                  </a:pPr>
                  <a:r>
                    <a:rPr lang="en-US" altLang="en-US" sz="1200" dirty="0">
                      <a:latin typeface="+mj-lt"/>
                    </a:rPr>
                    <a:t>Impact</a:t>
                  </a:r>
                </a:p>
              </p:txBody>
            </p:sp>
          </p:grpSp>
          <p:sp>
            <p:nvSpPr>
              <p:cNvPr id="37896" name="TextBox 18"/>
              <p:cNvSpPr txBox="1">
                <a:spLocks noChangeArrowheads="1"/>
              </p:cNvSpPr>
              <p:nvPr/>
            </p:nvSpPr>
            <p:spPr bwMode="auto">
              <a:xfrm>
                <a:off x="6555991" y="3199959"/>
                <a:ext cx="372692" cy="27639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eaLnBrk="1" hangingPunct="1">
                  <a:defRPr/>
                </a:pPr>
                <a:r>
                  <a:rPr lang="en-US" altLang="en-US" sz="1200" dirty="0">
                    <a:latin typeface="+mj-lt"/>
                  </a:rPr>
                  <a:t>No</a:t>
                </a:r>
              </a:p>
            </p:txBody>
          </p:sp>
          <p:sp>
            <p:nvSpPr>
              <p:cNvPr id="2" name="TextBox 21"/>
              <p:cNvSpPr txBox="1">
                <a:spLocks noChangeArrowheads="1"/>
              </p:cNvSpPr>
              <p:nvPr/>
            </p:nvSpPr>
            <p:spPr bwMode="auto">
              <a:xfrm>
                <a:off x="7195118" y="2296119"/>
                <a:ext cx="407583" cy="27639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eaLnBrk="1" hangingPunct="1">
                  <a:defRPr/>
                </a:pPr>
                <a:r>
                  <a:rPr lang="en-US" altLang="en-US" sz="1200" dirty="0">
                    <a:latin typeface="+mj-lt"/>
                  </a:rPr>
                  <a:t>Yes</a:t>
                </a:r>
              </a:p>
            </p:txBody>
          </p:sp>
        </p:grpSp>
        <p:grpSp>
          <p:nvGrpSpPr>
            <p:cNvPr id="19474" name="Group 13"/>
            <p:cNvGrpSpPr>
              <a:grpSpLocks/>
            </p:cNvGrpSpPr>
            <p:nvPr/>
          </p:nvGrpSpPr>
          <p:grpSpPr bwMode="auto">
            <a:xfrm>
              <a:off x="5641357" y="4091699"/>
              <a:ext cx="1628775" cy="830262"/>
              <a:chOff x="5118100" y="1529661"/>
              <a:chExt cx="1628775" cy="830997"/>
            </a:xfrm>
          </p:grpSpPr>
          <p:sp>
            <p:nvSpPr>
              <p:cNvPr id="35" name="Flowchart: Data 8"/>
              <p:cNvSpPr>
                <a:spLocks noChangeArrowheads="1"/>
              </p:cNvSpPr>
              <p:nvPr/>
            </p:nvSpPr>
            <p:spPr bwMode="auto">
              <a:xfrm>
                <a:off x="5118831" y="1568796"/>
                <a:ext cx="1628810" cy="749983"/>
              </a:xfrm>
              <a:prstGeom prst="flowChartInputOutput">
                <a:avLst/>
              </a:prstGeom>
              <a:noFill/>
              <a:ln w="12700" algn="ctr">
                <a:solidFill>
                  <a:schemeClr val="tx1"/>
                </a:solidFill>
                <a:round/>
                <a:headEnd/>
                <a:tailEnd/>
              </a:ln>
            </p:spPr>
            <p:txBody>
              <a:bodyPr/>
              <a:lstStyle/>
              <a:p>
                <a:pPr>
                  <a:defRPr/>
                </a:pPr>
                <a:endParaRPr lang="en-US" altLang="en-US" sz="1600" dirty="0">
                  <a:latin typeface="+mj-lt"/>
                </a:endParaRPr>
              </a:p>
            </p:txBody>
          </p:sp>
          <p:sp>
            <p:nvSpPr>
              <p:cNvPr id="36" name="TextBox 9"/>
              <p:cNvSpPr txBox="1">
                <a:spLocks noChangeArrowheads="1"/>
              </p:cNvSpPr>
              <p:nvPr/>
            </p:nvSpPr>
            <p:spPr bwMode="auto">
              <a:xfrm>
                <a:off x="5372836" y="1529072"/>
                <a:ext cx="1266852" cy="83101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eaLnBrk="1" hangingPunct="1">
                  <a:defRPr/>
                </a:pPr>
                <a:r>
                  <a:rPr lang="en-US" altLang="en-US" sz="1200" dirty="0">
                    <a:latin typeface="+mj-lt"/>
                  </a:rPr>
                  <a:t>Provide Updates  for Anomaly</a:t>
                </a:r>
              </a:p>
              <a:p>
                <a:pPr eaLnBrk="1" hangingPunct="1">
                  <a:defRPr/>
                </a:pPr>
                <a:r>
                  <a:rPr lang="en-US" altLang="en-US" sz="1200" dirty="0">
                    <a:latin typeface="+mj-lt"/>
                  </a:rPr>
                  <a:t>Report &amp; </a:t>
                </a:r>
              </a:p>
              <a:p>
                <a:pPr eaLnBrk="1" hangingPunct="1">
                  <a:defRPr/>
                </a:pPr>
                <a:r>
                  <a:rPr lang="en-US" altLang="en-US" sz="1200" dirty="0">
                    <a:latin typeface="+mj-lt"/>
                  </a:rPr>
                  <a:t>Spreadsheet</a:t>
                </a:r>
              </a:p>
            </p:txBody>
          </p:sp>
        </p:grpSp>
        <p:cxnSp>
          <p:nvCxnSpPr>
            <p:cNvPr id="19475" name="Straight Arrow Connector 47"/>
            <p:cNvCxnSpPr>
              <a:cxnSpLocks noChangeShapeType="1"/>
            </p:cNvCxnSpPr>
            <p:nvPr/>
          </p:nvCxnSpPr>
          <p:spPr bwMode="auto">
            <a:xfrm flipV="1">
              <a:off x="3509237" y="5577617"/>
              <a:ext cx="393700" cy="635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grpSp>
          <p:nvGrpSpPr>
            <p:cNvPr id="52" name="Group 30"/>
            <p:cNvGrpSpPr>
              <a:grpSpLocks/>
            </p:cNvGrpSpPr>
            <p:nvPr/>
          </p:nvGrpSpPr>
          <p:grpSpPr bwMode="auto">
            <a:xfrm>
              <a:off x="8013869" y="3124856"/>
              <a:ext cx="914414" cy="301814"/>
              <a:chOff x="5881400" y="1040790"/>
              <a:chExt cx="914400" cy="301752"/>
            </a:xfrm>
            <a:solidFill>
              <a:srgbClr val="92D050">
                <a:alpha val="20000"/>
              </a:srgbClr>
            </a:solidFill>
          </p:grpSpPr>
          <p:sp>
            <p:nvSpPr>
              <p:cNvPr id="54" name="TextBox 31"/>
              <p:cNvSpPr txBox="1">
                <a:spLocks noChangeArrowheads="1"/>
              </p:cNvSpPr>
              <p:nvPr/>
            </p:nvSpPr>
            <p:spPr bwMode="auto">
              <a:xfrm>
                <a:off x="6122043" y="1040790"/>
                <a:ext cx="433114" cy="276968"/>
              </a:xfrm>
              <a:prstGeom prst="rect">
                <a:avLst/>
              </a:prstGeom>
              <a:no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eaLnBrk="1" hangingPunct="1">
                  <a:defRPr/>
                </a:pPr>
                <a:r>
                  <a:rPr lang="en-US" altLang="en-US" sz="1200" dirty="0">
                    <a:latin typeface="+mj-lt"/>
                  </a:rPr>
                  <a:t>End</a:t>
                </a:r>
              </a:p>
            </p:txBody>
          </p:sp>
          <p:sp>
            <p:nvSpPr>
              <p:cNvPr id="55" name="Flowchart: Terminator 32"/>
              <p:cNvSpPr>
                <a:spLocks noChangeArrowheads="1"/>
              </p:cNvSpPr>
              <p:nvPr/>
            </p:nvSpPr>
            <p:spPr bwMode="auto">
              <a:xfrm>
                <a:off x="5881400" y="1040790"/>
                <a:ext cx="914400" cy="301752"/>
              </a:xfrm>
              <a:prstGeom prst="flowChartTerminator">
                <a:avLst/>
              </a:prstGeom>
              <a:noFill/>
              <a:ln w="12700" algn="ctr">
                <a:solidFill>
                  <a:schemeClr val="tx1"/>
                </a:solidFill>
                <a:round/>
                <a:headEnd/>
                <a:tailEnd/>
              </a:ln>
              <a:extLst/>
            </p:spPr>
            <p:txBody>
              <a:bodyPr/>
              <a:lstStyle/>
              <a:p>
                <a:pPr>
                  <a:defRPr/>
                </a:pPr>
                <a:endParaRPr lang="en-US" altLang="en-US" sz="1600" dirty="0">
                  <a:latin typeface="+mj-lt"/>
                </a:endParaRPr>
              </a:p>
            </p:txBody>
          </p:sp>
        </p:grpSp>
        <p:cxnSp>
          <p:nvCxnSpPr>
            <p:cNvPr id="19477" name="Straight Arrow Connector 34"/>
            <p:cNvCxnSpPr>
              <a:cxnSpLocks noChangeShapeType="1"/>
            </p:cNvCxnSpPr>
            <p:nvPr/>
          </p:nvCxnSpPr>
          <p:spPr bwMode="auto">
            <a:xfrm>
              <a:off x="7487620" y="3267786"/>
              <a:ext cx="525462"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grpSp>
          <p:nvGrpSpPr>
            <p:cNvPr id="19478" name="Group 2"/>
            <p:cNvGrpSpPr>
              <a:grpSpLocks/>
            </p:cNvGrpSpPr>
            <p:nvPr/>
          </p:nvGrpSpPr>
          <p:grpSpPr bwMode="auto">
            <a:xfrm>
              <a:off x="368301" y="1802584"/>
              <a:ext cx="1247775" cy="739775"/>
              <a:chOff x="495300" y="1857375"/>
              <a:chExt cx="1247775" cy="739775"/>
            </a:xfrm>
          </p:grpSpPr>
          <p:sp>
            <p:nvSpPr>
              <p:cNvPr id="20636" name="TextBox 3"/>
              <p:cNvSpPr txBox="1">
                <a:spLocks noChangeArrowheads="1"/>
              </p:cNvSpPr>
              <p:nvPr/>
            </p:nvSpPr>
            <p:spPr bwMode="auto">
              <a:xfrm>
                <a:off x="618960" y="1921442"/>
                <a:ext cx="1039067"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defTabSz="457200">
                  <a:defRPr>
                    <a:solidFill>
                      <a:schemeClr val="tx1"/>
                    </a:solidFill>
                    <a:latin typeface="Arial" panose="020B0604020202020204" pitchFamily="34" charset="0"/>
                  </a:defRPr>
                </a:lvl2pPr>
                <a:lvl3pPr defTabSz="457200">
                  <a:defRPr>
                    <a:solidFill>
                      <a:schemeClr val="tx1"/>
                    </a:solidFill>
                    <a:latin typeface="Arial" panose="020B0604020202020204" pitchFamily="34" charset="0"/>
                  </a:defRPr>
                </a:lvl3pPr>
                <a:lvl4pPr defTabSz="457200">
                  <a:defRPr>
                    <a:solidFill>
                      <a:schemeClr val="tx1"/>
                    </a:solidFill>
                    <a:latin typeface="Arial" panose="020B0604020202020204" pitchFamily="34" charset="0"/>
                  </a:defRPr>
                </a:lvl4pPr>
                <a:lvl5pPr defTabSz="457200">
                  <a:defRPr>
                    <a:solidFill>
                      <a:schemeClr val="tx1"/>
                    </a:solidFill>
                    <a:latin typeface="Arial" panose="020B0604020202020204" pitchFamily="34" charset="0"/>
                  </a:defRPr>
                </a:lvl5pPr>
                <a:lvl6pPr marL="2284413" indent="1588" defTabSz="457200" eaLnBrk="0" fontAlgn="base" hangingPunct="0">
                  <a:spcBef>
                    <a:spcPct val="0"/>
                  </a:spcBef>
                  <a:spcAft>
                    <a:spcPct val="0"/>
                  </a:spcAft>
                  <a:defRPr>
                    <a:solidFill>
                      <a:schemeClr val="tx1"/>
                    </a:solidFill>
                    <a:latin typeface="Arial" panose="020B0604020202020204" pitchFamily="34" charset="0"/>
                  </a:defRPr>
                </a:lvl6pPr>
                <a:lvl7pPr marL="2741613" indent="1588" defTabSz="457200" eaLnBrk="0" fontAlgn="base" hangingPunct="0">
                  <a:spcBef>
                    <a:spcPct val="0"/>
                  </a:spcBef>
                  <a:spcAft>
                    <a:spcPct val="0"/>
                  </a:spcAft>
                  <a:defRPr>
                    <a:solidFill>
                      <a:schemeClr val="tx1"/>
                    </a:solidFill>
                    <a:latin typeface="Arial" panose="020B0604020202020204" pitchFamily="34" charset="0"/>
                  </a:defRPr>
                </a:lvl7pPr>
                <a:lvl8pPr marL="3198813" indent="1588" defTabSz="457200" eaLnBrk="0" fontAlgn="base" hangingPunct="0">
                  <a:spcBef>
                    <a:spcPct val="0"/>
                  </a:spcBef>
                  <a:spcAft>
                    <a:spcPct val="0"/>
                  </a:spcAft>
                  <a:defRPr>
                    <a:solidFill>
                      <a:schemeClr val="tx1"/>
                    </a:solidFill>
                    <a:latin typeface="Arial" panose="020B0604020202020204" pitchFamily="34" charset="0"/>
                  </a:defRPr>
                </a:lvl8pPr>
                <a:lvl9pPr marL="3656013" indent="1588"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solidFill>
                      <a:srgbClr val="000000"/>
                    </a:solidFill>
                    <a:latin typeface="Calibri" panose="020F0502020204030204" pitchFamily="34" charset="0"/>
                  </a:rPr>
                  <a:t>Receive</a:t>
                </a:r>
              </a:p>
              <a:p>
                <a:pPr eaLnBrk="1" hangingPunct="1"/>
                <a:r>
                  <a:rPr lang="en-US" altLang="en-US" sz="1400" dirty="0">
                    <a:solidFill>
                      <a:srgbClr val="000000"/>
                    </a:solidFill>
                    <a:latin typeface="Calibri" panose="020F0502020204030204" pitchFamily="34" charset="0"/>
                  </a:rPr>
                  <a:t>E-mail Alert</a:t>
                </a:r>
              </a:p>
            </p:txBody>
          </p:sp>
          <p:sp>
            <p:nvSpPr>
              <p:cNvPr id="39" name="Flowchart: Predefined Process 38"/>
              <p:cNvSpPr/>
              <p:nvPr/>
            </p:nvSpPr>
            <p:spPr>
              <a:xfrm>
                <a:off x="495300" y="1856666"/>
                <a:ext cx="1247802" cy="739795"/>
              </a:xfrm>
              <a:prstGeom prst="flowChartPredefined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grpSp>
        <p:pic>
          <p:nvPicPr>
            <p:cNvPr id="19479"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66131" y="1767658"/>
              <a:ext cx="549275" cy="7016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nvGrpSpPr>
            <p:cNvPr id="19480" name="Group 2"/>
            <p:cNvGrpSpPr>
              <a:grpSpLocks/>
            </p:cNvGrpSpPr>
            <p:nvPr/>
          </p:nvGrpSpPr>
          <p:grpSpPr bwMode="auto">
            <a:xfrm>
              <a:off x="930275" y="4576763"/>
              <a:ext cx="955675" cy="1154112"/>
              <a:chOff x="885" y="1400"/>
              <a:chExt cx="198" cy="210"/>
            </a:xfrm>
          </p:grpSpPr>
          <p:grpSp>
            <p:nvGrpSpPr>
              <p:cNvPr id="19520" name="Group 3"/>
              <p:cNvGrpSpPr>
                <a:grpSpLocks/>
              </p:cNvGrpSpPr>
              <p:nvPr/>
            </p:nvGrpSpPr>
            <p:grpSpPr bwMode="auto">
              <a:xfrm>
                <a:off x="885" y="1400"/>
                <a:ext cx="198" cy="131"/>
                <a:chOff x="885" y="1400"/>
                <a:chExt cx="198" cy="131"/>
              </a:xfrm>
            </p:grpSpPr>
            <p:sp>
              <p:nvSpPr>
                <p:cNvPr id="1004" name="Freeform 4"/>
                <p:cNvSpPr>
                  <a:spLocks/>
                </p:cNvSpPr>
                <p:nvPr/>
              </p:nvSpPr>
              <p:spPr bwMode="auto">
                <a:xfrm>
                  <a:off x="931" y="1400"/>
                  <a:ext cx="25" cy="99"/>
                </a:xfrm>
                <a:custGeom>
                  <a:avLst/>
                  <a:gdLst>
                    <a:gd name="T0" fmla="*/ 0 w 25"/>
                    <a:gd name="T1" fmla="*/ 15 h 99"/>
                    <a:gd name="T2" fmla="*/ 14 w 25"/>
                    <a:gd name="T3" fmla="*/ 5 h 99"/>
                    <a:gd name="T4" fmla="*/ 25 w 25"/>
                    <a:gd name="T5" fmla="*/ 0 h 99"/>
                    <a:gd name="T6" fmla="*/ 12 w 25"/>
                    <a:gd name="T7" fmla="*/ 10 h 99"/>
                    <a:gd name="T8" fmla="*/ 0 w 25"/>
                    <a:gd name="T9" fmla="*/ 15 h 99"/>
                    <a:gd name="T10" fmla="*/ 25 w 25"/>
                    <a:gd name="T11" fmla="*/ 0 h 99"/>
                    <a:gd name="T12" fmla="*/ 14 w 25"/>
                    <a:gd name="T13" fmla="*/ 5 h 99"/>
                    <a:gd name="T14" fmla="*/ 12 w 25"/>
                    <a:gd name="T15" fmla="*/ 10 h 99"/>
                    <a:gd name="T16" fmla="*/ 0 w 25"/>
                    <a:gd name="T17" fmla="*/ 15 h 99"/>
                    <a:gd name="T18" fmla="*/ 7 w 25"/>
                    <a:gd name="T19" fmla="*/ 13 h 99"/>
                    <a:gd name="T20" fmla="*/ 15 w 25"/>
                    <a:gd name="T21" fmla="*/ 99 h 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99"/>
                    <a:gd name="T35" fmla="*/ 25 w 25"/>
                    <a:gd name="T36" fmla="*/ 99 h 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99">
                      <a:moveTo>
                        <a:pt x="0" y="15"/>
                      </a:moveTo>
                      <a:lnTo>
                        <a:pt x="14" y="5"/>
                      </a:lnTo>
                      <a:lnTo>
                        <a:pt x="25" y="0"/>
                      </a:lnTo>
                      <a:lnTo>
                        <a:pt x="12" y="10"/>
                      </a:lnTo>
                      <a:lnTo>
                        <a:pt x="0" y="15"/>
                      </a:lnTo>
                      <a:lnTo>
                        <a:pt x="25" y="0"/>
                      </a:lnTo>
                      <a:lnTo>
                        <a:pt x="14" y="5"/>
                      </a:lnTo>
                      <a:lnTo>
                        <a:pt x="12" y="10"/>
                      </a:lnTo>
                      <a:lnTo>
                        <a:pt x="0" y="15"/>
                      </a:lnTo>
                      <a:lnTo>
                        <a:pt x="7" y="13"/>
                      </a:lnTo>
                      <a:lnTo>
                        <a:pt x="15" y="99"/>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05" name="Freeform 5"/>
                <p:cNvSpPr>
                  <a:spLocks/>
                </p:cNvSpPr>
                <p:nvPr/>
              </p:nvSpPr>
              <p:spPr bwMode="auto">
                <a:xfrm>
                  <a:off x="931" y="1413"/>
                  <a:ext cx="15" cy="100"/>
                </a:xfrm>
                <a:custGeom>
                  <a:avLst/>
                  <a:gdLst>
                    <a:gd name="T0" fmla="*/ 7 w 15"/>
                    <a:gd name="T1" fmla="*/ 0 h 100"/>
                    <a:gd name="T2" fmla="*/ 0 w 15"/>
                    <a:gd name="T3" fmla="*/ 2 h 100"/>
                    <a:gd name="T4" fmla="*/ 10 w 15"/>
                    <a:gd name="T5" fmla="*/ 88 h 100"/>
                    <a:gd name="T6" fmla="*/ 15 w 15"/>
                    <a:gd name="T7" fmla="*/ 86 h 100"/>
                    <a:gd name="T8" fmla="*/ 15 w 15"/>
                    <a:gd name="T9" fmla="*/ 100 h 100"/>
                    <a:gd name="T10" fmla="*/ 10 w 15"/>
                    <a:gd name="T11" fmla="*/ 88 h 100"/>
                    <a:gd name="T12" fmla="*/ 0 w 15"/>
                    <a:gd name="T13" fmla="*/ 2 h 100"/>
                    <a:gd name="T14" fmla="*/ 0 60000 65536"/>
                    <a:gd name="T15" fmla="*/ 0 60000 65536"/>
                    <a:gd name="T16" fmla="*/ 0 60000 65536"/>
                    <a:gd name="T17" fmla="*/ 0 60000 65536"/>
                    <a:gd name="T18" fmla="*/ 0 60000 65536"/>
                    <a:gd name="T19" fmla="*/ 0 60000 65536"/>
                    <a:gd name="T20" fmla="*/ 0 60000 65536"/>
                    <a:gd name="T21" fmla="*/ 0 w 15"/>
                    <a:gd name="T22" fmla="*/ 0 h 100"/>
                    <a:gd name="T23" fmla="*/ 15 w 15"/>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00">
                      <a:moveTo>
                        <a:pt x="7" y="0"/>
                      </a:moveTo>
                      <a:lnTo>
                        <a:pt x="0" y="2"/>
                      </a:lnTo>
                      <a:lnTo>
                        <a:pt x="10" y="88"/>
                      </a:lnTo>
                      <a:lnTo>
                        <a:pt x="15" y="86"/>
                      </a:lnTo>
                      <a:lnTo>
                        <a:pt x="15" y="100"/>
                      </a:lnTo>
                      <a:lnTo>
                        <a:pt x="10" y="88"/>
                      </a:lnTo>
                      <a:lnTo>
                        <a:pt x="0" y="2"/>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06" name="Freeform 6"/>
                <p:cNvSpPr>
                  <a:spLocks/>
                </p:cNvSpPr>
                <p:nvPr/>
              </p:nvSpPr>
              <p:spPr bwMode="auto">
                <a:xfrm>
                  <a:off x="931" y="1415"/>
                  <a:ext cx="15" cy="86"/>
                </a:xfrm>
                <a:custGeom>
                  <a:avLst/>
                  <a:gdLst>
                    <a:gd name="T0" fmla="*/ 2 w 15"/>
                    <a:gd name="T1" fmla="*/ 10 h 86"/>
                    <a:gd name="T2" fmla="*/ 7 w 15"/>
                    <a:gd name="T3" fmla="*/ 8 h 86"/>
                    <a:gd name="T4" fmla="*/ 9 w 15"/>
                    <a:gd name="T5" fmla="*/ 18 h 86"/>
                    <a:gd name="T6" fmla="*/ 2 w 15"/>
                    <a:gd name="T7" fmla="*/ 20 h 86"/>
                    <a:gd name="T8" fmla="*/ 4 w 15"/>
                    <a:gd name="T9" fmla="*/ 28 h 86"/>
                    <a:gd name="T10" fmla="*/ 10 w 15"/>
                    <a:gd name="T11" fmla="*/ 27 h 86"/>
                    <a:gd name="T12" fmla="*/ 10 w 15"/>
                    <a:gd name="T13" fmla="*/ 36 h 86"/>
                    <a:gd name="T14" fmla="*/ 5 w 15"/>
                    <a:gd name="T15" fmla="*/ 38 h 86"/>
                    <a:gd name="T16" fmla="*/ 5 w 15"/>
                    <a:gd name="T17" fmla="*/ 48 h 86"/>
                    <a:gd name="T18" fmla="*/ 12 w 15"/>
                    <a:gd name="T19" fmla="*/ 46 h 86"/>
                    <a:gd name="T20" fmla="*/ 14 w 15"/>
                    <a:gd name="T21" fmla="*/ 55 h 86"/>
                    <a:gd name="T22" fmla="*/ 7 w 15"/>
                    <a:gd name="T23" fmla="*/ 58 h 86"/>
                    <a:gd name="T24" fmla="*/ 9 w 15"/>
                    <a:gd name="T25" fmla="*/ 66 h 86"/>
                    <a:gd name="T26" fmla="*/ 14 w 15"/>
                    <a:gd name="T27" fmla="*/ 65 h 86"/>
                    <a:gd name="T28" fmla="*/ 15 w 15"/>
                    <a:gd name="T29" fmla="*/ 75 h 86"/>
                    <a:gd name="T30" fmla="*/ 9 w 15"/>
                    <a:gd name="T31" fmla="*/ 76 h 86"/>
                    <a:gd name="T32" fmla="*/ 10 w 15"/>
                    <a:gd name="T33" fmla="*/ 86 h 86"/>
                    <a:gd name="T34" fmla="*/ 15 w 15"/>
                    <a:gd name="T35" fmla="*/ 84 h 86"/>
                    <a:gd name="T36" fmla="*/ 9 w 15"/>
                    <a:gd name="T37" fmla="*/ 76 h 86"/>
                    <a:gd name="T38" fmla="*/ 14 w 15"/>
                    <a:gd name="T39" fmla="*/ 65 h 86"/>
                    <a:gd name="T40" fmla="*/ 7 w 15"/>
                    <a:gd name="T41" fmla="*/ 58 h 86"/>
                    <a:gd name="T42" fmla="*/ 12 w 15"/>
                    <a:gd name="T43" fmla="*/ 46 h 86"/>
                    <a:gd name="T44" fmla="*/ 5 w 15"/>
                    <a:gd name="T45" fmla="*/ 38 h 86"/>
                    <a:gd name="T46" fmla="*/ 10 w 15"/>
                    <a:gd name="T47" fmla="*/ 27 h 86"/>
                    <a:gd name="T48" fmla="*/ 2 w 15"/>
                    <a:gd name="T49" fmla="*/ 20 h 86"/>
                    <a:gd name="T50" fmla="*/ 7 w 15"/>
                    <a:gd name="T51" fmla="*/ 8 h 86"/>
                    <a:gd name="T52" fmla="*/ 0 w 15"/>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86"/>
                    <a:gd name="T83" fmla="*/ 15 w 15"/>
                    <a:gd name="T84" fmla="*/ 86 h 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86">
                      <a:moveTo>
                        <a:pt x="2" y="10"/>
                      </a:moveTo>
                      <a:lnTo>
                        <a:pt x="7" y="8"/>
                      </a:lnTo>
                      <a:lnTo>
                        <a:pt x="9" y="18"/>
                      </a:lnTo>
                      <a:lnTo>
                        <a:pt x="2" y="20"/>
                      </a:lnTo>
                      <a:lnTo>
                        <a:pt x="4" y="28"/>
                      </a:lnTo>
                      <a:lnTo>
                        <a:pt x="10" y="27"/>
                      </a:lnTo>
                      <a:lnTo>
                        <a:pt x="10" y="36"/>
                      </a:lnTo>
                      <a:lnTo>
                        <a:pt x="5" y="38"/>
                      </a:lnTo>
                      <a:lnTo>
                        <a:pt x="5" y="48"/>
                      </a:lnTo>
                      <a:lnTo>
                        <a:pt x="12" y="46"/>
                      </a:lnTo>
                      <a:lnTo>
                        <a:pt x="14" y="55"/>
                      </a:lnTo>
                      <a:lnTo>
                        <a:pt x="7" y="58"/>
                      </a:lnTo>
                      <a:lnTo>
                        <a:pt x="9" y="66"/>
                      </a:lnTo>
                      <a:lnTo>
                        <a:pt x="14" y="65"/>
                      </a:lnTo>
                      <a:lnTo>
                        <a:pt x="15" y="75"/>
                      </a:lnTo>
                      <a:lnTo>
                        <a:pt x="9" y="76"/>
                      </a:lnTo>
                      <a:lnTo>
                        <a:pt x="10" y="86"/>
                      </a:lnTo>
                      <a:lnTo>
                        <a:pt x="15" y="84"/>
                      </a:lnTo>
                      <a:lnTo>
                        <a:pt x="9" y="76"/>
                      </a:lnTo>
                      <a:lnTo>
                        <a:pt x="14" y="65"/>
                      </a:lnTo>
                      <a:lnTo>
                        <a:pt x="7" y="58"/>
                      </a:lnTo>
                      <a:lnTo>
                        <a:pt x="12" y="46"/>
                      </a:lnTo>
                      <a:lnTo>
                        <a:pt x="5" y="38"/>
                      </a:lnTo>
                      <a:lnTo>
                        <a:pt x="10" y="27"/>
                      </a:lnTo>
                      <a:lnTo>
                        <a:pt x="2" y="20"/>
                      </a:lnTo>
                      <a:lnTo>
                        <a:pt x="7" y="8"/>
                      </a:lnTo>
                      <a:lnTo>
                        <a:pt x="0"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07" name="Freeform 7"/>
                <p:cNvSpPr>
                  <a:spLocks/>
                </p:cNvSpPr>
                <p:nvPr/>
              </p:nvSpPr>
              <p:spPr bwMode="auto">
                <a:xfrm>
                  <a:off x="941" y="1405"/>
                  <a:ext cx="107" cy="46"/>
                </a:xfrm>
                <a:custGeom>
                  <a:avLst/>
                  <a:gdLst>
                    <a:gd name="T0" fmla="*/ 2 w 107"/>
                    <a:gd name="T1" fmla="*/ 46 h 46"/>
                    <a:gd name="T2" fmla="*/ 7 w 107"/>
                    <a:gd name="T3" fmla="*/ 43 h 46"/>
                    <a:gd name="T4" fmla="*/ 10 w 107"/>
                    <a:gd name="T5" fmla="*/ 41 h 46"/>
                    <a:gd name="T6" fmla="*/ 13 w 107"/>
                    <a:gd name="T7" fmla="*/ 38 h 46"/>
                    <a:gd name="T8" fmla="*/ 17 w 107"/>
                    <a:gd name="T9" fmla="*/ 37 h 46"/>
                    <a:gd name="T10" fmla="*/ 20 w 107"/>
                    <a:gd name="T11" fmla="*/ 35 h 46"/>
                    <a:gd name="T12" fmla="*/ 22 w 107"/>
                    <a:gd name="T13" fmla="*/ 33 h 46"/>
                    <a:gd name="T14" fmla="*/ 25 w 107"/>
                    <a:gd name="T15" fmla="*/ 32 h 46"/>
                    <a:gd name="T16" fmla="*/ 28 w 107"/>
                    <a:gd name="T17" fmla="*/ 30 h 46"/>
                    <a:gd name="T18" fmla="*/ 30 w 107"/>
                    <a:gd name="T19" fmla="*/ 28 h 46"/>
                    <a:gd name="T20" fmla="*/ 33 w 107"/>
                    <a:gd name="T21" fmla="*/ 28 h 46"/>
                    <a:gd name="T22" fmla="*/ 35 w 107"/>
                    <a:gd name="T23" fmla="*/ 27 h 46"/>
                    <a:gd name="T24" fmla="*/ 38 w 107"/>
                    <a:gd name="T25" fmla="*/ 25 h 46"/>
                    <a:gd name="T26" fmla="*/ 41 w 107"/>
                    <a:gd name="T27" fmla="*/ 23 h 46"/>
                    <a:gd name="T28" fmla="*/ 45 w 107"/>
                    <a:gd name="T29" fmla="*/ 22 h 46"/>
                    <a:gd name="T30" fmla="*/ 46 w 107"/>
                    <a:gd name="T31" fmla="*/ 20 h 46"/>
                    <a:gd name="T32" fmla="*/ 50 w 107"/>
                    <a:gd name="T33" fmla="*/ 18 h 46"/>
                    <a:gd name="T34" fmla="*/ 53 w 107"/>
                    <a:gd name="T35" fmla="*/ 17 h 46"/>
                    <a:gd name="T36" fmla="*/ 56 w 107"/>
                    <a:gd name="T37" fmla="*/ 17 h 46"/>
                    <a:gd name="T38" fmla="*/ 58 w 107"/>
                    <a:gd name="T39" fmla="*/ 15 h 46"/>
                    <a:gd name="T40" fmla="*/ 61 w 107"/>
                    <a:gd name="T41" fmla="*/ 13 h 46"/>
                    <a:gd name="T42" fmla="*/ 64 w 107"/>
                    <a:gd name="T43" fmla="*/ 13 h 46"/>
                    <a:gd name="T44" fmla="*/ 66 w 107"/>
                    <a:gd name="T45" fmla="*/ 12 h 46"/>
                    <a:gd name="T46" fmla="*/ 69 w 107"/>
                    <a:gd name="T47" fmla="*/ 10 h 46"/>
                    <a:gd name="T48" fmla="*/ 73 w 107"/>
                    <a:gd name="T49" fmla="*/ 10 h 46"/>
                    <a:gd name="T50" fmla="*/ 74 w 107"/>
                    <a:gd name="T51" fmla="*/ 8 h 46"/>
                    <a:gd name="T52" fmla="*/ 78 w 107"/>
                    <a:gd name="T53" fmla="*/ 7 h 46"/>
                    <a:gd name="T54" fmla="*/ 81 w 107"/>
                    <a:gd name="T55" fmla="*/ 7 h 46"/>
                    <a:gd name="T56" fmla="*/ 82 w 107"/>
                    <a:gd name="T57" fmla="*/ 5 h 46"/>
                    <a:gd name="T58" fmla="*/ 86 w 107"/>
                    <a:gd name="T59" fmla="*/ 5 h 46"/>
                    <a:gd name="T60" fmla="*/ 87 w 107"/>
                    <a:gd name="T61" fmla="*/ 3 h 46"/>
                    <a:gd name="T62" fmla="*/ 91 w 107"/>
                    <a:gd name="T63" fmla="*/ 3 h 46"/>
                    <a:gd name="T64" fmla="*/ 94 w 107"/>
                    <a:gd name="T65" fmla="*/ 3 h 46"/>
                    <a:gd name="T66" fmla="*/ 96 w 107"/>
                    <a:gd name="T67" fmla="*/ 2 h 46"/>
                    <a:gd name="T68" fmla="*/ 99 w 107"/>
                    <a:gd name="T69" fmla="*/ 2 h 46"/>
                    <a:gd name="T70" fmla="*/ 102 w 107"/>
                    <a:gd name="T71" fmla="*/ 0 h 46"/>
                    <a:gd name="T72" fmla="*/ 105 w 107"/>
                    <a:gd name="T73" fmla="*/ 0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7"/>
                    <a:gd name="T112" fmla="*/ 0 h 46"/>
                    <a:gd name="T113" fmla="*/ 107 w 107"/>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7" h="46">
                      <a:moveTo>
                        <a:pt x="0" y="46"/>
                      </a:moveTo>
                      <a:lnTo>
                        <a:pt x="2" y="46"/>
                      </a:lnTo>
                      <a:lnTo>
                        <a:pt x="5" y="45"/>
                      </a:lnTo>
                      <a:lnTo>
                        <a:pt x="7" y="43"/>
                      </a:lnTo>
                      <a:lnTo>
                        <a:pt x="8" y="41"/>
                      </a:lnTo>
                      <a:lnTo>
                        <a:pt x="10" y="41"/>
                      </a:lnTo>
                      <a:lnTo>
                        <a:pt x="12" y="40"/>
                      </a:lnTo>
                      <a:lnTo>
                        <a:pt x="13" y="38"/>
                      </a:lnTo>
                      <a:lnTo>
                        <a:pt x="15" y="38"/>
                      </a:lnTo>
                      <a:lnTo>
                        <a:pt x="17" y="37"/>
                      </a:lnTo>
                      <a:lnTo>
                        <a:pt x="18" y="35"/>
                      </a:lnTo>
                      <a:lnTo>
                        <a:pt x="20" y="35"/>
                      </a:lnTo>
                      <a:lnTo>
                        <a:pt x="22" y="35"/>
                      </a:lnTo>
                      <a:lnTo>
                        <a:pt x="22" y="33"/>
                      </a:lnTo>
                      <a:lnTo>
                        <a:pt x="23" y="33"/>
                      </a:lnTo>
                      <a:lnTo>
                        <a:pt x="25" y="32"/>
                      </a:lnTo>
                      <a:lnTo>
                        <a:pt x="27" y="32"/>
                      </a:lnTo>
                      <a:lnTo>
                        <a:pt x="28" y="30"/>
                      </a:lnTo>
                      <a:lnTo>
                        <a:pt x="30" y="30"/>
                      </a:lnTo>
                      <a:lnTo>
                        <a:pt x="30" y="28"/>
                      </a:lnTo>
                      <a:lnTo>
                        <a:pt x="31" y="28"/>
                      </a:lnTo>
                      <a:lnTo>
                        <a:pt x="33" y="28"/>
                      </a:lnTo>
                      <a:lnTo>
                        <a:pt x="33" y="27"/>
                      </a:lnTo>
                      <a:lnTo>
                        <a:pt x="35" y="27"/>
                      </a:lnTo>
                      <a:lnTo>
                        <a:pt x="36" y="25"/>
                      </a:lnTo>
                      <a:lnTo>
                        <a:pt x="38" y="25"/>
                      </a:lnTo>
                      <a:lnTo>
                        <a:pt x="40" y="23"/>
                      </a:lnTo>
                      <a:lnTo>
                        <a:pt x="41" y="23"/>
                      </a:lnTo>
                      <a:lnTo>
                        <a:pt x="43" y="22"/>
                      </a:lnTo>
                      <a:lnTo>
                        <a:pt x="45" y="22"/>
                      </a:lnTo>
                      <a:lnTo>
                        <a:pt x="46" y="22"/>
                      </a:lnTo>
                      <a:lnTo>
                        <a:pt x="46" y="20"/>
                      </a:lnTo>
                      <a:lnTo>
                        <a:pt x="48" y="20"/>
                      </a:lnTo>
                      <a:lnTo>
                        <a:pt x="50" y="18"/>
                      </a:lnTo>
                      <a:lnTo>
                        <a:pt x="51" y="18"/>
                      </a:lnTo>
                      <a:lnTo>
                        <a:pt x="53" y="17"/>
                      </a:lnTo>
                      <a:lnTo>
                        <a:pt x="55" y="17"/>
                      </a:lnTo>
                      <a:lnTo>
                        <a:pt x="56" y="17"/>
                      </a:lnTo>
                      <a:lnTo>
                        <a:pt x="56" y="15"/>
                      </a:lnTo>
                      <a:lnTo>
                        <a:pt x="58" y="15"/>
                      </a:lnTo>
                      <a:lnTo>
                        <a:pt x="59" y="15"/>
                      </a:lnTo>
                      <a:lnTo>
                        <a:pt x="61" y="13"/>
                      </a:lnTo>
                      <a:lnTo>
                        <a:pt x="63" y="13"/>
                      </a:lnTo>
                      <a:lnTo>
                        <a:pt x="64" y="13"/>
                      </a:lnTo>
                      <a:lnTo>
                        <a:pt x="64" y="12"/>
                      </a:lnTo>
                      <a:lnTo>
                        <a:pt x="66" y="12"/>
                      </a:lnTo>
                      <a:lnTo>
                        <a:pt x="68" y="12"/>
                      </a:lnTo>
                      <a:lnTo>
                        <a:pt x="69" y="10"/>
                      </a:lnTo>
                      <a:lnTo>
                        <a:pt x="71" y="10"/>
                      </a:lnTo>
                      <a:lnTo>
                        <a:pt x="73" y="10"/>
                      </a:lnTo>
                      <a:lnTo>
                        <a:pt x="73" y="8"/>
                      </a:lnTo>
                      <a:lnTo>
                        <a:pt x="74" y="8"/>
                      </a:lnTo>
                      <a:lnTo>
                        <a:pt x="76" y="8"/>
                      </a:lnTo>
                      <a:lnTo>
                        <a:pt x="78" y="7"/>
                      </a:lnTo>
                      <a:lnTo>
                        <a:pt x="79" y="7"/>
                      </a:lnTo>
                      <a:lnTo>
                        <a:pt x="81" y="7"/>
                      </a:lnTo>
                      <a:lnTo>
                        <a:pt x="82" y="7"/>
                      </a:lnTo>
                      <a:lnTo>
                        <a:pt x="82" y="5"/>
                      </a:lnTo>
                      <a:lnTo>
                        <a:pt x="84" y="5"/>
                      </a:lnTo>
                      <a:lnTo>
                        <a:pt x="86" y="5"/>
                      </a:lnTo>
                      <a:lnTo>
                        <a:pt x="87" y="5"/>
                      </a:lnTo>
                      <a:lnTo>
                        <a:pt x="87" y="3"/>
                      </a:lnTo>
                      <a:lnTo>
                        <a:pt x="89" y="3"/>
                      </a:lnTo>
                      <a:lnTo>
                        <a:pt x="91" y="3"/>
                      </a:lnTo>
                      <a:lnTo>
                        <a:pt x="92" y="3"/>
                      </a:lnTo>
                      <a:lnTo>
                        <a:pt x="94" y="3"/>
                      </a:lnTo>
                      <a:lnTo>
                        <a:pt x="94" y="2"/>
                      </a:lnTo>
                      <a:lnTo>
                        <a:pt x="96" y="2"/>
                      </a:lnTo>
                      <a:lnTo>
                        <a:pt x="97" y="2"/>
                      </a:lnTo>
                      <a:lnTo>
                        <a:pt x="99" y="2"/>
                      </a:lnTo>
                      <a:lnTo>
                        <a:pt x="101" y="0"/>
                      </a:lnTo>
                      <a:lnTo>
                        <a:pt x="102" y="0"/>
                      </a:lnTo>
                      <a:lnTo>
                        <a:pt x="104" y="0"/>
                      </a:lnTo>
                      <a:lnTo>
                        <a:pt x="105" y="0"/>
                      </a:lnTo>
                      <a:lnTo>
                        <a:pt x="107"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08" name="Freeform 8"/>
                <p:cNvSpPr>
                  <a:spLocks/>
                </p:cNvSpPr>
                <p:nvPr/>
              </p:nvSpPr>
              <p:spPr bwMode="auto">
                <a:xfrm>
                  <a:off x="1048" y="1403"/>
                  <a:ext cx="35" cy="34"/>
                </a:xfrm>
                <a:custGeom>
                  <a:avLst/>
                  <a:gdLst>
                    <a:gd name="T0" fmla="*/ 0 w 35"/>
                    <a:gd name="T1" fmla="*/ 2 h 34"/>
                    <a:gd name="T2" fmla="*/ 2 w 35"/>
                    <a:gd name="T3" fmla="*/ 2 h 34"/>
                    <a:gd name="T4" fmla="*/ 3 w 35"/>
                    <a:gd name="T5" fmla="*/ 2 h 34"/>
                    <a:gd name="T6" fmla="*/ 3 w 35"/>
                    <a:gd name="T7" fmla="*/ 0 h 34"/>
                    <a:gd name="T8" fmla="*/ 5 w 35"/>
                    <a:gd name="T9" fmla="*/ 0 h 34"/>
                    <a:gd name="T10" fmla="*/ 7 w 35"/>
                    <a:gd name="T11" fmla="*/ 0 h 34"/>
                    <a:gd name="T12" fmla="*/ 8 w 35"/>
                    <a:gd name="T13" fmla="*/ 0 h 34"/>
                    <a:gd name="T14" fmla="*/ 10 w 35"/>
                    <a:gd name="T15" fmla="*/ 0 h 34"/>
                    <a:gd name="T16" fmla="*/ 12 w 35"/>
                    <a:gd name="T17" fmla="*/ 0 h 34"/>
                    <a:gd name="T18" fmla="*/ 13 w 35"/>
                    <a:gd name="T19" fmla="*/ 0 h 34"/>
                    <a:gd name="T20" fmla="*/ 15 w 35"/>
                    <a:gd name="T21" fmla="*/ 0 h 34"/>
                    <a:gd name="T22" fmla="*/ 17 w 35"/>
                    <a:gd name="T23" fmla="*/ 0 h 34"/>
                    <a:gd name="T24" fmla="*/ 18 w 35"/>
                    <a:gd name="T25" fmla="*/ 0 h 34"/>
                    <a:gd name="T26" fmla="*/ 20 w 35"/>
                    <a:gd name="T27" fmla="*/ 0 h 34"/>
                    <a:gd name="T28" fmla="*/ 20 w 35"/>
                    <a:gd name="T29" fmla="*/ 2 h 34"/>
                    <a:gd name="T30" fmla="*/ 21 w 35"/>
                    <a:gd name="T31" fmla="*/ 2 h 34"/>
                    <a:gd name="T32" fmla="*/ 23 w 35"/>
                    <a:gd name="T33" fmla="*/ 2 h 34"/>
                    <a:gd name="T34" fmla="*/ 25 w 35"/>
                    <a:gd name="T35" fmla="*/ 2 h 34"/>
                    <a:gd name="T36" fmla="*/ 26 w 35"/>
                    <a:gd name="T37" fmla="*/ 2 h 34"/>
                    <a:gd name="T38" fmla="*/ 28 w 35"/>
                    <a:gd name="T39" fmla="*/ 4 h 34"/>
                    <a:gd name="T40" fmla="*/ 30 w 35"/>
                    <a:gd name="T41" fmla="*/ 4 h 34"/>
                    <a:gd name="T42" fmla="*/ 31 w 35"/>
                    <a:gd name="T43" fmla="*/ 4 h 34"/>
                    <a:gd name="T44" fmla="*/ 31 w 35"/>
                    <a:gd name="T45" fmla="*/ 5 h 34"/>
                    <a:gd name="T46" fmla="*/ 33 w 35"/>
                    <a:gd name="T47" fmla="*/ 5 h 34"/>
                    <a:gd name="T48" fmla="*/ 33 w 35"/>
                    <a:gd name="T49" fmla="*/ 7 h 34"/>
                    <a:gd name="T50" fmla="*/ 35 w 35"/>
                    <a:gd name="T51" fmla="*/ 7 h 34"/>
                    <a:gd name="T52" fmla="*/ 35 w 35"/>
                    <a:gd name="T53" fmla="*/ 9 h 34"/>
                    <a:gd name="T54" fmla="*/ 35 w 35"/>
                    <a:gd name="T55" fmla="*/ 10 h 34"/>
                    <a:gd name="T56" fmla="*/ 35 w 35"/>
                    <a:gd name="T57" fmla="*/ 12 h 34"/>
                    <a:gd name="T58" fmla="*/ 35 w 35"/>
                    <a:gd name="T59" fmla="*/ 14 h 34"/>
                    <a:gd name="T60" fmla="*/ 35 w 35"/>
                    <a:gd name="T61" fmla="*/ 15 h 34"/>
                    <a:gd name="T62" fmla="*/ 35 w 35"/>
                    <a:gd name="T63" fmla="*/ 17 h 34"/>
                    <a:gd name="T64" fmla="*/ 35 w 35"/>
                    <a:gd name="T65" fmla="*/ 19 h 34"/>
                    <a:gd name="T66" fmla="*/ 35 w 35"/>
                    <a:gd name="T67" fmla="*/ 20 h 34"/>
                    <a:gd name="T68" fmla="*/ 35 w 35"/>
                    <a:gd name="T69" fmla="*/ 22 h 34"/>
                    <a:gd name="T70" fmla="*/ 33 w 35"/>
                    <a:gd name="T71" fmla="*/ 24 h 34"/>
                    <a:gd name="T72" fmla="*/ 33 w 35"/>
                    <a:gd name="T73" fmla="*/ 25 h 34"/>
                    <a:gd name="T74" fmla="*/ 31 w 35"/>
                    <a:gd name="T75" fmla="*/ 25 h 34"/>
                    <a:gd name="T76" fmla="*/ 31 w 35"/>
                    <a:gd name="T77" fmla="*/ 27 h 34"/>
                    <a:gd name="T78" fmla="*/ 31 w 35"/>
                    <a:gd name="T79" fmla="*/ 29 h 34"/>
                    <a:gd name="T80" fmla="*/ 30 w 35"/>
                    <a:gd name="T81" fmla="*/ 30 h 34"/>
                    <a:gd name="T82" fmla="*/ 30 w 35"/>
                    <a:gd name="T83" fmla="*/ 32 h 34"/>
                    <a:gd name="T84" fmla="*/ 28 w 35"/>
                    <a:gd name="T85" fmla="*/ 32 h 34"/>
                    <a:gd name="T86" fmla="*/ 28 w 35"/>
                    <a:gd name="T87" fmla="*/ 34 h 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
                    <a:gd name="T133" fmla="*/ 0 h 34"/>
                    <a:gd name="T134" fmla="*/ 35 w 35"/>
                    <a:gd name="T135" fmla="*/ 34 h 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 h="34">
                      <a:moveTo>
                        <a:pt x="0" y="2"/>
                      </a:moveTo>
                      <a:lnTo>
                        <a:pt x="2" y="2"/>
                      </a:lnTo>
                      <a:lnTo>
                        <a:pt x="3" y="2"/>
                      </a:lnTo>
                      <a:lnTo>
                        <a:pt x="3" y="0"/>
                      </a:lnTo>
                      <a:lnTo>
                        <a:pt x="5" y="0"/>
                      </a:lnTo>
                      <a:lnTo>
                        <a:pt x="7" y="0"/>
                      </a:lnTo>
                      <a:lnTo>
                        <a:pt x="8" y="0"/>
                      </a:lnTo>
                      <a:lnTo>
                        <a:pt x="10" y="0"/>
                      </a:lnTo>
                      <a:lnTo>
                        <a:pt x="12" y="0"/>
                      </a:lnTo>
                      <a:lnTo>
                        <a:pt x="13" y="0"/>
                      </a:lnTo>
                      <a:lnTo>
                        <a:pt x="15" y="0"/>
                      </a:lnTo>
                      <a:lnTo>
                        <a:pt x="17" y="0"/>
                      </a:lnTo>
                      <a:lnTo>
                        <a:pt x="18" y="0"/>
                      </a:lnTo>
                      <a:lnTo>
                        <a:pt x="20" y="0"/>
                      </a:lnTo>
                      <a:lnTo>
                        <a:pt x="20" y="2"/>
                      </a:lnTo>
                      <a:lnTo>
                        <a:pt x="21" y="2"/>
                      </a:lnTo>
                      <a:lnTo>
                        <a:pt x="23" y="2"/>
                      </a:lnTo>
                      <a:lnTo>
                        <a:pt x="25" y="2"/>
                      </a:lnTo>
                      <a:lnTo>
                        <a:pt x="26" y="2"/>
                      </a:lnTo>
                      <a:lnTo>
                        <a:pt x="28" y="4"/>
                      </a:lnTo>
                      <a:lnTo>
                        <a:pt x="30" y="4"/>
                      </a:lnTo>
                      <a:lnTo>
                        <a:pt x="31" y="4"/>
                      </a:lnTo>
                      <a:lnTo>
                        <a:pt x="31" y="5"/>
                      </a:lnTo>
                      <a:lnTo>
                        <a:pt x="33" y="5"/>
                      </a:lnTo>
                      <a:lnTo>
                        <a:pt x="33" y="7"/>
                      </a:lnTo>
                      <a:lnTo>
                        <a:pt x="35" y="7"/>
                      </a:lnTo>
                      <a:lnTo>
                        <a:pt x="35" y="9"/>
                      </a:lnTo>
                      <a:lnTo>
                        <a:pt x="35" y="10"/>
                      </a:lnTo>
                      <a:lnTo>
                        <a:pt x="35" y="12"/>
                      </a:lnTo>
                      <a:lnTo>
                        <a:pt x="35" y="14"/>
                      </a:lnTo>
                      <a:lnTo>
                        <a:pt x="35" y="15"/>
                      </a:lnTo>
                      <a:lnTo>
                        <a:pt x="35" y="17"/>
                      </a:lnTo>
                      <a:lnTo>
                        <a:pt x="35" y="19"/>
                      </a:lnTo>
                      <a:lnTo>
                        <a:pt x="35" y="20"/>
                      </a:lnTo>
                      <a:lnTo>
                        <a:pt x="35" y="22"/>
                      </a:lnTo>
                      <a:lnTo>
                        <a:pt x="33" y="24"/>
                      </a:lnTo>
                      <a:lnTo>
                        <a:pt x="33" y="25"/>
                      </a:lnTo>
                      <a:lnTo>
                        <a:pt x="31" y="25"/>
                      </a:lnTo>
                      <a:lnTo>
                        <a:pt x="31" y="27"/>
                      </a:lnTo>
                      <a:lnTo>
                        <a:pt x="31" y="29"/>
                      </a:lnTo>
                      <a:lnTo>
                        <a:pt x="30" y="30"/>
                      </a:lnTo>
                      <a:lnTo>
                        <a:pt x="30" y="32"/>
                      </a:lnTo>
                      <a:lnTo>
                        <a:pt x="28" y="32"/>
                      </a:lnTo>
                      <a:lnTo>
                        <a:pt x="28" y="34"/>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09" name="Freeform 9"/>
                <p:cNvSpPr>
                  <a:spLocks/>
                </p:cNvSpPr>
                <p:nvPr/>
              </p:nvSpPr>
              <p:spPr bwMode="auto">
                <a:xfrm>
                  <a:off x="984" y="1437"/>
                  <a:ext cx="92" cy="67"/>
                </a:xfrm>
                <a:custGeom>
                  <a:avLst/>
                  <a:gdLst>
                    <a:gd name="T0" fmla="*/ 90 w 92"/>
                    <a:gd name="T1" fmla="*/ 0 h 67"/>
                    <a:gd name="T2" fmla="*/ 89 w 92"/>
                    <a:gd name="T3" fmla="*/ 3 h 67"/>
                    <a:gd name="T4" fmla="*/ 87 w 92"/>
                    <a:gd name="T5" fmla="*/ 6 h 67"/>
                    <a:gd name="T6" fmla="*/ 84 w 92"/>
                    <a:gd name="T7" fmla="*/ 8 h 67"/>
                    <a:gd name="T8" fmla="*/ 82 w 92"/>
                    <a:gd name="T9" fmla="*/ 9 h 67"/>
                    <a:gd name="T10" fmla="*/ 81 w 92"/>
                    <a:gd name="T11" fmla="*/ 11 h 67"/>
                    <a:gd name="T12" fmla="*/ 79 w 92"/>
                    <a:gd name="T13" fmla="*/ 13 h 67"/>
                    <a:gd name="T14" fmla="*/ 77 w 92"/>
                    <a:gd name="T15" fmla="*/ 14 h 67"/>
                    <a:gd name="T16" fmla="*/ 76 w 92"/>
                    <a:gd name="T17" fmla="*/ 16 h 67"/>
                    <a:gd name="T18" fmla="*/ 74 w 92"/>
                    <a:gd name="T19" fmla="*/ 18 h 67"/>
                    <a:gd name="T20" fmla="*/ 72 w 92"/>
                    <a:gd name="T21" fmla="*/ 19 h 67"/>
                    <a:gd name="T22" fmla="*/ 69 w 92"/>
                    <a:gd name="T23" fmla="*/ 23 h 67"/>
                    <a:gd name="T24" fmla="*/ 67 w 92"/>
                    <a:gd name="T25" fmla="*/ 24 h 67"/>
                    <a:gd name="T26" fmla="*/ 64 w 92"/>
                    <a:gd name="T27" fmla="*/ 26 h 67"/>
                    <a:gd name="T28" fmla="*/ 62 w 92"/>
                    <a:gd name="T29" fmla="*/ 28 h 67"/>
                    <a:gd name="T30" fmla="*/ 61 w 92"/>
                    <a:gd name="T31" fmla="*/ 29 h 67"/>
                    <a:gd name="T32" fmla="*/ 58 w 92"/>
                    <a:gd name="T33" fmla="*/ 31 h 67"/>
                    <a:gd name="T34" fmla="*/ 56 w 92"/>
                    <a:gd name="T35" fmla="*/ 33 h 67"/>
                    <a:gd name="T36" fmla="*/ 53 w 92"/>
                    <a:gd name="T37" fmla="*/ 34 h 67"/>
                    <a:gd name="T38" fmla="*/ 51 w 92"/>
                    <a:gd name="T39" fmla="*/ 36 h 67"/>
                    <a:gd name="T40" fmla="*/ 48 w 92"/>
                    <a:gd name="T41" fmla="*/ 38 h 67"/>
                    <a:gd name="T42" fmla="*/ 46 w 92"/>
                    <a:gd name="T43" fmla="*/ 41 h 67"/>
                    <a:gd name="T44" fmla="*/ 44 w 92"/>
                    <a:gd name="T45" fmla="*/ 43 h 67"/>
                    <a:gd name="T46" fmla="*/ 41 w 92"/>
                    <a:gd name="T47" fmla="*/ 44 h 67"/>
                    <a:gd name="T48" fmla="*/ 39 w 92"/>
                    <a:gd name="T49" fmla="*/ 46 h 67"/>
                    <a:gd name="T50" fmla="*/ 36 w 92"/>
                    <a:gd name="T51" fmla="*/ 48 h 67"/>
                    <a:gd name="T52" fmla="*/ 33 w 92"/>
                    <a:gd name="T53" fmla="*/ 49 h 67"/>
                    <a:gd name="T54" fmla="*/ 30 w 92"/>
                    <a:gd name="T55" fmla="*/ 51 h 67"/>
                    <a:gd name="T56" fmla="*/ 26 w 92"/>
                    <a:gd name="T57" fmla="*/ 53 h 67"/>
                    <a:gd name="T58" fmla="*/ 23 w 92"/>
                    <a:gd name="T59" fmla="*/ 54 h 67"/>
                    <a:gd name="T60" fmla="*/ 21 w 92"/>
                    <a:gd name="T61" fmla="*/ 56 h 67"/>
                    <a:gd name="T62" fmla="*/ 18 w 92"/>
                    <a:gd name="T63" fmla="*/ 58 h 67"/>
                    <a:gd name="T64" fmla="*/ 15 w 92"/>
                    <a:gd name="T65" fmla="*/ 61 h 67"/>
                    <a:gd name="T66" fmla="*/ 12 w 92"/>
                    <a:gd name="T67" fmla="*/ 61 h 67"/>
                    <a:gd name="T68" fmla="*/ 8 w 92"/>
                    <a:gd name="T69" fmla="*/ 62 h 67"/>
                    <a:gd name="T70" fmla="*/ 5 w 92"/>
                    <a:gd name="T71" fmla="*/ 66 h 67"/>
                    <a:gd name="T72" fmla="*/ 2 w 92"/>
                    <a:gd name="T73" fmla="*/ 66 h 67"/>
                    <a:gd name="T74" fmla="*/ 0 w 92"/>
                    <a:gd name="T75" fmla="*/ 67 h 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2"/>
                    <a:gd name="T115" fmla="*/ 0 h 67"/>
                    <a:gd name="T116" fmla="*/ 92 w 92"/>
                    <a:gd name="T117" fmla="*/ 67 h 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2" h="67">
                      <a:moveTo>
                        <a:pt x="92" y="0"/>
                      </a:moveTo>
                      <a:lnTo>
                        <a:pt x="90" y="0"/>
                      </a:lnTo>
                      <a:lnTo>
                        <a:pt x="90" y="1"/>
                      </a:lnTo>
                      <a:lnTo>
                        <a:pt x="89" y="3"/>
                      </a:lnTo>
                      <a:lnTo>
                        <a:pt x="87" y="5"/>
                      </a:lnTo>
                      <a:lnTo>
                        <a:pt x="87" y="6"/>
                      </a:lnTo>
                      <a:lnTo>
                        <a:pt x="85" y="6"/>
                      </a:lnTo>
                      <a:lnTo>
                        <a:pt x="84" y="8"/>
                      </a:lnTo>
                      <a:lnTo>
                        <a:pt x="84" y="9"/>
                      </a:lnTo>
                      <a:lnTo>
                        <a:pt x="82" y="9"/>
                      </a:lnTo>
                      <a:lnTo>
                        <a:pt x="82" y="11"/>
                      </a:lnTo>
                      <a:lnTo>
                        <a:pt x="81" y="11"/>
                      </a:lnTo>
                      <a:lnTo>
                        <a:pt x="81" y="13"/>
                      </a:lnTo>
                      <a:lnTo>
                        <a:pt x="79" y="13"/>
                      </a:lnTo>
                      <a:lnTo>
                        <a:pt x="79" y="14"/>
                      </a:lnTo>
                      <a:lnTo>
                        <a:pt x="77" y="14"/>
                      </a:lnTo>
                      <a:lnTo>
                        <a:pt x="77" y="16"/>
                      </a:lnTo>
                      <a:lnTo>
                        <a:pt x="76" y="16"/>
                      </a:lnTo>
                      <a:lnTo>
                        <a:pt x="76" y="18"/>
                      </a:lnTo>
                      <a:lnTo>
                        <a:pt x="74" y="18"/>
                      </a:lnTo>
                      <a:lnTo>
                        <a:pt x="74" y="19"/>
                      </a:lnTo>
                      <a:lnTo>
                        <a:pt x="72" y="19"/>
                      </a:lnTo>
                      <a:lnTo>
                        <a:pt x="71" y="21"/>
                      </a:lnTo>
                      <a:lnTo>
                        <a:pt x="69" y="23"/>
                      </a:lnTo>
                      <a:lnTo>
                        <a:pt x="67" y="23"/>
                      </a:lnTo>
                      <a:lnTo>
                        <a:pt x="67" y="24"/>
                      </a:lnTo>
                      <a:lnTo>
                        <a:pt x="66" y="26"/>
                      </a:lnTo>
                      <a:lnTo>
                        <a:pt x="64" y="26"/>
                      </a:lnTo>
                      <a:lnTo>
                        <a:pt x="64" y="28"/>
                      </a:lnTo>
                      <a:lnTo>
                        <a:pt x="62" y="28"/>
                      </a:lnTo>
                      <a:lnTo>
                        <a:pt x="62" y="29"/>
                      </a:lnTo>
                      <a:lnTo>
                        <a:pt x="61" y="29"/>
                      </a:lnTo>
                      <a:lnTo>
                        <a:pt x="59" y="31"/>
                      </a:lnTo>
                      <a:lnTo>
                        <a:pt x="58" y="31"/>
                      </a:lnTo>
                      <a:lnTo>
                        <a:pt x="58" y="33"/>
                      </a:lnTo>
                      <a:lnTo>
                        <a:pt x="56" y="33"/>
                      </a:lnTo>
                      <a:lnTo>
                        <a:pt x="54" y="34"/>
                      </a:lnTo>
                      <a:lnTo>
                        <a:pt x="53" y="34"/>
                      </a:lnTo>
                      <a:lnTo>
                        <a:pt x="53" y="36"/>
                      </a:lnTo>
                      <a:lnTo>
                        <a:pt x="51" y="36"/>
                      </a:lnTo>
                      <a:lnTo>
                        <a:pt x="49" y="38"/>
                      </a:lnTo>
                      <a:lnTo>
                        <a:pt x="48" y="38"/>
                      </a:lnTo>
                      <a:lnTo>
                        <a:pt x="48" y="39"/>
                      </a:lnTo>
                      <a:lnTo>
                        <a:pt x="46" y="41"/>
                      </a:lnTo>
                      <a:lnTo>
                        <a:pt x="44" y="41"/>
                      </a:lnTo>
                      <a:lnTo>
                        <a:pt x="44" y="43"/>
                      </a:lnTo>
                      <a:lnTo>
                        <a:pt x="43" y="43"/>
                      </a:lnTo>
                      <a:lnTo>
                        <a:pt x="41" y="44"/>
                      </a:lnTo>
                      <a:lnTo>
                        <a:pt x="39" y="44"/>
                      </a:lnTo>
                      <a:lnTo>
                        <a:pt x="39" y="46"/>
                      </a:lnTo>
                      <a:lnTo>
                        <a:pt x="38" y="46"/>
                      </a:lnTo>
                      <a:lnTo>
                        <a:pt x="36" y="48"/>
                      </a:lnTo>
                      <a:lnTo>
                        <a:pt x="35" y="48"/>
                      </a:lnTo>
                      <a:lnTo>
                        <a:pt x="33" y="49"/>
                      </a:lnTo>
                      <a:lnTo>
                        <a:pt x="31" y="49"/>
                      </a:lnTo>
                      <a:lnTo>
                        <a:pt x="30" y="51"/>
                      </a:lnTo>
                      <a:lnTo>
                        <a:pt x="28" y="51"/>
                      </a:lnTo>
                      <a:lnTo>
                        <a:pt x="26" y="53"/>
                      </a:lnTo>
                      <a:lnTo>
                        <a:pt x="26" y="54"/>
                      </a:lnTo>
                      <a:lnTo>
                        <a:pt x="23" y="54"/>
                      </a:lnTo>
                      <a:lnTo>
                        <a:pt x="23" y="56"/>
                      </a:lnTo>
                      <a:lnTo>
                        <a:pt x="21" y="56"/>
                      </a:lnTo>
                      <a:lnTo>
                        <a:pt x="20" y="58"/>
                      </a:lnTo>
                      <a:lnTo>
                        <a:pt x="18" y="58"/>
                      </a:lnTo>
                      <a:lnTo>
                        <a:pt x="16" y="59"/>
                      </a:lnTo>
                      <a:lnTo>
                        <a:pt x="15" y="61"/>
                      </a:lnTo>
                      <a:lnTo>
                        <a:pt x="13" y="61"/>
                      </a:lnTo>
                      <a:lnTo>
                        <a:pt x="12" y="61"/>
                      </a:lnTo>
                      <a:lnTo>
                        <a:pt x="10" y="62"/>
                      </a:lnTo>
                      <a:lnTo>
                        <a:pt x="8" y="62"/>
                      </a:lnTo>
                      <a:lnTo>
                        <a:pt x="7" y="64"/>
                      </a:lnTo>
                      <a:lnTo>
                        <a:pt x="5" y="66"/>
                      </a:lnTo>
                      <a:lnTo>
                        <a:pt x="3" y="66"/>
                      </a:lnTo>
                      <a:lnTo>
                        <a:pt x="2" y="66"/>
                      </a:lnTo>
                      <a:lnTo>
                        <a:pt x="2" y="67"/>
                      </a:lnTo>
                      <a:lnTo>
                        <a:pt x="0" y="67"/>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10" name="Freeform 10"/>
                <p:cNvSpPr>
                  <a:spLocks/>
                </p:cNvSpPr>
                <p:nvPr/>
              </p:nvSpPr>
              <p:spPr bwMode="auto">
                <a:xfrm>
                  <a:off x="885" y="1504"/>
                  <a:ext cx="99" cy="27"/>
                </a:xfrm>
                <a:custGeom>
                  <a:avLst/>
                  <a:gdLst>
                    <a:gd name="T0" fmla="*/ 97 w 99"/>
                    <a:gd name="T1" fmla="*/ 2 h 27"/>
                    <a:gd name="T2" fmla="*/ 94 w 99"/>
                    <a:gd name="T3" fmla="*/ 4 h 27"/>
                    <a:gd name="T4" fmla="*/ 91 w 99"/>
                    <a:gd name="T5" fmla="*/ 5 h 27"/>
                    <a:gd name="T6" fmla="*/ 89 w 99"/>
                    <a:gd name="T7" fmla="*/ 7 h 27"/>
                    <a:gd name="T8" fmla="*/ 86 w 99"/>
                    <a:gd name="T9" fmla="*/ 7 h 27"/>
                    <a:gd name="T10" fmla="*/ 83 w 99"/>
                    <a:gd name="T11" fmla="*/ 9 h 27"/>
                    <a:gd name="T12" fmla="*/ 79 w 99"/>
                    <a:gd name="T13" fmla="*/ 10 h 27"/>
                    <a:gd name="T14" fmla="*/ 78 w 99"/>
                    <a:gd name="T15" fmla="*/ 12 h 27"/>
                    <a:gd name="T16" fmla="*/ 73 w 99"/>
                    <a:gd name="T17" fmla="*/ 12 h 27"/>
                    <a:gd name="T18" fmla="*/ 69 w 99"/>
                    <a:gd name="T19" fmla="*/ 14 h 27"/>
                    <a:gd name="T20" fmla="*/ 68 w 99"/>
                    <a:gd name="T21" fmla="*/ 15 h 27"/>
                    <a:gd name="T22" fmla="*/ 64 w 99"/>
                    <a:gd name="T23" fmla="*/ 17 h 27"/>
                    <a:gd name="T24" fmla="*/ 60 w 99"/>
                    <a:gd name="T25" fmla="*/ 19 h 27"/>
                    <a:gd name="T26" fmla="*/ 56 w 99"/>
                    <a:gd name="T27" fmla="*/ 20 h 27"/>
                    <a:gd name="T28" fmla="*/ 53 w 99"/>
                    <a:gd name="T29" fmla="*/ 20 h 27"/>
                    <a:gd name="T30" fmla="*/ 50 w 99"/>
                    <a:gd name="T31" fmla="*/ 22 h 27"/>
                    <a:gd name="T32" fmla="*/ 46 w 99"/>
                    <a:gd name="T33" fmla="*/ 22 h 27"/>
                    <a:gd name="T34" fmla="*/ 43 w 99"/>
                    <a:gd name="T35" fmla="*/ 24 h 27"/>
                    <a:gd name="T36" fmla="*/ 40 w 99"/>
                    <a:gd name="T37" fmla="*/ 24 h 27"/>
                    <a:gd name="T38" fmla="*/ 37 w 99"/>
                    <a:gd name="T39" fmla="*/ 24 h 27"/>
                    <a:gd name="T40" fmla="*/ 35 w 99"/>
                    <a:gd name="T41" fmla="*/ 25 h 27"/>
                    <a:gd name="T42" fmla="*/ 32 w 99"/>
                    <a:gd name="T43" fmla="*/ 25 h 27"/>
                    <a:gd name="T44" fmla="*/ 28 w 99"/>
                    <a:gd name="T45" fmla="*/ 25 h 27"/>
                    <a:gd name="T46" fmla="*/ 25 w 99"/>
                    <a:gd name="T47" fmla="*/ 27 h 27"/>
                    <a:gd name="T48" fmla="*/ 22 w 99"/>
                    <a:gd name="T49" fmla="*/ 27 h 27"/>
                    <a:gd name="T50" fmla="*/ 18 w 99"/>
                    <a:gd name="T51" fmla="*/ 27 h 27"/>
                    <a:gd name="T52" fmla="*/ 15 w 99"/>
                    <a:gd name="T53" fmla="*/ 27 h 27"/>
                    <a:gd name="T54" fmla="*/ 12 w 99"/>
                    <a:gd name="T55" fmla="*/ 25 h 27"/>
                    <a:gd name="T56" fmla="*/ 9 w 99"/>
                    <a:gd name="T57" fmla="*/ 25 h 27"/>
                    <a:gd name="T58" fmla="*/ 5 w 99"/>
                    <a:gd name="T59" fmla="*/ 24 h 27"/>
                    <a:gd name="T60" fmla="*/ 4 w 99"/>
                    <a:gd name="T61" fmla="*/ 22 h 27"/>
                    <a:gd name="T62" fmla="*/ 2 w 99"/>
                    <a:gd name="T63" fmla="*/ 20 h 27"/>
                    <a:gd name="T64" fmla="*/ 0 w 99"/>
                    <a:gd name="T65" fmla="*/ 19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27"/>
                    <a:gd name="T101" fmla="*/ 99 w 99"/>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27">
                      <a:moveTo>
                        <a:pt x="99" y="0"/>
                      </a:moveTo>
                      <a:lnTo>
                        <a:pt x="97" y="2"/>
                      </a:lnTo>
                      <a:lnTo>
                        <a:pt x="96" y="2"/>
                      </a:lnTo>
                      <a:lnTo>
                        <a:pt x="94" y="4"/>
                      </a:lnTo>
                      <a:lnTo>
                        <a:pt x="92" y="4"/>
                      </a:lnTo>
                      <a:lnTo>
                        <a:pt x="91" y="5"/>
                      </a:lnTo>
                      <a:lnTo>
                        <a:pt x="89" y="5"/>
                      </a:lnTo>
                      <a:lnTo>
                        <a:pt x="89" y="7"/>
                      </a:lnTo>
                      <a:lnTo>
                        <a:pt x="87" y="7"/>
                      </a:lnTo>
                      <a:lnTo>
                        <a:pt x="86" y="7"/>
                      </a:lnTo>
                      <a:lnTo>
                        <a:pt x="84" y="9"/>
                      </a:lnTo>
                      <a:lnTo>
                        <a:pt x="83" y="9"/>
                      </a:lnTo>
                      <a:lnTo>
                        <a:pt x="81" y="9"/>
                      </a:lnTo>
                      <a:lnTo>
                        <a:pt x="79" y="10"/>
                      </a:lnTo>
                      <a:lnTo>
                        <a:pt x="78" y="10"/>
                      </a:lnTo>
                      <a:lnTo>
                        <a:pt x="78" y="12"/>
                      </a:lnTo>
                      <a:lnTo>
                        <a:pt x="76" y="12"/>
                      </a:lnTo>
                      <a:lnTo>
                        <a:pt x="73" y="12"/>
                      </a:lnTo>
                      <a:lnTo>
                        <a:pt x="71" y="14"/>
                      </a:lnTo>
                      <a:lnTo>
                        <a:pt x="69" y="14"/>
                      </a:lnTo>
                      <a:lnTo>
                        <a:pt x="69" y="15"/>
                      </a:lnTo>
                      <a:lnTo>
                        <a:pt x="68" y="15"/>
                      </a:lnTo>
                      <a:lnTo>
                        <a:pt x="66" y="17"/>
                      </a:lnTo>
                      <a:lnTo>
                        <a:pt x="64" y="17"/>
                      </a:lnTo>
                      <a:lnTo>
                        <a:pt x="61" y="17"/>
                      </a:lnTo>
                      <a:lnTo>
                        <a:pt x="60" y="19"/>
                      </a:lnTo>
                      <a:lnTo>
                        <a:pt x="58" y="19"/>
                      </a:lnTo>
                      <a:lnTo>
                        <a:pt x="56" y="20"/>
                      </a:lnTo>
                      <a:lnTo>
                        <a:pt x="55" y="20"/>
                      </a:lnTo>
                      <a:lnTo>
                        <a:pt x="53" y="20"/>
                      </a:lnTo>
                      <a:lnTo>
                        <a:pt x="51" y="20"/>
                      </a:lnTo>
                      <a:lnTo>
                        <a:pt x="50" y="22"/>
                      </a:lnTo>
                      <a:lnTo>
                        <a:pt x="48" y="22"/>
                      </a:lnTo>
                      <a:lnTo>
                        <a:pt x="46" y="22"/>
                      </a:lnTo>
                      <a:lnTo>
                        <a:pt x="45" y="22"/>
                      </a:lnTo>
                      <a:lnTo>
                        <a:pt x="43" y="24"/>
                      </a:lnTo>
                      <a:lnTo>
                        <a:pt x="41" y="24"/>
                      </a:lnTo>
                      <a:lnTo>
                        <a:pt x="40" y="24"/>
                      </a:lnTo>
                      <a:lnTo>
                        <a:pt x="38" y="24"/>
                      </a:lnTo>
                      <a:lnTo>
                        <a:pt x="37" y="24"/>
                      </a:lnTo>
                      <a:lnTo>
                        <a:pt x="37" y="25"/>
                      </a:lnTo>
                      <a:lnTo>
                        <a:pt x="35" y="25"/>
                      </a:lnTo>
                      <a:lnTo>
                        <a:pt x="33" y="25"/>
                      </a:lnTo>
                      <a:lnTo>
                        <a:pt x="32" y="25"/>
                      </a:lnTo>
                      <a:lnTo>
                        <a:pt x="30" y="25"/>
                      </a:lnTo>
                      <a:lnTo>
                        <a:pt x="28" y="25"/>
                      </a:lnTo>
                      <a:lnTo>
                        <a:pt x="27" y="25"/>
                      </a:lnTo>
                      <a:lnTo>
                        <a:pt x="25" y="27"/>
                      </a:lnTo>
                      <a:lnTo>
                        <a:pt x="23" y="27"/>
                      </a:lnTo>
                      <a:lnTo>
                        <a:pt x="22" y="27"/>
                      </a:lnTo>
                      <a:lnTo>
                        <a:pt x="20" y="27"/>
                      </a:lnTo>
                      <a:lnTo>
                        <a:pt x="18" y="27"/>
                      </a:lnTo>
                      <a:lnTo>
                        <a:pt x="17" y="27"/>
                      </a:lnTo>
                      <a:lnTo>
                        <a:pt x="15" y="27"/>
                      </a:lnTo>
                      <a:lnTo>
                        <a:pt x="14" y="25"/>
                      </a:lnTo>
                      <a:lnTo>
                        <a:pt x="12" y="25"/>
                      </a:lnTo>
                      <a:lnTo>
                        <a:pt x="10" y="25"/>
                      </a:lnTo>
                      <a:lnTo>
                        <a:pt x="9" y="25"/>
                      </a:lnTo>
                      <a:lnTo>
                        <a:pt x="7" y="24"/>
                      </a:lnTo>
                      <a:lnTo>
                        <a:pt x="5" y="24"/>
                      </a:lnTo>
                      <a:lnTo>
                        <a:pt x="4" y="24"/>
                      </a:lnTo>
                      <a:lnTo>
                        <a:pt x="4" y="22"/>
                      </a:lnTo>
                      <a:lnTo>
                        <a:pt x="2" y="22"/>
                      </a:lnTo>
                      <a:lnTo>
                        <a:pt x="2" y="20"/>
                      </a:lnTo>
                      <a:lnTo>
                        <a:pt x="0" y="20"/>
                      </a:lnTo>
                      <a:lnTo>
                        <a:pt x="0" y="19"/>
                      </a:lnTo>
                      <a:lnTo>
                        <a:pt x="0" y="17"/>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11" name="Freeform 11"/>
                <p:cNvSpPr>
                  <a:spLocks/>
                </p:cNvSpPr>
                <p:nvPr/>
              </p:nvSpPr>
              <p:spPr bwMode="auto">
                <a:xfrm>
                  <a:off x="885" y="1456"/>
                  <a:ext cx="51" cy="65"/>
                </a:xfrm>
                <a:custGeom>
                  <a:avLst/>
                  <a:gdLst>
                    <a:gd name="T0" fmla="*/ 0 w 51"/>
                    <a:gd name="T1" fmla="*/ 65 h 65"/>
                    <a:gd name="T2" fmla="*/ 0 w 51"/>
                    <a:gd name="T3" fmla="*/ 63 h 65"/>
                    <a:gd name="T4" fmla="*/ 0 w 51"/>
                    <a:gd name="T5" fmla="*/ 62 h 65"/>
                    <a:gd name="T6" fmla="*/ 0 w 51"/>
                    <a:gd name="T7" fmla="*/ 60 h 65"/>
                    <a:gd name="T8" fmla="*/ 0 w 51"/>
                    <a:gd name="T9" fmla="*/ 58 h 65"/>
                    <a:gd name="T10" fmla="*/ 0 w 51"/>
                    <a:gd name="T11" fmla="*/ 57 h 65"/>
                    <a:gd name="T12" fmla="*/ 0 w 51"/>
                    <a:gd name="T13" fmla="*/ 55 h 65"/>
                    <a:gd name="T14" fmla="*/ 0 w 51"/>
                    <a:gd name="T15" fmla="*/ 53 h 65"/>
                    <a:gd name="T16" fmla="*/ 2 w 51"/>
                    <a:gd name="T17" fmla="*/ 53 h 65"/>
                    <a:gd name="T18" fmla="*/ 2 w 51"/>
                    <a:gd name="T19" fmla="*/ 52 h 65"/>
                    <a:gd name="T20" fmla="*/ 2 w 51"/>
                    <a:gd name="T21" fmla="*/ 50 h 65"/>
                    <a:gd name="T22" fmla="*/ 4 w 51"/>
                    <a:gd name="T23" fmla="*/ 50 h 65"/>
                    <a:gd name="T24" fmla="*/ 4 w 51"/>
                    <a:gd name="T25" fmla="*/ 48 h 65"/>
                    <a:gd name="T26" fmla="*/ 4 w 51"/>
                    <a:gd name="T27" fmla="*/ 47 h 65"/>
                    <a:gd name="T28" fmla="*/ 5 w 51"/>
                    <a:gd name="T29" fmla="*/ 45 h 65"/>
                    <a:gd name="T30" fmla="*/ 5 w 51"/>
                    <a:gd name="T31" fmla="*/ 43 h 65"/>
                    <a:gd name="T32" fmla="*/ 7 w 51"/>
                    <a:gd name="T33" fmla="*/ 42 h 65"/>
                    <a:gd name="T34" fmla="*/ 9 w 51"/>
                    <a:gd name="T35" fmla="*/ 40 h 65"/>
                    <a:gd name="T36" fmla="*/ 9 w 51"/>
                    <a:gd name="T37" fmla="*/ 39 h 65"/>
                    <a:gd name="T38" fmla="*/ 10 w 51"/>
                    <a:gd name="T39" fmla="*/ 39 h 65"/>
                    <a:gd name="T40" fmla="*/ 10 w 51"/>
                    <a:gd name="T41" fmla="*/ 37 h 65"/>
                    <a:gd name="T42" fmla="*/ 12 w 51"/>
                    <a:gd name="T43" fmla="*/ 37 h 65"/>
                    <a:gd name="T44" fmla="*/ 12 w 51"/>
                    <a:gd name="T45" fmla="*/ 35 h 65"/>
                    <a:gd name="T46" fmla="*/ 12 w 51"/>
                    <a:gd name="T47" fmla="*/ 34 h 65"/>
                    <a:gd name="T48" fmla="*/ 14 w 51"/>
                    <a:gd name="T49" fmla="*/ 34 h 65"/>
                    <a:gd name="T50" fmla="*/ 15 w 51"/>
                    <a:gd name="T51" fmla="*/ 32 h 65"/>
                    <a:gd name="T52" fmla="*/ 15 w 51"/>
                    <a:gd name="T53" fmla="*/ 30 h 65"/>
                    <a:gd name="T54" fmla="*/ 17 w 51"/>
                    <a:gd name="T55" fmla="*/ 30 h 65"/>
                    <a:gd name="T56" fmla="*/ 17 w 51"/>
                    <a:gd name="T57" fmla="*/ 29 h 65"/>
                    <a:gd name="T58" fmla="*/ 18 w 51"/>
                    <a:gd name="T59" fmla="*/ 29 h 65"/>
                    <a:gd name="T60" fmla="*/ 18 w 51"/>
                    <a:gd name="T61" fmla="*/ 27 h 65"/>
                    <a:gd name="T62" fmla="*/ 20 w 51"/>
                    <a:gd name="T63" fmla="*/ 27 h 65"/>
                    <a:gd name="T64" fmla="*/ 20 w 51"/>
                    <a:gd name="T65" fmla="*/ 25 h 65"/>
                    <a:gd name="T66" fmla="*/ 22 w 51"/>
                    <a:gd name="T67" fmla="*/ 25 h 65"/>
                    <a:gd name="T68" fmla="*/ 23 w 51"/>
                    <a:gd name="T69" fmla="*/ 24 h 65"/>
                    <a:gd name="T70" fmla="*/ 25 w 51"/>
                    <a:gd name="T71" fmla="*/ 22 h 65"/>
                    <a:gd name="T72" fmla="*/ 25 w 51"/>
                    <a:gd name="T73" fmla="*/ 20 h 65"/>
                    <a:gd name="T74" fmla="*/ 27 w 51"/>
                    <a:gd name="T75" fmla="*/ 20 h 65"/>
                    <a:gd name="T76" fmla="*/ 28 w 51"/>
                    <a:gd name="T77" fmla="*/ 19 h 65"/>
                    <a:gd name="T78" fmla="*/ 30 w 51"/>
                    <a:gd name="T79" fmla="*/ 17 h 65"/>
                    <a:gd name="T80" fmla="*/ 32 w 51"/>
                    <a:gd name="T81" fmla="*/ 15 h 65"/>
                    <a:gd name="T82" fmla="*/ 33 w 51"/>
                    <a:gd name="T83" fmla="*/ 15 h 65"/>
                    <a:gd name="T84" fmla="*/ 33 w 51"/>
                    <a:gd name="T85" fmla="*/ 14 h 65"/>
                    <a:gd name="T86" fmla="*/ 35 w 51"/>
                    <a:gd name="T87" fmla="*/ 14 h 65"/>
                    <a:gd name="T88" fmla="*/ 35 w 51"/>
                    <a:gd name="T89" fmla="*/ 12 h 65"/>
                    <a:gd name="T90" fmla="*/ 37 w 51"/>
                    <a:gd name="T91" fmla="*/ 12 h 65"/>
                    <a:gd name="T92" fmla="*/ 37 w 51"/>
                    <a:gd name="T93" fmla="*/ 10 h 65"/>
                    <a:gd name="T94" fmla="*/ 38 w 51"/>
                    <a:gd name="T95" fmla="*/ 10 h 65"/>
                    <a:gd name="T96" fmla="*/ 40 w 51"/>
                    <a:gd name="T97" fmla="*/ 9 h 65"/>
                    <a:gd name="T98" fmla="*/ 41 w 51"/>
                    <a:gd name="T99" fmla="*/ 9 h 65"/>
                    <a:gd name="T100" fmla="*/ 41 w 51"/>
                    <a:gd name="T101" fmla="*/ 7 h 65"/>
                    <a:gd name="T102" fmla="*/ 43 w 51"/>
                    <a:gd name="T103" fmla="*/ 7 h 65"/>
                    <a:gd name="T104" fmla="*/ 43 w 51"/>
                    <a:gd name="T105" fmla="*/ 5 h 65"/>
                    <a:gd name="T106" fmla="*/ 45 w 51"/>
                    <a:gd name="T107" fmla="*/ 5 h 65"/>
                    <a:gd name="T108" fmla="*/ 45 w 51"/>
                    <a:gd name="T109" fmla="*/ 4 h 65"/>
                    <a:gd name="T110" fmla="*/ 46 w 51"/>
                    <a:gd name="T111" fmla="*/ 4 h 65"/>
                    <a:gd name="T112" fmla="*/ 46 w 51"/>
                    <a:gd name="T113" fmla="*/ 2 h 65"/>
                    <a:gd name="T114" fmla="*/ 48 w 51"/>
                    <a:gd name="T115" fmla="*/ 2 h 65"/>
                    <a:gd name="T116" fmla="*/ 48 w 51"/>
                    <a:gd name="T117" fmla="*/ 0 h 65"/>
                    <a:gd name="T118" fmla="*/ 50 w 51"/>
                    <a:gd name="T119" fmla="*/ 0 h 65"/>
                    <a:gd name="T120" fmla="*/ 51 w 51"/>
                    <a:gd name="T121" fmla="*/ 0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
                    <a:gd name="T184" fmla="*/ 0 h 65"/>
                    <a:gd name="T185" fmla="*/ 51 w 51"/>
                    <a:gd name="T186" fmla="*/ 65 h 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 h="65">
                      <a:moveTo>
                        <a:pt x="0" y="65"/>
                      </a:moveTo>
                      <a:lnTo>
                        <a:pt x="0" y="63"/>
                      </a:lnTo>
                      <a:lnTo>
                        <a:pt x="0" y="62"/>
                      </a:lnTo>
                      <a:lnTo>
                        <a:pt x="0" y="60"/>
                      </a:lnTo>
                      <a:lnTo>
                        <a:pt x="0" y="58"/>
                      </a:lnTo>
                      <a:lnTo>
                        <a:pt x="0" y="57"/>
                      </a:lnTo>
                      <a:lnTo>
                        <a:pt x="0" y="55"/>
                      </a:lnTo>
                      <a:lnTo>
                        <a:pt x="0" y="53"/>
                      </a:lnTo>
                      <a:lnTo>
                        <a:pt x="2" y="53"/>
                      </a:lnTo>
                      <a:lnTo>
                        <a:pt x="2" y="52"/>
                      </a:lnTo>
                      <a:lnTo>
                        <a:pt x="2" y="50"/>
                      </a:lnTo>
                      <a:lnTo>
                        <a:pt x="4" y="50"/>
                      </a:lnTo>
                      <a:lnTo>
                        <a:pt x="4" y="48"/>
                      </a:lnTo>
                      <a:lnTo>
                        <a:pt x="4" y="47"/>
                      </a:lnTo>
                      <a:lnTo>
                        <a:pt x="5" y="45"/>
                      </a:lnTo>
                      <a:lnTo>
                        <a:pt x="5" y="43"/>
                      </a:lnTo>
                      <a:lnTo>
                        <a:pt x="7" y="42"/>
                      </a:lnTo>
                      <a:lnTo>
                        <a:pt x="9" y="40"/>
                      </a:lnTo>
                      <a:lnTo>
                        <a:pt x="9" y="39"/>
                      </a:lnTo>
                      <a:lnTo>
                        <a:pt x="10" y="39"/>
                      </a:lnTo>
                      <a:lnTo>
                        <a:pt x="10" y="37"/>
                      </a:lnTo>
                      <a:lnTo>
                        <a:pt x="12" y="37"/>
                      </a:lnTo>
                      <a:lnTo>
                        <a:pt x="12" y="35"/>
                      </a:lnTo>
                      <a:lnTo>
                        <a:pt x="12" y="34"/>
                      </a:lnTo>
                      <a:lnTo>
                        <a:pt x="14" y="34"/>
                      </a:lnTo>
                      <a:lnTo>
                        <a:pt x="15" y="32"/>
                      </a:lnTo>
                      <a:lnTo>
                        <a:pt x="15" y="30"/>
                      </a:lnTo>
                      <a:lnTo>
                        <a:pt x="17" y="30"/>
                      </a:lnTo>
                      <a:lnTo>
                        <a:pt x="17" y="29"/>
                      </a:lnTo>
                      <a:lnTo>
                        <a:pt x="18" y="29"/>
                      </a:lnTo>
                      <a:lnTo>
                        <a:pt x="18" y="27"/>
                      </a:lnTo>
                      <a:lnTo>
                        <a:pt x="20" y="27"/>
                      </a:lnTo>
                      <a:lnTo>
                        <a:pt x="20" y="25"/>
                      </a:lnTo>
                      <a:lnTo>
                        <a:pt x="22" y="25"/>
                      </a:lnTo>
                      <a:lnTo>
                        <a:pt x="23" y="24"/>
                      </a:lnTo>
                      <a:lnTo>
                        <a:pt x="25" y="22"/>
                      </a:lnTo>
                      <a:lnTo>
                        <a:pt x="25" y="20"/>
                      </a:lnTo>
                      <a:lnTo>
                        <a:pt x="27" y="20"/>
                      </a:lnTo>
                      <a:lnTo>
                        <a:pt x="28" y="19"/>
                      </a:lnTo>
                      <a:lnTo>
                        <a:pt x="30" y="17"/>
                      </a:lnTo>
                      <a:lnTo>
                        <a:pt x="32" y="15"/>
                      </a:lnTo>
                      <a:lnTo>
                        <a:pt x="33" y="15"/>
                      </a:lnTo>
                      <a:lnTo>
                        <a:pt x="33" y="14"/>
                      </a:lnTo>
                      <a:lnTo>
                        <a:pt x="35" y="14"/>
                      </a:lnTo>
                      <a:lnTo>
                        <a:pt x="35" y="12"/>
                      </a:lnTo>
                      <a:lnTo>
                        <a:pt x="37" y="12"/>
                      </a:lnTo>
                      <a:lnTo>
                        <a:pt x="37" y="10"/>
                      </a:lnTo>
                      <a:lnTo>
                        <a:pt x="38" y="10"/>
                      </a:lnTo>
                      <a:lnTo>
                        <a:pt x="40" y="9"/>
                      </a:lnTo>
                      <a:lnTo>
                        <a:pt x="41" y="9"/>
                      </a:lnTo>
                      <a:lnTo>
                        <a:pt x="41" y="7"/>
                      </a:lnTo>
                      <a:lnTo>
                        <a:pt x="43" y="7"/>
                      </a:lnTo>
                      <a:lnTo>
                        <a:pt x="43" y="5"/>
                      </a:lnTo>
                      <a:lnTo>
                        <a:pt x="45" y="5"/>
                      </a:lnTo>
                      <a:lnTo>
                        <a:pt x="45" y="4"/>
                      </a:lnTo>
                      <a:lnTo>
                        <a:pt x="46" y="4"/>
                      </a:lnTo>
                      <a:lnTo>
                        <a:pt x="46" y="2"/>
                      </a:lnTo>
                      <a:lnTo>
                        <a:pt x="48" y="2"/>
                      </a:lnTo>
                      <a:lnTo>
                        <a:pt x="48" y="0"/>
                      </a:lnTo>
                      <a:lnTo>
                        <a:pt x="50" y="0"/>
                      </a:lnTo>
                      <a:lnTo>
                        <a:pt x="51"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12" name="Freeform 12"/>
                <p:cNvSpPr>
                  <a:spLocks/>
                </p:cNvSpPr>
                <p:nvPr/>
              </p:nvSpPr>
              <p:spPr bwMode="auto">
                <a:xfrm>
                  <a:off x="936" y="1451"/>
                  <a:ext cx="5" cy="5"/>
                </a:xfrm>
                <a:custGeom>
                  <a:avLst/>
                  <a:gdLst>
                    <a:gd name="T0" fmla="*/ 0 w 5"/>
                    <a:gd name="T1" fmla="*/ 5 h 5"/>
                    <a:gd name="T2" fmla="*/ 0 w 5"/>
                    <a:gd name="T3" fmla="*/ 4 h 5"/>
                    <a:gd name="T4" fmla="*/ 2 w 5"/>
                    <a:gd name="T5" fmla="*/ 4 h 5"/>
                    <a:gd name="T6" fmla="*/ 4 w 5"/>
                    <a:gd name="T7" fmla="*/ 2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5"/>
                      </a:moveTo>
                      <a:lnTo>
                        <a:pt x="0" y="4"/>
                      </a:lnTo>
                      <a:lnTo>
                        <a:pt x="2" y="4"/>
                      </a:lnTo>
                      <a:lnTo>
                        <a:pt x="4" y="2"/>
                      </a:lnTo>
                      <a:lnTo>
                        <a:pt x="5"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13" name="Freeform 13"/>
                <p:cNvSpPr>
                  <a:spLocks/>
                </p:cNvSpPr>
                <p:nvPr/>
              </p:nvSpPr>
              <p:spPr bwMode="auto">
                <a:xfrm>
                  <a:off x="949" y="1415"/>
                  <a:ext cx="93" cy="43"/>
                </a:xfrm>
                <a:custGeom>
                  <a:avLst/>
                  <a:gdLst>
                    <a:gd name="T0" fmla="*/ 2 w 93"/>
                    <a:gd name="T1" fmla="*/ 41 h 43"/>
                    <a:gd name="T2" fmla="*/ 5 w 93"/>
                    <a:gd name="T3" fmla="*/ 40 h 43"/>
                    <a:gd name="T4" fmla="*/ 7 w 93"/>
                    <a:gd name="T5" fmla="*/ 36 h 43"/>
                    <a:gd name="T6" fmla="*/ 10 w 93"/>
                    <a:gd name="T7" fmla="*/ 36 h 43"/>
                    <a:gd name="T8" fmla="*/ 14 w 93"/>
                    <a:gd name="T9" fmla="*/ 33 h 43"/>
                    <a:gd name="T10" fmla="*/ 17 w 93"/>
                    <a:gd name="T11" fmla="*/ 31 h 43"/>
                    <a:gd name="T12" fmla="*/ 20 w 93"/>
                    <a:gd name="T13" fmla="*/ 30 h 43"/>
                    <a:gd name="T14" fmla="*/ 22 w 93"/>
                    <a:gd name="T15" fmla="*/ 28 h 43"/>
                    <a:gd name="T16" fmla="*/ 25 w 93"/>
                    <a:gd name="T17" fmla="*/ 27 h 43"/>
                    <a:gd name="T18" fmla="*/ 27 w 93"/>
                    <a:gd name="T19" fmla="*/ 25 h 43"/>
                    <a:gd name="T20" fmla="*/ 30 w 93"/>
                    <a:gd name="T21" fmla="*/ 25 h 43"/>
                    <a:gd name="T22" fmla="*/ 32 w 93"/>
                    <a:gd name="T23" fmla="*/ 23 h 43"/>
                    <a:gd name="T24" fmla="*/ 33 w 93"/>
                    <a:gd name="T25" fmla="*/ 22 h 43"/>
                    <a:gd name="T26" fmla="*/ 37 w 93"/>
                    <a:gd name="T27" fmla="*/ 22 h 43"/>
                    <a:gd name="T28" fmla="*/ 38 w 93"/>
                    <a:gd name="T29" fmla="*/ 20 h 43"/>
                    <a:gd name="T30" fmla="*/ 42 w 93"/>
                    <a:gd name="T31" fmla="*/ 18 h 43"/>
                    <a:gd name="T32" fmla="*/ 43 w 93"/>
                    <a:gd name="T33" fmla="*/ 17 h 43"/>
                    <a:gd name="T34" fmla="*/ 47 w 93"/>
                    <a:gd name="T35" fmla="*/ 15 h 43"/>
                    <a:gd name="T36" fmla="*/ 50 w 93"/>
                    <a:gd name="T37" fmla="*/ 13 h 43"/>
                    <a:gd name="T38" fmla="*/ 53 w 93"/>
                    <a:gd name="T39" fmla="*/ 13 h 43"/>
                    <a:gd name="T40" fmla="*/ 56 w 93"/>
                    <a:gd name="T41" fmla="*/ 12 h 43"/>
                    <a:gd name="T42" fmla="*/ 58 w 93"/>
                    <a:gd name="T43" fmla="*/ 10 h 43"/>
                    <a:gd name="T44" fmla="*/ 61 w 93"/>
                    <a:gd name="T45" fmla="*/ 10 h 43"/>
                    <a:gd name="T46" fmla="*/ 65 w 93"/>
                    <a:gd name="T47" fmla="*/ 8 h 43"/>
                    <a:gd name="T48" fmla="*/ 68 w 93"/>
                    <a:gd name="T49" fmla="*/ 8 h 43"/>
                    <a:gd name="T50" fmla="*/ 71 w 93"/>
                    <a:gd name="T51" fmla="*/ 7 h 43"/>
                    <a:gd name="T52" fmla="*/ 74 w 93"/>
                    <a:gd name="T53" fmla="*/ 5 h 43"/>
                    <a:gd name="T54" fmla="*/ 78 w 93"/>
                    <a:gd name="T55" fmla="*/ 5 h 43"/>
                    <a:gd name="T56" fmla="*/ 81 w 93"/>
                    <a:gd name="T57" fmla="*/ 3 h 43"/>
                    <a:gd name="T58" fmla="*/ 84 w 93"/>
                    <a:gd name="T59" fmla="*/ 3 h 43"/>
                    <a:gd name="T60" fmla="*/ 88 w 93"/>
                    <a:gd name="T61" fmla="*/ 2 h 43"/>
                    <a:gd name="T62" fmla="*/ 89 w 93"/>
                    <a:gd name="T63" fmla="*/ 0 h 43"/>
                    <a:gd name="T64" fmla="*/ 93 w 93"/>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43"/>
                    <a:gd name="T101" fmla="*/ 93 w 93"/>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43">
                      <a:moveTo>
                        <a:pt x="0" y="43"/>
                      </a:moveTo>
                      <a:lnTo>
                        <a:pt x="2" y="41"/>
                      </a:lnTo>
                      <a:lnTo>
                        <a:pt x="4" y="40"/>
                      </a:lnTo>
                      <a:lnTo>
                        <a:pt x="5" y="40"/>
                      </a:lnTo>
                      <a:lnTo>
                        <a:pt x="7" y="38"/>
                      </a:lnTo>
                      <a:lnTo>
                        <a:pt x="7" y="36"/>
                      </a:lnTo>
                      <a:lnTo>
                        <a:pt x="9" y="36"/>
                      </a:lnTo>
                      <a:lnTo>
                        <a:pt x="10" y="36"/>
                      </a:lnTo>
                      <a:lnTo>
                        <a:pt x="12" y="35"/>
                      </a:lnTo>
                      <a:lnTo>
                        <a:pt x="14" y="33"/>
                      </a:lnTo>
                      <a:lnTo>
                        <a:pt x="15" y="33"/>
                      </a:lnTo>
                      <a:lnTo>
                        <a:pt x="17" y="31"/>
                      </a:lnTo>
                      <a:lnTo>
                        <a:pt x="19" y="30"/>
                      </a:lnTo>
                      <a:lnTo>
                        <a:pt x="20" y="30"/>
                      </a:lnTo>
                      <a:lnTo>
                        <a:pt x="20" y="28"/>
                      </a:lnTo>
                      <a:lnTo>
                        <a:pt x="22" y="28"/>
                      </a:lnTo>
                      <a:lnTo>
                        <a:pt x="23" y="28"/>
                      </a:lnTo>
                      <a:lnTo>
                        <a:pt x="25" y="27"/>
                      </a:lnTo>
                      <a:lnTo>
                        <a:pt x="27" y="27"/>
                      </a:lnTo>
                      <a:lnTo>
                        <a:pt x="27" y="25"/>
                      </a:lnTo>
                      <a:lnTo>
                        <a:pt x="28" y="25"/>
                      </a:lnTo>
                      <a:lnTo>
                        <a:pt x="30" y="25"/>
                      </a:lnTo>
                      <a:lnTo>
                        <a:pt x="30" y="23"/>
                      </a:lnTo>
                      <a:lnTo>
                        <a:pt x="32" y="23"/>
                      </a:lnTo>
                      <a:lnTo>
                        <a:pt x="33" y="23"/>
                      </a:lnTo>
                      <a:lnTo>
                        <a:pt x="33" y="22"/>
                      </a:lnTo>
                      <a:lnTo>
                        <a:pt x="35" y="22"/>
                      </a:lnTo>
                      <a:lnTo>
                        <a:pt x="37" y="22"/>
                      </a:lnTo>
                      <a:lnTo>
                        <a:pt x="37" y="20"/>
                      </a:lnTo>
                      <a:lnTo>
                        <a:pt x="38" y="20"/>
                      </a:lnTo>
                      <a:lnTo>
                        <a:pt x="40" y="20"/>
                      </a:lnTo>
                      <a:lnTo>
                        <a:pt x="42" y="18"/>
                      </a:lnTo>
                      <a:lnTo>
                        <a:pt x="43" y="18"/>
                      </a:lnTo>
                      <a:lnTo>
                        <a:pt x="43" y="17"/>
                      </a:lnTo>
                      <a:lnTo>
                        <a:pt x="45" y="17"/>
                      </a:lnTo>
                      <a:lnTo>
                        <a:pt x="47" y="15"/>
                      </a:lnTo>
                      <a:lnTo>
                        <a:pt x="48" y="15"/>
                      </a:lnTo>
                      <a:lnTo>
                        <a:pt x="50" y="13"/>
                      </a:lnTo>
                      <a:lnTo>
                        <a:pt x="51" y="13"/>
                      </a:lnTo>
                      <a:lnTo>
                        <a:pt x="53" y="13"/>
                      </a:lnTo>
                      <a:lnTo>
                        <a:pt x="55" y="12"/>
                      </a:lnTo>
                      <a:lnTo>
                        <a:pt x="56" y="12"/>
                      </a:lnTo>
                      <a:lnTo>
                        <a:pt x="58" y="12"/>
                      </a:lnTo>
                      <a:lnTo>
                        <a:pt x="58" y="10"/>
                      </a:lnTo>
                      <a:lnTo>
                        <a:pt x="60" y="10"/>
                      </a:lnTo>
                      <a:lnTo>
                        <a:pt x="61" y="10"/>
                      </a:lnTo>
                      <a:lnTo>
                        <a:pt x="63" y="10"/>
                      </a:lnTo>
                      <a:lnTo>
                        <a:pt x="65" y="8"/>
                      </a:lnTo>
                      <a:lnTo>
                        <a:pt x="66" y="8"/>
                      </a:lnTo>
                      <a:lnTo>
                        <a:pt x="68" y="8"/>
                      </a:lnTo>
                      <a:lnTo>
                        <a:pt x="70" y="7"/>
                      </a:lnTo>
                      <a:lnTo>
                        <a:pt x="71" y="7"/>
                      </a:lnTo>
                      <a:lnTo>
                        <a:pt x="73" y="7"/>
                      </a:lnTo>
                      <a:lnTo>
                        <a:pt x="74" y="5"/>
                      </a:lnTo>
                      <a:lnTo>
                        <a:pt x="76" y="5"/>
                      </a:lnTo>
                      <a:lnTo>
                        <a:pt x="78" y="5"/>
                      </a:lnTo>
                      <a:lnTo>
                        <a:pt x="79" y="3"/>
                      </a:lnTo>
                      <a:lnTo>
                        <a:pt x="81" y="3"/>
                      </a:lnTo>
                      <a:lnTo>
                        <a:pt x="83" y="3"/>
                      </a:lnTo>
                      <a:lnTo>
                        <a:pt x="84" y="3"/>
                      </a:lnTo>
                      <a:lnTo>
                        <a:pt x="86" y="2"/>
                      </a:lnTo>
                      <a:lnTo>
                        <a:pt x="88" y="2"/>
                      </a:lnTo>
                      <a:lnTo>
                        <a:pt x="89" y="2"/>
                      </a:lnTo>
                      <a:lnTo>
                        <a:pt x="89" y="0"/>
                      </a:lnTo>
                      <a:lnTo>
                        <a:pt x="91" y="0"/>
                      </a:lnTo>
                      <a:lnTo>
                        <a:pt x="93"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14" name="Freeform 14"/>
                <p:cNvSpPr>
                  <a:spLocks/>
                </p:cNvSpPr>
                <p:nvPr/>
              </p:nvSpPr>
              <p:spPr bwMode="auto">
                <a:xfrm>
                  <a:off x="1042" y="1415"/>
                  <a:ext cx="31" cy="28"/>
                </a:xfrm>
                <a:custGeom>
                  <a:avLst/>
                  <a:gdLst>
                    <a:gd name="T0" fmla="*/ 0 w 31"/>
                    <a:gd name="T1" fmla="*/ 0 h 28"/>
                    <a:gd name="T2" fmla="*/ 1 w 31"/>
                    <a:gd name="T3" fmla="*/ 0 h 28"/>
                    <a:gd name="T4" fmla="*/ 3 w 31"/>
                    <a:gd name="T5" fmla="*/ 0 h 28"/>
                    <a:gd name="T6" fmla="*/ 4 w 31"/>
                    <a:gd name="T7" fmla="*/ 0 h 28"/>
                    <a:gd name="T8" fmla="*/ 6 w 31"/>
                    <a:gd name="T9" fmla="*/ 0 h 28"/>
                    <a:gd name="T10" fmla="*/ 8 w 31"/>
                    <a:gd name="T11" fmla="*/ 0 h 28"/>
                    <a:gd name="T12" fmla="*/ 9 w 31"/>
                    <a:gd name="T13" fmla="*/ 0 h 28"/>
                    <a:gd name="T14" fmla="*/ 11 w 31"/>
                    <a:gd name="T15" fmla="*/ 0 h 28"/>
                    <a:gd name="T16" fmla="*/ 13 w 31"/>
                    <a:gd name="T17" fmla="*/ 0 h 28"/>
                    <a:gd name="T18" fmla="*/ 14 w 31"/>
                    <a:gd name="T19" fmla="*/ 0 h 28"/>
                    <a:gd name="T20" fmla="*/ 16 w 31"/>
                    <a:gd name="T21" fmla="*/ 0 h 28"/>
                    <a:gd name="T22" fmla="*/ 18 w 31"/>
                    <a:gd name="T23" fmla="*/ 0 h 28"/>
                    <a:gd name="T24" fmla="*/ 19 w 31"/>
                    <a:gd name="T25" fmla="*/ 0 h 28"/>
                    <a:gd name="T26" fmla="*/ 21 w 31"/>
                    <a:gd name="T27" fmla="*/ 0 h 28"/>
                    <a:gd name="T28" fmla="*/ 23 w 31"/>
                    <a:gd name="T29" fmla="*/ 2 h 28"/>
                    <a:gd name="T30" fmla="*/ 24 w 31"/>
                    <a:gd name="T31" fmla="*/ 2 h 28"/>
                    <a:gd name="T32" fmla="*/ 26 w 31"/>
                    <a:gd name="T33" fmla="*/ 3 h 28"/>
                    <a:gd name="T34" fmla="*/ 27 w 31"/>
                    <a:gd name="T35" fmla="*/ 3 h 28"/>
                    <a:gd name="T36" fmla="*/ 27 w 31"/>
                    <a:gd name="T37" fmla="*/ 5 h 28"/>
                    <a:gd name="T38" fmla="*/ 29 w 31"/>
                    <a:gd name="T39" fmla="*/ 5 h 28"/>
                    <a:gd name="T40" fmla="*/ 29 w 31"/>
                    <a:gd name="T41" fmla="*/ 7 h 28"/>
                    <a:gd name="T42" fmla="*/ 31 w 31"/>
                    <a:gd name="T43" fmla="*/ 7 h 28"/>
                    <a:gd name="T44" fmla="*/ 31 w 31"/>
                    <a:gd name="T45" fmla="*/ 8 h 28"/>
                    <a:gd name="T46" fmla="*/ 31 w 31"/>
                    <a:gd name="T47" fmla="*/ 10 h 28"/>
                    <a:gd name="T48" fmla="*/ 31 w 31"/>
                    <a:gd name="T49" fmla="*/ 12 h 28"/>
                    <a:gd name="T50" fmla="*/ 31 w 31"/>
                    <a:gd name="T51" fmla="*/ 13 h 28"/>
                    <a:gd name="T52" fmla="*/ 31 w 31"/>
                    <a:gd name="T53" fmla="*/ 15 h 28"/>
                    <a:gd name="T54" fmla="*/ 29 w 31"/>
                    <a:gd name="T55" fmla="*/ 17 h 28"/>
                    <a:gd name="T56" fmla="*/ 29 w 31"/>
                    <a:gd name="T57" fmla="*/ 18 h 28"/>
                    <a:gd name="T58" fmla="*/ 29 w 31"/>
                    <a:gd name="T59" fmla="*/ 20 h 28"/>
                    <a:gd name="T60" fmla="*/ 29 w 31"/>
                    <a:gd name="T61" fmla="*/ 22 h 28"/>
                    <a:gd name="T62" fmla="*/ 27 w 31"/>
                    <a:gd name="T63" fmla="*/ 22 h 28"/>
                    <a:gd name="T64" fmla="*/ 27 w 31"/>
                    <a:gd name="T65" fmla="*/ 23 h 28"/>
                    <a:gd name="T66" fmla="*/ 26 w 31"/>
                    <a:gd name="T67" fmla="*/ 23 h 28"/>
                    <a:gd name="T68" fmla="*/ 26 w 31"/>
                    <a:gd name="T69" fmla="*/ 25 h 28"/>
                    <a:gd name="T70" fmla="*/ 26 w 31"/>
                    <a:gd name="T71" fmla="*/ 27 h 28"/>
                    <a:gd name="T72" fmla="*/ 24 w 31"/>
                    <a:gd name="T73" fmla="*/ 27 h 28"/>
                    <a:gd name="T74" fmla="*/ 24 w 31"/>
                    <a:gd name="T75" fmla="*/ 28 h 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
                    <a:gd name="T115" fmla="*/ 0 h 28"/>
                    <a:gd name="T116" fmla="*/ 31 w 31"/>
                    <a:gd name="T117" fmla="*/ 28 h 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 h="28">
                      <a:moveTo>
                        <a:pt x="0" y="0"/>
                      </a:moveTo>
                      <a:lnTo>
                        <a:pt x="1" y="0"/>
                      </a:lnTo>
                      <a:lnTo>
                        <a:pt x="3" y="0"/>
                      </a:lnTo>
                      <a:lnTo>
                        <a:pt x="4" y="0"/>
                      </a:lnTo>
                      <a:lnTo>
                        <a:pt x="6" y="0"/>
                      </a:lnTo>
                      <a:lnTo>
                        <a:pt x="8" y="0"/>
                      </a:lnTo>
                      <a:lnTo>
                        <a:pt x="9" y="0"/>
                      </a:lnTo>
                      <a:lnTo>
                        <a:pt x="11" y="0"/>
                      </a:lnTo>
                      <a:lnTo>
                        <a:pt x="13" y="0"/>
                      </a:lnTo>
                      <a:lnTo>
                        <a:pt x="14" y="0"/>
                      </a:lnTo>
                      <a:lnTo>
                        <a:pt x="16" y="0"/>
                      </a:lnTo>
                      <a:lnTo>
                        <a:pt x="18" y="0"/>
                      </a:lnTo>
                      <a:lnTo>
                        <a:pt x="19" y="0"/>
                      </a:lnTo>
                      <a:lnTo>
                        <a:pt x="21" y="0"/>
                      </a:lnTo>
                      <a:lnTo>
                        <a:pt x="23" y="2"/>
                      </a:lnTo>
                      <a:lnTo>
                        <a:pt x="24" y="2"/>
                      </a:lnTo>
                      <a:lnTo>
                        <a:pt x="26" y="3"/>
                      </a:lnTo>
                      <a:lnTo>
                        <a:pt x="27" y="3"/>
                      </a:lnTo>
                      <a:lnTo>
                        <a:pt x="27" y="5"/>
                      </a:lnTo>
                      <a:lnTo>
                        <a:pt x="29" y="5"/>
                      </a:lnTo>
                      <a:lnTo>
                        <a:pt x="29" y="7"/>
                      </a:lnTo>
                      <a:lnTo>
                        <a:pt x="31" y="7"/>
                      </a:lnTo>
                      <a:lnTo>
                        <a:pt x="31" y="8"/>
                      </a:lnTo>
                      <a:lnTo>
                        <a:pt x="31" y="10"/>
                      </a:lnTo>
                      <a:lnTo>
                        <a:pt x="31" y="12"/>
                      </a:lnTo>
                      <a:lnTo>
                        <a:pt x="31" y="13"/>
                      </a:lnTo>
                      <a:lnTo>
                        <a:pt x="31" y="15"/>
                      </a:lnTo>
                      <a:lnTo>
                        <a:pt x="29" y="17"/>
                      </a:lnTo>
                      <a:lnTo>
                        <a:pt x="29" y="18"/>
                      </a:lnTo>
                      <a:lnTo>
                        <a:pt x="29" y="20"/>
                      </a:lnTo>
                      <a:lnTo>
                        <a:pt x="29" y="22"/>
                      </a:lnTo>
                      <a:lnTo>
                        <a:pt x="27" y="22"/>
                      </a:lnTo>
                      <a:lnTo>
                        <a:pt x="27" y="23"/>
                      </a:lnTo>
                      <a:lnTo>
                        <a:pt x="26" y="23"/>
                      </a:lnTo>
                      <a:lnTo>
                        <a:pt x="26" y="25"/>
                      </a:lnTo>
                      <a:lnTo>
                        <a:pt x="26" y="27"/>
                      </a:lnTo>
                      <a:lnTo>
                        <a:pt x="24" y="27"/>
                      </a:lnTo>
                      <a:lnTo>
                        <a:pt x="24" y="28"/>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15" name="Freeform 15"/>
                <p:cNvSpPr>
                  <a:spLocks/>
                </p:cNvSpPr>
                <p:nvPr/>
              </p:nvSpPr>
              <p:spPr bwMode="auto">
                <a:xfrm>
                  <a:off x="986" y="1443"/>
                  <a:ext cx="80" cy="61"/>
                </a:xfrm>
                <a:custGeom>
                  <a:avLst/>
                  <a:gdLst>
                    <a:gd name="T0" fmla="*/ 79 w 80"/>
                    <a:gd name="T1" fmla="*/ 0 h 61"/>
                    <a:gd name="T2" fmla="*/ 77 w 80"/>
                    <a:gd name="T3" fmla="*/ 3 h 61"/>
                    <a:gd name="T4" fmla="*/ 75 w 80"/>
                    <a:gd name="T5" fmla="*/ 5 h 61"/>
                    <a:gd name="T6" fmla="*/ 74 w 80"/>
                    <a:gd name="T7" fmla="*/ 7 h 61"/>
                    <a:gd name="T8" fmla="*/ 72 w 80"/>
                    <a:gd name="T9" fmla="*/ 10 h 61"/>
                    <a:gd name="T10" fmla="*/ 69 w 80"/>
                    <a:gd name="T11" fmla="*/ 12 h 61"/>
                    <a:gd name="T12" fmla="*/ 67 w 80"/>
                    <a:gd name="T13" fmla="*/ 13 h 61"/>
                    <a:gd name="T14" fmla="*/ 65 w 80"/>
                    <a:gd name="T15" fmla="*/ 15 h 61"/>
                    <a:gd name="T16" fmla="*/ 64 w 80"/>
                    <a:gd name="T17" fmla="*/ 17 h 61"/>
                    <a:gd name="T18" fmla="*/ 62 w 80"/>
                    <a:gd name="T19" fmla="*/ 18 h 61"/>
                    <a:gd name="T20" fmla="*/ 60 w 80"/>
                    <a:gd name="T21" fmla="*/ 22 h 61"/>
                    <a:gd name="T22" fmla="*/ 59 w 80"/>
                    <a:gd name="T23" fmla="*/ 23 h 61"/>
                    <a:gd name="T24" fmla="*/ 56 w 80"/>
                    <a:gd name="T25" fmla="*/ 25 h 61"/>
                    <a:gd name="T26" fmla="*/ 52 w 80"/>
                    <a:gd name="T27" fmla="*/ 27 h 61"/>
                    <a:gd name="T28" fmla="*/ 51 w 80"/>
                    <a:gd name="T29" fmla="*/ 28 h 61"/>
                    <a:gd name="T30" fmla="*/ 47 w 80"/>
                    <a:gd name="T31" fmla="*/ 30 h 61"/>
                    <a:gd name="T32" fmla="*/ 46 w 80"/>
                    <a:gd name="T33" fmla="*/ 32 h 61"/>
                    <a:gd name="T34" fmla="*/ 44 w 80"/>
                    <a:gd name="T35" fmla="*/ 33 h 61"/>
                    <a:gd name="T36" fmla="*/ 41 w 80"/>
                    <a:gd name="T37" fmla="*/ 37 h 61"/>
                    <a:gd name="T38" fmla="*/ 37 w 80"/>
                    <a:gd name="T39" fmla="*/ 38 h 61"/>
                    <a:gd name="T40" fmla="*/ 34 w 80"/>
                    <a:gd name="T41" fmla="*/ 40 h 61"/>
                    <a:gd name="T42" fmla="*/ 31 w 80"/>
                    <a:gd name="T43" fmla="*/ 43 h 61"/>
                    <a:gd name="T44" fmla="*/ 29 w 80"/>
                    <a:gd name="T45" fmla="*/ 45 h 61"/>
                    <a:gd name="T46" fmla="*/ 26 w 80"/>
                    <a:gd name="T47" fmla="*/ 47 h 61"/>
                    <a:gd name="T48" fmla="*/ 24 w 80"/>
                    <a:gd name="T49" fmla="*/ 48 h 61"/>
                    <a:gd name="T50" fmla="*/ 21 w 80"/>
                    <a:gd name="T51" fmla="*/ 50 h 61"/>
                    <a:gd name="T52" fmla="*/ 18 w 80"/>
                    <a:gd name="T53" fmla="*/ 52 h 61"/>
                    <a:gd name="T54" fmla="*/ 14 w 80"/>
                    <a:gd name="T55" fmla="*/ 53 h 61"/>
                    <a:gd name="T56" fmla="*/ 13 w 80"/>
                    <a:gd name="T57" fmla="*/ 55 h 61"/>
                    <a:gd name="T58" fmla="*/ 10 w 80"/>
                    <a:gd name="T59" fmla="*/ 56 h 61"/>
                    <a:gd name="T60" fmla="*/ 6 w 80"/>
                    <a:gd name="T61" fmla="*/ 56 h 61"/>
                    <a:gd name="T62" fmla="*/ 5 w 80"/>
                    <a:gd name="T63" fmla="*/ 58 h 61"/>
                    <a:gd name="T64" fmla="*/ 1 w 80"/>
                    <a:gd name="T65" fmla="*/ 6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61"/>
                    <a:gd name="T101" fmla="*/ 80 w 8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61">
                      <a:moveTo>
                        <a:pt x="80" y="0"/>
                      </a:moveTo>
                      <a:lnTo>
                        <a:pt x="79" y="0"/>
                      </a:lnTo>
                      <a:lnTo>
                        <a:pt x="79" y="2"/>
                      </a:lnTo>
                      <a:lnTo>
                        <a:pt x="77" y="3"/>
                      </a:lnTo>
                      <a:lnTo>
                        <a:pt x="77" y="5"/>
                      </a:lnTo>
                      <a:lnTo>
                        <a:pt x="75" y="5"/>
                      </a:lnTo>
                      <a:lnTo>
                        <a:pt x="75" y="7"/>
                      </a:lnTo>
                      <a:lnTo>
                        <a:pt x="74" y="7"/>
                      </a:lnTo>
                      <a:lnTo>
                        <a:pt x="74" y="8"/>
                      </a:lnTo>
                      <a:lnTo>
                        <a:pt x="72" y="10"/>
                      </a:lnTo>
                      <a:lnTo>
                        <a:pt x="70" y="12"/>
                      </a:lnTo>
                      <a:lnTo>
                        <a:pt x="69" y="12"/>
                      </a:lnTo>
                      <a:lnTo>
                        <a:pt x="69" y="13"/>
                      </a:lnTo>
                      <a:lnTo>
                        <a:pt x="67" y="13"/>
                      </a:lnTo>
                      <a:lnTo>
                        <a:pt x="67" y="15"/>
                      </a:lnTo>
                      <a:lnTo>
                        <a:pt x="65" y="15"/>
                      </a:lnTo>
                      <a:lnTo>
                        <a:pt x="65" y="17"/>
                      </a:lnTo>
                      <a:lnTo>
                        <a:pt x="64" y="17"/>
                      </a:lnTo>
                      <a:lnTo>
                        <a:pt x="64" y="18"/>
                      </a:lnTo>
                      <a:lnTo>
                        <a:pt x="62" y="18"/>
                      </a:lnTo>
                      <a:lnTo>
                        <a:pt x="62" y="20"/>
                      </a:lnTo>
                      <a:lnTo>
                        <a:pt x="60" y="22"/>
                      </a:lnTo>
                      <a:lnTo>
                        <a:pt x="59" y="22"/>
                      </a:lnTo>
                      <a:lnTo>
                        <a:pt x="59" y="23"/>
                      </a:lnTo>
                      <a:lnTo>
                        <a:pt x="57" y="23"/>
                      </a:lnTo>
                      <a:lnTo>
                        <a:pt x="56" y="25"/>
                      </a:lnTo>
                      <a:lnTo>
                        <a:pt x="54" y="27"/>
                      </a:lnTo>
                      <a:lnTo>
                        <a:pt x="52" y="27"/>
                      </a:lnTo>
                      <a:lnTo>
                        <a:pt x="52" y="28"/>
                      </a:lnTo>
                      <a:lnTo>
                        <a:pt x="51" y="28"/>
                      </a:lnTo>
                      <a:lnTo>
                        <a:pt x="49" y="30"/>
                      </a:lnTo>
                      <a:lnTo>
                        <a:pt x="47" y="30"/>
                      </a:lnTo>
                      <a:lnTo>
                        <a:pt x="47" y="32"/>
                      </a:lnTo>
                      <a:lnTo>
                        <a:pt x="46" y="32"/>
                      </a:lnTo>
                      <a:lnTo>
                        <a:pt x="46" y="33"/>
                      </a:lnTo>
                      <a:lnTo>
                        <a:pt x="44" y="33"/>
                      </a:lnTo>
                      <a:lnTo>
                        <a:pt x="42" y="35"/>
                      </a:lnTo>
                      <a:lnTo>
                        <a:pt x="41" y="37"/>
                      </a:lnTo>
                      <a:lnTo>
                        <a:pt x="39" y="37"/>
                      </a:lnTo>
                      <a:lnTo>
                        <a:pt x="37" y="38"/>
                      </a:lnTo>
                      <a:lnTo>
                        <a:pt x="36" y="40"/>
                      </a:lnTo>
                      <a:lnTo>
                        <a:pt x="34" y="40"/>
                      </a:lnTo>
                      <a:lnTo>
                        <a:pt x="33" y="42"/>
                      </a:lnTo>
                      <a:lnTo>
                        <a:pt x="31" y="43"/>
                      </a:lnTo>
                      <a:lnTo>
                        <a:pt x="29" y="43"/>
                      </a:lnTo>
                      <a:lnTo>
                        <a:pt x="29" y="45"/>
                      </a:lnTo>
                      <a:lnTo>
                        <a:pt x="28" y="45"/>
                      </a:lnTo>
                      <a:lnTo>
                        <a:pt x="26" y="47"/>
                      </a:lnTo>
                      <a:lnTo>
                        <a:pt x="24" y="47"/>
                      </a:lnTo>
                      <a:lnTo>
                        <a:pt x="24" y="48"/>
                      </a:lnTo>
                      <a:lnTo>
                        <a:pt x="21" y="48"/>
                      </a:lnTo>
                      <a:lnTo>
                        <a:pt x="21" y="50"/>
                      </a:lnTo>
                      <a:lnTo>
                        <a:pt x="19" y="50"/>
                      </a:lnTo>
                      <a:lnTo>
                        <a:pt x="18" y="52"/>
                      </a:lnTo>
                      <a:lnTo>
                        <a:pt x="16" y="52"/>
                      </a:lnTo>
                      <a:lnTo>
                        <a:pt x="14" y="53"/>
                      </a:lnTo>
                      <a:lnTo>
                        <a:pt x="13" y="53"/>
                      </a:lnTo>
                      <a:lnTo>
                        <a:pt x="13" y="55"/>
                      </a:lnTo>
                      <a:lnTo>
                        <a:pt x="11" y="55"/>
                      </a:lnTo>
                      <a:lnTo>
                        <a:pt x="10" y="56"/>
                      </a:lnTo>
                      <a:lnTo>
                        <a:pt x="8" y="56"/>
                      </a:lnTo>
                      <a:lnTo>
                        <a:pt x="6" y="56"/>
                      </a:lnTo>
                      <a:lnTo>
                        <a:pt x="6" y="58"/>
                      </a:lnTo>
                      <a:lnTo>
                        <a:pt x="5" y="58"/>
                      </a:lnTo>
                      <a:lnTo>
                        <a:pt x="3" y="60"/>
                      </a:lnTo>
                      <a:lnTo>
                        <a:pt x="1" y="60"/>
                      </a:lnTo>
                      <a:lnTo>
                        <a:pt x="0" y="61"/>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16" name="Freeform 16"/>
                <p:cNvSpPr>
                  <a:spLocks/>
                </p:cNvSpPr>
                <p:nvPr/>
              </p:nvSpPr>
              <p:spPr bwMode="auto">
                <a:xfrm>
                  <a:off x="900" y="1504"/>
                  <a:ext cx="86" cy="22"/>
                </a:xfrm>
                <a:custGeom>
                  <a:avLst/>
                  <a:gdLst>
                    <a:gd name="T0" fmla="*/ 86 w 86"/>
                    <a:gd name="T1" fmla="*/ 0 h 22"/>
                    <a:gd name="T2" fmla="*/ 84 w 86"/>
                    <a:gd name="T3" fmla="*/ 0 h 22"/>
                    <a:gd name="T4" fmla="*/ 82 w 86"/>
                    <a:gd name="T5" fmla="*/ 2 h 22"/>
                    <a:gd name="T6" fmla="*/ 81 w 86"/>
                    <a:gd name="T7" fmla="*/ 2 h 22"/>
                    <a:gd name="T8" fmla="*/ 81 w 86"/>
                    <a:gd name="T9" fmla="*/ 4 h 22"/>
                    <a:gd name="T10" fmla="*/ 79 w 86"/>
                    <a:gd name="T11" fmla="*/ 4 h 22"/>
                    <a:gd name="T12" fmla="*/ 77 w 86"/>
                    <a:gd name="T13" fmla="*/ 4 h 22"/>
                    <a:gd name="T14" fmla="*/ 77 w 86"/>
                    <a:gd name="T15" fmla="*/ 5 h 22"/>
                    <a:gd name="T16" fmla="*/ 76 w 86"/>
                    <a:gd name="T17" fmla="*/ 5 h 22"/>
                    <a:gd name="T18" fmla="*/ 74 w 86"/>
                    <a:gd name="T19" fmla="*/ 5 h 22"/>
                    <a:gd name="T20" fmla="*/ 72 w 86"/>
                    <a:gd name="T21" fmla="*/ 7 h 22"/>
                    <a:gd name="T22" fmla="*/ 71 w 86"/>
                    <a:gd name="T23" fmla="*/ 7 h 22"/>
                    <a:gd name="T24" fmla="*/ 69 w 86"/>
                    <a:gd name="T25" fmla="*/ 9 h 22"/>
                    <a:gd name="T26" fmla="*/ 68 w 86"/>
                    <a:gd name="T27" fmla="*/ 9 h 22"/>
                    <a:gd name="T28" fmla="*/ 66 w 86"/>
                    <a:gd name="T29" fmla="*/ 9 h 22"/>
                    <a:gd name="T30" fmla="*/ 64 w 86"/>
                    <a:gd name="T31" fmla="*/ 10 h 22"/>
                    <a:gd name="T32" fmla="*/ 63 w 86"/>
                    <a:gd name="T33" fmla="*/ 10 h 22"/>
                    <a:gd name="T34" fmla="*/ 61 w 86"/>
                    <a:gd name="T35" fmla="*/ 12 h 22"/>
                    <a:gd name="T36" fmla="*/ 59 w 86"/>
                    <a:gd name="T37" fmla="*/ 12 h 22"/>
                    <a:gd name="T38" fmla="*/ 58 w 86"/>
                    <a:gd name="T39" fmla="*/ 12 h 22"/>
                    <a:gd name="T40" fmla="*/ 56 w 86"/>
                    <a:gd name="T41" fmla="*/ 14 h 22"/>
                    <a:gd name="T42" fmla="*/ 54 w 86"/>
                    <a:gd name="T43" fmla="*/ 14 h 22"/>
                    <a:gd name="T44" fmla="*/ 53 w 86"/>
                    <a:gd name="T45" fmla="*/ 15 h 22"/>
                    <a:gd name="T46" fmla="*/ 51 w 86"/>
                    <a:gd name="T47" fmla="*/ 15 h 22"/>
                    <a:gd name="T48" fmla="*/ 49 w 86"/>
                    <a:gd name="T49" fmla="*/ 15 h 22"/>
                    <a:gd name="T50" fmla="*/ 48 w 86"/>
                    <a:gd name="T51" fmla="*/ 17 h 22"/>
                    <a:gd name="T52" fmla="*/ 46 w 86"/>
                    <a:gd name="T53" fmla="*/ 17 h 22"/>
                    <a:gd name="T54" fmla="*/ 45 w 86"/>
                    <a:gd name="T55" fmla="*/ 17 h 22"/>
                    <a:gd name="T56" fmla="*/ 45 w 86"/>
                    <a:gd name="T57" fmla="*/ 19 h 22"/>
                    <a:gd name="T58" fmla="*/ 43 w 86"/>
                    <a:gd name="T59" fmla="*/ 19 h 22"/>
                    <a:gd name="T60" fmla="*/ 41 w 86"/>
                    <a:gd name="T61" fmla="*/ 19 h 22"/>
                    <a:gd name="T62" fmla="*/ 40 w 86"/>
                    <a:gd name="T63" fmla="*/ 19 h 22"/>
                    <a:gd name="T64" fmla="*/ 38 w 86"/>
                    <a:gd name="T65" fmla="*/ 19 h 22"/>
                    <a:gd name="T66" fmla="*/ 36 w 86"/>
                    <a:gd name="T67" fmla="*/ 20 h 22"/>
                    <a:gd name="T68" fmla="*/ 35 w 86"/>
                    <a:gd name="T69" fmla="*/ 20 h 22"/>
                    <a:gd name="T70" fmla="*/ 33 w 86"/>
                    <a:gd name="T71" fmla="*/ 20 h 22"/>
                    <a:gd name="T72" fmla="*/ 31 w 86"/>
                    <a:gd name="T73" fmla="*/ 20 h 22"/>
                    <a:gd name="T74" fmla="*/ 30 w 86"/>
                    <a:gd name="T75" fmla="*/ 20 h 22"/>
                    <a:gd name="T76" fmla="*/ 30 w 86"/>
                    <a:gd name="T77" fmla="*/ 22 h 22"/>
                    <a:gd name="T78" fmla="*/ 28 w 86"/>
                    <a:gd name="T79" fmla="*/ 22 h 22"/>
                    <a:gd name="T80" fmla="*/ 26 w 86"/>
                    <a:gd name="T81" fmla="*/ 22 h 22"/>
                    <a:gd name="T82" fmla="*/ 25 w 86"/>
                    <a:gd name="T83" fmla="*/ 22 h 22"/>
                    <a:gd name="T84" fmla="*/ 23 w 86"/>
                    <a:gd name="T85" fmla="*/ 22 h 22"/>
                    <a:gd name="T86" fmla="*/ 22 w 86"/>
                    <a:gd name="T87" fmla="*/ 22 h 22"/>
                    <a:gd name="T88" fmla="*/ 20 w 86"/>
                    <a:gd name="T89" fmla="*/ 22 h 22"/>
                    <a:gd name="T90" fmla="*/ 18 w 86"/>
                    <a:gd name="T91" fmla="*/ 22 h 22"/>
                    <a:gd name="T92" fmla="*/ 17 w 86"/>
                    <a:gd name="T93" fmla="*/ 22 h 22"/>
                    <a:gd name="T94" fmla="*/ 15 w 86"/>
                    <a:gd name="T95" fmla="*/ 22 h 22"/>
                    <a:gd name="T96" fmla="*/ 13 w 86"/>
                    <a:gd name="T97" fmla="*/ 22 h 22"/>
                    <a:gd name="T98" fmla="*/ 12 w 86"/>
                    <a:gd name="T99" fmla="*/ 22 h 22"/>
                    <a:gd name="T100" fmla="*/ 10 w 86"/>
                    <a:gd name="T101" fmla="*/ 22 h 22"/>
                    <a:gd name="T102" fmla="*/ 8 w 86"/>
                    <a:gd name="T103" fmla="*/ 22 h 22"/>
                    <a:gd name="T104" fmla="*/ 7 w 86"/>
                    <a:gd name="T105" fmla="*/ 22 h 22"/>
                    <a:gd name="T106" fmla="*/ 7 w 86"/>
                    <a:gd name="T107" fmla="*/ 20 h 22"/>
                    <a:gd name="T108" fmla="*/ 5 w 86"/>
                    <a:gd name="T109" fmla="*/ 20 h 22"/>
                    <a:gd name="T110" fmla="*/ 3 w 86"/>
                    <a:gd name="T111" fmla="*/ 20 h 22"/>
                    <a:gd name="T112" fmla="*/ 3 w 86"/>
                    <a:gd name="T113" fmla="*/ 19 h 22"/>
                    <a:gd name="T114" fmla="*/ 2 w 86"/>
                    <a:gd name="T115" fmla="*/ 19 h 22"/>
                    <a:gd name="T116" fmla="*/ 2 w 86"/>
                    <a:gd name="T117" fmla="*/ 17 h 22"/>
                    <a:gd name="T118" fmla="*/ 0 w 86"/>
                    <a:gd name="T119" fmla="*/ 17 h 22"/>
                    <a:gd name="T120" fmla="*/ 0 w 86"/>
                    <a:gd name="T121" fmla="*/ 15 h 22"/>
                    <a:gd name="T122" fmla="*/ 0 w 86"/>
                    <a:gd name="T123" fmla="*/ 14 h 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
                    <a:gd name="T187" fmla="*/ 0 h 22"/>
                    <a:gd name="T188" fmla="*/ 86 w 86"/>
                    <a:gd name="T189" fmla="*/ 22 h 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 h="22">
                      <a:moveTo>
                        <a:pt x="86" y="0"/>
                      </a:moveTo>
                      <a:lnTo>
                        <a:pt x="84" y="0"/>
                      </a:lnTo>
                      <a:lnTo>
                        <a:pt x="82" y="2"/>
                      </a:lnTo>
                      <a:lnTo>
                        <a:pt x="81" y="2"/>
                      </a:lnTo>
                      <a:lnTo>
                        <a:pt x="81" y="4"/>
                      </a:lnTo>
                      <a:lnTo>
                        <a:pt x="79" y="4"/>
                      </a:lnTo>
                      <a:lnTo>
                        <a:pt x="77" y="4"/>
                      </a:lnTo>
                      <a:lnTo>
                        <a:pt x="77" y="5"/>
                      </a:lnTo>
                      <a:lnTo>
                        <a:pt x="76" y="5"/>
                      </a:lnTo>
                      <a:lnTo>
                        <a:pt x="74" y="5"/>
                      </a:lnTo>
                      <a:lnTo>
                        <a:pt x="72" y="7"/>
                      </a:lnTo>
                      <a:lnTo>
                        <a:pt x="71" y="7"/>
                      </a:lnTo>
                      <a:lnTo>
                        <a:pt x="69" y="9"/>
                      </a:lnTo>
                      <a:lnTo>
                        <a:pt x="68" y="9"/>
                      </a:lnTo>
                      <a:lnTo>
                        <a:pt x="66" y="9"/>
                      </a:lnTo>
                      <a:lnTo>
                        <a:pt x="64" y="10"/>
                      </a:lnTo>
                      <a:lnTo>
                        <a:pt x="63" y="10"/>
                      </a:lnTo>
                      <a:lnTo>
                        <a:pt x="61" y="12"/>
                      </a:lnTo>
                      <a:lnTo>
                        <a:pt x="59" y="12"/>
                      </a:lnTo>
                      <a:lnTo>
                        <a:pt x="58" y="12"/>
                      </a:lnTo>
                      <a:lnTo>
                        <a:pt x="56" y="14"/>
                      </a:lnTo>
                      <a:lnTo>
                        <a:pt x="54" y="14"/>
                      </a:lnTo>
                      <a:lnTo>
                        <a:pt x="53" y="15"/>
                      </a:lnTo>
                      <a:lnTo>
                        <a:pt x="51" y="15"/>
                      </a:lnTo>
                      <a:lnTo>
                        <a:pt x="49" y="15"/>
                      </a:lnTo>
                      <a:lnTo>
                        <a:pt x="48" y="17"/>
                      </a:lnTo>
                      <a:lnTo>
                        <a:pt x="46" y="17"/>
                      </a:lnTo>
                      <a:lnTo>
                        <a:pt x="45" y="17"/>
                      </a:lnTo>
                      <a:lnTo>
                        <a:pt x="45" y="19"/>
                      </a:lnTo>
                      <a:lnTo>
                        <a:pt x="43" y="19"/>
                      </a:lnTo>
                      <a:lnTo>
                        <a:pt x="41" y="19"/>
                      </a:lnTo>
                      <a:lnTo>
                        <a:pt x="40" y="19"/>
                      </a:lnTo>
                      <a:lnTo>
                        <a:pt x="38" y="19"/>
                      </a:lnTo>
                      <a:lnTo>
                        <a:pt x="36" y="20"/>
                      </a:lnTo>
                      <a:lnTo>
                        <a:pt x="35" y="20"/>
                      </a:lnTo>
                      <a:lnTo>
                        <a:pt x="33" y="20"/>
                      </a:lnTo>
                      <a:lnTo>
                        <a:pt x="31" y="20"/>
                      </a:lnTo>
                      <a:lnTo>
                        <a:pt x="30" y="20"/>
                      </a:lnTo>
                      <a:lnTo>
                        <a:pt x="30" y="22"/>
                      </a:lnTo>
                      <a:lnTo>
                        <a:pt x="28" y="22"/>
                      </a:lnTo>
                      <a:lnTo>
                        <a:pt x="26" y="22"/>
                      </a:lnTo>
                      <a:lnTo>
                        <a:pt x="25" y="22"/>
                      </a:lnTo>
                      <a:lnTo>
                        <a:pt x="23" y="22"/>
                      </a:lnTo>
                      <a:lnTo>
                        <a:pt x="22" y="22"/>
                      </a:lnTo>
                      <a:lnTo>
                        <a:pt x="20" y="22"/>
                      </a:lnTo>
                      <a:lnTo>
                        <a:pt x="18" y="22"/>
                      </a:lnTo>
                      <a:lnTo>
                        <a:pt x="17" y="22"/>
                      </a:lnTo>
                      <a:lnTo>
                        <a:pt x="15" y="22"/>
                      </a:lnTo>
                      <a:lnTo>
                        <a:pt x="13" y="22"/>
                      </a:lnTo>
                      <a:lnTo>
                        <a:pt x="12" y="22"/>
                      </a:lnTo>
                      <a:lnTo>
                        <a:pt x="10" y="22"/>
                      </a:lnTo>
                      <a:lnTo>
                        <a:pt x="8" y="22"/>
                      </a:lnTo>
                      <a:lnTo>
                        <a:pt x="7" y="22"/>
                      </a:lnTo>
                      <a:lnTo>
                        <a:pt x="7" y="20"/>
                      </a:lnTo>
                      <a:lnTo>
                        <a:pt x="5" y="20"/>
                      </a:lnTo>
                      <a:lnTo>
                        <a:pt x="3" y="20"/>
                      </a:lnTo>
                      <a:lnTo>
                        <a:pt x="3" y="19"/>
                      </a:lnTo>
                      <a:lnTo>
                        <a:pt x="2" y="19"/>
                      </a:lnTo>
                      <a:lnTo>
                        <a:pt x="2" y="17"/>
                      </a:lnTo>
                      <a:lnTo>
                        <a:pt x="0" y="17"/>
                      </a:lnTo>
                      <a:lnTo>
                        <a:pt x="0" y="15"/>
                      </a:lnTo>
                      <a:lnTo>
                        <a:pt x="0" y="14"/>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17" name="Freeform 17"/>
                <p:cNvSpPr>
                  <a:spLocks/>
                </p:cNvSpPr>
                <p:nvPr/>
              </p:nvSpPr>
              <p:spPr bwMode="auto">
                <a:xfrm>
                  <a:off x="900" y="1460"/>
                  <a:ext cx="43" cy="58"/>
                </a:xfrm>
                <a:custGeom>
                  <a:avLst/>
                  <a:gdLst>
                    <a:gd name="T0" fmla="*/ 0 w 43"/>
                    <a:gd name="T1" fmla="*/ 58 h 58"/>
                    <a:gd name="T2" fmla="*/ 0 w 43"/>
                    <a:gd name="T3" fmla="*/ 56 h 58"/>
                    <a:gd name="T4" fmla="*/ 0 w 43"/>
                    <a:gd name="T5" fmla="*/ 54 h 58"/>
                    <a:gd name="T6" fmla="*/ 0 w 43"/>
                    <a:gd name="T7" fmla="*/ 53 h 58"/>
                    <a:gd name="T8" fmla="*/ 0 w 43"/>
                    <a:gd name="T9" fmla="*/ 51 h 58"/>
                    <a:gd name="T10" fmla="*/ 0 w 43"/>
                    <a:gd name="T11" fmla="*/ 49 h 58"/>
                    <a:gd name="T12" fmla="*/ 0 w 43"/>
                    <a:gd name="T13" fmla="*/ 48 h 58"/>
                    <a:gd name="T14" fmla="*/ 2 w 43"/>
                    <a:gd name="T15" fmla="*/ 48 h 58"/>
                    <a:gd name="T16" fmla="*/ 2 w 43"/>
                    <a:gd name="T17" fmla="*/ 46 h 58"/>
                    <a:gd name="T18" fmla="*/ 2 w 43"/>
                    <a:gd name="T19" fmla="*/ 44 h 58"/>
                    <a:gd name="T20" fmla="*/ 3 w 43"/>
                    <a:gd name="T21" fmla="*/ 43 h 58"/>
                    <a:gd name="T22" fmla="*/ 3 w 43"/>
                    <a:gd name="T23" fmla="*/ 41 h 58"/>
                    <a:gd name="T24" fmla="*/ 5 w 43"/>
                    <a:gd name="T25" fmla="*/ 39 h 58"/>
                    <a:gd name="T26" fmla="*/ 5 w 43"/>
                    <a:gd name="T27" fmla="*/ 38 h 58"/>
                    <a:gd name="T28" fmla="*/ 7 w 43"/>
                    <a:gd name="T29" fmla="*/ 38 h 58"/>
                    <a:gd name="T30" fmla="*/ 7 w 43"/>
                    <a:gd name="T31" fmla="*/ 36 h 58"/>
                    <a:gd name="T32" fmla="*/ 8 w 43"/>
                    <a:gd name="T33" fmla="*/ 35 h 58"/>
                    <a:gd name="T34" fmla="*/ 8 w 43"/>
                    <a:gd name="T35" fmla="*/ 33 h 58"/>
                    <a:gd name="T36" fmla="*/ 10 w 43"/>
                    <a:gd name="T37" fmla="*/ 33 h 58"/>
                    <a:gd name="T38" fmla="*/ 10 w 43"/>
                    <a:gd name="T39" fmla="*/ 31 h 58"/>
                    <a:gd name="T40" fmla="*/ 12 w 43"/>
                    <a:gd name="T41" fmla="*/ 30 h 58"/>
                    <a:gd name="T42" fmla="*/ 13 w 43"/>
                    <a:gd name="T43" fmla="*/ 28 h 58"/>
                    <a:gd name="T44" fmla="*/ 15 w 43"/>
                    <a:gd name="T45" fmla="*/ 26 h 58"/>
                    <a:gd name="T46" fmla="*/ 17 w 43"/>
                    <a:gd name="T47" fmla="*/ 25 h 58"/>
                    <a:gd name="T48" fmla="*/ 18 w 43"/>
                    <a:gd name="T49" fmla="*/ 23 h 58"/>
                    <a:gd name="T50" fmla="*/ 20 w 43"/>
                    <a:gd name="T51" fmla="*/ 21 h 58"/>
                    <a:gd name="T52" fmla="*/ 22 w 43"/>
                    <a:gd name="T53" fmla="*/ 20 h 58"/>
                    <a:gd name="T54" fmla="*/ 23 w 43"/>
                    <a:gd name="T55" fmla="*/ 20 h 58"/>
                    <a:gd name="T56" fmla="*/ 23 w 43"/>
                    <a:gd name="T57" fmla="*/ 18 h 58"/>
                    <a:gd name="T58" fmla="*/ 25 w 43"/>
                    <a:gd name="T59" fmla="*/ 18 h 58"/>
                    <a:gd name="T60" fmla="*/ 25 w 43"/>
                    <a:gd name="T61" fmla="*/ 16 h 58"/>
                    <a:gd name="T62" fmla="*/ 26 w 43"/>
                    <a:gd name="T63" fmla="*/ 15 h 58"/>
                    <a:gd name="T64" fmla="*/ 28 w 43"/>
                    <a:gd name="T65" fmla="*/ 15 h 58"/>
                    <a:gd name="T66" fmla="*/ 28 w 43"/>
                    <a:gd name="T67" fmla="*/ 13 h 58"/>
                    <a:gd name="T68" fmla="*/ 30 w 43"/>
                    <a:gd name="T69" fmla="*/ 13 h 58"/>
                    <a:gd name="T70" fmla="*/ 30 w 43"/>
                    <a:gd name="T71" fmla="*/ 11 h 58"/>
                    <a:gd name="T72" fmla="*/ 31 w 43"/>
                    <a:gd name="T73" fmla="*/ 11 h 58"/>
                    <a:gd name="T74" fmla="*/ 31 w 43"/>
                    <a:gd name="T75" fmla="*/ 10 h 58"/>
                    <a:gd name="T76" fmla="*/ 33 w 43"/>
                    <a:gd name="T77" fmla="*/ 10 h 58"/>
                    <a:gd name="T78" fmla="*/ 35 w 43"/>
                    <a:gd name="T79" fmla="*/ 8 h 58"/>
                    <a:gd name="T80" fmla="*/ 36 w 43"/>
                    <a:gd name="T81" fmla="*/ 8 h 58"/>
                    <a:gd name="T82" fmla="*/ 36 w 43"/>
                    <a:gd name="T83" fmla="*/ 6 h 58"/>
                    <a:gd name="T84" fmla="*/ 38 w 43"/>
                    <a:gd name="T85" fmla="*/ 6 h 58"/>
                    <a:gd name="T86" fmla="*/ 38 w 43"/>
                    <a:gd name="T87" fmla="*/ 5 h 58"/>
                    <a:gd name="T88" fmla="*/ 40 w 43"/>
                    <a:gd name="T89" fmla="*/ 5 h 58"/>
                    <a:gd name="T90" fmla="*/ 40 w 43"/>
                    <a:gd name="T91" fmla="*/ 3 h 58"/>
                    <a:gd name="T92" fmla="*/ 41 w 43"/>
                    <a:gd name="T93" fmla="*/ 3 h 58"/>
                    <a:gd name="T94" fmla="*/ 43 w 43"/>
                    <a:gd name="T95" fmla="*/ 1 h 58"/>
                    <a:gd name="T96" fmla="*/ 43 w 43"/>
                    <a:gd name="T97" fmla="*/ 0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58"/>
                    <a:gd name="T149" fmla="*/ 43 w 43"/>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58">
                      <a:moveTo>
                        <a:pt x="0" y="58"/>
                      </a:moveTo>
                      <a:lnTo>
                        <a:pt x="0" y="56"/>
                      </a:lnTo>
                      <a:lnTo>
                        <a:pt x="0" y="54"/>
                      </a:lnTo>
                      <a:lnTo>
                        <a:pt x="0" y="53"/>
                      </a:lnTo>
                      <a:lnTo>
                        <a:pt x="0" y="51"/>
                      </a:lnTo>
                      <a:lnTo>
                        <a:pt x="0" y="49"/>
                      </a:lnTo>
                      <a:lnTo>
                        <a:pt x="0" y="48"/>
                      </a:lnTo>
                      <a:lnTo>
                        <a:pt x="2" y="48"/>
                      </a:lnTo>
                      <a:lnTo>
                        <a:pt x="2" y="46"/>
                      </a:lnTo>
                      <a:lnTo>
                        <a:pt x="2" y="44"/>
                      </a:lnTo>
                      <a:lnTo>
                        <a:pt x="3" y="43"/>
                      </a:lnTo>
                      <a:lnTo>
                        <a:pt x="3" y="41"/>
                      </a:lnTo>
                      <a:lnTo>
                        <a:pt x="5" y="39"/>
                      </a:lnTo>
                      <a:lnTo>
                        <a:pt x="5" y="38"/>
                      </a:lnTo>
                      <a:lnTo>
                        <a:pt x="7" y="38"/>
                      </a:lnTo>
                      <a:lnTo>
                        <a:pt x="7" y="36"/>
                      </a:lnTo>
                      <a:lnTo>
                        <a:pt x="8" y="35"/>
                      </a:lnTo>
                      <a:lnTo>
                        <a:pt x="8" y="33"/>
                      </a:lnTo>
                      <a:lnTo>
                        <a:pt x="10" y="33"/>
                      </a:lnTo>
                      <a:lnTo>
                        <a:pt x="10" y="31"/>
                      </a:lnTo>
                      <a:lnTo>
                        <a:pt x="12" y="30"/>
                      </a:lnTo>
                      <a:lnTo>
                        <a:pt x="13" y="28"/>
                      </a:lnTo>
                      <a:lnTo>
                        <a:pt x="15" y="26"/>
                      </a:lnTo>
                      <a:lnTo>
                        <a:pt x="17" y="25"/>
                      </a:lnTo>
                      <a:lnTo>
                        <a:pt x="18" y="23"/>
                      </a:lnTo>
                      <a:lnTo>
                        <a:pt x="20" y="21"/>
                      </a:lnTo>
                      <a:lnTo>
                        <a:pt x="22" y="20"/>
                      </a:lnTo>
                      <a:lnTo>
                        <a:pt x="23" y="20"/>
                      </a:lnTo>
                      <a:lnTo>
                        <a:pt x="23" y="18"/>
                      </a:lnTo>
                      <a:lnTo>
                        <a:pt x="25" y="18"/>
                      </a:lnTo>
                      <a:lnTo>
                        <a:pt x="25" y="16"/>
                      </a:lnTo>
                      <a:lnTo>
                        <a:pt x="26" y="15"/>
                      </a:lnTo>
                      <a:lnTo>
                        <a:pt x="28" y="15"/>
                      </a:lnTo>
                      <a:lnTo>
                        <a:pt x="28" y="13"/>
                      </a:lnTo>
                      <a:lnTo>
                        <a:pt x="30" y="13"/>
                      </a:lnTo>
                      <a:lnTo>
                        <a:pt x="30" y="11"/>
                      </a:lnTo>
                      <a:lnTo>
                        <a:pt x="31" y="11"/>
                      </a:lnTo>
                      <a:lnTo>
                        <a:pt x="31" y="10"/>
                      </a:lnTo>
                      <a:lnTo>
                        <a:pt x="33" y="10"/>
                      </a:lnTo>
                      <a:lnTo>
                        <a:pt x="35" y="8"/>
                      </a:lnTo>
                      <a:lnTo>
                        <a:pt x="36" y="8"/>
                      </a:lnTo>
                      <a:lnTo>
                        <a:pt x="36" y="6"/>
                      </a:lnTo>
                      <a:lnTo>
                        <a:pt x="38" y="6"/>
                      </a:lnTo>
                      <a:lnTo>
                        <a:pt x="38" y="5"/>
                      </a:lnTo>
                      <a:lnTo>
                        <a:pt x="40" y="5"/>
                      </a:lnTo>
                      <a:lnTo>
                        <a:pt x="40" y="3"/>
                      </a:lnTo>
                      <a:lnTo>
                        <a:pt x="41" y="3"/>
                      </a:lnTo>
                      <a:lnTo>
                        <a:pt x="43" y="1"/>
                      </a:lnTo>
                      <a:lnTo>
                        <a:pt x="43"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18" name="Freeform 18"/>
                <p:cNvSpPr>
                  <a:spLocks/>
                </p:cNvSpPr>
                <p:nvPr/>
              </p:nvSpPr>
              <p:spPr bwMode="auto">
                <a:xfrm>
                  <a:off x="943" y="1458"/>
                  <a:ext cx="6" cy="2"/>
                </a:xfrm>
                <a:custGeom>
                  <a:avLst/>
                  <a:gdLst>
                    <a:gd name="T0" fmla="*/ 0 w 6"/>
                    <a:gd name="T1" fmla="*/ 2 h 2"/>
                    <a:gd name="T2" fmla="*/ 2 w 6"/>
                    <a:gd name="T3" fmla="*/ 2 h 2"/>
                    <a:gd name="T4" fmla="*/ 3 w 6"/>
                    <a:gd name="T5" fmla="*/ 2 h 2"/>
                    <a:gd name="T6" fmla="*/ 3 w 6"/>
                    <a:gd name="T7" fmla="*/ 0 h 2"/>
                    <a:gd name="T8" fmla="*/ 5 w 6"/>
                    <a:gd name="T9" fmla="*/ 0 h 2"/>
                    <a:gd name="T10" fmla="*/ 6 w 6"/>
                    <a:gd name="T11" fmla="*/ 0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0" y="2"/>
                      </a:moveTo>
                      <a:lnTo>
                        <a:pt x="2" y="2"/>
                      </a:lnTo>
                      <a:lnTo>
                        <a:pt x="3" y="2"/>
                      </a:lnTo>
                      <a:lnTo>
                        <a:pt x="3" y="0"/>
                      </a:lnTo>
                      <a:lnTo>
                        <a:pt x="5" y="0"/>
                      </a:lnTo>
                      <a:lnTo>
                        <a:pt x="6"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19" name="Freeform 19"/>
                <p:cNvSpPr>
                  <a:spLocks/>
                </p:cNvSpPr>
                <p:nvPr/>
              </p:nvSpPr>
              <p:spPr bwMode="auto">
                <a:xfrm>
                  <a:off x="956" y="1427"/>
                  <a:ext cx="82" cy="36"/>
                </a:xfrm>
                <a:custGeom>
                  <a:avLst/>
                  <a:gdLst>
                    <a:gd name="T0" fmla="*/ 0 w 82"/>
                    <a:gd name="T1" fmla="*/ 36 h 36"/>
                    <a:gd name="T2" fmla="*/ 2 w 82"/>
                    <a:gd name="T3" fmla="*/ 34 h 36"/>
                    <a:gd name="T4" fmla="*/ 3 w 82"/>
                    <a:gd name="T5" fmla="*/ 33 h 36"/>
                    <a:gd name="T6" fmla="*/ 5 w 82"/>
                    <a:gd name="T7" fmla="*/ 33 h 36"/>
                    <a:gd name="T8" fmla="*/ 7 w 82"/>
                    <a:gd name="T9" fmla="*/ 31 h 36"/>
                    <a:gd name="T10" fmla="*/ 8 w 82"/>
                    <a:gd name="T11" fmla="*/ 29 h 36"/>
                    <a:gd name="T12" fmla="*/ 10 w 82"/>
                    <a:gd name="T13" fmla="*/ 29 h 36"/>
                    <a:gd name="T14" fmla="*/ 12 w 82"/>
                    <a:gd name="T15" fmla="*/ 28 h 36"/>
                    <a:gd name="T16" fmla="*/ 13 w 82"/>
                    <a:gd name="T17" fmla="*/ 28 h 36"/>
                    <a:gd name="T18" fmla="*/ 13 w 82"/>
                    <a:gd name="T19" fmla="*/ 26 h 36"/>
                    <a:gd name="T20" fmla="*/ 15 w 82"/>
                    <a:gd name="T21" fmla="*/ 26 h 36"/>
                    <a:gd name="T22" fmla="*/ 16 w 82"/>
                    <a:gd name="T23" fmla="*/ 24 h 36"/>
                    <a:gd name="T24" fmla="*/ 18 w 82"/>
                    <a:gd name="T25" fmla="*/ 24 h 36"/>
                    <a:gd name="T26" fmla="*/ 20 w 82"/>
                    <a:gd name="T27" fmla="*/ 23 h 36"/>
                    <a:gd name="T28" fmla="*/ 21 w 82"/>
                    <a:gd name="T29" fmla="*/ 23 h 36"/>
                    <a:gd name="T30" fmla="*/ 21 w 82"/>
                    <a:gd name="T31" fmla="*/ 21 h 36"/>
                    <a:gd name="T32" fmla="*/ 23 w 82"/>
                    <a:gd name="T33" fmla="*/ 21 h 36"/>
                    <a:gd name="T34" fmla="*/ 25 w 82"/>
                    <a:gd name="T35" fmla="*/ 21 h 36"/>
                    <a:gd name="T36" fmla="*/ 25 w 82"/>
                    <a:gd name="T37" fmla="*/ 19 h 36"/>
                    <a:gd name="T38" fmla="*/ 26 w 82"/>
                    <a:gd name="T39" fmla="*/ 19 h 36"/>
                    <a:gd name="T40" fmla="*/ 28 w 82"/>
                    <a:gd name="T41" fmla="*/ 18 h 36"/>
                    <a:gd name="T42" fmla="*/ 30 w 82"/>
                    <a:gd name="T43" fmla="*/ 18 h 36"/>
                    <a:gd name="T44" fmla="*/ 31 w 82"/>
                    <a:gd name="T45" fmla="*/ 18 h 36"/>
                    <a:gd name="T46" fmla="*/ 31 w 82"/>
                    <a:gd name="T47" fmla="*/ 16 h 36"/>
                    <a:gd name="T48" fmla="*/ 33 w 82"/>
                    <a:gd name="T49" fmla="*/ 16 h 36"/>
                    <a:gd name="T50" fmla="*/ 35 w 82"/>
                    <a:gd name="T51" fmla="*/ 15 h 36"/>
                    <a:gd name="T52" fmla="*/ 36 w 82"/>
                    <a:gd name="T53" fmla="*/ 15 h 36"/>
                    <a:gd name="T54" fmla="*/ 38 w 82"/>
                    <a:gd name="T55" fmla="*/ 13 h 36"/>
                    <a:gd name="T56" fmla="*/ 40 w 82"/>
                    <a:gd name="T57" fmla="*/ 13 h 36"/>
                    <a:gd name="T58" fmla="*/ 41 w 82"/>
                    <a:gd name="T59" fmla="*/ 13 h 36"/>
                    <a:gd name="T60" fmla="*/ 41 w 82"/>
                    <a:gd name="T61" fmla="*/ 11 h 36"/>
                    <a:gd name="T62" fmla="*/ 43 w 82"/>
                    <a:gd name="T63" fmla="*/ 11 h 36"/>
                    <a:gd name="T64" fmla="*/ 44 w 82"/>
                    <a:gd name="T65" fmla="*/ 11 h 36"/>
                    <a:gd name="T66" fmla="*/ 46 w 82"/>
                    <a:gd name="T67" fmla="*/ 10 h 36"/>
                    <a:gd name="T68" fmla="*/ 48 w 82"/>
                    <a:gd name="T69" fmla="*/ 10 h 36"/>
                    <a:gd name="T70" fmla="*/ 49 w 82"/>
                    <a:gd name="T71" fmla="*/ 10 h 36"/>
                    <a:gd name="T72" fmla="*/ 49 w 82"/>
                    <a:gd name="T73" fmla="*/ 8 h 36"/>
                    <a:gd name="T74" fmla="*/ 51 w 82"/>
                    <a:gd name="T75" fmla="*/ 8 h 36"/>
                    <a:gd name="T76" fmla="*/ 53 w 82"/>
                    <a:gd name="T77" fmla="*/ 8 h 36"/>
                    <a:gd name="T78" fmla="*/ 54 w 82"/>
                    <a:gd name="T79" fmla="*/ 8 h 36"/>
                    <a:gd name="T80" fmla="*/ 54 w 82"/>
                    <a:gd name="T81" fmla="*/ 6 h 36"/>
                    <a:gd name="T82" fmla="*/ 56 w 82"/>
                    <a:gd name="T83" fmla="*/ 6 h 36"/>
                    <a:gd name="T84" fmla="*/ 58 w 82"/>
                    <a:gd name="T85" fmla="*/ 6 h 36"/>
                    <a:gd name="T86" fmla="*/ 59 w 82"/>
                    <a:gd name="T87" fmla="*/ 6 h 36"/>
                    <a:gd name="T88" fmla="*/ 59 w 82"/>
                    <a:gd name="T89" fmla="*/ 5 h 36"/>
                    <a:gd name="T90" fmla="*/ 61 w 82"/>
                    <a:gd name="T91" fmla="*/ 5 h 36"/>
                    <a:gd name="T92" fmla="*/ 63 w 82"/>
                    <a:gd name="T93" fmla="*/ 5 h 36"/>
                    <a:gd name="T94" fmla="*/ 63 w 82"/>
                    <a:gd name="T95" fmla="*/ 3 h 36"/>
                    <a:gd name="T96" fmla="*/ 64 w 82"/>
                    <a:gd name="T97" fmla="*/ 3 h 36"/>
                    <a:gd name="T98" fmla="*/ 66 w 82"/>
                    <a:gd name="T99" fmla="*/ 3 h 36"/>
                    <a:gd name="T100" fmla="*/ 67 w 82"/>
                    <a:gd name="T101" fmla="*/ 3 h 36"/>
                    <a:gd name="T102" fmla="*/ 69 w 82"/>
                    <a:gd name="T103" fmla="*/ 1 h 36"/>
                    <a:gd name="T104" fmla="*/ 71 w 82"/>
                    <a:gd name="T105" fmla="*/ 1 h 36"/>
                    <a:gd name="T106" fmla="*/ 72 w 82"/>
                    <a:gd name="T107" fmla="*/ 1 h 36"/>
                    <a:gd name="T108" fmla="*/ 74 w 82"/>
                    <a:gd name="T109" fmla="*/ 0 h 36"/>
                    <a:gd name="T110" fmla="*/ 76 w 82"/>
                    <a:gd name="T111" fmla="*/ 0 h 36"/>
                    <a:gd name="T112" fmla="*/ 77 w 82"/>
                    <a:gd name="T113" fmla="*/ 0 h 36"/>
                    <a:gd name="T114" fmla="*/ 79 w 82"/>
                    <a:gd name="T115" fmla="*/ 0 h 36"/>
                    <a:gd name="T116" fmla="*/ 81 w 82"/>
                    <a:gd name="T117" fmla="*/ 0 h 36"/>
                    <a:gd name="T118" fmla="*/ 82 w 82"/>
                    <a:gd name="T119" fmla="*/ 0 h 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
                    <a:gd name="T181" fmla="*/ 0 h 36"/>
                    <a:gd name="T182" fmla="*/ 82 w 82"/>
                    <a:gd name="T183" fmla="*/ 36 h 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 h="36">
                      <a:moveTo>
                        <a:pt x="0" y="36"/>
                      </a:moveTo>
                      <a:lnTo>
                        <a:pt x="2" y="34"/>
                      </a:lnTo>
                      <a:lnTo>
                        <a:pt x="3" y="33"/>
                      </a:lnTo>
                      <a:lnTo>
                        <a:pt x="5" y="33"/>
                      </a:lnTo>
                      <a:lnTo>
                        <a:pt x="7" y="31"/>
                      </a:lnTo>
                      <a:lnTo>
                        <a:pt x="8" y="29"/>
                      </a:lnTo>
                      <a:lnTo>
                        <a:pt x="10" y="29"/>
                      </a:lnTo>
                      <a:lnTo>
                        <a:pt x="12" y="28"/>
                      </a:lnTo>
                      <a:lnTo>
                        <a:pt x="13" y="28"/>
                      </a:lnTo>
                      <a:lnTo>
                        <a:pt x="13" y="26"/>
                      </a:lnTo>
                      <a:lnTo>
                        <a:pt x="15" y="26"/>
                      </a:lnTo>
                      <a:lnTo>
                        <a:pt x="16" y="24"/>
                      </a:lnTo>
                      <a:lnTo>
                        <a:pt x="18" y="24"/>
                      </a:lnTo>
                      <a:lnTo>
                        <a:pt x="20" y="23"/>
                      </a:lnTo>
                      <a:lnTo>
                        <a:pt x="21" y="23"/>
                      </a:lnTo>
                      <a:lnTo>
                        <a:pt x="21" y="21"/>
                      </a:lnTo>
                      <a:lnTo>
                        <a:pt x="23" y="21"/>
                      </a:lnTo>
                      <a:lnTo>
                        <a:pt x="25" y="21"/>
                      </a:lnTo>
                      <a:lnTo>
                        <a:pt x="25" y="19"/>
                      </a:lnTo>
                      <a:lnTo>
                        <a:pt x="26" y="19"/>
                      </a:lnTo>
                      <a:lnTo>
                        <a:pt x="28" y="18"/>
                      </a:lnTo>
                      <a:lnTo>
                        <a:pt x="30" y="18"/>
                      </a:lnTo>
                      <a:lnTo>
                        <a:pt x="31" y="18"/>
                      </a:lnTo>
                      <a:lnTo>
                        <a:pt x="31" y="16"/>
                      </a:lnTo>
                      <a:lnTo>
                        <a:pt x="33" y="16"/>
                      </a:lnTo>
                      <a:lnTo>
                        <a:pt x="35" y="15"/>
                      </a:lnTo>
                      <a:lnTo>
                        <a:pt x="36" y="15"/>
                      </a:lnTo>
                      <a:lnTo>
                        <a:pt x="38" y="13"/>
                      </a:lnTo>
                      <a:lnTo>
                        <a:pt x="40" y="13"/>
                      </a:lnTo>
                      <a:lnTo>
                        <a:pt x="41" y="13"/>
                      </a:lnTo>
                      <a:lnTo>
                        <a:pt x="41" y="11"/>
                      </a:lnTo>
                      <a:lnTo>
                        <a:pt x="43" y="11"/>
                      </a:lnTo>
                      <a:lnTo>
                        <a:pt x="44" y="11"/>
                      </a:lnTo>
                      <a:lnTo>
                        <a:pt x="46" y="10"/>
                      </a:lnTo>
                      <a:lnTo>
                        <a:pt x="48" y="10"/>
                      </a:lnTo>
                      <a:lnTo>
                        <a:pt x="49" y="10"/>
                      </a:lnTo>
                      <a:lnTo>
                        <a:pt x="49" y="8"/>
                      </a:lnTo>
                      <a:lnTo>
                        <a:pt x="51" y="8"/>
                      </a:lnTo>
                      <a:lnTo>
                        <a:pt x="53" y="8"/>
                      </a:lnTo>
                      <a:lnTo>
                        <a:pt x="54" y="8"/>
                      </a:lnTo>
                      <a:lnTo>
                        <a:pt x="54" y="6"/>
                      </a:lnTo>
                      <a:lnTo>
                        <a:pt x="56" y="6"/>
                      </a:lnTo>
                      <a:lnTo>
                        <a:pt x="58" y="6"/>
                      </a:lnTo>
                      <a:lnTo>
                        <a:pt x="59" y="6"/>
                      </a:lnTo>
                      <a:lnTo>
                        <a:pt x="59" y="5"/>
                      </a:lnTo>
                      <a:lnTo>
                        <a:pt x="61" y="5"/>
                      </a:lnTo>
                      <a:lnTo>
                        <a:pt x="63" y="5"/>
                      </a:lnTo>
                      <a:lnTo>
                        <a:pt x="63" y="3"/>
                      </a:lnTo>
                      <a:lnTo>
                        <a:pt x="64" y="3"/>
                      </a:lnTo>
                      <a:lnTo>
                        <a:pt x="66" y="3"/>
                      </a:lnTo>
                      <a:lnTo>
                        <a:pt x="67" y="3"/>
                      </a:lnTo>
                      <a:lnTo>
                        <a:pt x="69" y="1"/>
                      </a:lnTo>
                      <a:lnTo>
                        <a:pt x="71" y="1"/>
                      </a:lnTo>
                      <a:lnTo>
                        <a:pt x="72" y="1"/>
                      </a:lnTo>
                      <a:lnTo>
                        <a:pt x="74" y="0"/>
                      </a:lnTo>
                      <a:lnTo>
                        <a:pt x="76" y="0"/>
                      </a:lnTo>
                      <a:lnTo>
                        <a:pt x="77" y="0"/>
                      </a:lnTo>
                      <a:lnTo>
                        <a:pt x="79" y="0"/>
                      </a:lnTo>
                      <a:lnTo>
                        <a:pt x="81" y="0"/>
                      </a:lnTo>
                      <a:lnTo>
                        <a:pt x="82"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20" name="Freeform 20"/>
                <p:cNvSpPr>
                  <a:spLocks/>
                </p:cNvSpPr>
                <p:nvPr/>
              </p:nvSpPr>
              <p:spPr bwMode="auto">
                <a:xfrm>
                  <a:off x="1038" y="1425"/>
                  <a:ext cx="27" cy="25"/>
                </a:xfrm>
                <a:custGeom>
                  <a:avLst/>
                  <a:gdLst>
                    <a:gd name="T0" fmla="*/ 0 w 27"/>
                    <a:gd name="T1" fmla="*/ 2 h 25"/>
                    <a:gd name="T2" fmla="*/ 2 w 27"/>
                    <a:gd name="T3" fmla="*/ 0 h 25"/>
                    <a:gd name="T4" fmla="*/ 4 w 27"/>
                    <a:gd name="T5" fmla="*/ 0 h 25"/>
                    <a:gd name="T6" fmla="*/ 5 w 27"/>
                    <a:gd name="T7" fmla="*/ 0 h 25"/>
                    <a:gd name="T8" fmla="*/ 7 w 27"/>
                    <a:gd name="T9" fmla="*/ 0 h 25"/>
                    <a:gd name="T10" fmla="*/ 8 w 27"/>
                    <a:gd name="T11" fmla="*/ 0 h 25"/>
                    <a:gd name="T12" fmla="*/ 10 w 27"/>
                    <a:gd name="T13" fmla="*/ 0 h 25"/>
                    <a:gd name="T14" fmla="*/ 12 w 27"/>
                    <a:gd name="T15" fmla="*/ 0 h 25"/>
                    <a:gd name="T16" fmla="*/ 13 w 27"/>
                    <a:gd name="T17" fmla="*/ 0 h 25"/>
                    <a:gd name="T18" fmla="*/ 15 w 27"/>
                    <a:gd name="T19" fmla="*/ 0 h 25"/>
                    <a:gd name="T20" fmla="*/ 15 w 27"/>
                    <a:gd name="T21" fmla="*/ 2 h 25"/>
                    <a:gd name="T22" fmla="*/ 17 w 27"/>
                    <a:gd name="T23" fmla="*/ 2 h 25"/>
                    <a:gd name="T24" fmla="*/ 18 w 27"/>
                    <a:gd name="T25" fmla="*/ 2 h 25"/>
                    <a:gd name="T26" fmla="*/ 20 w 27"/>
                    <a:gd name="T27" fmla="*/ 2 h 25"/>
                    <a:gd name="T28" fmla="*/ 22 w 27"/>
                    <a:gd name="T29" fmla="*/ 2 h 25"/>
                    <a:gd name="T30" fmla="*/ 23 w 27"/>
                    <a:gd name="T31" fmla="*/ 3 h 25"/>
                    <a:gd name="T32" fmla="*/ 25 w 27"/>
                    <a:gd name="T33" fmla="*/ 3 h 25"/>
                    <a:gd name="T34" fmla="*/ 25 w 27"/>
                    <a:gd name="T35" fmla="*/ 5 h 25"/>
                    <a:gd name="T36" fmla="*/ 25 w 27"/>
                    <a:gd name="T37" fmla="*/ 7 h 25"/>
                    <a:gd name="T38" fmla="*/ 27 w 27"/>
                    <a:gd name="T39" fmla="*/ 7 h 25"/>
                    <a:gd name="T40" fmla="*/ 27 w 27"/>
                    <a:gd name="T41" fmla="*/ 8 h 25"/>
                    <a:gd name="T42" fmla="*/ 27 w 27"/>
                    <a:gd name="T43" fmla="*/ 10 h 25"/>
                    <a:gd name="T44" fmla="*/ 27 w 27"/>
                    <a:gd name="T45" fmla="*/ 12 h 25"/>
                    <a:gd name="T46" fmla="*/ 27 w 27"/>
                    <a:gd name="T47" fmla="*/ 13 h 25"/>
                    <a:gd name="T48" fmla="*/ 27 w 27"/>
                    <a:gd name="T49" fmla="*/ 15 h 25"/>
                    <a:gd name="T50" fmla="*/ 25 w 27"/>
                    <a:gd name="T51" fmla="*/ 15 h 25"/>
                    <a:gd name="T52" fmla="*/ 25 w 27"/>
                    <a:gd name="T53" fmla="*/ 17 h 25"/>
                    <a:gd name="T54" fmla="*/ 25 w 27"/>
                    <a:gd name="T55" fmla="*/ 18 h 25"/>
                    <a:gd name="T56" fmla="*/ 25 w 27"/>
                    <a:gd name="T57" fmla="*/ 20 h 25"/>
                    <a:gd name="T58" fmla="*/ 23 w 27"/>
                    <a:gd name="T59" fmla="*/ 20 h 25"/>
                    <a:gd name="T60" fmla="*/ 23 w 27"/>
                    <a:gd name="T61" fmla="*/ 21 h 25"/>
                    <a:gd name="T62" fmla="*/ 23 w 27"/>
                    <a:gd name="T63" fmla="*/ 23 h 25"/>
                    <a:gd name="T64" fmla="*/ 22 w 27"/>
                    <a:gd name="T65" fmla="*/ 23 h 25"/>
                    <a:gd name="T66" fmla="*/ 22 w 27"/>
                    <a:gd name="T67" fmla="*/ 25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5"/>
                    <a:gd name="T104" fmla="*/ 27 w 27"/>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5">
                      <a:moveTo>
                        <a:pt x="0" y="2"/>
                      </a:moveTo>
                      <a:lnTo>
                        <a:pt x="2" y="0"/>
                      </a:lnTo>
                      <a:lnTo>
                        <a:pt x="4" y="0"/>
                      </a:lnTo>
                      <a:lnTo>
                        <a:pt x="5" y="0"/>
                      </a:lnTo>
                      <a:lnTo>
                        <a:pt x="7" y="0"/>
                      </a:lnTo>
                      <a:lnTo>
                        <a:pt x="8" y="0"/>
                      </a:lnTo>
                      <a:lnTo>
                        <a:pt x="10" y="0"/>
                      </a:lnTo>
                      <a:lnTo>
                        <a:pt x="12" y="0"/>
                      </a:lnTo>
                      <a:lnTo>
                        <a:pt x="13" y="0"/>
                      </a:lnTo>
                      <a:lnTo>
                        <a:pt x="15" y="0"/>
                      </a:lnTo>
                      <a:lnTo>
                        <a:pt x="15" y="2"/>
                      </a:lnTo>
                      <a:lnTo>
                        <a:pt x="17" y="2"/>
                      </a:lnTo>
                      <a:lnTo>
                        <a:pt x="18" y="2"/>
                      </a:lnTo>
                      <a:lnTo>
                        <a:pt x="20" y="2"/>
                      </a:lnTo>
                      <a:lnTo>
                        <a:pt x="22" y="2"/>
                      </a:lnTo>
                      <a:lnTo>
                        <a:pt x="23" y="3"/>
                      </a:lnTo>
                      <a:lnTo>
                        <a:pt x="25" y="3"/>
                      </a:lnTo>
                      <a:lnTo>
                        <a:pt x="25" y="5"/>
                      </a:lnTo>
                      <a:lnTo>
                        <a:pt x="25" y="7"/>
                      </a:lnTo>
                      <a:lnTo>
                        <a:pt x="27" y="7"/>
                      </a:lnTo>
                      <a:lnTo>
                        <a:pt x="27" y="8"/>
                      </a:lnTo>
                      <a:lnTo>
                        <a:pt x="27" y="10"/>
                      </a:lnTo>
                      <a:lnTo>
                        <a:pt x="27" y="12"/>
                      </a:lnTo>
                      <a:lnTo>
                        <a:pt x="27" y="13"/>
                      </a:lnTo>
                      <a:lnTo>
                        <a:pt x="27" y="15"/>
                      </a:lnTo>
                      <a:lnTo>
                        <a:pt x="25" y="15"/>
                      </a:lnTo>
                      <a:lnTo>
                        <a:pt x="25" y="17"/>
                      </a:lnTo>
                      <a:lnTo>
                        <a:pt x="25" y="18"/>
                      </a:lnTo>
                      <a:lnTo>
                        <a:pt x="25" y="20"/>
                      </a:lnTo>
                      <a:lnTo>
                        <a:pt x="23" y="20"/>
                      </a:lnTo>
                      <a:lnTo>
                        <a:pt x="23" y="21"/>
                      </a:lnTo>
                      <a:lnTo>
                        <a:pt x="23" y="23"/>
                      </a:lnTo>
                      <a:lnTo>
                        <a:pt x="22" y="23"/>
                      </a:lnTo>
                      <a:lnTo>
                        <a:pt x="22" y="25"/>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21" name="Freeform 21"/>
                <p:cNvSpPr>
                  <a:spLocks/>
                </p:cNvSpPr>
                <p:nvPr/>
              </p:nvSpPr>
              <p:spPr bwMode="auto">
                <a:xfrm>
                  <a:off x="989" y="1450"/>
                  <a:ext cx="71" cy="53"/>
                </a:xfrm>
                <a:custGeom>
                  <a:avLst/>
                  <a:gdLst>
                    <a:gd name="T0" fmla="*/ 71 w 71"/>
                    <a:gd name="T1" fmla="*/ 0 h 53"/>
                    <a:gd name="T2" fmla="*/ 69 w 71"/>
                    <a:gd name="T3" fmla="*/ 1 h 53"/>
                    <a:gd name="T4" fmla="*/ 69 w 71"/>
                    <a:gd name="T5" fmla="*/ 3 h 53"/>
                    <a:gd name="T6" fmla="*/ 67 w 71"/>
                    <a:gd name="T7" fmla="*/ 3 h 53"/>
                    <a:gd name="T8" fmla="*/ 66 w 71"/>
                    <a:gd name="T9" fmla="*/ 5 h 53"/>
                    <a:gd name="T10" fmla="*/ 64 w 71"/>
                    <a:gd name="T11" fmla="*/ 6 h 53"/>
                    <a:gd name="T12" fmla="*/ 64 w 71"/>
                    <a:gd name="T13" fmla="*/ 8 h 53"/>
                    <a:gd name="T14" fmla="*/ 62 w 71"/>
                    <a:gd name="T15" fmla="*/ 8 h 53"/>
                    <a:gd name="T16" fmla="*/ 62 w 71"/>
                    <a:gd name="T17" fmla="*/ 10 h 53"/>
                    <a:gd name="T18" fmla="*/ 61 w 71"/>
                    <a:gd name="T19" fmla="*/ 10 h 53"/>
                    <a:gd name="T20" fmla="*/ 61 w 71"/>
                    <a:gd name="T21" fmla="*/ 11 h 53"/>
                    <a:gd name="T22" fmla="*/ 59 w 71"/>
                    <a:gd name="T23" fmla="*/ 11 h 53"/>
                    <a:gd name="T24" fmla="*/ 59 w 71"/>
                    <a:gd name="T25" fmla="*/ 13 h 53"/>
                    <a:gd name="T26" fmla="*/ 57 w 71"/>
                    <a:gd name="T27" fmla="*/ 13 h 53"/>
                    <a:gd name="T28" fmla="*/ 57 w 71"/>
                    <a:gd name="T29" fmla="*/ 15 h 53"/>
                    <a:gd name="T30" fmla="*/ 56 w 71"/>
                    <a:gd name="T31" fmla="*/ 15 h 53"/>
                    <a:gd name="T32" fmla="*/ 54 w 71"/>
                    <a:gd name="T33" fmla="*/ 16 h 53"/>
                    <a:gd name="T34" fmla="*/ 53 w 71"/>
                    <a:gd name="T35" fmla="*/ 18 h 53"/>
                    <a:gd name="T36" fmla="*/ 51 w 71"/>
                    <a:gd name="T37" fmla="*/ 18 h 53"/>
                    <a:gd name="T38" fmla="*/ 51 w 71"/>
                    <a:gd name="T39" fmla="*/ 20 h 53"/>
                    <a:gd name="T40" fmla="*/ 49 w 71"/>
                    <a:gd name="T41" fmla="*/ 20 h 53"/>
                    <a:gd name="T42" fmla="*/ 49 w 71"/>
                    <a:gd name="T43" fmla="*/ 21 h 53"/>
                    <a:gd name="T44" fmla="*/ 48 w 71"/>
                    <a:gd name="T45" fmla="*/ 21 h 53"/>
                    <a:gd name="T46" fmla="*/ 48 w 71"/>
                    <a:gd name="T47" fmla="*/ 23 h 53"/>
                    <a:gd name="T48" fmla="*/ 46 w 71"/>
                    <a:gd name="T49" fmla="*/ 23 h 53"/>
                    <a:gd name="T50" fmla="*/ 44 w 71"/>
                    <a:gd name="T51" fmla="*/ 25 h 53"/>
                    <a:gd name="T52" fmla="*/ 43 w 71"/>
                    <a:gd name="T53" fmla="*/ 25 h 53"/>
                    <a:gd name="T54" fmla="*/ 43 w 71"/>
                    <a:gd name="T55" fmla="*/ 26 h 53"/>
                    <a:gd name="T56" fmla="*/ 41 w 71"/>
                    <a:gd name="T57" fmla="*/ 26 h 53"/>
                    <a:gd name="T58" fmla="*/ 41 w 71"/>
                    <a:gd name="T59" fmla="*/ 28 h 53"/>
                    <a:gd name="T60" fmla="*/ 39 w 71"/>
                    <a:gd name="T61" fmla="*/ 28 h 53"/>
                    <a:gd name="T62" fmla="*/ 38 w 71"/>
                    <a:gd name="T63" fmla="*/ 30 h 53"/>
                    <a:gd name="T64" fmla="*/ 36 w 71"/>
                    <a:gd name="T65" fmla="*/ 30 h 53"/>
                    <a:gd name="T66" fmla="*/ 36 w 71"/>
                    <a:gd name="T67" fmla="*/ 31 h 53"/>
                    <a:gd name="T68" fmla="*/ 34 w 71"/>
                    <a:gd name="T69" fmla="*/ 31 h 53"/>
                    <a:gd name="T70" fmla="*/ 33 w 71"/>
                    <a:gd name="T71" fmla="*/ 33 h 53"/>
                    <a:gd name="T72" fmla="*/ 31 w 71"/>
                    <a:gd name="T73" fmla="*/ 35 h 53"/>
                    <a:gd name="T74" fmla="*/ 30 w 71"/>
                    <a:gd name="T75" fmla="*/ 35 h 53"/>
                    <a:gd name="T76" fmla="*/ 28 w 71"/>
                    <a:gd name="T77" fmla="*/ 36 h 53"/>
                    <a:gd name="T78" fmla="*/ 26 w 71"/>
                    <a:gd name="T79" fmla="*/ 36 h 53"/>
                    <a:gd name="T80" fmla="*/ 26 w 71"/>
                    <a:gd name="T81" fmla="*/ 38 h 53"/>
                    <a:gd name="T82" fmla="*/ 25 w 71"/>
                    <a:gd name="T83" fmla="*/ 38 h 53"/>
                    <a:gd name="T84" fmla="*/ 23 w 71"/>
                    <a:gd name="T85" fmla="*/ 40 h 53"/>
                    <a:gd name="T86" fmla="*/ 21 w 71"/>
                    <a:gd name="T87" fmla="*/ 40 h 53"/>
                    <a:gd name="T88" fmla="*/ 20 w 71"/>
                    <a:gd name="T89" fmla="*/ 41 h 53"/>
                    <a:gd name="T90" fmla="*/ 18 w 71"/>
                    <a:gd name="T91" fmla="*/ 43 h 53"/>
                    <a:gd name="T92" fmla="*/ 16 w 71"/>
                    <a:gd name="T93" fmla="*/ 43 h 53"/>
                    <a:gd name="T94" fmla="*/ 15 w 71"/>
                    <a:gd name="T95" fmla="*/ 45 h 53"/>
                    <a:gd name="T96" fmla="*/ 13 w 71"/>
                    <a:gd name="T97" fmla="*/ 45 h 53"/>
                    <a:gd name="T98" fmla="*/ 13 w 71"/>
                    <a:gd name="T99" fmla="*/ 46 h 53"/>
                    <a:gd name="T100" fmla="*/ 11 w 71"/>
                    <a:gd name="T101" fmla="*/ 46 h 53"/>
                    <a:gd name="T102" fmla="*/ 10 w 71"/>
                    <a:gd name="T103" fmla="*/ 46 h 53"/>
                    <a:gd name="T104" fmla="*/ 10 w 71"/>
                    <a:gd name="T105" fmla="*/ 48 h 53"/>
                    <a:gd name="T106" fmla="*/ 8 w 71"/>
                    <a:gd name="T107" fmla="*/ 48 h 53"/>
                    <a:gd name="T108" fmla="*/ 7 w 71"/>
                    <a:gd name="T109" fmla="*/ 49 h 53"/>
                    <a:gd name="T110" fmla="*/ 5 w 71"/>
                    <a:gd name="T111" fmla="*/ 49 h 53"/>
                    <a:gd name="T112" fmla="*/ 3 w 71"/>
                    <a:gd name="T113" fmla="*/ 49 h 53"/>
                    <a:gd name="T114" fmla="*/ 3 w 71"/>
                    <a:gd name="T115" fmla="*/ 51 h 53"/>
                    <a:gd name="T116" fmla="*/ 2 w 71"/>
                    <a:gd name="T117" fmla="*/ 51 h 53"/>
                    <a:gd name="T118" fmla="*/ 0 w 71"/>
                    <a:gd name="T119" fmla="*/ 53 h 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
                    <a:gd name="T181" fmla="*/ 0 h 53"/>
                    <a:gd name="T182" fmla="*/ 71 w 71"/>
                    <a:gd name="T183" fmla="*/ 53 h 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 h="53">
                      <a:moveTo>
                        <a:pt x="71" y="0"/>
                      </a:moveTo>
                      <a:lnTo>
                        <a:pt x="69" y="1"/>
                      </a:lnTo>
                      <a:lnTo>
                        <a:pt x="69" y="3"/>
                      </a:lnTo>
                      <a:lnTo>
                        <a:pt x="67" y="3"/>
                      </a:lnTo>
                      <a:lnTo>
                        <a:pt x="66" y="5"/>
                      </a:lnTo>
                      <a:lnTo>
                        <a:pt x="64" y="6"/>
                      </a:lnTo>
                      <a:lnTo>
                        <a:pt x="64" y="8"/>
                      </a:lnTo>
                      <a:lnTo>
                        <a:pt x="62" y="8"/>
                      </a:lnTo>
                      <a:lnTo>
                        <a:pt x="62" y="10"/>
                      </a:lnTo>
                      <a:lnTo>
                        <a:pt x="61" y="10"/>
                      </a:lnTo>
                      <a:lnTo>
                        <a:pt x="61" y="11"/>
                      </a:lnTo>
                      <a:lnTo>
                        <a:pt x="59" y="11"/>
                      </a:lnTo>
                      <a:lnTo>
                        <a:pt x="59" y="13"/>
                      </a:lnTo>
                      <a:lnTo>
                        <a:pt x="57" y="13"/>
                      </a:lnTo>
                      <a:lnTo>
                        <a:pt x="57" y="15"/>
                      </a:lnTo>
                      <a:lnTo>
                        <a:pt x="56" y="15"/>
                      </a:lnTo>
                      <a:lnTo>
                        <a:pt x="54" y="16"/>
                      </a:lnTo>
                      <a:lnTo>
                        <a:pt x="53" y="18"/>
                      </a:lnTo>
                      <a:lnTo>
                        <a:pt x="51" y="18"/>
                      </a:lnTo>
                      <a:lnTo>
                        <a:pt x="51" y="20"/>
                      </a:lnTo>
                      <a:lnTo>
                        <a:pt x="49" y="20"/>
                      </a:lnTo>
                      <a:lnTo>
                        <a:pt x="49" y="21"/>
                      </a:lnTo>
                      <a:lnTo>
                        <a:pt x="48" y="21"/>
                      </a:lnTo>
                      <a:lnTo>
                        <a:pt x="48" y="23"/>
                      </a:lnTo>
                      <a:lnTo>
                        <a:pt x="46" y="23"/>
                      </a:lnTo>
                      <a:lnTo>
                        <a:pt x="44" y="25"/>
                      </a:lnTo>
                      <a:lnTo>
                        <a:pt x="43" y="25"/>
                      </a:lnTo>
                      <a:lnTo>
                        <a:pt x="43" y="26"/>
                      </a:lnTo>
                      <a:lnTo>
                        <a:pt x="41" y="26"/>
                      </a:lnTo>
                      <a:lnTo>
                        <a:pt x="41" y="28"/>
                      </a:lnTo>
                      <a:lnTo>
                        <a:pt x="39" y="28"/>
                      </a:lnTo>
                      <a:lnTo>
                        <a:pt x="38" y="30"/>
                      </a:lnTo>
                      <a:lnTo>
                        <a:pt x="36" y="30"/>
                      </a:lnTo>
                      <a:lnTo>
                        <a:pt x="36" y="31"/>
                      </a:lnTo>
                      <a:lnTo>
                        <a:pt x="34" y="31"/>
                      </a:lnTo>
                      <a:lnTo>
                        <a:pt x="33" y="33"/>
                      </a:lnTo>
                      <a:lnTo>
                        <a:pt x="31" y="35"/>
                      </a:lnTo>
                      <a:lnTo>
                        <a:pt x="30" y="35"/>
                      </a:lnTo>
                      <a:lnTo>
                        <a:pt x="28" y="36"/>
                      </a:lnTo>
                      <a:lnTo>
                        <a:pt x="26" y="36"/>
                      </a:lnTo>
                      <a:lnTo>
                        <a:pt x="26" y="38"/>
                      </a:lnTo>
                      <a:lnTo>
                        <a:pt x="25" y="38"/>
                      </a:lnTo>
                      <a:lnTo>
                        <a:pt x="23" y="40"/>
                      </a:lnTo>
                      <a:lnTo>
                        <a:pt x="21" y="40"/>
                      </a:lnTo>
                      <a:lnTo>
                        <a:pt x="20" y="41"/>
                      </a:lnTo>
                      <a:lnTo>
                        <a:pt x="18" y="43"/>
                      </a:lnTo>
                      <a:lnTo>
                        <a:pt x="16" y="43"/>
                      </a:lnTo>
                      <a:lnTo>
                        <a:pt x="15" y="45"/>
                      </a:lnTo>
                      <a:lnTo>
                        <a:pt x="13" y="45"/>
                      </a:lnTo>
                      <a:lnTo>
                        <a:pt x="13" y="46"/>
                      </a:lnTo>
                      <a:lnTo>
                        <a:pt x="11" y="46"/>
                      </a:lnTo>
                      <a:lnTo>
                        <a:pt x="10" y="46"/>
                      </a:lnTo>
                      <a:lnTo>
                        <a:pt x="10" y="48"/>
                      </a:lnTo>
                      <a:lnTo>
                        <a:pt x="8" y="48"/>
                      </a:lnTo>
                      <a:lnTo>
                        <a:pt x="7" y="49"/>
                      </a:lnTo>
                      <a:lnTo>
                        <a:pt x="5" y="49"/>
                      </a:lnTo>
                      <a:lnTo>
                        <a:pt x="3" y="49"/>
                      </a:lnTo>
                      <a:lnTo>
                        <a:pt x="3" y="51"/>
                      </a:lnTo>
                      <a:lnTo>
                        <a:pt x="2" y="51"/>
                      </a:lnTo>
                      <a:lnTo>
                        <a:pt x="0" y="53"/>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22" name="Freeform 22"/>
                <p:cNvSpPr>
                  <a:spLocks/>
                </p:cNvSpPr>
                <p:nvPr/>
              </p:nvSpPr>
              <p:spPr bwMode="auto">
                <a:xfrm>
                  <a:off x="913" y="1503"/>
                  <a:ext cx="76" cy="20"/>
                </a:xfrm>
                <a:custGeom>
                  <a:avLst/>
                  <a:gdLst>
                    <a:gd name="T0" fmla="*/ 76 w 76"/>
                    <a:gd name="T1" fmla="*/ 0 h 20"/>
                    <a:gd name="T2" fmla="*/ 74 w 76"/>
                    <a:gd name="T3" fmla="*/ 0 h 20"/>
                    <a:gd name="T4" fmla="*/ 73 w 76"/>
                    <a:gd name="T5" fmla="*/ 0 h 20"/>
                    <a:gd name="T6" fmla="*/ 73 w 76"/>
                    <a:gd name="T7" fmla="*/ 1 h 20"/>
                    <a:gd name="T8" fmla="*/ 71 w 76"/>
                    <a:gd name="T9" fmla="*/ 1 h 20"/>
                    <a:gd name="T10" fmla="*/ 69 w 76"/>
                    <a:gd name="T11" fmla="*/ 3 h 20"/>
                    <a:gd name="T12" fmla="*/ 68 w 76"/>
                    <a:gd name="T13" fmla="*/ 3 h 20"/>
                    <a:gd name="T14" fmla="*/ 66 w 76"/>
                    <a:gd name="T15" fmla="*/ 5 h 20"/>
                    <a:gd name="T16" fmla="*/ 64 w 76"/>
                    <a:gd name="T17" fmla="*/ 5 h 20"/>
                    <a:gd name="T18" fmla="*/ 63 w 76"/>
                    <a:gd name="T19" fmla="*/ 6 h 20"/>
                    <a:gd name="T20" fmla="*/ 61 w 76"/>
                    <a:gd name="T21" fmla="*/ 6 h 20"/>
                    <a:gd name="T22" fmla="*/ 59 w 76"/>
                    <a:gd name="T23" fmla="*/ 8 h 20"/>
                    <a:gd name="T24" fmla="*/ 58 w 76"/>
                    <a:gd name="T25" fmla="*/ 8 h 20"/>
                    <a:gd name="T26" fmla="*/ 56 w 76"/>
                    <a:gd name="T27" fmla="*/ 8 h 20"/>
                    <a:gd name="T28" fmla="*/ 55 w 76"/>
                    <a:gd name="T29" fmla="*/ 10 h 20"/>
                    <a:gd name="T30" fmla="*/ 53 w 76"/>
                    <a:gd name="T31" fmla="*/ 10 h 20"/>
                    <a:gd name="T32" fmla="*/ 51 w 76"/>
                    <a:gd name="T33" fmla="*/ 11 h 20"/>
                    <a:gd name="T34" fmla="*/ 50 w 76"/>
                    <a:gd name="T35" fmla="*/ 11 h 20"/>
                    <a:gd name="T36" fmla="*/ 48 w 76"/>
                    <a:gd name="T37" fmla="*/ 11 h 20"/>
                    <a:gd name="T38" fmla="*/ 46 w 76"/>
                    <a:gd name="T39" fmla="*/ 13 h 20"/>
                    <a:gd name="T40" fmla="*/ 45 w 76"/>
                    <a:gd name="T41" fmla="*/ 13 h 20"/>
                    <a:gd name="T42" fmla="*/ 43 w 76"/>
                    <a:gd name="T43" fmla="*/ 13 h 20"/>
                    <a:gd name="T44" fmla="*/ 41 w 76"/>
                    <a:gd name="T45" fmla="*/ 13 h 20"/>
                    <a:gd name="T46" fmla="*/ 41 w 76"/>
                    <a:gd name="T47" fmla="*/ 15 h 20"/>
                    <a:gd name="T48" fmla="*/ 40 w 76"/>
                    <a:gd name="T49" fmla="*/ 15 h 20"/>
                    <a:gd name="T50" fmla="*/ 38 w 76"/>
                    <a:gd name="T51" fmla="*/ 15 h 20"/>
                    <a:gd name="T52" fmla="*/ 36 w 76"/>
                    <a:gd name="T53" fmla="*/ 15 h 20"/>
                    <a:gd name="T54" fmla="*/ 35 w 76"/>
                    <a:gd name="T55" fmla="*/ 16 h 20"/>
                    <a:gd name="T56" fmla="*/ 33 w 76"/>
                    <a:gd name="T57" fmla="*/ 16 h 20"/>
                    <a:gd name="T58" fmla="*/ 32 w 76"/>
                    <a:gd name="T59" fmla="*/ 16 h 20"/>
                    <a:gd name="T60" fmla="*/ 30 w 76"/>
                    <a:gd name="T61" fmla="*/ 18 h 20"/>
                    <a:gd name="T62" fmla="*/ 28 w 76"/>
                    <a:gd name="T63" fmla="*/ 18 h 20"/>
                    <a:gd name="T64" fmla="*/ 27 w 76"/>
                    <a:gd name="T65" fmla="*/ 18 h 20"/>
                    <a:gd name="T66" fmla="*/ 25 w 76"/>
                    <a:gd name="T67" fmla="*/ 18 h 20"/>
                    <a:gd name="T68" fmla="*/ 23 w 76"/>
                    <a:gd name="T69" fmla="*/ 18 h 20"/>
                    <a:gd name="T70" fmla="*/ 22 w 76"/>
                    <a:gd name="T71" fmla="*/ 20 h 20"/>
                    <a:gd name="T72" fmla="*/ 20 w 76"/>
                    <a:gd name="T73" fmla="*/ 20 h 20"/>
                    <a:gd name="T74" fmla="*/ 18 w 76"/>
                    <a:gd name="T75" fmla="*/ 20 h 20"/>
                    <a:gd name="T76" fmla="*/ 17 w 76"/>
                    <a:gd name="T77" fmla="*/ 20 h 20"/>
                    <a:gd name="T78" fmla="*/ 15 w 76"/>
                    <a:gd name="T79" fmla="*/ 20 h 20"/>
                    <a:gd name="T80" fmla="*/ 13 w 76"/>
                    <a:gd name="T81" fmla="*/ 20 h 20"/>
                    <a:gd name="T82" fmla="*/ 12 w 76"/>
                    <a:gd name="T83" fmla="*/ 20 h 20"/>
                    <a:gd name="T84" fmla="*/ 10 w 76"/>
                    <a:gd name="T85" fmla="*/ 20 h 20"/>
                    <a:gd name="T86" fmla="*/ 9 w 76"/>
                    <a:gd name="T87" fmla="*/ 20 h 20"/>
                    <a:gd name="T88" fmla="*/ 9 w 76"/>
                    <a:gd name="T89" fmla="*/ 18 h 20"/>
                    <a:gd name="T90" fmla="*/ 7 w 76"/>
                    <a:gd name="T91" fmla="*/ 18 h 20"/>
                    <a:gd name="T92" fmla="*/ 5 w 76"/>
                    <a:gd name="T93" fmla="*/ 18 h 20"/>
                    <a:gd name="T94" fmla="*/ 4 w 76"/>
                    <a:gd name="T95" fmla="*/ 18 h 20"/>
                    <a:gd name="T96" fmla="*/ 4 w 76"/>
                    <a:gd name="T97" fmla="*/ 16 h 20"/>
                    <a:gd name="T98" fmla="*/ 2 w 76"/>
                    <a:gd name="T99" fmla="*/ 16 h 20"/>
                    <a:gd name="T100" fmla="*/ 2 w 76"/>
                    <a:gd name="T101" fmla="*/ 15 h 20"/>
                    <a:gd name="T102" fmla="*/ 0 w 76"/>
                    <a:gd name="T103" fmla="*/ 15 h 20"/>
                    <a:gd name="T104" fmla="*/ 0 w 76"/>
                    <a:gd name="T105" fmla="*/ 13 h 20"/>
                    <a:gd name="T106" fmla="*/ 0 w 76"/>
                    <a:gd name="T107" fmla="*/ 11 h 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
                    <a:gd name="T163" fmla="*/ 0 h 20"/>
                    <a:gd name="T164" fmla="*/ 76 w 76"/>
                    <a:gd name="T165" fmla="*/ 20 h 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 h="20">
                      <a:moveTo>
                        <a:pt x="76" y="0"/>
                      </a:moveTo>
                      <a:lnTo>
                        <a:pt x="74" y="0"/>
                      </a:lnTo>
                      <a:lnTo>
                        <a:pt x="73" y="0"/>
                      </a:lnTo>
                      <a:lnTo>
                        <a:pt x="73" y="1"/>
                      </a:lnTo>
                      <a:lnTo>
                        <a:pt x="71" y="1"/>
                      </a:lnTo>
                      <a:lnTo>
                        <a:pt x="69" y="3"/>
                      </a:lnTo>
                      <a:lnTo>
                        <a:pt x="68" y="3"/>
                      </a:lnTo>
                      <a:lnTo>
                        <a:pt x="66" y="5"/>
                      </a:lnTo>
                      <a:lnTo>
                        <a:pt x="64" y="5"/>
                      </a:lnTo>
                      <a:lnTo>
                        <a:pt x="63" y="6"/>
                      </a:lnTo>
                      <a:lnTo>
                        <a:pt x="61" y="6"/>
                      </a:lnTo>
                      <a:lnTo>
                        <a:pt x="59" y="8"/>
                      </a:lnTo>
                      <a:lnTo>
                        <a:pt x="58" y="8"/>
                      </a:lnTo>
                      <a:lnTo>
                        <a:pt x="56" y="8"/>
                      </a:lnTo>
                      <a:lnTo>
                        <a:pt x="55" y="10"/>
                      </a:lnTo>
                      <a:lnTo>
                        <a:pt x="53" y="10"/>
                      </a:lnTo>
                      <a:lnTo>
                        <a:pt x="51" y="11"/>
                      </a:lnTo>
                      <a:lnTo>
                        <a:pt x="50" y="11"/>
                      </a:lnTo>
                      <a:lnTo>
                        <a:pt x="48" y="11"/>
                      </a:lnTo>
                      <a:lnTo>
                        <a:pt x="46" y="13"/>
                      </a:lnTo>
                      <a:lnTo>
                        <a:pt x="45" y="13"/>
                      </a:lnTo>
                      <a:lnTo>
                        <a:pt x="43" y="13"/>
                      </a:lnTo>
                      <a:lnTo>
                        <a:pt x="41" y="13"/>
                      </a:lnTo>
                      <a:lnTo>
                        <a:pt x="41" y="15"/>
                      </a:lnTo>
                      <a:lnTo>
                        <a:pt x="40" y="15"/>
                      </a:lnTo>
                      <a:lnTo>
                        <a:pt x="38" y="15"/>
                      </a:lnTo>
                      <a:lnTo>
                        <a:pt x="36" y="15"/>
                      </a:lnTo>
                      <a:lnTo>
                        <a:pt x="35" y="16"/>
                      </a:lnTo>
                      <a:lnTo>
                        <a:pt x="33" y="16"/>
                      </a:lnTo>
                      <a:lnTo>
                        <a:pt x="32" y="16"/>
                      </a:lnTo>
                      <a:lnTo>
                        <a:pt x="30" y="18"/>
                      </a:lnTo>
                      <a:lnTo>
                        <a:pt x="28" y="18"/>
                      </a:lnTo>
                      <a:lnTo>
                        <a:pt x="27" y="18"/>
                      </a:lnTo>
                      <a:lnTo>
                        <a:pt x="25" y="18"/>
                      </a:lnTo>
                      <a:lnTo>
                        <a:pt x="23" y="18"/>
                      </a:lnTo>
                      <a:lnTo>
                        <a:pt x="22" y="20"/>
                      </a:lnTo>
                      <a:lnTo>
                        <a:pt x="20" y="20"/>
                      </a:lnTo>
                      <a:lnTo>
                        <a:pt x="18" y="20"/>
                      </a:lnTo>
                      <a:lnTo>
                        <a:pt x="17" y="20"/>
                      </a:lnTo>
                      <a:lnTo>
                        <a:pt x="15" y="20"/>
                      </a:lnTo>
                      <a:lnTo>
                        <a:pt x="13" y="20"/>
                      </a:lnTo>
                      <a:lnTo>
                        <a:pt x="12" y="20"/>
                      </a:lnTo>
                      <a:lnTo>
                        <a:pt x="10" y="20"/>
                      </a:lnTo>
                      <a:lnTo>
                        <a:pt x="9" y="20"/>
                      </a:lnTo>
                      <a:lnTo>
                        <a:pt x="9" y="18"/>
                      </a:lnTo>
                      <a:lnTo>
                        <a:pt x="7" y="18"/>
                      </a:lnTo>
                      <a:lnTo>
                        <a:pt x="5" y="18"/>
                      </a:lnTo>
                      <a:lnTo>
                        <a:pt x="4" y="18"/>
                      </a:lnTo>
                      <a:lnTo>
                        <a:pt x="4" y="16"/>
                      </a:lnTo>
                      <a:lnTo>
                        <a:pt x="2" y="16"/>
                      </a:lnTo>
                      <a:lnTo>
                        <a:pt x="2" y="15"/>
                      </a:lnTo>
                      <a:lnTo>
                        <a:pt x="0" y="15"/>
                      </a:lnTo>
                      <a:lnTo>
                        <a:pt x="0" y="13"/>
                      </a:lnTo>
                      <a:lnTo>
                        <a:pt x="0" y="11"/>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23" name="Freeform 23"/>
                <p:cNvSpPr>
                  <a:spLocks/>
                </p:cNvSpPr>
                <p:nvPr/>
              </p:nvSpPr>
              <p:spPr bwMode="auto">
                <a:xfrm>
                  <a:off x="912" y="1465"/>
                  <a:ext cx="39" cy="49"/>
                </a:xfrm>
                <a:custGeom>
                  <a:avLst/>
                  <a:gdLst>
                    <a:gd name="T0" fmla="*/ 1 w 39"/>
                    <a:gd name="T1" fmla="*/ 49 h 49"/>
                    <a:gd name="T2" fmla="*/ 1 w 39"/>
                    <a:gd name="T3" fmla="*/ 48 h 49"/>
                    <a:gd name="T4" fmla="*/ 0 w 39"/>
                    <a:gd name="T5" fmla="*/ 48 h 49"/>
                    <a:gd name="T6" fmla="*/ 0 w 39"/>
                    <a:gd name="T7" fmla="*/ 46 h 49"/>
                    <a:gd name="T8" fmla="*/ 1 w 39"/>
                    <a:gd name="T9" fmla="*/ 46 h 49"/>
                    <a:gd name="T10" fmla="*/ 1 w 39"/>
                    <a:gd name="T11" fmla="*/ 44 h 49"/>
                    <a:gd name="T12" fmla="*/ 1 w 39"/>
                    <a:gd name="T13" fmla="*/ 43 h 49"/>
                    <a:gd name="T14" fmla="*/ 1 w 39"/>
                    <a:gd name="T15" fmla="*/ 41 h 49"/>
                    <a:gd name="T16" fmla="*/ 1 w 39"/>
                    <a:gd name="T17" fmla="*/ 39 h 49"/>
                    <a:gd name="T18" fmla="*/ 3 w 39"/>
                    <a:gd name="T19" fmla="*/ 39 h 49"/>
                    <a:gd name="T20" fmla="*/ 3 w 39"/>
                    <a:gd name="T21" fmla="*/ 38 h 49"/>
                    <a:gd name="T22" fmla="*/ 3 w 39"/>
                    <a:gd name="T23" fmla="*/ 36 h 49"/>
                    <a:gd name="T24" fmla="*/ 5 w 39"/>
                    <a:gd name="T25" fmla="*/ 34 h 49"/>
                    <a:gd name="T26" fmla="*/ 5 w 39"/>
                    <a:gd name="T27" fmla="*/ 33 h 49"/>
                    <a:gd name="T28" fmla="*/ 6 w 39"/>
                    <a:gd name="T29" fmla="*/ 33 h 49"/>
                    <a:gd name="T30" fmla="*/ 6 w 39"/>
                    <a:gd name="T31" fmla="*/ 31 h 49"/>
                    <a:gd name="T32" fmla="*/ 8 w 39"/>
                    <a:gd name="T33" fmla="*/ 30 h 49"/>
                    <a:gd name="T34" fmla="*/ 10 w 39"/>
                    <a:gd name="T35" fmla="*/ 28 h 49"/>
                    <a:gd name="T36" fmla="*/ 10 w 39"/>
                    <a:gd name="T37" fmla="*/ 26 h 49"/>
                    <a:gd name="T38" fmla="*/ 11 w 39"/>
                    <a:gd name="T39" fmla="*/ 26 h 49"/>
                    <a:gd name="T40" fmla="*/ 11 w 39"/>
                    <a:gd name="T41" fmla="*/ 25 h 49"/>
                    <a:gd name="T42" fmla="*/ 13 w 39"/>
                    <a:gd name="T43" fmla="*/ 25 h 49"/>
                    <a:gd name="T44" fmla="*/ 13 w 39"/>
                    <a:gd name="T45" fmla="*/ 23 h 49"/>
                    <a:gd name="T46" fmla="*/ 14 w 39"/>
                    <a:gd name="T47" fmla="*/ 23 h 49"/>
                    <a:gd name="T48" fmla="*/ 14 w 39"/>
                    <a:gd name="T49" fmla="*/ 21 h 49"/>
                    <a:gd name="T50" fmla="*/ 16 w 39"/>
                    <a:gd name="T51" fmla="*/ 21 h 49"/>
                    <a:gd name="T52" fmla="*/ 16 w 39"/>
                    <a:gd name="T53" fmla="*/ 20 h 49"/>
                    <a:gd name="T54" fmla="*/ 18 w 39"/>
                    <a:gd name="T55" fmla="*/ 20 h 49"/>
                    <a:gd name="T56" fmla="*/ 18 w 39"/>
                    <a:gd name="T57" fmla="*/ 18 h 49"/>
                    <a:gd name="T58" fmla="*/ 19 w 39"/>
                    <a:gd name="T59" fmla="*/ 18 h 49"/>
                    <a:gd name="T60" fmla="*/ 19 w 39"/>
                    <a:gd name="T61" fmla="*/ 16 h 49"/>
                    <a:gd name="T62" fmla="*/ 21 w 39"/>
                    <a:gd name="T63" fmla="*/ 16 h 49"/>
                    <a:gd name="T64" fmla="*/ 21 w 39"/>
                    <a:gd name="T65" fmla="*/ 15 h 49"/>
                    <a:gd name="T66" fmla="*/ 23 w 39"/>
                    <a:gd name="T67" fmla="*/ 15 h 49"/>
                    <a:gd name="T68" fmla="*/ 23 w 39"/>
                    <a:gd name="T69" fmla="*/ 13 h 49"/>
                    <a:gd name="T70" fmla="*/ 24 w 39"/>
                    <a:gd name="T71" fmla="*/ 13 h 49"/>
                    <a:gd name="T72" fmla="*/ 26 w 39"/>
                    <a:gd name="T73" fmla="*/ 13 h 49"/>
                    <a:gd name="T74" fmla="*/ 26 w 39"/>
                    <a:gd name="T75" fmla="*/ 11 h 49"/>
                    <a:gd name="T76" fmla="*/ 28 w 39"/>
                    <a:gd name="T77" fmla="*/ 10 h 49"/>
                    <a:gd name="T78" fmla="*/ 29 w 39"/>
                    <a:gd name="T79" fmla="*/ 8 h 49"/>
                    <a:gd name="T80" fmla="*/ 31 w 39"/>
                    <a:gd name="T81" fmla="*/ 8 h 49"/>
                    <a:gd name="T82" fmla="*/ 31 w 39"/>
                    <a:gd name="T83" fmla="*/ 6 h 49"/>
                    <a:gd name="T84" fmla="*/ 33 w 39"/>
                    <a:gd name="T85" fmla="*/ 6 h 49"/>
                    <a:gd name="T86" fmla="*/ 33 w 39"/>
                    <a:gd name="T87" fmla="*/ 5 h 49"/>
                    <a:gd name="T88" fmla="*/ 34 w 39"/>
                    <a:gd name="T89" fmla="*/ 5 h 49"/>
                    <a:gd name="T90" fmla="*/ 34 w 39"/>
                    <a:gd name="T91" fmla="*/ 3 h 49"/>
                    <a:gd name="T92" fmla="*/ 36 w 39"/>
                    <a:gd name="T93" fmla="*/ 3 h 49"/>
                    <a:gd name="T94" fmla="*/ 37 w 39"/>
                    <a:gd name="T95" fmla="*/ 1 h 49"/>
                    <a:gd name="T96" fmla="*/ 39 w 39"/>
                    <a:gd name="T97" fmla="*/ 1 h 49"/>
                    <a:gd name="T98" fmla="*/ 39 w 39"/>
                    <a:gd name="T99" fmla="*/ 0 h 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
                    <a:gd name="T151" fmla="*/ 0 h 49"/>
                    <a:gd name="T152" fmla="*/ 39 w 39"/>
                    <a:gd name="T153" fmla="*/ 49 h 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 h="49">
                      <a:moveTo>
                        <a:pt x="1" y="49"/>
                      </a:moveTo>
                      <a:lnTo>
                        <a:pt x="1" y="48"/>
                      </a:lnTo>
                      <a:lnTo>
                        <a:pt x="0" y="48"/>
                      </a:lnTo>
                      <a:lnTo>
                        <a:pt x="0" y="46"/>
                      </a:lnTo>
                      <a:lnTo>
                        <a:pt x="1" y="46"/>
                      </a:lnTo>
                      <a:lnTo>
                        <a:pt x="1" y="44"/>
                      </a:lnTo>
                      <a:lnTo>
                        <a:pt x="1" y="43"/>
                      </a:lnTo>
                      <a:lnTo>
                        <a:pt x="1" y="41"/>
                      </a:lnTo>
                      <a:lnTo>
                        <a:pt x="1" y="39"/>
                      </a:lnTo>
                      <a:lnTo>
                        <a:pt x="3" y="39"/>
                      </a:lnTo>
                      <a:lnTo>
                        <a:pt x="3" y="38"/>
                      </a:lnTo>
                      <a:lnTo>
                        <a:pt x="3" y="36"/>
                      </a:lnTo>
                      <a:lnTo>
                        <a:pt x="5" y="34"/>
                      </a:lnTo>
                      <a:lnTo>
                        <a:pt x="5" y="33"/>
                      </a:lnTo>
                      <a:lnTo>
                        <a:pt x="6" y="33"/>
                      </a:lnTo>
                      <a:lnTo>
                        <a:pt x="6" y="31"/>
                      </a:lnTo>
                      <a:lnTo>
                        <a:pt x="8" y="30"/>
                      </a:lnTo>
                      <a:lnTo>
                        <a:pt x="10" y="28"/>
                      </a:lnTo>
                      <a:lnTo>
                        <a:pt x="10" y="26"/>
                      </a:lnTo>
                      <a:lnTo>
                        <a:pt x="11" y="26"/>
                      </a:lnTo>
                      <a:lnTo>
                        <a:pt x="11" y="25"/>
                      </a:lnTo>
                      <a:lnTo>
                        <a:pt x="13" y="25"/>
                      </a:lnTo>
                      <a:lnTo>
                        <a:pt x="13" y="23"/>
                      </a:lnTo>
                      <a:lnTo>
                        <a:pt x="14" y="23"/>
                      </a:lnTo>
                      <a:lnTo>
                        <a:pt x="14" y="21"/>
                      </a:lnTo>
                      <a:lnTo>
                        <a:pt x="16" y="21"/>
                      </a:lnTo>
                      <a:lnTo>
                        <a:pt x="16" y="20"/>
                      </a:lnTo>
                      <a:lnTo>
                        <a:pt x="18" y="20"/>
                      </a:lnTo>
                      <a:lnTo>
                        <a:pt x="18" y="18"/>
                      </a:lnTo>
                      <a:lnTo>
                        <a:pt x="19" y="18"/>
                      </a:lnTo>
                      <a:lnTo>
                        <a:pt x="19" y="16"/>
                      </a:lnTo>
                      <a:lnTo>
                        <a:pt x="21" y="16"/>
                      </a:lnTo>
                      <a:lnTo>
                        <a:pt x="21" y="15"/>
                      </a:lnTo>
                      <a:lnTo>
                        <a:pt x="23" y="15"/>
                      </a:lnTo>
                      <a:lnTo>
                        <a:pt x="23" y="13"/>
                      </a:lnTo>
                      <a:lnTo>
                        <a:pt x="24" y="13"/>
                      </a:lnTo>
                      <a:lnTo>
                        <a:pt x="26" y="13"/>
                      </a:lnTo>
                      <a:lnTo>
                        <a:pt x="26" y="11"/>
                      </a:lnTo>
                      <a:lnTo>
                        <a:pt x="28" y="10"/>
                      </a:lnTo>
                      <a:lnTo>
                        <a:pt x="29" y="8"/>
                      </a:lnTo>
                      <a:lnTo>
                        <a:pt x="31" y="8"/>
                      </a:lnTo>
                      <a:lnTo>
                        <a:pt x="31" y="6"/>
                      </a:lnTo>
                      <a:lnTo>
                        <a:pt x="33" y="6"/>
                      </a:lnTo>
                      <a:lnTo>
                        <a:pt x="33" y="5"/>
                      </a:lnTo>
                      <a:lnTo>
                        <a:pt x="34" y="5"/>
                      </a:lnTo>
                      <a:lnTo>
                        <a:pt x="34" y="3"/>
                      </a:lnTo>
                      <a:lnTo>
                        <a:pt x="36" y="3"/>
                      </a:lnTo>
                      <a:lnTo>
                        <a:pt x="37" y="1"/>
                      </a:lnTo>
                      <a:lnTo>
                        <a:pt x="39" y="1"/>
                      </a:lnTo>
                      <a:lnTo>
                        <a:pt x="39"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24" name="Freeform 24"/>
                <p:cNvSpPr>
                  <a:spLocks/>
                </p:cNvSpPr>
                <p:nvPr/>
              </p:nvSpPr>
              <p:spPr bwMode="auto">
                <a:xfrm>
                  <a:off x="951" y="1463"/>
                  <a:ext cx="5" cy="2"/>
                </a:xfrm>
                <a:custGeom>
                  <a:avLst/>
                  <a:gdLst>
                    <a:gd name="T0" fmla="*/ 0 w 5"/>
                    <a:gd name="T1" fmla="*/ 2 h 2"/>
                    <a:gd name="T2" fmla="*/ 2 w 5"/>
                    <a:gd name="T3" fmla="*/ 2 h 2"/>
                    <a:gd name="T4" fmla="*/ 3 w 5"/>
                    <a:gd name="T5" fmla="*/ 0 h 2"/>
                    <a:gd name="T6" fmla="*/ 5 w 5"/>
                    <a:gd name="T7" fmla="*/ 0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0" y="2"/>
                      </a:moveTo>
                      <a:lnTo>
                        <a:pt x="2" y="2"/>
                      </a:lnTo>
                      <a:lnTo>
                        <a:pt x="3" y="0"/>
                      </a:lnTo>
                      <a:lnTo>
                        <a:pt x="5"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25" name="Freeform 25"/>
                <p:cNvSpPr>
                  <a:spLocks/>
                </p:cNvSpPr>
                <p:nvPr/>
              </p:nvSpPr>
              <p:spPr bwMode="auto">
                <a:xfrm>
                  <a:off x="963" y="1437"/>
                  <a:ext cx="69" cy="29"/>
                </a:xfrm>
                <a:custGeom>
                  <a:avLst/>
                  <a:gdLst>
                    <a:gd name="T0" fmla="*/ 0 w 69"/>
                    <a:gd name="T1" fmla="*/ 29 h 29"/>
                    <a:gd name="T2" fmla="*/ 1 w 69"/>
                    <a:gd name="T3" fmla="*/ 28 h 29"/>
                    <a:gd name="T4" fmla="*/ 3 w 69"/>
                    <a:gd name="T5" fmla="*/ 28 h 29"/>
                    <a:gd name="T6" fmla="*/ 5 w 69"/>
                    <a:gd name="T7" fmla="*/ 26 h 29"/>
                    <a:gd name="T8" fmla="*/ 6 w 69"/>
                    <a:gd name="T9" fmla="*/ 26 h 29"/>
                    <a:gd name="T10" fmla="*/ 8 w 69"/>
                    <a:gd name="T11" fmla="*/ 24 h 29"/>
                    <a:gd name="T12" fmla="*/ 9 w 69"/>
                    <a:gd name="T13" fmla="*/ 23 h 29"/>
                    <a:gd name="T14" fmla="*/ 11 w 69"/>
                    <a:gd name="T15" fmla="*/ 23 h 29"/>
                    <a:gd name="T16" fmla="*/ 13 w 69"/>
                    <a:gd name="T17" fmla="*/ 21 h 29"/>
                    <a:gd name="T18" fmla="*/ 14 w 69"/>
                    <a:gd name="T19" fmla="*/ 21 h 29"/>
                    <a:gd name="T20" fmla="*/ 14 w 69"/>
                    <a:gd name="T21" fmla="*/ 19 h 29"/>
                    <a:gd name="T22" fmla="*/ 16 w 69"/>
                    <a:gd name="T23" fmla="*/ 19 h 29"/>
                    <a:gd name="T24" fmla="*/ 18 w 69"/>
                    <a:gd name="T25" fmla="*/ 19 h 29"/>
                    <a:gd name="T26" fmla="*/ 18 w 69"/>
                    <a:gd name="T27" fmla="*/ 18 h 29"/>
                    <a:gd name="T28" fmla="*/ 19 w 69"/>
                    <a:gd name="T29" fmla="*/ 18 h 29"/>
                    <a:gd name="T30" fmla="*/ 21 w 69"/>
                    <a:gd name="T31" fmla="*/ 18 h 29"/>
                    <a:gd name="T32" fmla="*/ 21 w 69"/>
                    <a:gd name="T33" fmla="*/ 16 h 29"/>
                    <a:gd name="T34" fmla="*/ 23 w 69"/>
                    <a:gd name="T35" fmla="*/ 16 h 29"/>
                    <a:gd name="T36" fmla="*/ 24 w 69"/>
                    <a:gd name="T37" fmla="*/ 16 h 29"/>
                    <a:gd name="T38" fmla="*/ 24 w 69"/>
                    <a:gd name="T39" fmla="*/ 14 h 29"/>
                    <a:gd name="T40" fmla="*/ 26 w 69"/>
                    <a:gd name="T41" fmla="*/ 14 h 29"/>
                    <a:gd name="T42" fmla="*/ 28 w 69"/>
                    <a:gd name="T43" fmla="*/ 14 h 29"/>
                    <a:gd name="T44" fmla="*/ 28 w 69"/>
                    <a:gd name="T45" fmla="*/ 13 h 29"/>
                    <a:gd name="T46" fmla="*/ 29 w 69"/>
                    <a:gd name="T47" fmla="*/ 13 h 29"/>
                    <a:gd name="T48" fmla="*/ 31 w 69"/>
                    <a:gd name="T49" fmla="*/ 13 h 29"/>
                    <a:gd name="T50" fmla="*/ 31 w 69"/>
                    <a:gd name="T51" fmla="*/ 11 h 29"/>
                    <a:gd name="T52" fmla="*/ 33 w 69"/>
                    <a:gd name="T53" fmla="*/ 11 h 29"/>
                    <a:gd name="T54" fmla="*/ 34 w 69"/>
                    <a:gd name="T55" fmla="*/ 11 h 29"/>
                    <a:gd name="T56" fmla="*/ 36 w 69"/>
                    <a:gd name="T57" fmla="*/ 9 h 29"/>
                    <a:gd name="T58" fmla="*/ 37 w 69"/>
                    <a:gd name="T59" fmla="*/ 9 h 29"/>
                    <a:gd name="T60" fmla="*/ 37 w 69"/>
                    <a:gd name="T61" fmla="*/ 8 h 29"/>
                    <a:gd name="T62" fmla="*/ 39 w 69"/>
                    <a:gd name="T63" fmla="*/ 8 h 29"/>
                    <a:gd name="T64" fmla="*/ 41 w 69"/>
                    <a:gd name="T65" fmla="*/ 8 h 29"/>
                    <a:gd name="T66" fmla="*/ 42 w 69"/>
                    <a:gd name="T67" fmla="*/ 8 h 29"/>
                    <a:gd name="T68" fmla="*/ 42 w 69"/>
                    <a:gd name="T69" fmla="*/ 6 h 29"/>
                    <a:gd name="T70" fmla="*/ 44 w 69"/>
                    <a:gd name="T71" fmla="*/ 6 h 29"/>
                    <a:gd name="T72" fmla="*/ 46 w 69"/>
                    <a:gd name="T73" fmla="*/ 6 h 29"/>
                    <a:gd name="T74" fmla="*/ 47 w 69"/>
                    <a:gd name="T75" fmla="*/ 6 h 29"/>
                    <a:gd name="T76" fmla="*/ 47 w 69"/>
                    <a:gd name="T77" fmla="*/ 5 h 29"/>
                    <a:gd name="T78" fmla="*/ 49 w 69"/>
                    <a:gd name="T79" fmla="*/ 5 h 29"/>
                    <a:gd name="T80" fmla="*/ 51 w 69"/>
                    <a:gd name="T81" fmla="*/ 5 h 29"/>
                    <a:gd name="T82" fmla="*/ 52 w 69"/>
                    <a:gd name="T83" fmla="*/ 5 h 29"/>
                    <a:gd name="T84" fmla="*/ 52 w 69"/>
                    <a:gd name="T85" fmla="*/ 3 h 29"/>
                    <a:gd name="T86" fmla="*/ 54 w 69"/>
                    <a:gd name="T87" fmla="*/ 3 h 29"/>
                    <a:gd name="T88" fmla="*/ 56 w 69"/>
                    <a:gd name="T89" fmla="*/ 3 h 29"/>
                    <a:gd name="T90" fmla="*/ 57 w 69"/>
                    <a:gd name="T91" fmla="*/ 3 h 29"/>
                    <a:gd name="T92" fmla="*/ 59 w 69"/>
                    <a:gd name="T93" fmla="*/ 1 h 29"/>
                    <a:gd name="T94" fmla="*/ 60 w 69"/>
                    <a:gd name="T95" fmla="*/ 1 h 29"/>
                    <a:gd name="T96" fmla="*/ 62 w 69"/>
                    <a:gd name="T97" fmla="*/ 1 h 29"/>
                    <a:gd name="T98" fmla="*/ 64 w 69"/>
                    <a:gd name="T99" fmla="*/ 1 h 29"/>
                    <a:gd name="T100" fmla="*/ 64 w 69"/>
                    <a:gd name="T101" fmla="*/ 0 h 29"/>
                    <a:gd name="T102" fmla="*/ 65 w 69"/>
                    <a:gd name="T103" fmla="*/ 0 h 29"/>
                    <a:gd name="T104" fmla="*/ 67 w 69"/>
                    <a:gd name="T105" fmla="*/ 0 h 29"/>
                    <a:gd name="T106" fmla="*/ 69 w 69"/>
                    <a:gd name="T107" fmla="*/ 0 h 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9"/>
                    <a:gd name="T163" fmla="*/ 0 h 29"/>
                    <a:gd name="T164" fmla="*/ 69 w 69"/>
                    <a:gd name="T165" fmla="*/ 29 h 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9" h="29">
                      <a:moveTo>
                        <a:pt x="0" y="29"/>
                      </a:moveTo>
                      <a:lnTo>
                        <a:pt x="1" y="28"/>
                      </a:lnTo>
                      <a:lnTo>
                        <a:pt x="3" y="28"/>
                      </a:lnTo>
                      <a:lnTo>
                        <a:pt x="5" y="26"/>
                      </a:lnTo>
                      <a:lnTo>
                        <a:pt x="6" y="26"/>
                      </a:lnTo>
                      <a:lnTo>
                        <a:pt x="8" y="24"/>
                      </a:lnTo>
                      <a:lnTo>
                        <a:pt x="9" y="23"/>
                      </a:lnTo>
                      <a:lnTo>
                        <a:pt x="11" y="23"/>
                      </a:lnTo>
                      <a:lnTo>
                        <a:pt x="13" y="21"/>
                      </a:lnTo>
                      <a:lnTo>
                        <a:pt x="14" y="21"/>
                      </a:lnTo>
                      <a:lnTo>
                        <a:pt x="14" y="19"/>
                      </a:lnTo>
                      <a:lnTo>
                        <a:pt x="16" y="19"/>
                      </a:lnTo>
                      <a:lnTo>
                        <a:pt x="18" y="19"/>
                      </a:lnTo>
                      <a:lnTo>
                        <a:pt x="18" y="18"/>
                      </a:lnTo>
                      <a:lnTo>
                        <a:pt x="19" y="18"/>
                      </a:lnTo>
                      <a:lnTo>
                        <a:pt x="21" y="18"/>
                      </a:lnTo>
                      <a:lnTo>
                        <a:pt x="21" y="16"/>
                      </a:lnTo>
                      <a:lnTo>
                        <a:pt x="23" y="16"/>
                      </a:lnTo>
                      <a:lnTo>
                        <a:pt x="24" y="16"/>
                      </a:lnTo>
                      <a:lnTo>
                        <a:pt x="24" y="14"/>
                      </a:lnTo>
                      <a:lnTo>
                        <a:pt x="26" y="14"/>
                      </a:lnTo>
                      <a:lnTo>
                        <a:pt x="28" y="14"/>
                      </a:lnTo>
                      <a:lnTo>
                        <a:pt x="28" y="13"/>
                      </a:lnTo>
                      <a:lnTo>
                        <a:pt x="29" y="13"/>
                      </a:lnTo>
                      <a:lnTo>
                        <a:pt x="31" y="13"/>
                      </a:lnTo>
                      <a:lnTo>
                        <a:pt x="31" y="11"/>
                      </a:lnTo>
                      <a:lnTo>
                        <a:pt x="33" y="11"/>
                      </a:lnTo>
                      <a:lnTo>
                        <a:pt x="34" y="11"/>
                      </a:lnTo>
                      <a:lnTo>
                        <a:pt x="36" y="9"/>
                      </a:lnTo>
                      <a:lnTo>
                        <a:pt x="37" y="9"/>
                      </a:lnTo>
                      <a:lnTo>
                        <a:pt x="37" y="8"/>
                      </a:lnTo>
                      <a:lnTo>
                        <a:pt x="39" y="8"/>
                      </a:lnTo>
                      <a:lnTo>
                        <a:pt x="41" y="8"/>
                      </a:lnTo>
                      <a:lnTo>
                        <a:pt x="42" y="8"/>
                      </a:lnTo>
                      <a:lnTo>
                        <a:pt x="42" y="6"/>
                      </a:lnTo>
                      <a:lnTo>
                        <a:pt x="44" y="6"/>
                      </a:lnTo>
                      <a:lnTo>
                        <a:pt x="46" y="6"/>
                      </a:lnTo>
                      <a:lnTo>
                        <a:pt x="47" y="6"/>
                      </a:lnTo>
                      <a:lnTo>
                        <a:pt x="47" y="5"/>
                      </a:lnTo>
                      <a:lnTo>
                        <a:pt x="49" y="5"/>
                      </a:lnTo>
                      <a:lnTo>
                        <a:pt x="51" y="5"/>
                      </a:lnTo>
                      <a:lnTo>
                        <a:pt x="52" y="5"/>
                      </a:lnTo>
                      <a:lnTo>
                        <a:pt x="52" y="3"/>
                      </a:lnTo>
                      <a:lnTo>
                        <a:pt x="54" y="3"/>
                      </a:lnTo>
                      <a:lnTo>
                        <a:pt x="56" y="3"/>
                      </a:lnTo>
                      <a:lnTo>
                        <a:pt x="57" y="3"/>
                      </a:lnTo>
                      <a:lnTo>
                        <a:pt x="59" y="1"/>
                      </a:lnTo>
                      <a:lnTo>
                        <a:pt x="60" y="1"/>
                      </a:lnTo>
                      <a:lnTo>
                        <a:pt x="62" y="1"/>
                      </a:lnTo>
                      <a:lnTo>
                        <a:pt x="64" y="1"/>
                      </a:lnTo>
                      <a:lnTo>
                        <a:pt x="64" y="0"/>
                      </a:lnTo>
                      <a:lnTo>
                        <a:pt x="65" y="0"/>
                      </a:lnTo>
                      <a:lnTo>
                        <a:pt x="67" y="0"/>
                      </a:lnTo>
                      <a:lnTo>
                        <a:pt x="69"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26" name="Freeform 26"/>
                <p:cNvSpPr>
                  <a:spLocks/>
                </p:cNvSpPr>
                <p:nvPr/>
              </p:nvSpPr>
              <p:spPr bwMode="auto">
                <a:xfrm>
                  <a:off x="1032" y="1437"/>
                  <a:ext cx="23" cy="19"/>
                </a:xfrm>
                <a:custGeom>
                  <a:avLst/>
                  <a:gdLst>
                    <a:gd name="T0" fmla="*/ 0 w 23"/>
                    <a:gd name="T1" fmla="*/ 0 h 19"/>
                    <a:gd name="T2" fmla="*/ 1 w 23"/>
                    <a:gd name="T3" fmla="*/ 0 h 19"/>
                    <a:gd name="T4" fmla="*/ 3 w 23"/>
                    <a:gd name="T5" fmla="*/ 0 h 19"/>
                    <a:gd name="T6" fmla="*/ 5 w 23"/>
                    <a:gd name="T7" fmla="*/ 0 h 19"/>
                    <a:gd name="T8" fmla="*/ 6 w 23"/>
                    <a:gd name="T9" fmla="*/ 0 h 19"/>
                    <a:gd name="T10" fmla="*/ 8 w 23"/>
                    <a:gd name="T11" fmla="*/ 0 h 19"/>
                    <a:gd name="T12" fmla="*/ 10 w 23"/>
                    <a:gd name="T13" fmla="*/ 0 h 19"/>
                    <a:gd name="T14" fmla="*/ 11 w 23"/>
                    <a:gd name="T15" fmla="*/ 0 h 19"/>
                    <a:gd name="T16" fmla="*/ 13 w 23"/>
                    <a:gd name="T17" fmla="*/ 0 h 19"/>
                    <a:gd name="T18" fmla="*/ 14 w 23"/>
                    <a:gd name="T19" fmla="*/ 0 h 19"/>
                    <a:gd name="T20" fmla="*/ 16 w 23"/>
                    <a:gd name="T21" fmla="*/ 0 h 19"/>
                    <a:gd name="T22" fmla="*/ 18 w 23"/>
                    <a:gd name="T23" fmla="*/ 0 h 19"/>
                    <a:gd name="T24" fmla="*/ 18 w 23"/>
                    <a:gd name="T25" fmla="*/ 1 h 19"/>
                    <a:gd name="T26" fmla="*/ 19 w 23"/>
                    <a:gd name="T27" fmla="*/ 1 h 19"/>
                    <a:gd name="T28" fmla="*/ 21 w 23"/>
                    <a:gd name="T29" fmla="*/ 1 h 19"/>
                    <a:gd name="T30" fmla="*/ 21 w 23"/>
                    <a:gd name="T31" fmla="*/ 3 h 19"/>
                    <a:gd name="T32" fmla="*/ 23 w 23"/>
                    <a:gd name="T33" fmla="*/ 3 h 19"/>
                    <a:gd name="T34" fmla="*/ 23 w 23"/>
                    <a:gd name="T35" fmla="*/ 5 h 19"/>
                    <a:gd name="T36" fmla="*/ 23 w 23"/>
                    <a:gd name="T37" fmla="*/ 6 h 19"/>
                    <a:gd name="T38" fmla="*/ 23 w 23"/>
                    <a:gd name="T39" fmla="*/ 8 h 19"/>
                    <a:gd name="T40" fmla="*/ 23 w 23"/>
                    <a:gd name="T41" fmla="*/ 9 h 19"/>
                    <a:gd name="T42" fmla="*/ 23 w 23"/>
                    <a:gd name="T43" fmla="*/ 11 h 19"/>
                    <a:gd name="T44" fmla="*/ 23 w 23"/>
                    <a:gd name="T45" fmla="*/ 13 h 19"/>
                    <a:gd name="T46" fmla="*/ 21 w 23"/>
                    <a:gd name="T47" fmla="*/ 13 h 19"/>
                    <a:gd name="T48" fmla="*/ 21 w 23"/>
                    <a:gd name="T49" fmla="*/ 14 h 19"/>
                    <a:gd name="T50" fmla="*/ 21 w 23"/>
                    <a:gd name="T51" fmla="*/ 16 h 19"/>
                    <a:gd name="T52" fmla="*/ 19 w 23"/>
                    <a:gd name="T53" fmla="*/ 16 h 19"/>
                    <a:gd name="T54" fmla="*/ 19 w 23"/>
                    <a:gd name="T55" fmla="*/ 18 h 19"/>
                    <a:gd name="T56" fmla="*/ 19 w 23"/>
                    <a:gd name="T57" fmla="*/ 19 h 19"/>
                    <a:gd name="T58" fmla="*/ 18 w 23"/>
                    <a:gd name="T59" fmla="*/ 19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19"/>
                    <a:gd name="T92" fmla="*/ 23 w 23"/>
                    <a:gd name="T93" fmla="*/ 19 h 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19">
                      <a:moveTo>
                        <a:pt x="0" y="0"/>
                      </a:moveTo>
                      <a:lnTo>
                        <a:pt x="1" y="0"/>
                      </a:lnTo>
                      <a:lnTo>
                        <a:pt x="3" y="0"/>
                      </a:lnTo>
                      <a:lnTo>
                        <a:pt x="5" y="0"/>
                      </a:lnTo>
                      <a:lnTo>
                        <a:pt x="6" y="0"/>
                      </a:lnTo>
                      <a:lnTo>
                        <a:pt x="8" y="0"/>
                      </a:lnTo>
                      <a:lnTo>
                        <a:pt x="10" y="0"/>
                      </a:lnTo>
                      <a:lnTo>
                        <a:pt x="11" y="0"/>
                      </a:lnTo>
                      <a:lnTo>
                        <a:pt x="13" y="0"/>
                      </a:lnTo>
                      <a:lnTo>
                        <a:pt x="14" y="0"/>
                      </a:lnTo>
                      <a:lnTo>
                        <a:pt x="16" y="0"/>
                      </a:lnTo>
                      <a:lnTo>
                        <a:pt x="18" y="0"/>
                      </a:lnTo>
                      <a:lnTo>
                        <a:pt x="18" y="1"/>
                      </a:lnTo>
                      <a:lnTo>
                        <a:pt x="19" y="1"/>
                      </a:lnTo>
                      <a:lnTo>
                        <a:pt x="21" y="1"/>
                      </a:lnTo>
                      <a:lnTo>
                        <a:pt x="21" y="3"/>
                      </a:lnTo>
                      <a:lnTo>
                        <a:pt x="23" y="3"/>
                      </a:lnTo>
                      <a:lnTo>
                        <a:pt x="23" y="5"/>
                      </a:lnTo>
                      <a:lnTo>
                        <a:pt x="23" y="6"/>
                      </a:lnTo>
                      <a:lnTo>
                        <a:pt x="23" y="8"/>
                      </a:lnTo>
                      <a:lnTo>
                        <a:pt x="23" y="9"/>
                      </a:lnTo>
                      <a:lnTo>
                        <a:pt x="23" y="11"/>
                      </a:lnTo>
                      <a:lnTo>
                        <a:pt x="23" y="13"/>
                      </a:lnTo>
                      <a:lnTo>
                        <a:pt x="21" y="13"/>
                      </a:lnTo>
                      <a:lnTo>
                        <a:pt x="21" y="14"/>
                      </a:lnTo>
                      <a:lnTo>
                        <a:pt x="21" y="16"/>
                      </a:lnTo>
                      <a:lnTo>
                        <a:pt x="19" y="16"/>
                      </a:lnTo>
                      <a:lnTo>
                        <a:pt x="19" y="18"/>
                      </a:lnTo>
                      <a:lnTo>
                        <a:pt x="19" y="19"/>
                      </a:lnTo>
                      <a:lnTo>
                        <a:pt x="18" y="19"/>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27" name="Freeform 27"/>
                <p:cNvSpPr>
                  <a:spLocks/>
                </p:cNvSpPr>
                <p:nvPr/>
              </p:nvSpPr>
              <p:spPr bwMode="auto">
                <a:xfrm>
                  <a:off x="989" y="1456"/>
                  <a:ext cx="61" cy="45"/>
                </a:xfrm>
                <a:custGeom>
                  <a:avLst/>
                  <a:gdLst>
                    <a:gd name="T0" fmla="*/ 61 w 61"/>
                    <a:gd name="T1" fmla="*/ 0 h 45"/>
                    <a:gd name="T2" fmla="*/ 61 w 61"/>
                    <a:gd name="T3" fmla="*/ 2 h 45"/>
                    <a:gd name="T4" fmla="*/ 59 w 61"/>
                    <a:gd name="T5" fmla="*/ 2 h 45"/>
                    <a:gd name="T6" fmla="*/ 59 w 61"/>
                    <a:gd name="T7" fmla="*/ 4 h 45"/>
                    <a:gd name="T8" fmla="*/ 57 w 61"/>
                    <a:gd name="T9" fmla="*/ 4 h 45"/>
                    <a:gd name="T10" fmla="*/ 57 w 61"/>
                    <a:gd name="T11" fmla="*/ 5 h 45"/>
                    <a:gd name="T12" fmla="*/ 57 w 61"/>
                    <a:gd name="T13" fmla="*/ 7 h 45"/>
                    <a:gd name="T14" fmla="*/ 56 w 61"/>
                    <a:gd name="T15" fmla="*/ 7 h 45"/>
                    <a:gd name="T16" fmla="*/ 54 w 61"/>
                    <a:gd name="T17" fmla="*/ 7 h 45"/>
                    <a:gd name="T18" fmla="*/ 54 w 61"/>
                    <a:gd name="T19" fmla="*/ 9 h 45"/>
                    <a:gd name="T20" fmla="*/ 53 w 61"/>
                    <a:gd name="T21" fmla="*/ 9 h 45"/>
                    <a:gd name="T22" fmla="*/ 53 w 61"/>
                    <a:gd name="T23" fmla="*/ 10 h 45"/>
                    <a:gd name="T24" fmla="*/ 51 w 61"/>
                    <a:gd name="T25" fmla="*/ 10 h 45"/>
                    <a:gd name="T26" fmla="*/ 51 w 61"/>
                    <a:gd name="T27" fmla="*/ 12 h 45"/>
                    <a:gd name="T28" fmla="*/ 49 w 61"/>
                    <a:gd name="T29" fmla="*/ 12 h 45"/>
                    <a:gd name="T30" fmla="*/ 49 w 61"/>
                    <a:gd name="T31" fmla="*/ 14 h 45"/>
                    <a:gd name="T32" fmla="*/ 48 w 61"/>
                    <a:gd name="T33" fmla="*/ 14 h 45"/>
                    <a:gd name="T34" fmla="*/ 48 w 61"/>
                    <a:gd name="T35" fmla="*/ 15 h 45"/>
                    <a:gd name="T36" fmla="*/ 46 w 61"/>
                    <a:gd name="T37" fmla="*/ 15 h 45"/>
                    <a:gd name="T38" fmla="*/ 46 w 61"/>
                    <a:gd name="T39" fmla="*/ 17 h 45"/>
                    <a:gd name="T40" fmla="*/ 44 w 61"/>
                    <a:gd name="T41" fmla="*/ 17 h 45"/>
                    <a:gd name="T42" fmla="*/ 43 w 61"/>
                    <a:gd name="T43" fmla="*/ 19 h 45"/>
                    <a:gd name="T44" fmla="*/ 41 w 61"/>
                    <a:gd name="T45" fmla="*/ 19 h 45"/>
                    <a:gd name="T46" fmla="*/ 41 w 61"/>
                    <a:gd name="T47" fmla="*/ 20 h 45"/>
                    <a:gd name="T48" fmla="*/ 39 w 61"/>
                    <a:gd name="T49" fmla="*/ 20 h 45"/>
                    <a:gd name="T50" fmla="*/ 39 w 61"/>
                    <a:gd name="T51" fmla="*/ 22 h 45"/>
                    <a:gd name="T52" fmla="*/ 38 w 61"/>
                    <a:gd name="T53" fmla="*/ 22 h 45"/>
                    <a:gd name="T54" fmla="*/ 36 w 61"/>
                    <a:gd name="T55" fmla="*/ 24 h 45"/>
                    <a:gd name="T56" fmla="*/ 34 w 61"/>
                    <a:gd name="T57" fmla="*/ 25 h 45"/>
                    <a:gd name="T58" fmla="*/ 33 w 61"/>
                    <a:gd name="T59" fmla="*/ 25 h 45"/>
                    <a:gd name="T60" fmla="*/ 33 w 61"/>
                    <a:gd name="T61" fmla="*/ 27 h 45"/>
                    <a:gd name="T62" fmla="*/ 31 w 61"/>
                    <a:gd name="T63" fmla="*/ 27 h 45"/>
                    <a:gd name="T64" fmla="*/ 30 w 61"/>
                    <a:gd name="T65" fmla="*/ 27 h 45"/>
                    <a:gd name="T66" fmla="*/ 30 w 61"/>
                    <a:gd name="T67" fmla="*/ 29 h 45"/>
                    <a:gd name="T68" fmla="*/ 28 w 61"/>
                    <a:gd name="T69" fmla="*/ 29 h 45"/>
                    <a:gd name="T70" fmla="*/ 26 w 61"/>
                    <a:gd name="T71" fmla="*/ 30 h 45"/>
                    <a:gd name="T72" fmla="*/ 25 w 61"/>
                    <a:gd name="T73" fmla="*/ 30 h 45"/>
                    <a:gd name="T74" fmla="*/ 25 w 61"/>
                    <a:gd name="T75" fmla="*/ 32 h 45"/>
                    <a:gd name="T76" fmla="*/ 23 w 61"/>
                    <a:gd name="T77" fmla="*/ 32 h 45"/>
                    <a:gd name="T78" fmla="*/ 21 w 61"/>
                    <a:gd name="T79" fmla="*/ 34 h 45"/>
                    <a:gd name="T80" fmla="*/ 20 w 61"/>
                    <a:gd name="T81" fmla="*/ 35 h 45"/>
                    <a:gd name="T82" fmla="*/ 18 w 61"/>
                    <a:gd name="T83" fmla="*/ 35 h 45"/>
                    <a:gd name="T84" fmla="*/ 16 w 61"/>
                    <a:gd name="T85" fmla="*/ 37 h 45"/>
                    <a:gd name="T86" fmla="*/ 15 w 61"/>
                    <a:gd name="T87" fmla="*/ 37 h 45"/>
                    <a:gd name="T88" fmla="*/ 15 w 61"/>
                    <a:gd name="T89" fmla="*/ 39 h 45"/>
                    <a:gd name="T90" fmla="*/ 13 w 61"/>
                    <a:gd name="T91" fmla="*/ 39 h 45"/>
                    <a:gd name="T92" fmla="*/ 11 w 61"/>
                    <a:gd name="T93" fmla="*/ 39 h 45"/>
                    <a:gd name="T94" fmla="*/ 11 w 61"/>
                    <a:gd name="T95" fmla="*/ 40 h 45"/>
                    <a:gd name="T96" fmla="*/ 10 w 61"/>
                    <a:gd name="T97" fmla="*/ 40 h 45"/>
                    <a:gd name="T98" fmla="*/ 8 w 61"/>
                    <a:gd name="T99" fmla="*/ 40 h 45"/>
                    <a:gd name="T100" fmla="*/ 8 w 61"/>
                    <a:gd name="T101" fmla="*/ 42 h 45"/>
                    <a:gd name="T102" fmla="*/ 7 w 61"/>
                    <a:gd name="T103" fmla="*/ 42 h 45"/>
                    <a:gd name="T104" fmla="*/ 5 w 61"/>
                    <a:gd name="T105" fmla="*/ 42 h 45"/>
                    <a:gd name="T106" fmla="*/ 5 w 61"/>
                    <a:gd name="T107" fmla="*/ 43 h 45"/>
                    <a:gd name="T108" fmla="*/ 3 w 61"/>
                    <a:gd name="T109" fmla="*/ 43 h 45"/>
                    <a:gd name="T110" fmla="*/ 2 w 61"/>
                    <a:gd name="T111" fmla="*/ 43 h 45"/>
                    <a:gd name="T112" fmla="*/ 2 w 61"/>
                    <a:gd name="T113" fmla="*/ 45 h 45"/>
                    <a:gd name="T114" fmla="*/ 0 w 61"/>
                    <a:gd name="T115" fmla="*/ 45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
                    <a:gd name="T175" fmla="*/ 0 h 45"/>
                    <a:gd name="T176" fmla="*/ 61 w 61"/>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 h="45">
                      <a:moveTo>
                        <a:pt x="61" y="0"/>
                      </a:moveTo>
                      <a:lnTo>
                        <a:pt x="61" y="2"/>
                      </a:lnTo>
                      <a:lnTo>
                        <a:pt x="59" y="2"/>
                      </a:lnTo>
                      <a:lnTo>
                        <a:pt x="59" y="4"/>
                      </a:lnTo>
                      <a:lnTo>
                        <a:pt x="57" y="4"/>
                      </a:lnTo>
                      <a:lnTo>
                        <a:pt x="57" y="5"/>
                      </a:lnTo>
                      <a:lnTo>
                        <a:pt x="57" y="7"/>
                      </a:lnTo>
                      <a:lnTo>
                        <a:pt x="56" y="7"/>
                      </a:lnTo>
                      <a:lnTo>
                        <a:pt x="54" y="7"/>
                      </a:lnTo>
                      <a:lnTo>
                        <a:pt x="54" y="9"/>
                      </a:lnTo>
                      <a:lnTo>
                        <a:pt x="53" y="9"/>
                      </a:lnTo>
                      <a:lnTo>
                        <a:pt x="53" y="10"/>
                      </a:lnTo>
                      <a:lnTo>
                        <a:pt x="51" y="10"/>
                      </a:lnTo>
                      <a:lnTo>
                        <a:pt x="51" y="12"/>
                      </a:lnTo>
                      <a:lnTo>
                        <a:pt x="49" y="12"/>
                      </a:lnTo>
                      <a:lnTo>
                        <a:pt x="49" y="14"/>
                      </a:lnTo>
                      <a:lnTo>
                        <a:pt x="48" y="14"/>
                      </a:lnTo>
                      <a:lnTo>
                        <a:pt x="48" y="15"/>
                      </a:lnTo>
                      <a:lnTo>
                        <a:pt x="46" y="15"/>
                      </a:lnTo>
                      <a:lnTo>
                        <a:pt x="46" y="17"/>
                      </a:lnTo>
                      <a:lnTo>
                        <a:pt x="44" y="17"/>
                      </a:lnTo>
                      <a:lnTo>
                        <a:pt x="43" y="19"/>
                      </a:lnTo>
                      <a:lnTo>
                        <a:pt x="41" y="19"/>
                      </a:lnTo>
                      <a:lnTo>
                        <a:pt x="41" y="20"/>
                      </a:lnTo>
                      <a:lnTo>
                        <a:pt x="39" y="20"/>
                      </a:lnTo>
                      <a:lnTo>
                        <a:pt x="39" y="22"/>
                      </a:lnTo>
                      <a:lnTo>
                        <a:pt x="38" y="22"/>
                      </a:lnTo>
                      <a:lnTo>
                        <a:pt x="36" y="24"/>
                      </a:lnTo>
                      <a:lnTo>
                        <a:pt x="34" y="25"/>
                      </a:lnTo>
                      <a:lnTo>
                        <a:pt x="33" y="25"/>
                      </a:lnTo>
                      <a:lnTo>
                        <a:pt x="33" y="27"/>
                      </a:lnTo>
                      <a:lnTo>
                        <a:pt x="31" y="27"/>
                      </a:lnTo>
                      <a:lnTo>
                        <a:pt x="30" y="27"/>
                      </a:lnTo>
                      <a:lnTo>
                        <a:pt x="30" y="29"/>
                      </a:lnTo>
                      <a:lnTo>
                        <a:pt x="28" y="29"/>
                      </a:lnTo>
                      <a:lnTo>
                        <a:pt x="26" y="30"/>
                      </a:lnTo>
                      <a:lnTo>
                        <a:pt x="25" y="30"/>
                      </a:lnTo>
                      <a:lnTo>
                        <a:pt x="25" y="32"/>
                      </a:lnTo>
                      <a:lnTo>
                        <a:pt x="23" y="32"/>
                      </a:lnTo>
                      <a:lnTo>
                        <a:pt x="21" y="34"/>
                      </a:lnTo>
                      <a:lnTo>
                        <a:pt x="20" y="35"/>
                      </a:lnTo>
                      <a:lnTo>
                        <a:pt x="18" y="35"/>
                      </a:lnTo>
                      <a:lnTo>
                        <a:pt x="16" y="37"/>
                      </a:lnTo>
                      <a:lnTo>
                        <a:pt x="15" y="37"/>
                      </a:lnTo>
                      <a:lnTo>
                        <a:pt x="15" y="39"/>
                      </a:lnTo>
                      <a:lnTo>
                        <a:pt x="13" y="39"/>
                      </a:lnTo>
                      <a:lnTo>
                        <a:pt x="11" y="39"/>
                      </a:lnTo>
                      <a:lnTo>
                        <a:pt x="11" y="40"/>
                      </a:lnTo>
                      <a:lnTo>
                        <a:pt x="10" y="40"/>
                      </a:lnTo>
                      <a:lnTo>
                        <a:pt x="8" y="40"/>
                      </a:lnTo>
                      <a:lnTo>
                        <a:pt x="8" y="42"/>
                      </a:lnTo>
                      <a:lnTo>
                        <a:pt x="7" y="42"/>
                      </a:lnTo>
                      <a:lnTo>
                        <a:pt x="5" y="42"/>
                      </a:lnTo>
                      <a:lnTo>
                        <a:pt x="5" y="43"/>
                      </a:lnTo>
                      <a:lnTo>
                        <a:pt x="3" y="43"/>
                      </a:lnTo>
                      <a:lnTo>
                        <a:pt x="2" y="43"/>
                      </a:lnTo>
                      <a:lnTo>
                        <a:pt x="2" y="45"/>
                      </a:lnTo>
                      <a:lnTo>
                        <a:pt x="0" y="45"/>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28" name="Freeform 28"/>
                <p:cNvSpPr>
                  <a:spLocks/>
                </p:cNvSpPr>
                <p:nvPr/>
              </p:nvSpPr>
              <p:spPr bwMode="auto">
                <a:xfrm>
                  <a:off x="925" y="1501"/>
                  <a:ext cx="64" cy="17"/>
                </a:xfrm>
                <a:custGeom>
                  <a:avLst/>
                  <a:gdLst>
                    <a:gd name="T0" fmla="*/ 64 w 64"/>
                    <a:gd name="T1" fmla="*/ 0 h 17"/>
                    <a:gd name="T2" fmla="*/ 62 w 64"/>
                    <a:gd name="T3" fmla="*/ 0 h 17"/>
                    <a:gd name="T4" fmla="*/ 62 w 64"/>
                    <a:gd name="T5" fmla="*/ 2 h 17"/>
                    <a:gd name="T6" fmla="*/ 61 w 64"/>
                    <a:gd name="T7" fmla="*/ 2 h 17"/>
                    <a:gd name="T8" fmla="*/ 59 w 64"/>
                    <a:gd name="T9" fmla="*/ 2 h 17"/>
                    <a:gd name="T10" fmla="*/ 59 w 64"/>
                    <a:gd name="T11" fmla="*/ 3 h 17"/>
                    <a:gd name="T12" fmla="*/ 57 w 64"/>
                    <a:gd name="T13" fmla="*/ 3 h 17"/>
                    <a:gd name="T14" fmla="*/ 56 w 64"/>
                    <a:gd name="T15" fmla="*/ 5 h 17"/>
                    <a:gd name="T16" fmla="*/ 54 w 64"/>
                    <a:gd name="T17" fmla="*/ 5 h 17"/>
                    <a:gd name="T18" fmla="*/ 52 w 64"/>
                    <a:gd name="T19" fmla="*/ 5 h 17"/>
                    <a:gd name="T20" fmla="*/ 52 w 64"/>
                    <a:gd name="T21" fmla="*/ 7 h 17"/>
                    <a:gd name="T22" fmla="*/ 51 w 64"/>
                    <a:gd name="T23" fmla="*/ 7 h 17"/>
                    <a:gd name="T24" fmla="*/ 49 w 64"/>
                    <a:gd name="T25" fmla="*/ 7 h 17"/>
                    <a:gd name="T26" fmla="*/ 47 w 64"/>
                    <a:gd name="T27" fmla="*/ 8 h 17"/>
                    <a:gd name="T28" fmla="*/ 46 w 64"/>
                    <a:gd name="T29" fmla="*/ 8 h 17"/>
                    <a:gd name="T30" fmla="*/ 44 w 64"/>
                    <a:gd name="T31" fmla="*/ 8 h 17"/>
                    <a:gd name="T32" fmla="*/ 44 w 64"/>
                    <a:gd name="T33" fmla="*/ 10 h 17"/>
                    <a:gd name="T34" fmla="*/ 43 w 64"/>
                    <a:gd name="T35" fmla="*/ 10 h 17"/>
                    <a:gd name="T36" fmla="*/ 41 w 64"/>
                    <a:gd name="T37" fmla="*/ 10 h 17"/>
                    <a:gd name="T38" fmla="*/ 39 w 64"/>
                    <a:gd name="T39" fmla="*/ 12 h 17"/>
                    <a:gd name="T40" fmla="*/ 38 w 64"/>
                    <a:gd name="T41" fmla="*/ 12 h 17"/>
                    <a:gd name="T42" fmla="*/ 36 w 64"/>
                    <a:gd name="T43" fmla="*/ 12 h 17"/>
                    <a:gd name="T44" fmla="*/ 34 w 64"/>
                    <a:gd name="T45" fmla="*/ 12 h 17"/>
                    <a:gd name="T46" fmla="*/ 33 w 64"/>
                    <a:gd name="T47" fmla="*/ 13 h 17"/>
                    <a:gd name="T48" fmla="*/ 31 w 64"/>
                    <a:gd name="T49" fmla="*/ 13 h 17"/>
                    <a:gd name="T50" fmla="*/ 29 w 64"/>
                    <a:gd name="T51" fmla="*/ 13 h 17"/>
                    <a:gd name="T52" fmla="*/ 28 w 64"/>
                    <a:gd name="T53" fmla="*/ 13 h 17"/>
                    <a:gd name="T54" fmla="*/ 26 w 64"/>
                    <a:gd name="T55" fmla="*/ 15 h 17"/>
                    <a:gd name="T56" fmla="*/ 24 w 64"/>
                    <a:gd name="T57" fmla="*/ 15 h 17"/>
                    <a:gd name="T58" fmla="*/ 23 w 64"/>
                    <a:gd name="T59" fmla="*/ 15 h 17"/>
                    <a:gd name="T60" fmla="*/ 21 w 64"/>
                    <a:gd name="T61" fmla="*/ 15 h 17"/>
                    <a:gd name="T62" fmla="*/ 20 w 64"/>
                    <a:gd name="T63" fmla="*/ 15 h 17"/>
                    <a:gd name="T64" fmla="*/ 18 w 64"/>
                    <a:gd name="T65" fmla="*/ 15 h 17"/>
                    <a:gd name="T66" fmla="*/ 18 w 64"/>
                    <a:gd name="T67" fmla="*/ 17 h 17"/>
                    <a:gd name="T68" fmla="*/ 16 w 64"/>
                    <a:gd name="T69" fmla="*/ 17 h 17"/>
                    <a:gd name="T70" fmla="*/ 15 w 64"/>
                    <a:gd name="T71" fmla="*/ 17 h 17"/>
                    <a:gd name="T72" fmla="*/ 13 w 64"/>
                    <a:gd name="T73" fmla="*/ 17 h 17"/>
                    <a:gd name="T74" fmla="*/ 11 w 64"/>
                    <a:gd name="T75" fmla="*/ 17 h 17"/>
                    <a:gd name="T76" fmla="*/ 10 w 64"/>
                    <a:gd name="T77" fmla="*/ 17 h 17"/>
                    <a:gd name="T78" fmla="*/ 8 w 64"/>
                    <a:gd name="T79" fmla="*/ 17 h 17"/>
                    <a:gd name="T80" fmla="*/ 6 w 64"/>
                    <a:gd name="T81" fmla="*/ 15 h 17"/>
                    <a:gd name="T82" fmla="*/ 5 w 64"/>
                    <a:gd name="T83" fmla="*/ 15 h 17"/>
                    <a:gd name="T84" fmla="*/ 3 w 64"/>
                    <a:gd name="T85" fmla="*/ 15 h 17"/>
                    <a:gd name="T86" fmla="*/ 3 w 64"/>
                    <a:gd name="T87" fmla="*/ 13 h 17"/>
                    <a:gd name="T88" fmla="*/ 1 w 64"/>
                    <a:gd name="T89" fmla="*/ 13 h 17"/>
                    <a:gd name="T90" fmla="*/ 1 w 64"/>
                    <a:gd name="T91" fmla="*/ 12 h 17"/>
                    <a:gd name="T92" fmla="*/ 0 w 64"/>
                    <a:gd name="T93" fmla="*/ 12 h 17"/>
                    <a:gd name="T94" fmla="*/ 0 w 64"/>
                    <a:gd name="T95" fmla="*/ 10 h 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17"/>
                    <a:gd name="T146" fmla="*/ 64 w 64"/>
                    <a:gd name="T147" fmla="*/ 17 h 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17">
                      <a:moveTo>
                        <a:pt x="64" y="0"/>
                      </a:moveTo>
                      <a:lnTo>
                        <a:pt x="62" y="0"/>
                      </a:lnTo>
                      <a:lnTo>
                        <a:pt x="62" y="2"/>
                      </a:lnTo>
                      <a:lnTo>
                        <a:pt x="61" y="2"/>
                      </a:lnTo>
                      <a:lnTo>
                        <a:pt x="59" y="2"/>
                      </a:lnTo>
                      <a:lnTo>
                        <a:pt x="59" y="3"/>
                      </a:lnTo>
                      <a:lnTo>
                        <a:pt x="57" y="3"/>
                      </a:lnTo>
                      <a:lnTo>
                        <a:pt x="56" y="5"/>
                      </a:lnTo>
                      <a:lnTo>
                        <a:pt x="54" y="5"/>
                      </a:lnTo>
                      <a:lnTo>
                        <a:pt x="52" y="5"/>
                      </a:lnTo>
                      <a:lnTo>
                        <a:pt x="52" y="7"/>
                      </a:lnTo>
                      <a:lnTo>
                        <a:pt x="51" y="7"/>
                      </a:lnTo>
                      <a:lnTo>
                        <a:pt x="49" y="7"/>
                      </a:lnTo>
                      <a:lnTo>
                        <a:pt x="47" y="8"/>
                      </a:lnTo>
                      <a:lnTo>
                        <a:pt x="46" y="8"/>
                      </a:lnTo>
                      <a:lnTo>
                        <a:pt x="44" y="8"/>
                      </a:lnTo>
                      <a:lnTo>
                        <a:pt x="44" y="10"/>
                      </a:lnTo>
                      <a:lnTo>
                        <a:pt x="43" y="10"/>
                      </a:lnTo>
                      <a:lnTo>
                        <a:pt x="41" y="10"/>
                      </a:lnTo>
                      <a:lnTo>
                        <a:pt x="39" y="12"/>
                      </a:lnTo>
                      <a:lnTo>
                        <a:pt x="38" y="12"/>
                      </a:lnTo>
                      <a:lnTo>
                        <a:pt x="36" y="12"/>
                      </a:lnTo>
                      <a:lnTo>
                        <a:pt x="34" y="12"/>
                      </a:lnTo>
                      <a:lnTo>
                        <a:pt x="33" y="13"/>
                      </a:lnTo>
                      <a:lnTo>
                        <a:pt x="31" y="13"/>
                      </a:lnTo>
                      <a:lnTo>
                        <a:pt x="29" y="13"/>
                      </a:lnTo>
                      <a:lnTo>
                        <a:pt x="28" y="13"/>
                      </a:lnTo>
                      <a:lnTo>
                        <a:pt x="26" y="15"/>
                      </a:lnTo>
                      <a:lnTo>
                        <a:pt x="24" y="15"/>
                      </a:lnTo>
                      <a:lnTo>
                        <a:pt x="23" y="15"/>
                      </a:lnTo>
                      <a:lnTo>
                        <a:pt x="21" y="15"/>
                      </a:lnTo>
                      <a:lnTo>
                        <a:pt x="20" y="15"/>
                      </a:lnTo>
                      <a:lnTo>
                        <a:pt x="18" y="15"/>
                      </a:lnTo>
                      <a:lnTo>
                        <a:pt x="18" y="17"/>
                      </a:lnTo>
                      <a:lnTo>
                        <a:pt x="16" y="17"/>
                      </a:lnTo>
                      <a:lnTo>
                        <a:pt x="15" y="17"/>
                      </a:lnTo>
                      <a:lnTo>
                        <a:pt x="13" y="17"/>
                      </a:lnTo>
                      <a:lnTo>
                        <a:pt x="11" y="17"/>
                      </a:lnTo>
                      <a:lnTo>
                        <a:pt x="10" y="17"/>
                      </a:lnTo>
                      <a:lnTo>
                        <a:pt x="8" y="17"/>
                      </a:lnTo>
                      <a:lnTo>
                        <a:pt x="6" y="15"/>
                      </a:lnTo>
                      <a:lnTo>
                        <a:pt x="5" y="15"/>
                      </a:lnTo>
                      <a:lnTo>
                        <a:pt x="3" y="15"/>
                      </a:lnTo>
                      <a:lnTo>
                        <a:pt x="3" y="13"/>
                      </a:lnTo>
                      <a:lnTo>
                        <a:pt x="1" y="13"/>
                      </a:lnTo>
                      <a:lnTo>
                        <a:pt x="1" y="12"/>
                      </a:lnTo>
                      <a:lnTo>
                        <a:pt x="0" y="12"/>
                      </a:lnTo>
                      <a:lnTo>
                        <a:pt x="0" y="1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29" name="Freeform 29"/>
                <p:cNvSpPr>
                  <a:spLocks/>
                </p:cNvSpPr>
                <p:nvPr/>
              </p:nvSpPr>
              <p:spPr bwMode="auto">
                <a:xfrm>
                  <a:off x="925" y="1470"/>
                  <a:ext cx="33" cy="41"/>
                </a:xfrm>
                <a:custGeom>
                  <a:avLst/>
                  <a:gdLst>
                    <a:gd name="T0" fmla="*/ 0 w 33"/>
                    <a:gd name="T1" fmla="*/ 41 h 41"/>
                    <a:gd name="T2" fmla="*/ 0 w 33"/>
                    <a:gd name="T3" fmla="*/ 39 h 41"/>
                    <a:gd name="T4" fmla="*/ 0 w 33"/>
                    <a:gd name="T5" fmla="*/ 38 h 41"/>
                    <a:gd name="T6" fmla="*/ 0 w 33"/>
                    <a:gd name="T7" fmla="*/ 36 h 41"/>
                    <a:gd name="T8" fmla="*/ 0 w 33"/>
                    <a:gd name="T9" fmla="*/ 34 h 41"/>
                    <a:gd name="T10" fmla="*/ 1 w 33"/>
                    <a:gd name="T11" fmla="*/ 33 h 41"/>
                    <a:gd name="T12" fmla="*/ 1 w 33"/>
                    <a:gd name="T13" fmla="*/ 31 h 41"/>
                    <a:gd name="T14" fmla="*/ 1 w 33"/>
                    <a:gd name="T15" fmla="*/ 29 h 41"/>
                    <a:gd name="T16" fmla="*/ 3 w 33"/>
                    <a:gd name="T17" fmla="*/ 29 h 41"/>
                    <a:gd name="T18" fmla="*/ 3 w 33"/>
                    <a:gd name="T19" fmla="*/ 28 h 41"/>
                    <a:gd name="T20" fmla="*/ 3 w 33"/>
                    <a:gd name="T21" fmla="*/ 26 h 41"/>
                    <a:gd name="T22" fmla="*/ 5 w 33"/>
                    <a:gd name="T23" fmla="*/ 26 h 41"/>
                    <a:gd name="T24" fmla="*/ 5 w 33"/>
                    <a:gd name="T25" fmla="*/ 25 h 41"/>
                    <a:gd name="T26" fmla="*/ 6 w 33"/>
                    <a:gd name="T27" fmla="*/ 25 h 41"/>
                    <a:gd name="T28" fmla="*/ 6 w 33"/>
                    <a:gd name="T29" fmla="*/ 23 h 41"/>
                    <a:gd name="T30" fmla="*/ 8 w 33"/>
                    <a:gd name="T31" fmla="*/ 23 h 41"/>
                    <a:gd name="T32" fmla="*/ 8 w 33"/>
                    <a:gd name="T33" fmla="*/ 21 h 41"/>
                    <a:gd name="T34" fmla="*/ 8 w 33"/>
                    <a:gd name="T35" fmla="*/ 20 h 41"/>
                    <a:gd name="T36" fmla="*/ 10 w 33"/>
                    <a:gd name="T37" fmla="*/ 20 h 41"/>
                    <a:gd name="T38" fmla="*/ 11 w 33"/>
                    <a:gd name="T39" fmla="*/ 18 h 41"/>
                    <a:gd name="T40" fmla="*/ 13 w 33"/>
                    <a:gd name="T41" fmla="*/ 16 h 41"/>
                    <a:gd name="T42" fmla="*/ 15 w 33"/>
                    <a:gd name="T43" fmla="*/ 15 h 41"/>
                    <a:gd name="T44" fmla="*/ 16 w 33"/>
                    <a:gd name="T45" fmla="*/ 13 h 41"/>
                    <a:gd name="T46" fmla="*/ 18 w 33"/>
                    <a:gd name="T47" fmla="*/ 11 h 41"/>
                    <a:gd name="T48" fmla="*/ 20 w 33"/>
                    <a:gd name="T49" fmla="*/ 11 h 41"/>
                    <a:gd name="T50" fmla="*/ 20 w 33"/>
                    <a:gd name="T51" fmla="*/ 10 h 41"/>
                    <a:gd name="T52" fmla="*/ 21 w 33"/>
                    <a:gd name="T53" fmla="*/ 10 h 41"/>
                    <a:gd name="T54" fmla="*/ 21 w 33"/>
                    <a:gd name="T55" fmla="*/ 8 h 41"/>
                    <a:gd name="T56" fmla="*/ 23 w 33"/>
                    <a:gd name="T57" fmla="*/ 8 h 41"/>
                    <a:gd name="T58" fmla="*/ 24 w 33"/>
                    <a:gd name="T59" fmla="*/ 6 h 41"/>
                    <a:gd name="T60" fmla="*/ 26 w 33"/>
                    <a:gd name="T61" fmla="*/ 5 h 41"/>
                    <a:gd name="T62" fmla="*/ 28 w 33"/>
                    <a:gd name="T63" fmla="*/ 3 h 41"/>
                    <a:gd name="T64" fmla="*/ 29 w 33"/>
                    <a:gd name="T65" fmla="*/ 3 h 41"/>
                    <a:gd name="T66" fmla="*/ 29 w 33"/>
                    <a:gd name="T67" fmla="*/ 1 h 41"/>
                    <a:gd name="T68" fmla="*/ 31 w 33"/>
                    <a:gd name="T69" fmla="*/ 1 h 41"/>
                    <a:gd name="T70" fmla="*/ 31 w 33"/>
                    <a:gd name="T71" fmla="*/ 0 h 41"/>
                    <a:gd name="T72" fmla="*/ 33 w 33"/>
                    <a:gd name="T73" fmla="*/ 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
                    <a:gd name="T112" fmla="*/ 0 h 41"/>
                    <a:gd name="T113" fmla="*/ 33 w 33"/>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 h="41">
                      <a:moveTo>
                        <a:pt x="0" y="41"/>
                      </a:moveTo>
                      <a:lnTo>
                        <a:pt x="0" y="39"/>
                      </a:lnTo>
                      <a:lnTo>
                        <a:pt x="0" y="38"/>
                      </a:lnTo>
                      <a:lnTo>
                        <a:pt x="0" y="36"/>
                      </a:lnTo>
                      <a:lnTo>
                        <a:pt x="0" y="34"/>
                      </a:lnTo>
                      <a:lnTo>
                        <a:pt x="1" y="33"/>
                      </a:lnTo>
                      <a:lnTo>
                        <a:pt x="1" y="31"/>
                      </a:lnTo>
                      <a:lnTo>
                        <a:pt x="1" y="29"/>
                      </a:lnTo>
                      <a:lnTo>
                        <a:pt x="3" y="29"/>
                      </a:lnTo>
                      <a:lnTo>
                        <a:pt x="3" y="28"/>
                      </a:lnTo>
                      <a:lnTo>
                        <a:pt x="3" y="26"/>
                      </a:lnTo>
                      <a:lnTo>
                        <a:pt x="5" y="26"/>
                      </a:lnTo>
                      <a:lnTo>
                        <a:pt x="5" y="25"/>
                      </a:lnTo>
                      <a:lnTo>
                        <a:pt x="6" y="25"/>
                      </a:lnTo>
                      <a:lnTo>
                        <a:pt x="6" y="23"/>
                      </a:lnTo>
                      <a:lnTo>
                        <a:pt x="8" y="23"/>
                      </a:lnTo>
                      <a:lnTo>
                        <a:pt x="8" y="21"/>
                      </a:lnTo>
                      <a:lnTo>
                        <a:pt x="8" y="20"/>
                      </a:lnTo>
                      <a:lnTo>
                        <a:pt x="10" y="20"/>
                      </a:lnTo>
                      <a:lnTo>
                        <a:pt x="11" y="18"/>
                      </a:lnTo>
                      <a:lnTo>
                        <a:pt x="13" y="16"/>
                      </a:lnTo>
                      <a:lnTo>
                        <a:pt x="15" y="15"/>
                      </a:lnTo>
                      <a:lnTo>
                        <a:pt x="16" y="13"/>
                      </a:lnTo>
                      <a:lnTo>
                        <a:pt x="18" y="11"/>
                      </a:lnTo>
                      <a:lnTo>
                        <a:pt x="20" y="11"/>
                      </a:lnTo>
                      <a:lnTo>
                        <a:pt x="20" y="10"/>
                      </a:lnTo>
                      <a:lnTo>
                        <a:pt x="21" y="10"/>
                      </a:lnTo>
                      <a:lnTo>
                        <a:pt x="21" y="8"/>
                      </a:lnTo>
                      <a:lnTo>
                        <a:pt x="23" y="8"/>
                      </a:lnTo>
                      <a:lnTo>
                        <a:pt x="24" y="6"/>
                      </a:lnTo>
                      <a:lnTo>
                        <a:pt x="26" y="5"/>
                      </a:lnTo>
                      <a:lnTo>
                        <a:pt x="28" y="3"/>
                      </a:lnTo>
                      <a:lnTo>
                        <a:pt x="29" y="3"/>
                      </a:lnTo>
                      <a:lnTo>
                        <a:pt x="29" y="1"/>
                      </a:lnTo>
                      <a:lnTo>
                        <a:pt x="31" y="1"/>
                      </a:lnTo>
                      <a:lnTo>
                        <a:pt x="31" y="0"/>
                      </a:lnTo>
                      <a:lnTo>
                        <a:pt x="33"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30" name="Freeform 30"/>
                <p:cNvSpPr>
                  <a:spLocks/>
                </p:cNvSpPr>
                <p:nvPr/>
              </p:nvSpPr>
              <p:spPr bwMode="auto">
                <a:xfrm>
                  <a:off x="958" y="1466"/>
                  <a:ext cx="5" cy="4"/>
                </a:xfrm>
                <a:custGeom>
                  <a:avLst/>
                  <a:gdLst>
                    <a:gd name="T0" fmla="*/ 0 w 5"/>
                    <a:gd name="T1" fmla="*/ 4 h 4"/>
                    <a:gd name="T2" fmla="*/ 1 w 5"/>
                    <a:gd name="T3" fmla="*/ 2 h 4"/>
                    <a:gd name="T4" fmla="*/ 3 w 5"/>
                    <a:gd name="T5" fmla="*/ 2 h 4"/>
                    <a:gd name="T6" fmla="*/ 5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1" y="2"/>
                      </a:lnTo>
                      <a:lnTo>
                        <a:pt x="3" y="2"/>
                      </a:lnTo>
                      <a:lnTo>
                        <a:pt x="5"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31" name="Freeform 31"/>
                <p:cNvSpPr>
                  <a:spLocks/>
                </p:cNvSpPr>
                <p:nvPr/>
              </p:nvSpPr>
              <p:spPr bwMode="auto">
                <a:xfrm>
                  <a:off x="956" y="1400"/>
                  <a:ext cx="76" cy="55"/>
                </a:xfrm>
                <a:custGeom>
                  <a:avLst/>
                  <a:gdLst>
                    <a:gd name="T0" fmla="*/ 76 w 76"/>
                    <a:gd name="T1" fmla="*/ 55 h 55"/>
                    <a:gd name="T2" fmla="*/ 61 w 76"/>
                    <a:gd name="T3" fmla="*/ 48 h 55"/>
                    <a:gd name="T4" fmla="*/ 66 w 76"/>
                    <a:gd name="T5" fmla="*/ 43 h 55"/>
                    <a:gd name="T6" fmla="*/ 76 w 76"/>
                    <a:gd name="T7" fmla="*/ 55 h 55"/>
                    <a:gd name="T8" fmla="*/ 66 w 76"/>
                    <a:gd name="T9" fmla="*/ 43 h 55"/>
                    <a:gd name="T10" fmla="*/ 76 w 76"/>
                    <a:gd name="T11" fmla="*/ 55 h 55"/>
                    <a:gd name="T12" fmla="*/ 61 w 76"/>
                    <a:gd name="T13" fmla="*/ 48 h 55"/>
                    <a:gd name="T14" fmla="*/ 58 w 76"/>
                    <a:gd name="T15" fmla="*/ 38 h 55"/>
                    <a:gd name="T16" fmla="*/ 46 w 76"/>
                    <a:gd name="T17" fmla="*/ 38 h 55"/>
                    <a:gd name="T18" fmla="*/ 43 w 76"/>
                    <a:gd name="T19" fmla="*/ 28 h 55"/>
                    <a:gd name="T20" fmla="*/ 31 w 76"/>
                    <a:gd name="T21" fmla="*/ 28 h 55"/>
                    <a:gd name="T22" fmla="*/ 28 w 76"/>
                    <a:gd name="T23" fmla="*/ 18 h 55"/>
                    <a:gd name="T24" fmla="*/ 16 w 76"/>
                    <a:gd name="T25" fmla="*/ 18 h 55"/>
                    <a:gd name="T26" fmla="*/ 13 w 76"/>
                    <a:gd name="T27" fmla="*/ 8 h 55"/>
                    <a:gd name="T28" fmla="*/ 0 w 76"/>
                    <a:gd name="T29" fmla="*/ 8 h 55"/>
                    <a:gd name="T30" fmla="*/ 5 w 76"/>
                    <a:gd name="T31" fmla="*/ 3 h 55"/>
                    <a:gd name="T32" fmla="*/ 13 w 76"/>
                    <a:gd name="T33" fmla="*/ 8 h 55"/>
                    <a:gd name="T34" fmla="*/ 8 w 76"/>
                    <a:gd name="T35" fmla="*/ 13 h 55"/>
                    <a:gd name="T36" fmla="*/ 16 w 76"/>
                    <a:gd name="T37" fmla="*/ 18 h 55"/>
                    <a:gd name="T38" fmla="*/ 20 w 76"/>
                    <a:gd name="T39" fmla="*/ 13 h 55"/>
                    <a:gd name="T40" fmla="*/ 28 w 76"/>
                    <a:gd name="T41" fmla="*/ 18 h 55"/>
                    <a:gd name="T42" fmla="*/ 23 w 76"/>
                    <a:gd name="T43" fmla="*/ 23 h 55"/>
                    <a:gd name="T44" fmla="*/ 31 w 76"/>
                    <a:gd name="T45" fmla="*/ 28 h 55"/>
                    <a:gd name="T46" fmla="*/ 35 w 76"/>
                    <a:gd name="T47" fmla="*/ 23 h 55"/>
                    <a:gd name="T48" fmla="*/ 43 w 76"/>
                    <a:gd name="T49" fmla="*/ 28 h 55"/>
                    <a:gd name="T50" fmla="*/ 38 w 76"/>
                    <a:gd name="T51" fmla="*/ 33 h 55"/>
                    <a:gd name="T52" fmla="*/ 46 w 76"/>
                    <a:gd name="T53" fmla="*/ 38 h 55"/>
                    <a:gd name="T54" fmla="*/ 51 w 76"/>
                    <a:gd name="T55" fmla="*/ 33 h 55"/>
                    <a:gd name="T56" fmla="*/ 58 w 76"/>
                    <a:gd name="T57" fmla="*/ 38 h 55"/>
                    <a:gd name="T58" fmla="*/ 54 w 76"/>
                    <a:gd name="T59" fmla="*/ 43 h 55"/>
                    <a:gd name="T60" fmla="*/ 61 w 76"/>
                    <a:gd name="T61" fmla="*/ 48 h 55"/>
                    <a:gd name="T62" fmla="*/ 0 w 76"/>
                    <a:gd name="T63" fmla="*/ 8 h 55"/>
                    <a:gd name="T64" fmla="*/ 0 w 76"/>
                    <a:gd name="T65" fmla="*/ 0 h 55"/>
                    <a:gd name="T66" fmla="*/ 5 w 76"/>
                    <a:gd name="T67" fmla="*/ 3 h 55"/>
                    <a:gd name="T68" fmla="*/ 66 w 76"/>
                    <a:gd name="T69" fmla="*/ 43 h 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5"/>
                    <a:gd name="T107" fmla="*/ 76 w 76"/>
                    <a:gd name="T108" fmla="*/ 55 h 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5">
                      <a:moveTo>
                        <a:pt x="76" y="55"/>
                      </a:moveTo>
                      <a:lnTo>
                        <a:pt x="61" y="48"/>
                      </a:lnTo>
                      <a:lnTo>
                        <a:pt x="66" y="43"/>
                      </a:lnTo>
                      <a:lnTo>
                        <a:pt x="76" y="55"/>
                      </a:lnTo>
                      <a:lnTo>
                        <a:pt x="66" y="43"/>
                      </a:lnTo>
                      <a:lnTo>
                        <a:pt x="76" y="55"/>
                      </a:lnTo>
                      <a:lnTo>
                        <a:pt x="61" y="48"/>
                      </a:lnTo>
                      <a:lnTo>
                        <a:pt x="58" y="38"/>
                      </a:lnTo>
                      <a:lnTo>
                        <a:pt x="46" y="38"/>
                      </a:lnTo>
                      <a:lnTo>
                        <a:pt x="43" y="28"/>
                      </a:lnTo>
                      <a:lnTo>
                        <a:pt x="31" y="28"/>
                      </a:lnTo>
                      <a:lnTo>
                        <a:pt x="28" y="18"/>
                      </a:lnTo>
                      <a:lnTo>
                        <a:pt x="16" y="18"/>
                      </a:lnTo>
                      <a:lnTo>
                        <a:pt x="13" y="8"/>
                      </a:lnTo>
                      <a:lnTo>
                        <a:pt x="0" y="8"/>
                      </a:lnTo>
                      <a:lnTo>
                        <a:pt x="5" y="3"/>
                      </a:lnTo>
                      <a:lnTo>
                        <a:pt x="13" y="8"/>
                      </a:lnTo>
                      <a:lnTo>
                        <a:pt x="8" y="13"/>
                      </a:lnTo>
                      <a:lnTo>
                        <a:pt x="16" y="18"/>
                      </a:lnTo>
                      <a:lnTo>
                        <a:pt x="20" y="13"/>
                      </a:lnTo>
                      <a:lnTo>
                        <a:pt x="28" y="18"/>
                      </a:lnTo>
                      <a:lnTo>
                        <a:pt x="23" y="23"/>
                      </a:lnTo>
                      <a:lnTo>
                        <a:pt x="31" y="28"/>
                      </a:lnTo>
                      <a:lnTo>
                        <a:pt x="35" y="23"/>
                      </a:lnTo>
                      <a:lnTo>
                        <a:pt x="43" y="28"/>
                      </a:lnTo>
                      <a:lnTo>
                        <a:pt x="38" y="33"/>
                      </a:lnTo>
                      <a:lnTo>
                        <a:pt x="46" y="38"/>
                      </a:lnTo>
                      <a:lnTo>
                        <a:pt x="51" y="33"/>
                      </a:lnTo>
                      <a:lnTo>
                        <a:pt x="58" y="38"/>
                      </a:lnTo>
                      <a:lnTo>
                        <a:pt x="54" y="43"/>
                      </a:lnTo>
                      <a:lnTo>
                        <a:pt x="61" y="48"/>
                      </a:lnTo>
                      <a:lnTo>
                        <a:pt x="0" y="8"/>
                      </a:lnTo>
                      <a:lnTo>
                        <a:pt x="0" y="0"/>
                      </a:lnTo>
                      <a:lnTo>
                        <a:pt x="5" y="3"/>
                      </a:lnTo>
                      <a:lnTo>
                        <a:pt x="66" y="43"/>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32" name="Freeform 32"/>
                <p:cNvSpPr>
                  <a:spLocks/>
                </p:cNvSpPr>
                <p:nvPr/>
              </p:nvSpPr>
              <p:spPr bwMode="auto">
                <a:xfrm>
                  <a:off x="940" y="1410"/>
                  <a:ext cx="39" cy="80"/>
                </a:xfrm>
                <a:custGeom>
                  <a:avLst/>
                  <a:gdLst>
                    <a:gd name="T0" fmla="*/ 0 w 39"/>
                    <a:gd name="T1" fmla="*/ 2 h 80"/>
                    <a:gd name="T2" fmla="*/ 36 w 39"/>
                    <a:gd name="T3" fmla="*/ 80 h 80"/>
                    <a:gd name="T4" fmla="*/ 39 w 39"/>
                    <a:gd name="T5" fmla="*/ 78 h 80"/>
                    <a:gd name="T6" fmla="*/ 3 w 39"/>
                    <a:gd name="T7" fmla="*/ 0 h 80"/>
                    <a:gd name="T8" fmla="*/ 0 60000 65536"/>
                    <a:gd name="T9" fmla="*/ 0 60000 65536"/>
                    <a:gd name="T10" fmla="*/ 0 60000 65536"/>
                    <a:gd name="T11" fmla="*/ 0 60000 65536"/>
                    <a:gd name="T12" fmla="*/ 0 w 39"/>
                    <a:gd name="T13" fmla="*/ 0 h 80"/>
                    <a:gd name="T14" fmla="*/ 39 w 39"/>
                    <a:gd name="T15" fmla="*/ 80 h 80"/>
                  </a:gdLst>
                  <a:ahLst/>
                  <a:cxnLst>
                    <a:cxn ang="T8">
                      <a:pos x="T0" y="T1"/>
                    </a:cxn>
                    <a:cxn ang="T9">
                      <a:pos x="T2" y="T3"/>
                    </a:cxn>
                    <a:cxn ang="T10">
                      <a:pos x="T4" y="T5"/>
                    </a:cxn>
                    <a:cxn ang="T11">
                      <a:pos x="T6" y="T7"/>
                    </a:cxn>
                  </a:cxnLst>
                  <a:rect l="T12" t="T13" r="T14" b="T15"/>
                  <a:pathLst>
                    <a:path w="39" h="80">
                      <a:moveTo>
                        <a:pt x="0" y="2"/>
                      </a:moveTo>
                      <a:lnTo>
                        <a:pt x="36" y="80"/>
                      </a:lnTo>
                      <a:lnTo>
                        <a:pt x="39" y="78"/>
                      </a:lnTo>
                      <a:lnTo>
                        <a:pt x="3"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33" name="Freeform 33"/>
                <p:cNvSpPr>
                  <a:spLocks/>
                </p:cNvSpPr>
                <p:nvPr/>
              </p:nvSpPr>
              <p:spPr bwMode="auto">
                <a:xfrm>
                  <a:off x="943" y="1410"/>
                  <a:ext cx="39" cy="89"/>
                </a:xfrm>
                <a:custGeom>
                  <a:avLst/>
                  <a:gdLst>
                    <a:gd name="T0" fmla="*/ 36 w 39"/>
                    <a:gd name="T1" fmla="*/ 78 h 89"/>
                    <a:gd name="T2" fmla="*/ 0 w 39"/>
                    <a:gd name="T3" fmla="*/ 0 h 89"/>
                    <a:gd name="T4" fmla="*/ 36 w 39"/>
                    <a:gd name="T5" fmla="*/ 78 h 89"/>
                    <a:gd name="T6" fmla="*/ 39 w 39"/>
                    <a:gd name="T7" fmla="*/ 89 h 89"/>
                    <a:gd name="T8" fmla="*/ 33 w 39"/>
                    <a:gd name="T9" fmla="*/ 80 h 89"/>
                    <a:gd name="T10" fmla="*/ 0 60000 65536"/>
                    <a:gd name="T11" fmla="*/ 0 60000 65536"/>
                    <a:gd name="T12" fmla="*/ 0 60000 65536"/>
                    <a:gd name="T13" fmla="*/ 0 60000 65536"/>
                    <a:gd name="T14" fmla="*/ 0 60000 65536"/>
                    <a:gd name="T15" fmla="*/ 0 w 39"/>
                    <a:gd name="T16" fmla="*/ 0 h 89"/>
                    <a:gd name="T17" fmla="*/ 39 w 39"/>
                    <a:gd name="T18" fmla="*/ 89 h 89"/>
                  </a:gdLst>
                  <a:ahLst/>
                  <a:cxnLst>
                    <a:cxn ang="T10">
                      <a:pos x="T0" y="T1"/>
                    </a:cxn>
                    <a:cxn ang="T11">
                      <a:pos x="T2" y="T3"/>
                    </a:cxn>
                    <a:cxn ang="T12">
                      <a:pos x="T4" y="T5"/>
                    </a:cxn>
                    <a:cxn ang="T13">
                      <a:pos x="T6" y="T7"/>
                    </a:cxn>
                    <a:cxn ang="T14">
                      <a:pos x="T8" y="T9"/>
                    </a:cxn>
                  </a:cxnLst>
                  <a:rect l="T15" t="T16" r="T17" b="T18"/>
                  <a:pathLst>
                    <a:path w="39" h="89">
                      <a:moveTo>
                        <a:pt x="36" y="78"/>
                      </a:moveTo>
                      <a:lnTo>
                        <a:pt x="0" y="0"/>
                      </a:lnTo>
                      <a:lnTo>
                        <a:pt x="36" y="78"/>
                      </a:lnTo>
                      <a:lnTo>
                        <a:pt x="39" y="89"/>
                      </a:lnTo>
                      <a:lnTo>
                        <a:pt x="33" y="8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34" name="Freeform 34"/>
                <p:cNvSpPr>
                  <a:spLocks/>
                </p:cNvSpPr>
                <p:nvPr/>
              </p:nvSpPr>
              <p:spPr bwMode="auto">
                <a:xfrm>
                  <a:off x="940" y="1412"/>
                  <a:ext cx="39" cy="76"/>
                </a:xfrm>
                <a:custGeom>
                  <a:avLst/>
                  <a:gdLst>
                    <a:gd name="T0" fmla="*/ 0 w 39"/>
                    <a:gd name="T1" fmla="*/ 0 h 76"/>
                    <a:gd name="T2" fmla="*/ 6 w 39"/>
                    <a:gd name="T3" fmla="*/ 8 h 76"/>
                    <a:gd name="T4" fmla="*/ 8 w 39"/>
                    <a:gd name="T5" fmla="*/ 16 h 76"/>
                    <a:gd name="T6" fmla="*/ 14 w 39"/>
                    <a:gd name="T7" fmla="*/ 25 h 76"/>
                    <a:gd name="T8" fmla="*/ 16 w 39"/>
                    <a:gd name="T9" fmla="*/ 34 h 76"/>
                    <a:gd name="T10" fmla="*/ 23 w 39"/>
                    <a:gd name="T11" fmla="*/ 43 h 76"/>
                    <a:gd name="T12" fmla="*/ 24 w 39"/>
                    <a:gd name="T13" fmla="*/ 51 h 76"/>
                    <a:gd name="T14" fmla="*/ 31 w 39"/>
                    <a:gd name="T15" fmla="*/ 59 h 76"/>
                    <a:gd name="T16" fmla="*/ 32 w 39"/>
                    <a:gd name="T17" fmla="*/ 69 h 76"/>
                    <a:gd name="T18" fmla="*/ 39 w 39"/>
                    <a:gd name="T19" fmla="*/ 7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76"/>
                    <a:gd name="T32" fmla="*/ 39 w 39"/>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76">
                      <a:moveTo>
                        <a:pt x="0" y="0"/>
                      </a:moveTo>
                      <a:lnTo>
                        <a:pt x="6" y="8"/>
                      </a:lnTo>
                      <a:lnTo>
                        <a:pt x="8" y="16"/>
                      </a:lnTo>
                      <a:lnTo>
                        <a:pt x="14" y="25"/>
                      </a:lnTo>
                      <a:lnTo>
                        <a:pt x="16" y="34"/>
                      </a:lnTo>
                      <a:lnTo>
                        <a:pt x="23" y="43"/>
                      </a:lnTo>
                      <a:lnTo>
                        <a:pt x="24" y="51"/>
                      </a:lnTo>
                      <a:lnTo>
                        <a:pt x="31" y="59"/>
                      </a:lnTo>
                      <a:lnTo>
                        <a:pt x="32" y="69"/>
                      </a:lnTo>
                      <a:lnTo>
                        <a:pt x="39" y="76"/>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35" name="Freeform 35"/>
                <p:cNvSpPr>
                  <a:spLocks/>
                </p:cNvSpPr>
                <p:nvPr/>
              </p:nvSpPr>
              <p:spPr bwMode="auto">
                <a:xfrm>
                  <a:off x="945" y="1420"/>
                  <a:ext cx="34" cy="70"/>
                </a:xfrm>
                <a:custGeom>
                  <a:avLst/>
                  <a:gdLst>
                    <a:gd name="T0" fmla="*/ 0 w 34"/>
                    <a:gd name="T1" fmla="*/ 0 h 70"/>
                    <a:gd name="T2" fmla="*/ 1 w 34"/>
                    <a:gd name="T3" fmla="*/ 0 h 70"/>
                    <a:gd name="T4" fmla="*/ 6 w 34"/>
                    <a:gd name="T5" fmla="*/ 8 h 70"/>
                    <a:gd name="T6" fmla="*/ 3 w 34"/>
                    <a:gd name="T7" fmla="*/ 8 h 70"/>
                    <a:gd name="T8" fmla="*/ 8 w 34"/>
                    <a:gd name="T9" fmla="*/ 18 h 70"/>
                    <a:gd name="T10" fmla="*/ 9 w 34"/>
                    <a:gd name="T11" fmla="*/ 17 h 70"/>
                    <a:gd name="T12" fmla="*/ 14 w 34"/>
                    <a:gd name="T13" fmla="*/ 25 h 70"/>
                    <a:gd name="T14" fmla="*/ 11 w 34"/>
                    <a:gd name="T15" fmla="*/ 26 h 70"/>
                    <a:gd name="T16" fmla="*/ 16 w 34"/>
                    <a:gd name="T17" fmla="*/ 35 h 70"/>
                    <a:gd name="T18" fmla="*/ 18 w 34"/>
                    <a:gd name="T19" fmla="*/ 35 h 70"/>
                    <a:gd name="T20" fmla="*/ 23 w 34"/>
                    <a:gd name="T21" fmla="*/ 43 h 70"/>
                    <a:gd name="T22" fmla="*/ 19 w 34"/>
                    <a:gd name="T23" fmla="*/ 43 h 70"/>
                    <a:gd name="T24" fmla="*/ 23 w 34"/>
                    <a:gd name="T25" fmla="*/ 43 h 70"/>
                    <a:gd name="T26" fmla="*/ 26 w 34"/>
                    <a:gd name="T27" fmla="*/ 51 h 70"/>
                    <a:gd name="T28" fmla="*/ 23 w 34"/>
                    <a:gd name="T29" fmla="*/ 51 h 70"/>
                    <a:gd name="T30" fmla="*/ 27 w 34"/>
                    <a:gd name="T31" fmla="*/ 61 h 70"/>
                    <a:gd name="T32" fmla="*/ 31 w 34"/>
                    <a:gd name="T33" fmla="*/ 60 h 70"/>
                    <a:gd name="T34" fmla="*/ 34 w 34"/>
                    <a:gd name="T35" fmla="*/ 68 h 70"/>
                    <a:gd name="T36" fmla="*/ 31 w 34"/>
                    <a:gd name="T37" fmla="*/ 70 h 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70"/>
                    <a:gd name="T59" fmla="*/ 34 w 34"/>
                    <a:gd name="T60" fmla="*/ 70 h 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70">
                      <a:moveTo>
                        <a:pt x="0" y="0"/>
                      </a:moveTo>
                      <a:lnTo>
                        <a:pt x="1" y="0"/>
                      </a:lnTo>
                      <a:lnTo>
                        <a:pt x="6" y="8"/>
                      </a:lnTo>
                      <a:lnTo>
                        <a:pt x="3" y="8"/>
                      </a:lnTo>
                      <a:lnTo>
                        <a:pt x="8" y="18"/>
                      </a:lnTo>
                      <a:lnTo>
                        <a:pt x="9" y="17"/>
                      </a:lnTo>
                      <a:lnTo>
                        <a:pt x="14" y="25"/>
                      </a:lnTo>
                      <a:lnTo>
                        <a:pt x="11" y="26"/>
                      </a:lnTo>
                      <a:lnTo>
                        <a:pt x="16" y="35"/>
                      </a:lnTo>
                      <a:lnTo>
                        <a:pt x="18" y="35"/>
                      </a:lnTo>
                      <a:lnTo>
                        <a:pt x="23" y="43"/>
                      </a:lnTo>
                      <a:lnTo>
                        <a:pt x="19" y="43"/>
                      </a:lnTo>
                      <a:lnTo>
                        <a:pt x="23" y="43"/>
                      </a:lnTo>
                      <a:lnTo>
                        <a:pt x="26" y="51"/>
                      </a:lnTo>
                      <a:lnTo>
                        <a:pt x="23" y="51"/>
                      </a:lnTo>
                      <a:lnTo>
                        <a:pt x="27" y="61"/>
                      </a:lnTo>
                      <a:lnTo>
                        <a:pt x="31" y="60"/>
                      </a:lnTo>
                      <a:lnTo>
                        <a:pt x="34" y="68"/>
                      </a:lnTo>
                      <a:lnTo>
                        <a:pt x="31" y="7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36" name="Line 36"/>
                <p:cNvSpPr>
                  <a:spLocks noChangeShapeType="1"/>
                </p:cNvSpPr>
                <p:nvPr/>
              </p:nvSpPr>
              <p:spPr bwMode="auto">
                <a:xfrm flipH="1">
                  <a:off x="946" y="1407"/>
                  <a:ext cx="10"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37" name="Freeform 37"/>
                <p:cNvSpPr>
                  <a:spLocks/>
                </p:cNvSpPr>
                <p:nvPr/>
              </p:nvSpPr>
              <p:spPr bwMode="auto">
                <a:xfrm>
                  <a:off x="946" y="1405"/>
                  <a:ext cx="10" cy="10"/>
                </a:xfrm>
                <a:custGeom>
                  <a:avLst/>
                  <a:gdLst>
                    <a:gd name="T0" fmla="*/ 0 w 10"/>
                    <a:gd name="T1" fmla="*/ 10 h 10"/>
                    <a:gd name="T2" fmla="*/ 3 w 10"/>
                    <a:gd name="T3" fmla="*/ 0 h 10"/>
                    <a:gd name="T4" fmla="*/ 10 w 10"/>
                    <a:gd name="T5" fmla="*/ 2 h 10"/>
                    <a:gd name="T6" fmla="*/ 0 60000 65536"/>
                    <a:gd name="T7" fmla="*/ 0 60000 65536"/>
                    <a:gd name="T8" fmla="*/ 0 60000 65536"/>
                    <a:gd name="T9" fmla="*/ 0 w 10"/>
                    <a:gd name="T10" fmla="*/ 0 h 10"/>
                    <a:gd name="T11" fmla="*/ 10 w 10"/>
                    <a:gd name="T12" fmla="*/ 10 h 10"/>
                  </a:gdLst>
                  <a:ahLst/>
                  <a:cxnLst>
                    <a:cxn ang="T6">
                      <a:pos x="T0" y="T1"/>
                    </a:cxn>
                    <a:cxn ang="T7">
                      <a:pos x="T2" y="T3"/>
                    </a:cxn>
                    <a:cxn ang="T8">
                      <a:pos x="T4" y="T5"/>
                    </a:cxn>
                  </a:cxnLst>
                  <a:rect l="T9" t="T10" r="T11" b="T12"/>
                  <a:pathLst>
                    <a:path w="10" h="10">
                      <a:moveTo>
                        <a:pt x="0" y="10"/>
                      </a:moveTo>
                      <a:lnTo>
                        <a:pt x="3" y="0"/>
                      </a:lnTo>
                      <a:lnTo>
                        <a:pt x="10" y="2"/>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38" name="Line 38"/>
                <p:cNvSpPr>
                  <a:spLocks noChangeShapeType="1"/>
                </p:cNvSpPr>
                <p:nvPr/>
              </p:nvSpPr>
              <p:spPr bwMode="auto">
                <a:xfrm>
                  <a:off x="949" y="1405"/>
                  <a:ext cx="4"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39" name="Line 39"/>
                <p:cNvSpPr>
                  <a:spLocks noChangeShapeType="1"/>
                </p:cNvSpPr>
                <p:nvPr/>
              </p:nvSpPr>
              <p:spPr bwMode="auto">
                <a:xfrm flipV="1">
                  <a:off x="938" y="1415"/>
                  <a:ext cx="5"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40" name="Freeform 40"/>
                <p:cNvSpPr>
                  <a:spLocks/>
                </p:cNvSpPr>
                <p:nvPr/>
              </p:nvSpPr>
              <p:spPr bwMode="auto">
                <a:xfrm>
                  <a:off x="945" y="1410"/>
                  <a:ext cx="11" cy="7"/>
                </a:xfrm>
                <a:custGeom>
                  <a:avLst/>
                  <a:gdLst>
                    <a:gd name="T0" fmla="*/ 0 w 11"/>
                    <a:gd name="T1" fmla="*/ 7 h 7"/>
                    <a:gd name="T2" fmla="*/ 0 w 11"/>
                    <a:gd name="T3" fmla="*/ 5 h 7"/>
                    <a:gd name="T4" fmla="*/ 1 w 11"/>
                    <a:gd name="T5" fmla="*/ 5 h 7"/>
                    <a:gd name="T6" fmla="*/ 3 w 11"/>
                    <a:gd name="T7" fmla="*/ 5 h 7"/>
                    <a:gd name="T8" fmla="*/ 3 w 11"/>
                    <a:gd name="T9" fmla="*/ 3 h 7"/>
                    <a:gd name="T10" fmla="*/ 4 w 11"/>
                    <a:gd name="T11" fmla="*/ 3 h 7"/>
                    <a:gd name="T12" fmla="*/ 6 w 11"/>
                    <a:gd name="T13" fmla="*/ 3 h 7"/>
                    <a:gd name="T14" fmla="*/ 6 w 11"/>
                    <a:gd name="T15" fmla="*/ 2 h 7"/>
                    <a:gd name="T16" fmla="*/ 8 w 11"/>
                    <a:gd name="T17" fmla="*/ 2 h 7"/>
                    <a:gd name="T18" fmla="*/ 9 w 11"/>
                    <a:gd name="T19" fmla="*/ 2 h 7"/>
                    <a:gd name="T20" fmla="*/ 11 w 11"/>
                    <a:gd name="T21" fmla="*/ 2 h 7"/>
                    <a:gd name="T22" fmla="*/ 11 w 11"/>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7"/>
                    <a:gd name="T38" fmla="*/ 11 w 11"/>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7">
                      <a:moveTo>
                        <a:pt x="0" y="7"/>
                      </a:moveTo>
                      <a:lnTo>
                        <a:pt x="0" y="5"/>
                      </a:lnTo>
                      <a:lnTo>
                        <a:pt x="1" y="5"/>
                      </a:lnTo>
                      <a:lnTo>
                        <a:pt x="3" y="5"/>
                      </a:lnTo>
                      <a:lnTo>
                        <a:pt x="3" y="3"/>
                      </a:lnTo>
                      <a:lnTo>
                        <a:pt x="4" y="3"/>
                      </a:lnTo>
                      <a:lnTo>
                        <a:pt x="6" y="3"/>
                      </a:lnTo>
                      <a:lnTo>
                        <a:pt x="6" y="2"/>
                      </a:lnTo>
                      <a:lnTo>
                        <a:pt x="8" y="2"/>
                      </a:lnTo>
                      <a:lnTo>
                        <a:pt x="9" y="2"/>
                      </a:lnTo>
                      <a:lnTo>
                        <a:pt x="11" y="2"/>
                      </a:lnTo>
                      <a:lnTo>
                        <a:pt x="11"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41" name="Freeform 41"/>
                <p:cNvSpPr>
                  <a:spLocks/>
                </p:cNvSpPr>
                <p:nvPr/>
              </p:nvSpPr>
              <p:spPr bwMode="auto">
                <a:xfrm>
                  <a:off x="956" y="1410"/>
                  <a:ext cx="5" cy="5"/>
                </a:xfrm>
                <a:custGeom>
                  <a:avLst/>
                  <a:gdLst>
                    <a:gd name="T0" fmla="*/ 0 w 5"/>
                    <a:gd name="T1" fmla="*/ 0 h 5"/>
                    <a:gd name="T2" fmla="*/ 2 w 5"/>
                    <a:gd name="T3" fmla="*/ 0 h 5"/>
                    <a:gd name="T4" fmla="*/ 3 w 5"/>
                    <a:gd name="T5" fmla="*/ 0 h 5"/>
                    <a:gd name="T6" fmla="*/ 3 w 5"/>
                    <a:gd name="T7" fmla="*/ 2 h 5"/>
                    <a:gd name="T8" fmla="*/ 5 w 5"/>
                    <a:gd name="T9" fmla="*/ 2 h 5"/>
                    <a:gd name="T10" fmla="*/ 5 w 5"/>
                    <a:gd name="T11" fmla="*/ 3 h 5"/>
                    <a:gd name="T12" fmla="*/ 3 w 5"/>
                    <a:gd name="T13" fmla="*/ 3 h 5"/>
                    <a:gd name="T14" fmla="*/ 3 w 5"/>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0" y="0"/>
                      </a:moveTo>
                      <a:lnTo>
                        <a:pt x="2" y="0"/>
                      </a:lnTo>
                      <a:lnTo>
                        <a:pt x="3" y="0"/>
                      </a:lnTo>
                      <a:lnTo>
                        <a:pt x="3" y="2"/>
                      </a:lnTo>
                      <a:lnTo>
                        <a:pt x="5" y="2"/>
                      </a:lnTo>
                      <a:lnTo>
                        <a:pt x="5" y="3"/>
                      </a:lnTo>
                      <a:lnTo>
                        <a:pt x="3" y="3"/>
                      </a:lnTo>
                      <a:lnTo>
                        <a:pt x="3" y="5"/>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42" name="Freeform 42"/>
                <p:cNvSpPr>
                  <a:spLocks/>
                </p:cNvSpPr>
                <p:nvPr/>
              </p:nvSpPr>
              <p:spPr bwMode="auto">
                <a:xfrm>
                  <a:off x="949" y="1415"/>
                  <a:ext cx="10" cy="8"/>
                </a:xfrm>
                <a:custGeom>
                  <a:avLst/>
                  <a:gdLst>
                    <a:gd name="T0" fmla="*/ 10 w 10"/>
                    <a:gd name="T1" fmla="*/ 0 h 8"/>
                    <a:gd name="T2" fmla="*/ 9 w 10"/>
                    <a:gd name="T3" fmla="*/ 0 h 8"/>
                    <a:gd name="T4" fmla="*/ 9 w 10"/>
                    <a:gd name="T5" fmla="*/ 2 h 8"/>
                    <a:gd name="T6" fmla="*/ 7 w 10"/>
                    <a:gd name="T7" fmla="*/ 3 h 8"/>
                    <a:gd name="T8" fmla="*/ 5 w 10"/>
                    <a:gd name="T9" fmla="*/ 3 h 8"/>
                    <a:gd name="T10" fmla="*/ 5 w 10"/>
                    <a:gd name="T11" fmla="*/ 5 h 8"/>
                    <a:gd name="T12" fmla="*/ 4 w 10"/>
                    <a:gd name="T13" fmla="*/ 5 h 8"/>
                    <a:gd name="T14" fmla="*/ 4 w 10"/>
                    <a:gd name="T15" fmla="*/ 7 h 8"/>
                    <a:gd name="T16" fmla="*/ 2 w 10"/>
                    <a:gd name="T17" fmla="*/ 7 h 8"/>
                    <a:gd name="T18" fmla="*/ 0 w 10"/>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8"/>
                    <a:gd name="T32" fmla="*/ 10 w 10"/>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8">
                      <a:moveTo>
                        <a:pt x="10" y="0"/>
                      </a:moveTo>
                      <a:lnTo>
                        <a:pt x="9" y="0"/>
                      </a:lnTo>
                      <a:lnTo>
                        <a:pt x="9" y="2"/>
                      </a:lnTo>
                      <a:lnTo>
                        <a:pt x="7" y="3"/>
                      </a:lnTo>
                      <a:lnTo>
                        <a:pt x="5" y="3"/>
                      </a:lnTo>
                      <a:lnTo>
                        <a:pt x="5" y="5"/>
                      </a:lnTo>
                      <a:lnTo>
                        <a:pt x="4" y="5"/>
                      </a:lnTo>
                      <a:lnTo>
                        <a:pt x="4" y="7"/>
                      </a:lnTo>
                      <a:lnTo>
                        <a:pt x="2" y="7"/>
                      </a:lnTo>
                      <a:lnTo>
                        <a:pt x="0" y="8"/>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43" name="Freeform 43"/>
                <p:cNvSpPr>
                  <a:spLocks/>
                </p:cNvSpPr>
                <p:nvPr/>
              </p:nvSpPr>
              <p:spPr bwMode="auto">
                <a:xfrm>
                  <a:off x="938" y="1423"/>
                  <a:ext cx="11" cy="4"/>
                </a:xfrm>
                <a:custGeom>
                  <a:avLst/>
                  <a:gdLst>
                    <a:gd name="T0" fmla="*/ 11 w 11"/>
                    <a:gd name="T1" fmla="*/ 0 h 4"/>
                    <a:gd name="T2" fmla="*/ 10 w 11"/>
                    <a:gd name="T3" fmla="*/ 0 h 4"/>
                    <a:gd name="T4" fmla="*/ 8 w 11"/>
                    <a:gd name="T5" fmla="*/ 0 h 4"/>
                    <a:gd name="T6" fmla="*/ 8 w 11"/>
                    <a:gd name="T7" fmla="*/ 2 h 4"/>
                    <a:gd name="T8" fmla="*/ 7 w 11"/>
                    <a:gd name="T9" fmla="*/ 2 h 4"/>
                    <a:gd name="T10" fmla="*/ 5 w 11"/>
                    <a:gd name="T11" fmla="*/ 2 h 4"/>
                    <a:gd name="T12" fmla="*/ 3 w 11"/>
                    <a:gd name="T13" fmla="*/ 2 h 4"/>
                    <a:gd name="T14" fmla="*/ 3 w 11"/>
                    <a:gd name="T15" fmla="*/ 4 h 4"/>
                    <a:gd name="T16" fmla="*/ 2 w 11"/>
                    <a:gd name="T17" fmla="*/ 4 h 4"/>
                    <a:gd name="T18" fmla="*/ 2 w 11"/>
                    <a:gd name="T19" fmla="*/ 2 h 4"/>
                    <a:gd name="T20" fmla="*/ 0 w 11"/>
                    <a:gd name="T21" fmla="*/ 2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4"/>
                    <a:gd name="T35" fmla="*/ 11 w 11"/>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4">
                      <a:moveTo>
                        <a:pt x="11" y="0"/>
                      </a:moveTo>
                      <a:lnTo>
                        <a:pt x="10" y="0"/>
                      </a:lnTo>
                      <a:lnTo>
                        <a:pt x="8" y="0"/>
                      </a:lnTo>
                      <a:lnTo>
                        <a:pt x="8" y="2"/>
                      </a:lnTo>
                      <a:lnTo>
                        <a:pt x="7" y="2"/>
                      </a:lnTo>
                      <a:lnTo>
                        <a:pt x="5" y="2"/>
                      </a:lnTo>
                      <a:lnTo>
                        <a:pt x="3" y="2"/>
                      </a:lnTo>
                      <a:lnTo>
                        <a:pt x="3" y="4"/>
                      </a:lnTo>
                      <a:lnTo>
                        <a:pt x="2" y="4"/>
                      </a:lnTo>
                      <a:lnTo>
                        <a:pt x="2" y="2"/>
                      </a:lnTo>
                      <a:lnTo>
                        <a:pt x="0" y="2"/>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44" name="Freeform 44"/>
                <p:cNvSpPr>
                  <a:spLocks/>
                </p:cNvSpPr>
                <p:nvPr/>
              </p:nvSpPr>
              <p:spPr bwMode="auto">
                <a:xfrm>
                  <a:off x="938" y="1417"/>
                  <a:ext cx="7" cy="8"/>
                </a:xfrm>
                <a:custGeom>
                  <a:avLst/>
                  <a:gdLst>
                    <a:gd name="T0" fmla="*/ 0 w 7"/>
                    <a:gd name="T1" fmla="*/ 8 h 8"/>
                    <a:gd name="T2" fmla="*/ 0 w 7"/>
                    <a:gd name="T3" fmla="*/ 6 h 8"/>
                    <a:gd name="T4" fmla="*/ 2 w 7"/>
                    <a:gd name="T5" fmla="*/ 6 h 8"/>
                    <a:gd name="T6" fmla="*/ 2 w 7"/>
                    <a:gd name="T7" fmla="*/ 5 h 8"/>
                    <a:gd name="T8" fmla="*/ 2 w 7"/>
                    <a:gd name="T9" fmla="*/ 3 h 8"/>
                    <a:gd name="T10" fmla="*/ 3 w 7"/>
                    <a:gd name="T11" fmla="*/ 3 h 8"/>
                    <a:gd name="T12" fmla="*/ 3 w 7"/>
                    <a:gd name="T13" fmla="*/ 1 h 8"/>
                    <a:gd name="T14" fmla="*/ 5 w 7"/>
                    <a:gd name="T15" fmla="*/ 1 h 8"/>
                    <a:gd name="T16" fmla="*/ 5 w 7"/>
                    <a:gd name="T17" fmla="*/ 0 h 8"/>
                    <a:gd name="T18" fmla="*/ 7 w 7"/>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8"/>
                    <a:gd name="T32" fmla="*/ 7 w 7"/>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8">
                      <a:moveTo>
                        <a:pt x="0" y="8"/>
                      </a:moveTo>
                      <a:lnTo>
                        <a:pt x="0" y="6"/>
                      </a:lnTo>
                      <a:lnTo>
                        <a:pt x="2" y="6"/>
                      </a:lnTo>
                      <a:lnTo>
                        <a:pt x="2" y="5"/>
                      </a:lnTo>
                      <a:lnTo>
                        <a:pt x="2" y="3"/>
                      </a:lnTo>
                      <a:lnTo>
                        <a:pt x="3" y="3"/>
                      </a:lnTo>
                      <a:lnTo>
                        <a:pt x="3" y="1"/>
                      </a:lnTo>
                      <a:lnTo>
                        <a:pt x="5" y="1"/>
                      </a:lnTo>
                      <a:lnTo>
                        <a:pt x="5" y="0"/>
                      </a:lnTo>
                      <a:lnTo>
                        <a:pt x="7"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45" name="Freeform 45"/>
                <p:cNvSpPr>
                  <a:spLocks/>
                </p:cNvSpPr>
                <p:nvPr/>
              </p:nvSpPr>
              <p:spPr bwMode="auto">
                <a:xfrm>
                  <a:off x="940" y="1412"/>
                  <a:ext cx="21" cy="15"/>
                </a:xfrm>
                <a:custGeom>
                  <a:avLst/>
                  <a:gdLst>
                    <a:gd name="T0" fmla="*/ 0 w 21"/>
                    <a:gd name="T1" fmla="*/ 15 h 15"/>
                    <a:gd name="T2" fmla="*/ 1 w 21"/>
                    <a:gd name="T3" fmla="*/ 15 h 15"/>
                    <a:gd name="T4" fmla="*/ 3 w 21"/>
                    <a:gd name="T5" fmla="*/ 15 h 15"/>
                    <a:gd name="T6" fmla="*/ 5 w 21"/>
                    <a:gd name="T7" fmla="*/ 15 h 15"/>
                    <a:gd name="T8" fmla="*/ 6 w 21"/>
                    <a:gd name="T9" fmla="*/ 13 h 15"/>
                    <a:gd name="T10" fmla="*/ 8 w 21"/>
                    <a:gd name="T11" fmla="*/ 13 h 15"/>
                    <a:gd name="T12" fmla="*/ 9 w 21"/>
                    <a:gd name="T13" fmla="*/ 13 h 15"/>
                    <a:gd name="T14" fmla="*/ 11 w 21"/>
                    <a:gd name="T15" fmla="*/ 13 h 15"/>
                    <a:gd name="T16" fmla="*/ 13 w 21"/>
                    <a:gd name="T17" fmla="*/ 13 h 15"/>
                    <a:gd name="T18" fmla="*/ 14 w 21"/>
                    <a:gd name="T19" fmla="*/ 13 h 15"/>
                    <a:gd name="T20" fmla="*/ 14 w 21"/>
                    <a:gd name="T21" fmla="*/ 11 h 15"/>
                    <a:gd name="T22" fmla="*/ 16 w 21"/>
                    <a:gd name="T23" fmla="*/ 11 h 15"/>
                    <a:gd name="T24" fmla="*/ 16 w 21"/>
                    <a:gd name="T25" fmla="*/ 10 h 15"/>
                    <a:gd name="T26" fmla="*/ 18 w 21"/>
                    <a:gd name="T27" fmla="*/ 10 h 15"/>
                    <a:gd name="T28" fmla="*/ 18 w 21"/>
                    <a:gd name="T29" fmla="*/ 8 h 15"/>
                    <a:gd name="T30" fmla="*/ 19 w 21"/>
                    <a:gd name="T31" fmla="*/ 8 h 15"/>
                    <a:gd name="T32" fmla="*/ 19 w 21"/>
                    <a:gd name="T33" fmla="*/ 6 h 15"/>
                    <a:gd name="T34" fmla="*/ 19 w 21"/>
                    <a:gd name="T35" fmla="*/ 5 h 15"/>
                    <a:gd name="T36" fmla="*/ 21 w 21"/>
                    <a:gd name="T37" fmla="*/ 3 h 15"/>
                    <a:gd name="T38" fmla="*/ 21 w 21"/>
                    <a:gd name="T39" fmla="*/ 1 h 15"/>
                    <a:gd name="T40" fmla="*/ 21 w 21"/>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5"/>
                    <a:gd name="T65" fmla="*/ 21 w 21"/>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5">
                      <a:moveTo>
                        <a:pt x="0" y="15"/>
                      </a:moveTo>
                      <a:lnTo>
                        <a:pt x="1" y="15"/>
                      </a:lnTo>
                      <a:lnTo>
                        <a:pt x="3" y="15"/>
                      </a:lnTo>
                      <a:lnTo>
                        <a:pt x="5" y="15"/>
                      </a:lnTo>
                      <a:lnTo>
                        <a:pt x="6" y="13"/>
                      </a:lnTo>
                      <a:lnTo>
                        <a:pt x="8" y="13"/>
                      </a:lnTo>
                      <a:lnTo>
                        <a:pt x="9" y="13"/>
                      </a:lnTo>
                      <a:lnTo>
                        <a:pt x="11" y="13"/>
                      </a:lnTo>
                      <a:lnTo>
                        <a:pt x="13" y="13"/>
                      </a:lnTo>
                      <a:lnTo>
                        <a:pt x="14" y="13"/>
                      </a:lnTo>
                      <a:lnTo>
                        <a:pt x="14" y="11"/>
                      </a:lnTo>
                      <a:lnTo>
                        <a:pt x="16" y="11"/>
                      </a:lnTo>
                      <a:lnTo>
                        <a:pt x="16" y="10"/>
                      </a:lnTo>
                      <a:lnTo>
                        <a:pt x="18" y="10"/>
                      </a:lnTo>
                      <a:lnTo>
                        <a:pt x="18" y="8"/>
                      </a:lnTo>
                      <a:lnTo>
                        <a:pt x="19" y="8"/>
                      </a:lnTo>
                      <a:lnTo>
                        <a:pt x="19" y="6"/>
                      </a:lnTo>
                      <a:lnTo>
                        <a:pt x="19" y="5"/>
                      </a:lnTo>
                      <a:lnTo>
                        <a:pt x="21" y="3"/>
                      </a:lnTo>
                      <a:lnTo>
                        <a:pt x="21" y="1"/>
                      </a:lnTo>
                      <a:lnTo>
                        <a:pt x="21"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46" name="Freeform 46"/>
                <p:cNvSpPr>
                  <a:spLocks/>
                </p:cNvSpPr>
                <p:nvPr/>
              </p:nvSpPr>
              <p:spPr bwMode="auto">
                <a:xfrm>
                  <a:off x="956" y="1422"/>
                  <a:ext cx="36" cy="44"/>
                </a:xfrm>
                <a:custGeom>
                  <a:avLst/>
                  <a:gdLst>
                    <a:gd name="T0" fmla="*/ 0 w 36"/>
                    <a:gd name="T1" fmla="*/ 1 h 44"/>
                    <a:gd name="T2" fmla="*/ 31 w 36"/>
                    <a:gd name="T3" fmla="*/ 39 h 44"/>
                    <a:gd name="T4" fmla="*/ 36 w 36"/>
                    <a:gd name="T5" fmla="*/ 44 h 44"/>
                    <a:gd name="T6" fmla="*/ 33 w 36"/>
                    <a:gd name="T7" fmla="*/ 34 h 44"/>
                    <a:gd name="T8" fmla="*/ 31 w 36"/>
                    <a:gd name="T9" fmla="*/ 39 h 44"/>
                    <a:gd name="T10" fmla="*/ 33 w 36"/>
                    <a:gd name="T11" fmla="*/ 34 h 44"/>
                    <a:gd name="T12" fmla="*/ 3 w 36"/>
                    <a:gd name="T13" fmla="*/ 0 h 44"/>
                    <a:gd name="T14" fmla="*/ 0 60000 65536"/>
                    <a:gd name="T15" fmla="*/ 0 60000 65536"/>
                    <a:gd name="T16" fmla="*/ 0 60000 65536"/>
                    <a:gd name="T17" fmla="*/ 0 60000 65536"/>
                    <a:gd name="T18" fmla="*/ 0 60000 65536"/>
                    <a:gd name="T19" fmla="*/ 0 60000 65536"/>
                    <a:gd name="T20" fmla="*/ 0 60000 65536"/>
                    <a:gd name="T21" fmla="*/ 0 w 36"/>
                    <a:gd name="T22" fmla="*/ 0 h 44"/>
                    <a:gd name="T23" fmla="*/ 36 w 36"/>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4">
                      <a:moveTo>
                        <a:pt x="0" y="1"/>
                      </a:moveTo>
                      <a:lnTo>
                        <a:pt x="31" y="39"/>
                      </a:lnTo>
                      <a:lnTo>
                        <a:pt x="36" y="44"/>
                      </a:lnTo>
                      <a:lnTo>
                        <a:pt x="33" y="34"/>
                      </a:lnTo>
                      <a:lnTo>
                        <a:pt x="31" y="39"/>
                      </a:lnTo>
                      <a:lnTo>
                        <a:pt x="33" y="34"/>
                      </a:lnTo>
                      <a:lnTo>
                        <a:pt x="3"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47" name="Freeform 47"/>
                <p:cNvSpPr>
                  <a:spLocks/>
                </p:cNvSpPr>
                <p:nvPr/>
              </p:nvSpPr>
              <p:spPr bwMode="auto">
                <a:xfrm>
                  <a:off x="958" y="1422"/>
                  <a:ext cx="29" cy="39"/>
                </a:xfrm>
                <a:custGeom>
                  <a:avLst/>
                  <a:gdLst>
                    <a:gd name="T0" fmla="*/ 29 w 29"/>
                    <a:gd name="T1" fmla="*/ 39 h 39"/>
                    <a:gd name="T2" fmla="*/ 24 w 29"/>
                    <a:gd name="T3" fmla="*/ 29 h 39"/>
                    <a:gd name="T4" fmla="*/ 19 w 29"/>
                    <a:gd name="T5" fmla="*/ 28 h 39"/>
                    <a:gd name="T6" fmla="*/ 16 w 29"/>
                    <a:gd name="T7" fmla="*/ 18 h 39"/>
                    <a:gd name="T8" fmla="*/ 10 w 29"/>
                    <a:gd name="T9" fmla="*/ 15 h 39"/>
                    <a:gd name="T10" fmla="*/ 6 w 29"/>
                    <a:gd name="T11" fmla="*/ 5 h 39"/>
                    <a:gd name="T12" fmla="*/ 0 w 29"/>
                    <a:gd name="T13" fmla="*/ 3 h 39"/>
                    <a:gd name="T14" fmla="*/ 1 w 29"/>
                    <a:gd name="T15" fmla="*/ 0 h 39"/>
                    <a:gd name="T16" fmla="*/ 6 w 29"/>
                    <a:gd name="T17" fmla="*/ 5 h 39"/>
                    <a:gd name="T18" fmla="*/ 5 w 29"/>
                    <a:gd name="T19" fmla="*/ 10 h 39"/>
                    <a:gd name="T20" fmla="*/ 10 w 29"/>
                    <a:gd name="T21" fmla="*/ 15 h 39"/>
                    <a:gd name="T22" fmla="*/ 11 w 29"/>
                    <a:gd name="T23" fmla="*/ 11 h 39"/>
                    <a:gd name="T24" fmla="*/ 16 w 29"/>
                    <a:gd name="T25" fmla="*/ 18 h 39"/>
                    <a:gd name="T26" fmla="*/ 13 w 29"/>
                    <a:gd name="T27" fmla="*/ 21 h 39"/>
                    <a:gd name="T28" fmla="*/ 10 w 29"/>
                    <a:gd name="T29" fmla="*/ 15 h 39"/>
                    <a:gd name="T30" fmla="*/ 13 w 29"/>
                    <a:gd name="T31" fmla="*/ 21 h 39"/>
                    <a:gd name="T32" fmla="*/ 16 w 29"/>
                    <a:gd name="T33" fmla="*/ 18 h 39"/>
                    <a:gd name="T34" fmla="*/ 21 w 29"/>
                    <a:gd name="T35" fmla="*/ 23 h 39"/>
                    <a:gd name="T36" fmla="*/ 19 w 29"/>
                    <a:gd name="T37" fmla="*/ 28 h 39"/>
                    <a:gd name="T38" fmla="*/ 21 w 29"/>
                    <a:gd name="T39" fmla="*/ 23 h 39"/>
                    <a:gd name="T40" fmla="*/ 24 w 29"/>
                    <a:gd name="T41" fmla="*/ 29 h 39"/>
                    <a:gd name="T42" fmla="*/ 23 w 29"/>
                    <a:gd name="T43" fmla="*/ 33 h 39"/>
                    <a:gd name="T44" fmla="*/ 29 w 29"/>
                    <a:gd name="T45" fmla="*/ 39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39"/>
                    <a:gd name="T71" fmla="*/ 29 w 29"/>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39">
                      <a:moveTo>
                        <a:pt x="29" y="39"/>
                      </a:moveTo>
                      <a:lnTo>
                        <a:pt x="24" y="29"/>
                      </a:lnTo>
                      <a:lnTo>
                        <a:pt x="19" y="28"/>
                      </a:lnTo>
                      <a:lnTo>
                        <a:pt x="16" y="18"/>
                      </a:lnTo>
                      <a:lnTo>
                        <a:pt x="10" y="15"/>
                      </a:lnTo>
                      <a:lnTo>
                        <a:pt x="6" y="5"/>
                      </a:lnTo>
                      <a:lnTo>
                        <a:pt x="0" y="3"/>
                      </a:lnTo>
                      <a:lnTo>
                        <a:pt x="1" y="0"/>
                      </a:lnTo>
                      <a:lnTo>
                        <a:pt x="6" y="5"/>
                      </a:lnTo>
                      <a:lnTo>
                        <a:pt x="5" y="10"/>
                      </a:lnTo>
                      <a:lnTo>
                        <a:pt x="10" y="15"/>
                      </a:lnTo>
                      <a:lnTo>
                        <a:pt x="11" y="11"/>
                      </a:lnTo>
                      <a:lnTo>
                        <a:pt x="16" y="18"/>
                      </a:lnTo>
                      <a:lnTo>
                        <a:pt x="13" y="21"/>
                      </a:lnTo>
                      <a:lnTo>
                        <a:pt x="10" y="15"/>
                      </a:lnTo>
                      <a:lnTo>
                        <a:pt x="13" y="21"/>
                      </a:lnTo>
                      <a:lnTo>
                        <a:pt x="16" y="18"/>
                      </a:lnTo>
                      <a:lnTo>
                        <a:pt x="21" y="23"/>
                      </a:lnTo>
                      <a:lnTo>
                        <a:pt x="19" y="28"/>
                      </a:lnTo>
                      <a:lnTo>
                        <a:pt x="21" y="23"/>
                      </a:lnTo>
                      <a:lnTo>
                        <a:pt x="24" y="29"/>
                      </a:lnTo>
                      <a:lnTo>
                        <a:pt x="23" y="33"/>
                      </a:lnTo>
                      <a:lnTo>
                        <a:pt x="29" y="39"/>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48" name="Line 48"/>
                <p:cNvSpPr>
                  <a:spLocks noChangeShapeType="1"/>
                </p:cNvSpPr>
                <p:nvPr/>
              </p:nvSpPr>
              <p:spPr bwMode="auto">
                <a:xfrm flipH="1" flipV="1">
                  <a:off x="956" y="1423"/>
                  <a:ext cx="30" cy="3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49" name="Freeform 49"/>
                <p:cNvSpPr>
                  <a:spLocks/>
                </p:cNvSpPr>
                <p:nvPr/>
              </p:nvSpPr>
              <p:spPr bwMode="auto">
                <a:xfrm>
                  <a:off x="956" y="1423"/>
                  <a:ext cx="31" cy="38"/>
                </a:xfrm>
                <a:custGeom>
                  <a:avLst/>
                  <a:gdLst>
                    <a:gd name="T0" fmla="*/ 30 w 31"/>
                    <a:gd name="T1" fmla="*/ 38 h 38"/>
                    <a:gd name="T2" fmla="*/ 0 w 31"/>
                    <a:gd name="T3" fmla="*/ 0 h 38"/>
                    <a:gd name="T4" fmla="*/ 31 w 31"/>
                    <a:gd name="T5" fmla="*/ 38 h 38"/>
                    <a:gd name="T6" fmla="*/ 30 w 31"/>
                    <a:gd name="T7" fmla="*/ 38 h 38"/>
                    <a:gd name="T8" fmla="*/ 0 60000 65536"/>
                    <a:gd name="T9" fmla="*/ 0 60000 65536"/>
                    <a:gd name="T10" fmla="*/ 0 60000 65536"/>
                    <a:gd name="T11" fmla="*/ 0 60000 65536"/>
                    <a:gd name="T12" fmla="*/ 0 w 31"/>
                    <a:gd name="T13" fmla="*/ 0 h 38"/>
                    <a:gd name="T14" fmla="*/ 31 w 31"/>
                    <a:gd name="T15" fmla="*/ 38 h 38"/>
                  </a:gdLst>
                  <a:ahLst/>
                  <a:cxnLst>
                    <a:cxn ang="T8">
                      <a:pos x="T0" y="T1"/>
                    </a:cxn>
                    <a:cxn ang="T9">
                      <a:pos x="T2" y="T3"/>
                    </a:cxn>
                    <a:cxn ang="T10">
                      <a:pos x="T4" y="T5"/>
                    </a:cxn>
                    <a:cxn ang="T11">
                      <a:pos x="T6" y="T7"/>
                    </a:cxn>
                  </a:cxnLst>
                  <a:rect l="T12" t="T13" r="T14" b="T15"/>
                  <a:pathLst>
                    <a:path w="31" h="38">
                      <a:moveTo>
                        <a:pt x="30" y="38"/>
                      </a:moveTo>
                      <a:lnTo>
                        <a:pt x="0" y="0"/>
                      </a:lnTo>
                      <a:lnTo>
                        <a:pt x="31" y="38"/>
                      </a:lnTo>
                      <a:lnTo>
                        <a:pt x="30" y="38"/>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50" name="Freeform 50"/>
                <p:cNvSpPr>
                  <a:spLocks/>
                </p:cNvSpPr>
                <p:nvPr/>
              </p:nvSpPr>
              <p:spPr bwMode="auto">
                <a:xfrm>
                  <a:off x="943" y="1412"/>
                  <a:ext cx="13" cy="13"/>
                </a:xfrm>
                <a:custGeom>
                  <a:avLst/>
                  <a:gdLst>
                    <a:gd name="T0" fmla="*/ 6 w 13"/>
                    <a:gd name="T1" fmla="*/ 6 h 13"/>
                    <a:gd name="T2" fmla="*/ 11 w 13"/>
                    <a:gd name="T3" fmla="*/ 0 h 13"/>
                    <a:gd name="T4" fmla="*/ 6 w 13"/>
                    <a:gd name="T5" fmla="*/ 6 h 13"/>
                    <a:gd name="T6" fmla="*/ 13 w 13"/>
                    <a:gd name="T7" fmla="*/ 5 h 13"/>
                    <a:gd name="T8" fmla="*/ 6 w 13"/>
                    <a:gd name="T9" fmla="*/ 6 h 13"/>
                    <a:gd name="T10" fmla="*/ 6 w 13"/>
                    <a:gd name="T11" fmla="*/ 10 h 13"/>
                    <a:gd name="T12" fmla="*/ 6 w 13"/>
                    <a:gd name="T13" fmla="*/ 6 h 13"/>
                    <a:gd name="T14" fmla="*/ 0 w 13"/>
                    <a:gd name="T15" fmla="*/ 13 h 13"/>
                    <a:gd name="T16" fmla="*/ 6 w 13"/>
                    <a:gd name="T17" fmla="*/ 6 h 13"/>
                    <a:gd name="T18" fmla="*/ 0 w 13"/>
                    <a:gd name="T19" fmla="*/ 8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3"/>
                    <a:gd name="T32" fmla="*/ 13 w 13"/>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3">
                      <a:moveTo>
                        <a:pt x="6" y="6"/>
                      </a:moveTo>
                      <a:lnTo>
                        <a:pt x="11" y="0"/>
                      </a:lnTo>
                      <a:lnTo>
                        <a:pt x="6" y="6"/>
                      </a:lnTo>
                      <a:lnTo>
                        <a:pt x="13" y="5"/>
                      </a:lnTo>
                      <a:lnTo>
                        <a:pt x="6" y="6"/>
                      </a:lnTo>
                      <a:lnTo>
                        <a:pt x="6" y="10"/>
                      </a:lnTo>
                      <a:lnTo>
                        <a:pt x="6" y="6"/>
                      </a:lnTo>
                      <a:lnTo>
                        <a:pt x="0" y="13"/>
                      </a:lnTo>
                      <a:lnTo>
                        <a:pt x="6" y="6"/>
                      </a:lnTo>
                      <a:lnTo>
                        <a:pt x="0" y="8"/>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51" name="Freeform 51"/>
                <p:cNvSpPr>
                  <a:spLocks/>
                </p:cNvSpPr>
                <p:nvPr/>
              </p:nvSpPr>
              <p:spPr bwMode="auto">
                <a:xfrm>
                  <a:off x="991" y="1491"/>
                  <a:ext cx="11" cy="5"/>
                </a:xfrm>
                <a:custGeom>
                  <a:avLst/>
                  <a:gdLst>
                    <a:gd name="T0" fmla="*/ 0 w 11"/>
                    <a:gd name="T1" fmla="*/ 5 h 5"/>
                    <a:gd name="T2" fmla="*/ 1 w 11"/>
                    <a:gd name="T3" fmla="*/ 5 h 5"/>
                    <a:gd name="T4" fmla="*/ 3 w 11"/>
                    <a:gd name="T5" fmla="*/ 5 h 5"/>
                    <a:gd name="T6" fmla="*/ 5 w 11"/>
                    <a:gd name="T7" fmla="*/ 5 h 5"/>
                    <a:gd name="T8" fmla="*/ 6 w 11"/>
                    <a:gd name="T9" fmla="*/ 5 h 5"/>
                    <a:gd name="T10" fmla="*/ 6 w 11"/>
                    <a:gd name="T11" fmla="*/ 4 h 5"/>
                    <a:gd name="T12" fmla="*/ 8 w 11"/>
                    <a:gd name="T13" fmla="*/ 4 h 5"/>
                    <a:gd name="T14" fmla="*/ 8 w 11"/>
                    <a:gd name="T15" fmla="*/ 2 h 5"/>
                    <a:gd name="T16" fmla="*/ 9 w 11"/>
                    <a:gd name="T17" fmla="*/ 2 h 5"/>
                    <a:gd name="T18" fmla="*/ 9 w 11"/>
                    <a:gd name="T19" fmla="*/ 0 h 5"/>
                    <a:gd name="T20" fmla="*/ 11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0" y="5"/>
                      </a:moveTo>
                      <a:lnTo>
                        <a:pt x="1" y="5"/>
                      </a:lnTo>
                      <a:lnTo>
                        <a:pt x="3" y="5"/>
                      </a:lnTo>
                      <a:lnTo>
                        <a:pt x="5" y="5"/>
                      </a:lnTo>
                      <a:lnTo>
                        <a:pt x="6" y="5"/>
                      </a:lnTo>
                      <a:lnTo>
                        <a:pt x="6" y="4"/>
                      </a:lnTo>
                      <a:lnTo>
                        <a:pt x="8" y="4"/>
                      </a:lnTo>
                      <a:lnTo>
                        <a:pt x="8" y="2"/>
                      </a:lnTo>
                      <a:lnTo>
                        <a:pt x="9" y="2"/>
                      </a:lnTo>
                      <a:lnTo>
                        <a:pt x="9" y="0"/>
                      </a:lnTo>
                      <a:lnTo>
                        <a:pt x="11"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52" name="Freeform 52"/>
                <p:cNvSpPr>
                  <a:spLocks/>
                </p:cNvSpPr>
                <p:nvPr/>
              </p:nvSpPr>
              <p:spPr bwMode="auto">
                <a:xfrm>
                  <a:off x="1002" y="1488"/>
                  <a:ext cx="1" cy="3"/>
                </a:xfrm>
                <a:custGeom>
                  <a:avLst/>
                  <a:gdLst>
                    <a:gd name="T0" fmla="*/ 0 w 1"/>
                    <a:gd name="T1" fmla="*/ 3 h 3"/>
                    <a:gd name="T2" fmla="*/ 0 w 1"/>
                    <a:gd name="T3" fmla="*/ 2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3"/>
                      </a:moveTo>
                      <a:lnTo>
                        <a:pt x="0" y="2"/>
                      </a:lnTo>
                      <a:lnTo>
                        <a:pt x="0"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53" name="Freeform 53"/>
                <p:cNvSpPr>
                  <a:spLocks/>
                </p:cNvSpPr>
                <p:nvPr/>
              </p:nvSpPr>
              <p:spPr bwMode="auto">
                <a:xfrm>
                  <a:off x="984" y="1483"/>
                  <a:ext cx="13" cy="5"/>
                </a:xfrm>
                <a:custGeom>
                  <a:avLst/>
                  <a:gdLst>
                    <a:gd name="T0" fmla="*/ 0 w 13"/>
                    <a:gd name="T1" fmla="*/ 5 h 5"/>
                    <a:gd name="T2" fmla="*/ 2 w 13"/>
                    <a:gd name="T3" fmla="*/ 5 h 5"/>
                    <a:gd name="T4" fmla="*/ 3 w 13"/>
                    <a:gd name="T5" fmla="*/ 5 h 5"/>
                    <a:gd name="T6" fmla="*/ 5 w 13"/>
                    <a:gd name="T7" fmla="*/ 5 h 5"/>
                    <a:gd name="T8" fmla="*/ 7 w 13"/>
                    <a:gd name="T9" fmla="*/ 5 h 5"/>
                    <a:gd name="T10" fmla="*/ 7 w 13"/>
                    <a:gd name="T11" fmla="*/ 3 h 5"/>
                    <a:gd name="T12" fmla="*/ 8 w 13"/>
                    <a:gd name="T13" fmla="*/ 3 h 5"/>
                    <a:gd name="T14" fmla="*/ 8 w 13"/>
                    <a:gd name="T15" fmla="*/ 2 h 5"/>
                    <a:gd name="T16" fmla="*/ 10 w 13"/>
                    <a:gd name="T17" fmla="*/ 2 h 5"/>
                    <a:gd name="T18" fmla="*/ 12 w 13"/>
                    <a:gd name="T19" fmla="*/ 0 h 5"/>
                    <a:gd name="T20" fmla="*/ 13 w 13"/>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5"/>
                    <a:gd name="T35" fmla="*/ 13 w 1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5">
                      <a:moveTo>
                        <a:pt x="0" y="5"/>
                      </a:moveTo>
                      <a:lnTo>
                        <a:pt x="2" y="5"/>
                      </a:lnTo>
                      <a:lnTo>
                        <a:pt x="3" y="5"/>
                      </a:lnTo>
                      <a:lnTo>
                        <a:pt x="5" y="5"/>
                      </a:lnTo>
                      <a:lnTo>
                        <a:pt x="7" y="5"/>
                      </a:lnTo>
                      <a:lnTo>
                        <a:pt x="7" y="3"/>
                      </a:lnTo>
                      <a:lnTo>
                        <a:pt x="8" y="3"/>
                      </a:lnTo>
                      <a:lnTo>
                        <a:pt x="8" y="2"/>
                      </a:lnTo>
                      <a:lnTo>
                        <a:pt x="10" y="2"/>
                      </a:lnTo>
                      <a:lnTo>
                        <a:pt x="12" y="0"/>
                      </a:lnTo>
                      <a:lnTo>
                        <a:pt x="13"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54" name="Freeform 54"/>
                <p:cNvSpPr>
                  <a:spLocks/>
                </p:cNvSpPr>
                <p:nvPr/>
              </p:nvSpPr>
              <p:spPr bwMode="auto">
                <a:xfrm>
                  <a:off x="997" y="1480"/>
                  <a:ext cx="2" cy="3"/>
                </a:xfrm>
                <a:custGeom>
                  <a:avLst/>
                  <a:gdLst>
                    <a:gd name="T0" fmla="*/ 0 w 2"/>
                    <a:gd name="T1" fmla="*/ 3 h 3"/>
                    <a:gd name="T2" fmla="*/ 0 w 2"/>
                    <a:gd name="T3" fmla="*/ 1 h 3"/>
                    <a:gd name="T4" fmla="*/ 2 w 2"/>
                    <a:gd name="T5" fmla="*/ 1 h 3"/>
                    <a:gd name="T6" fmla="*/ 2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3"/>
                      </a:moveTo>
                      <a:lnTo>
                        <a:pt x="0" y="1"/>
                      </a:lnTo>
                      <a:lnTo>
                        <a:pt x="2" y="1"/>
                      </a:lnTo>
                      <a:lnTo>
                        <a:pt x="2"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55" name="Freeform 55"/>
                <p:cNvSpPr>
                  <a:spLocks/>
                </p:cNvSpPr>
                <p:nvPr/>
              </p:nvSpPr>
              <p:spPr bwMode="auto">
                <a:xfrm>
                  <a:off x="979" y="1476"/>
                  <a:ext cx="12" cy="5"/>
                </a:xfrm>
                <a:custGeom>
                  <a:avLst/>
                  <a:gdLst>
                    <a:gd name="T0" fmla="*/ 0 w 12"/>
                    <a:gd name="T1" fmla="*/ 5 h 5"/>
                    <a:gd name="T2" fmla="*/ 2 w 12"/>
                    <a:gd name="T3" fmla="*/ 5 h 5"/>
                    <a:gd name="T4" fmla="*/ 3 w 12"/>
                    <a:gd name="T5" fmla="*/ 5 h 5"/>
                    <a:gd name="T6" fmla="*/ 5 w 12"/>
                    <a:gd name="T7" fmla="*/ 5 h 5"/>
                    <a:gd name="T8" fmla="*/ 7 w 12"/>
                    <a:gd name="T9" fmla="*/ 5 h 5"/>
                    <a:gd name="T10" fmla="*/ 7 w 12"/>
                    <a:gd name="T11" fmla="*/ 4 h 5"/>
                    <a:gd name="T12" fmla="*/ 8 w 12"/>
                    <a:gd name="T13" fmla="*/ 4 h 5"/>
                    <a:gd name="T14" fmla="*/ 8 w 12"/>
                    <a:gd name="T15" fmla="*/ 2 h 5"/>
                    <a:gd name="T16" fmla="*/ 10 w 12"/>
                    <a:gd name="T17" fmla="*/ 2 h 5"/>
                    <a:gd name="T18" fmla="*/ 12 w 12"/>
                    <a:gd name="T19" fmla="*/ 2 h 5"/>
                    <a:gd name="T20" fmla="*/ 12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0" y="5"/>
                      </a:moveTo>
                      <a:lnTo>
                        <a:pt x="2" y="5"/>
                      </a:lnTo>
                      <a:lnTo>
                        <a:pt x="3" y="5"/>
                      </a:lnTo>
                      <a:lnTo>
                        <a:pt x="5" y="5"/>
                      </a:lnTo>
                      <a:lnTo>
                        <a:pt x="7" y="5"/>
                      </a:lnTo>
                      <a:lnTo>
                        <a:pt x="7" y="4"/>
                      </a:lnTo>
                      <a:lnTo>
                        <a:pt x="8" y="4"/>
                      </a:lnTo>
                      <a:lnTo>
                        <a:pt x="8" y="2"/>
                      </a:lnTo>
                      <a:lnTo>
                        <a:pt x="10" y="2"/>
                      </a:lnTo>
                      <a:lnTo>
                        <a:pt x="12" y="2"/>
                      </a:lnTo>
                      <a:lnTo>
                        <a:pt x="12"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56" name="Freeform 56"/>
                <p:cNvSpPr>
                  <a:spLocks/>
                </p:cNvSpPr>
                <p:nvPr/>
              </p:nvSpPr>
              <p:spPr bwMode="auto">
                <a:xfrm>
                  <a:off x="991" y="1473"/>
                  <a:ext cx="1" cy="3"/>
                </a:xfrm>
                <a:custGeom>
                  <a:avLst/>
                  <a:gdLst>
                    <a:gd name="T0" fmla="*/ 0 w 1"/>
                    <a:gd name="T1" fmla="*/ 3 h 3"/>
                    <a:gd name="T2" fmla="*/ 1 w 1"/>
                    <a:gd name="T3" fmla="*/ 3 h 3"/>
                    <a:gd name="T4" fmla="*/ 1 w 1"/>
                    <a:gd name="T5" fmla="*/ 2 h 3"/>
                    <a:gd name="T6" fmla="*/ 1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3"/>
                      </a:moveTo>
                      <a:lnTo>
                        <a:pt x="1" y="3"/>
                      </a:lnTo>
                      <a:lnTo>
                        <a:pt x="1" y="2"/>
                      </a:lnTo>
                      <a:lnTo>
                        <a:pt x="1"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57" name="Freeform 57"/>
                <p:cNvSpPr>
                  <a:spLocks/>
                </p:cNvSpPr>
                <p:nvPr/>
              </p:nvSpPr>
              <p:spPr bwMode="auto">
                <a:xfrm>
                  <a:off x="976" y="1468"/>
                  <a:ext cx="10" cy="5"/>
                </a:xfrm>
                <a:custGeom>
                  <a:avLst/>
                  <a:gdLst>
                    <a:gd name="T0" fmla="*/ 0 w 10"/>
                    <a:gd name="T1" fmla="*/ 5 h 5"/>
                    <a:gd name="T2" fmla="*/ 1 w 10"/>
                    <a:gd name="T3" fmla="*/ 5 h 5"/>
                    <a:gd name="T4" fmla="*/ 3 w 10"/>
                    <a:gd name="T5" fmla="*/ 5 h 5"/>
                    <a:gd name="T6" fmla="*/ 5 w 10"/>
                    <a:gd name="T7" fmla="*/ 5 h 5"/>
                    <a:gd name="T8" fmla="*/ 5 w 10"/>
                    <a:gd name="T9" fmla="*/ 3 h 5"/>
                    <a:gd name="T10" fmla="*/ 6 w 10"/>
                    <a:gd name="T11" fmla="*/ 3 h 5"/>
                    <a:gd name="T12" fmla="*/ 6 w 10"/>
                    <a:gd name="T13" fmla="*/ 2 h 5"/>
                    <a:gd name="T14" fmla="*/ 8 w 10"/>
                    <a:gd name="T15" fmla="*/ 2 h 5"/>
                    <a:gd name="T16" fmla="*/ 10 w 10"/>
                    <a:gd name="T17" fmla="*/ 2 h 5"/>
                    <a:gd name="T18" fmla="*/ 10 w 1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
                    <a:gd name="T32" fmla="*/ 10 w 1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
                      <a:moveTo>
                        <a:pt x="0" y="5"/>
                      </a:moveTo>
                      <a:lnTo>
                        <a:pt x="1" y="5"/>
                      </a:lnTo>
                      <a:lnTo>
                        <a:pt x="3" y="5"/>
                      </a:lnTo>
                      <a:lnTo>
                        <a:pt x="5" y="5"/>
                      </a:lnTo>
                      <a:lnTo>
                        <a:pt x="5" y="3"/>
                      </a:lnTo>
                      <a:lnTo>
                        <a:pt x="6" y="3"/>
                      </a:lnTo>
                      <a:lnTo>
                        <a:pt x="6" y="2"/>
                      </a:lnTo>
                      <a:lnTo>
                        <a:pt x="8" y="2"/>
                      </a:lnTo>
                      <a:lnTo>
                        <a:pt x="10" y="2"/>
                      </a:lnTo>
                      <a:lnTo>
                        <a:pt x="10"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58" name="Freeform 58"/>
                <p:cNvSpPr>
                  <a:spLocks/>
                </p:cNvSpPr>
                <p:nvPr/>
              </p:nvSpPr>
              <p:spPr bwMode="auto">
                <a:xfrm>
                  <a:off x="986" y="1466"/>
                  <a:ext cx="1" cy="2"/>
                </a:xfrm>
                <a:custGeom>
                  <a:avLst/>
                  <a:gdLst>
                    <a:gd name="T0" fmla="*/ 0 w 1"/>
                    <a:gd name="T1" fmla="*/ 2 h 2"/>
                    <a:gd name="T2" fmla="*/ 1 w 1"/>
                    <a:gd name="T3" fmla="*/ 2 h 2"/>
                    <a:gd name="T4" fmla="*/ 1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lnTo>
                        <a:pt x="1" y="2"/>
                      </a:lnTo>
                      <a:lnTo>
                        <a:pt x="1"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59" name="Line 59"/>
                <p:cNvSpPr>
                  <a:spLocks noChangeShapeType="1"/>
                </p:cNvSpPr>
                <p:nvPr/>
              </p:nvSpPr>
              <p:spPr bwMode="auto">
                <a:xfrm flipH="1" flipV="1">
                  <a:off x="987" y="1466"/>
                  <a:ext cx="5"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60" name="Line 60"/>
                <p:cNvSpPr>
                  <a:spLocks noChangeShapeType="1"/>
                </p:cNvSpPr>
                <p:nvPr/>
              </p:nvSpPr>
              <p:spPr bwMode="auto">
                <a:xfrm>
                  <a:off x="987" y="1466"/>
                  <a:ext cx="5"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61" name="Freeform 61"/>
                <p:cNvSpPr>
                  <a:spLocks/>
                </p:cNvSpPr>
                <p:nvPr/>
              </p:nvSpPr>
              <p:spPr bwMode="auto">
                <a:xfrm>
                  <a:off x="987" y="1466"/>
                  <a:ext cx="5" cy="7"/>
                </a:xfrm>
                <a:custGeom>
                  <a:avLst/>
                  <a:gdLst>
                    <a:gd name="T0" fmla="*/ 0 w 5"/>
                    <a:gd name="T1" fmla="*/ 0 h 7"/>
                    <a:gd name="T2" fmla="*/ 5 w 5"/>
                    <a:gd name="T3" fmla="*/ 7 h 7"/>
                    <a:gd name="T4" fmla="*/ 0 w 5"/>
                    <a:gd name="T5" fmla="*/ 0 h 7"/>
                    <a:gd name="T6" fmla="*/ 0 60000 65536"/>
                    <a:gd name="T7" fmla="*/ 0 60000 65536"/>
                    <a:gd name="T8" fmla="*/ 0 60000 65536"/>
                    <a:gd name="T9" fmla="*/ 0 w 5"/>
                    <a:gd name="T10" fmla="*/ 0 h 7"/>
                    <a:gd name="T11" fmla="*/ 5 w 5"/>
                    <a:gd name="T12" fmla="*/ 7 h 7"/>
                  </a:gdLst>
                  <a:ahLst/>
                  <a:cxnLst>
                    <a:cxn ang="T6">
                      <a:pos x="T0" y="T1"/>
                    </a:cxn>
                    <a:cxn ang="T7">
                      <a:pos x="T2" y="T3"/>
                    </a:cxn>
                    <a:cxn ang="T8">
                      <a:pos x="T4" y="T5"/>
                    </a:cxn>
                  </a:cxnLst>
                  <a:rect l="T9" t="T10" r="T11" b="T12"/>
                  <a:pathLst>
                    <a:path w="5" h="7">
                      <a:moveTo>
                        <a:pt x="0" y="0"/>
                      </a:moveTo>
                      <a:lnTo>
                        <a:pt x="5" y="7"/>
                      </a:lnTo>
                      <a:lnTo>
                        <a:pt x="0"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62" name="Line 62"/>
                <p:cNvSpPr>
                  <a:spLocks noChangeShapeType="1"/>
                </p:cNvSpPr>
                <p:nvPr/>
              </p:nvSpPr>
              <p:spPr bwMode="auto">
                <a:xfrm flipH="1" flipV="1">
                  <a:off x="992" y="1473"/>
                  <a:ext cx="7"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63" name="Line 63"/>
                <p:cNvSpPr>
                  <a:spLocks noChangeShapeType="1"/>
                </p:cNvSpPr>
                <p:nvPr/>
              </p:nvSpPr>
              <p:spPr bwMode="auto">
                <a:xfrm>
                  <a:off x="992" y="1473"/>
                  <a:ext cx="7"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64" name="Freeform 64"/>
                <p:cNvSpPr>
                  <a:spLocks/>
                </p:cNvSpPr>
                <p:nvPr/>
              </p:nvSpPr>
              <p:spPr bwMode="auto">
                <a:xfrm>
                  <a:off x="992" y="1473"/>
                  <a:ext cx="7" cy="7"/>
                </a:xfrm>
                <a:custGeom>
                  <a:avLst/>
                  <a:gdLst>
                    <a:gd name="T0" fmla="*/ 0 w 7"/>
                    <a:gd name="T1" fmla="*/ 0 h 7"/>
                    <a:gd name="T2" fmla="*/ 7 w 7"/>
                    <a:gd name="T3" fmla="*/ 7 h 7"/>
                    <a:gd name="T4" fmla="*/ 0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7" y="7"/>
                      </a:lnTo>
                      <a:lnTo>
                        <a:pt x="0"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65" name="Line 65"/>
                <p:cNvSpPr>
                  <a:spLocks noChangeShapeType="1"/>
                </p:cNvSpPr>
                <p:nvPr/>
              </p:nvSpPr>
              <p:spPr bwMode="auto">
                <a:xfrm>
                  <a:off x="999" y="1480"/>
                  <a:ext cx="5"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66" name="Line 66"/>
                <p:cNvSpPr>
                  <a:spLocks noChangeShapeType="1"/>
                </p:cNvSpPr>
                <p:nvPr/>
              </p:nvSpPr>
              <p:spPr bwMode="auto">
                <a:xfrm flipH="1" flipV="1">
                  <a:off x="999" y="1480"/>
                  <a:ext cx="3"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67" name="Line 67"/>
                <p:cNvSpPr>
                  <a:spLocks noChangeShapeType="1"/>
                </p:cNvSpPr>
                <p:nvPr/>
              </p:nvSpPr>
              <p:spPr bwMode="auto">
                <a:xfrm>
                  <a:off x="999" y="1480"/>
                  <a:ext cx="3"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68" name="Freeform 68"/>
                <p:cNvSpPr>
                  <a:spLocks/>
                </p:cNvSpPr>
                <p:nvPr/>
              </p:nvSpPr>
              <p:spPr bwMode="auto">
                <a:xfrm>
                  <a:off x="999" y="1480"/>
                  <a:ext cx="5" cy="10"/>
                </a:xfrm>
                <a:custGeom>
                  <a:avLst/>
                  <a:gdLst>
                    <a:gd name="T0" fmla="*/ 0 w 5"/>
                    <a:gd name="T1" fmla="*/ 0 h 10"/>
                    <a:gd name="T2" fmla="*/ 3 w 5"/>
                    <a:gd name="T3" fmla="*/ 10 h 10"/>
                    <a:gd name="T4" fmla="*/ 5 w 5"/>
                    <a:gd name="T5" fmla="*/ 10 h 10"/>
                    <a:gd name="T6" fmla="*/ 0 w 5"/>
                    <a:gd name="T7" fmla="*/ 0 h 10"/>
                    <a:gd name="T8" fmla="*/ 0 60000 65536"/>
                    <a:gd name="T9" fmla="*/ 0 60000 65536"/>
                    <a:gd name="T10" fmla="*/ 0 60000 65536"/>
                    <a:gd name="T11" fmla="*/ 0 60000 65536"/>
                    <a:gd name="T12" fmla="*/ 0 w 5"/>
                    <a:gd name="T13" fmla="*/ 0 h 10"/>
                    <a:gd name="T14" fmla="*/ 5 w 5"/>
                    <a:gd name="T15" fmla="*/ 10 h 10"/>
                  </a:gdLst>
                  <a:ahLst/>
                  <a:cxnLst>
                    <a:cxn ang="T8">
                      <a:pos x="T0" y="T1"/>
                    </a:cxn>
                    <a:cxn ang="T9">
                      <a:pos x="T2" y="T3"/>
                    </a:cxn>
                    <a:cxn ang="T10">
                      <a:pos x="T4" y="T5"/>
                    </a:cxn>
                    <a:cxn ang="T11">
                      <a:pos x="T6" y="T7"/>
                    </a:cxn>
                  </a:cxnLst>
                  <a:rect l="T12" t="T13" r="T14" b="T15"/>
                  <a:pathLst>
                    <a:path w="5" h="10">
                      <a:moveTo>
                        <a:pt x="0" y="0"/>
                      </a:moveTo>
                      <a:lnTo>
                        <a:pt x="3" y="10"/>
                      </a:lnTo>
                      <a:lnTo>
                        <a:pt x="5" y="10"/>
                      </a:lnTo>
                      <a:lnTo>
                        <a:pt x="0"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69" name="Line 69"/>
                <p:cNvSpPr>
                  <a:spLocks noChangeShapeType="1"/>
                </p:cNvSpPr>
                <p:nvPr/>
              </p:nvSpPr>
              <p:spPr bwMode="auto">
                <a:xfrm>
                  <a:off x="984" y="1488"/>
                  <a:ext cx="7"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70" name="Line 70"/>
                <p:cNvSpPr>
                  <a:spLocks noChangeShapeType="1"/>
                </p:cNvSpPr>
                <p:nvPr/>
              </p:nvSpPr>
              <p:spPr bwMode="auto">
                <a:xfrm flipH="1" flipV="1">
                  <a:off x="982" y="1488"/>
                  <a:ext cx="9"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71" name="Line 71"/>
                <p:cNvSpPr>
                  <a:spLocks noChangeShapeType="1"/>
                </p:cNvSpPr>
                <p:nvPr/>
              </p:nvSpPr>
              <p:spPr bwMode="auto">
                <a:xfrm>
                  <a:off x="982" y="1490"/>
                  <a:ext cx="9"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72" name="Freeform 72"/>
                <p:cNvSpPr>
                  <a:spLocks/>
                </p:cNvSpPr>
                <p:nvPr/>
              </p:nvSpPr>
              <p:spPr bwMode="auto">
                <a:xfrm>
                  <a:off x="982" y="1488"/>
                  <a:ext cx="9" cy="10"/>
                </a:xfrm>
                <a:custGeom>
                  <a:avLst/>
                  <a:gdLst>
                    <a:gd name="T0" fmla="*/ 7 w 9"/>
                    <a:gd name="T1" fmla="*/ 10 h 10"/>
                    <a:gd name="T2" fmla="*/ 0 w 9"/>
                    <a:gd name="T3" fmla="*/ 2 h 10"/>
                    <a:gd name="T4" fmla="*/ 0 w 9"/>
                    <a:gd name="T5" fmla="*/ 0 h 10"/>
                    <a:gd name="T6" fmla="*/ 9 w 9"/>
                    <a:gd name="T7" fmla="*/ 8 h 10"/>
                    <a:gd name="T8" fmla="*/ 7 w 9"/>
                    <a:gd name="T9" fmla="*/ 1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7" y="10"/>
                      </a:moveTo>
                      <a:lnTo>
                        <a:pt x="0" y="2"/>
                      </a:lnTo>
                      <a:lnTo>
                        <a:pt x="0" y="0"/>
                      </a:lnTo>
                      <a:lnTo>
                        <a:pt x="9" y="8"/>
                      </a:lnTo>
                      <a:lnTo>
                        <a:pt x="7" y="1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73" name="Line 73"/>
                <p:cNvSpPr>
                  <a:spLocks noChangeShapeType="1"/>
                </p:cNvSpPr>
                <p:nvPr/>
              </p:nvSpPr>
              <p:spPr bwMode="auto">
                <a:xfrm>
                  <a:off x="979" y="1481"/>
                  <a:ext cx="5"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74" name="Line 74"/>
                <p:cNvSpPr>
                  <a:spLocks noChangeShapeType="1"/>
                </p:cNvSpPr>
                <p:nvPr/>
              </p:nvSpPr>
              <p:spPr bwMode="auto">
                <a:xfrm flipH="1" flipV="1">
                  <a:off x="979" y="1481"/>
                  <a:ext cx="3"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75" name="Line 75"/>
                <p:cNvSpPr>
                  <a:spLocks noChangeShapeType="1"/>
                </p:cNvSpPr>
                <p:nvPr/>
              </p:nvSpPr>
              <p:spPr bwMode="auto">
                <a:xfrm>
                  <a:off x="979" y="1481"/>
                  <a:ext cx="3" cy="9"/>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76" name="Freeform 76"/>
                <p:cNvSpPr>
                  <a:spLocks/>
                </p:cNvSpPr>
                <p:nvPr/>
              </p:nvSpPr>
              <p:spPr bwMode="auto">
                <a:xfrm>
                  <a:off x="979" y="1481"/>
                  <a:ext cx="5" cy="9"/>
                </a:xfrm>
                <a:custGeom>
                  <a:avLst/>
                  <a:gdLst>
                    <a:gd name="T0" fmla="*/ 3 w 5"/>
                    <a:gd name="T1" fmla="*/ 9 h 9"/>
                    <a:gd name="T2" fmla="*/ 0 w 5"/>
                    <a:gd name="T3" fmla="*/ 0 h 9"/>
                    <a:gd name="T4" fmla="*/ 5 w 5"/>
                    <a:gd name="T5" fmla="*/ 7 h 9"/>
                    <a:gd name="T6" fmla="*/ 3 w 5"/>
                    <a:gd name="T7" fmla="*/ 9 h 9"/>
                    <a:gd name="T8" fmla="*/ 0 60000 65536"/>
                    <a:gd name="T9" fmla="*/ 0 60000 65536"/>
                    <a:gd name="T10" fmla="*/ 0 60000 65536"/>
                    <a:gd name="T11" fmla="*/ 0 60000 65536"/>
                    <a:gd name="T12" fmla="*/ 0 w 5"/>
                    <a:gd name="T13" fmla="*/ 0 h 9"/>
                    <a:gd name="T14" fmla="*/ 5 w 5"/>
                    <a:gd name="T15" fmla="*/ 9 h 9"/>
                  </a:gdLst>
                  <a:ahLst/>
                  <a:cxnLst>
                    <a:cxn ang="T8">
                      <a:pos x="T0" y="T1"/>
                    </a:cxn>
                    <a:cxn ang="T9">
                      <a:pos x="T2" y="T3"/>
                    </a:cxn>
                    <a:cxn ang="T10">
                      <a:pos x="T4" y="T5"/>
                    </a:cxn>
                    <a:cxn ang="T11">
                      <a:pos x="T6" y="T7"/>
                    </a:cxn>
                  </a:cxnLst>
                  <a:rect l="T12" t="T13" r="T14" b="T15"/>
                  <a:pathLst>
                    <a:path w="5" h="9">
                      <a:moveTo>
                        <a:pt x="3" y="9"/>
                      </a:moveTo>
                      <a:lnTo>
                        <a:pt x="0" y="0"/>
                      </a:lnTo>
                      <a:lnTo>
                        <a:pt x="5" y="7"/>
                      </a:lnTo>
                      <a:lnTo>
                        <a:pt x="3" y="9"/>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77" name="Line 77"/>
                <p:cNvSpPr>
                  <a:spLocks noChangeShapeType="1"/>
                </p:cNvSpPr>
                <p:nvPr/>
              </p:nvSpPr>
              <p:spPr bwMode="auto">
                <a:xfrm>
                  <a:off x="976" y="1473"/>
                  <a:ext cx="3"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78" name="Line 78"/>
                <p:cNvSpPr>
                  <a:spLocks noChangeShapeType="1"/>
                </p:cNvSpPr>
                <p:nvPr/>
              </p:nvSpPr>
              <p:spPr bwMode="auto">
                <a:xfrm flipH="1" flipV="1">
                  <a:off x="976" y="1473"/>
                  <a:ext cx="3"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79" name="Line 79"/>
                <p:cNvSpPr>
                  <a:spLocks noChangeShapeType="1"/>
                </p:cNvSpPr>
                <p:nvPr/>
              </p:nvSpPr>
              <p:spPr bwMode="auto">
                <a:xfrm>
                  <a:off x="976" y="1473"/>
                  <a:ext cx="3"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80" name="Freeform 80"/>
                <p:cNvSpPr>
                  <a:spLocks/>
                </p:cNvSpPr>
                <p:nvPr/>
              </p:nvSpPr>
              <p:spPr bwMode="auto">
                <a:xfrm>
                  <a:off x="976" y="1473"/>
                  <a:ext cx="3" cy="8"/>
                </a:xfrm>
                <a:custGeom>
                  <a:avLst/>
                  <a:gdLst>
                    <a:gd name="T0" fmla="*/ 3 w 3"/>
                    <a:gd name="T1" fmla="*/ 8 h 8"/>
                    <a:gd name="T2" fmla="*/ 0 w 3"/>
                    <a:gd name="T3" fmla="*/ 2 h 8"/>
                    <a:gd name="T4" fmla="*/ 0 w 3"/>
                    <a:gd name="T5" fmla="*/ 0 h 8"/>
                    <a:gd name="T6" fmla="*/ 3 w 3"/>
                    <a:gd name="T7" fmla="*/ 8 h 8"/>
                    <a:gd name="T8" fmla="*/ 0 60000 65536"/>
                    <a:gd name="T9" fmla="*/ 0 60000 65536"/>
                    <a:gd name="T10" fmla="*/ 0 60000 65536"/>
                    <a:gd name="T11" fmla="*/ 0 60000 65536"/>
                    <a:gd name="T12" fmla="*/ 0 w 3"/>
                    <a:gd name="T13" fmla="*/ 0 h 8"/>
                    <a:gd name="T14" fmla="*/ 3 w 3"/>
                    <a:gd name="T15" fmla="*/ 8 h 8"/>
                  </a:gdLst>
                  <a:ahLst/>
                  <a:cxnLst>
                    <a:cxn ang="T8">
                      <a:pos x="T0" y="T1"/>
                    </a:cxn>
                    <a:cxn ang="T9">
                      <a:pos x="T2" y="T3"/>
                    </a:cxn>
                    <a:cxn ang="T10">
                      <a:pos x="T4" y="T5"/>
                    </a:cxn>
                    <a:cxn ang="T11">
                      <a:pos x="T6" y="T7"/>
                    </a:cxn>
                  </a:cxnLst>
                  <a:rect l="T12" t="T13" r="T14" b="T15"/>
                  <a:pathLst>
                    <a:path w="3" h="8">
                      <a:moveTo>
                        <a:pt x="3" y="8"/>
                      </a:moveTo>
                      <a:lnTo>
                        <a:pt x="0" y="2"/>
                      </a:lnTo>
                      <a:lnTo>
                        <a:pt x="0" y="0"/>
                      </a:lnTo>
                      <a:lnTo>
                        <a:pt x="3" y="8"/>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81" name="Line 81"/>
                <p:cNvSpPr>
                  <a:spLocks noChangeShapeType="1"/>
                </p:cNvSpPr>
                <p:nvPr/>
              </p:nvSpPr>
              <p:spPr bwMode="auto">
                <a:xfrm>
                  <a:off x="972" y="1463"/>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82" name="Line 82"/>
                <p:cNvSpPr>
                  <a:spLocks noChangeShapeType="1"/>
                </p:cNvSpPr>
                <p:nvPr/>
              </p:nvSpPr>
              <p:spPr bwMode="auto">
                <a:xfrm flipV="1">
                  <a:off x="972" y="1461"/>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83" name="Line 83"/>
                <p:cNvSpPr>
                  <a:spLocks noChangeShapeType="1"/>
                </p:cNvSpPr>
                <p:nvPr/>
              </p:nvSpPr>
              <p:spPr bwMode="auto">
                <a:xfrm>
                  <a:off x="974" y="1460"/>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84" name="Line 84"/>
                <p:cNvSpPr>
                  <a:spLocks noChangeShapeType="1"/>
                </p:cNvSpPr>
                <p:nvPr/>
              </p:nvSpPr>
              <p:spPr bwMode="auto">
                <a:xfrm flipV="1">
                  <a:off x="974" y="1460"/>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85" name="Line 85"/>
                <p:cNvSpPr>
                  <a:spLocks noChangeShapeType="1"/>
                </p:cNvSpPr>
                <p:nvPr/>
              </p:nvSpPr>
              <p:spPr bwMode="auto">
                <a:xfrm>
                  <a:off x="974" y="1460"/>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86" name="Line 86"/>
                <p:cNvSpPr>
                  <a:spLocks noChangeShapeType="1"/>
                </p:cNvSpPr>
                <p:nvPr/>
              </p:nvSpPr>
              <p:spPr bwMode="auto">
                <a:xfrm flipV="1">
                  <a:off x="974" y="1460"/>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87" name="Line 87"/>
                <p:cNvSpPr>
                  <a:spLocks noChangeShapeType="1"/>
                </p:cNvSpPr>
                <p:nvPr/>
              </p:nvSpPr>
              <p:spPr bwMode="auto">
                <a:xfrm>
                  <a:off x="976" y="1460"/>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88" name="Line 88"/>
                <p:cNvSpPr>
                  <a:spLocks noChangeShapeType="1"/>
                </p:cNvSpPr>
                <p:nvPr/>
              </p:nvSpPr>
              <p:spPr bwMode="auto">
                <a:xfrm flipV="1">
                  <a:off x="976" y="1460"/>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89" name="Line 89"/>
                <p:cNvSpPr>
                  <a:spLocks noChangeShapeType="1"/>
                </p:cNvSpPr>
                <p:nvPr/>
              </p:nvSpPr>
              <p:spPr bwMode="auto">
                <a:xfrm>
                  <a:off x="976" y="1460"/>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90" name="Line 90"/>
                <p:cNvSpPr>
                  <a:spLocks noChangeShapeType="1"/>
                </p:cNvSpPr>
                <p:nvPr/>
              </p:nvSpPr>
              <p:spPr bwMode="auto">
                <a:xfrm flipV="1">
                  <a:off x="976" y="1460"/>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91" name="Line 91"/>
                <p:cNvSpPr>
                  <a:spLocks noChangeShapeType="1"/>
                </p:cNvSpPr>
                <p:nvPr/>
              </p:nvSpPr>
              <p:spPr bwMode="auto">
                <a:xfrm>
                  <a:off x="977" y="1460"/>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92" name="Line 92"/>
                <p:cNvSpPr>
                  <a:spLocks noChangeShapeType="1"/>
                </p:cNvSpPr>
                <p:nvPr/>
              </p:nvSpPr>
              <p:spPr bwMode="auto">
                <a:xfrm flipV="1">
                  <a:off x="977" y="1460"/>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93" name="Line 93"/>
                <p:cNvSpPr>
                  <a:spLocks noChangeShapeType="1"/>
                </p:cNvSpPr>
                <p:nvPr/>
              </p:nvSpPr>
              <p:spPr bwMode="auto">
                <a:xfrm>
                  <a:off x="977" y="1460"/>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94" name="Line 94"/>
                <p:cNvSpPr>
                  <a:spLocks noChangeShapeType="1"/>
                </p:cNvSpPr>
                <p:nvPr/>
              </p:nvSpPr>
              <p:spPr bwMode="auto">
                <a:xfrm flipV="1">
                  <a:off x="977" y="1460"/>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95" name="Line 95"/>
                <p:cNvSpPr>
                  <a:spLocks noChangeShapeType="1"/>
                </p:cNvSpPr>
                <p:nvPr/>
              </p:nvSpPr>
              <p:spPr bwMode="auto">
                <a:xfrm>
                  <a:off x="979" y="1460"/>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96" name="Line 96"/>
                <p:cNvSpPr>
                  <a:spLocks noChangeShapeType="1"/>
                </p:cNvSpPr>
                <p:nvPr/>
              </p:nvSpPr>
              <p:spPr bwMode="auto">
                <a:xfrm flipV="1">
                  <a:off x="979" y="1460"/>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97" name="Line 97"/>
                <p:cNvSpPr>
                  <a:spLocks noChangeShapeType="1"/>
                </p:cNvSpPr>
                <p:nvPr/>
              </p:nvSpPr>
              <p:spPr bwMode="auto">
                <a:xfrm>
                  <a:off x="979" y="1460"/>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98" name="Line 98"/>
                <p:cNvSpPr>
                  <a:spLocks noChangeShapeType="1"/>
                </p:cNvSpPr>
                <p:nvPr/>
              </p:nvSpPr>
              <p:spPr bwMode="auto">
                <a:xfrm flipV="1">
                  <a:off x="979" y="1460"/>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99" name="Line 99"/>
                <p:cNvSpPr>
                  <a:spLocks noChangeShapeType="1"/>
                </p:cNvSpPr>
                <p:nvPr/>
              </p:nvSpPr>
              <p:spPr bwMode="auto">
                <a:xfrm>
                  <a:off x="981" y="1461"/>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00" name="Line 100"/>
                <p:cNvSpPr>
                  <a:spLocks noChangeShapeType="1"/>
                </p:cNvSpPr>
                <p:nvPr/>
              </p:nvSpPr>
              <p:spPr bwMode="auto">
                <a:xfrm flipV="1">
                  <a:off x="981" y="1461"/>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01" name="Line 101"/>
                <p:cNvSpPr>
                  <a:spLocks noChangeShapeType="1"/>
                </p:cNvSpPr>
                <p:nvPr/>
              </p:nvSpPr>
              <p:spPr bwMode="auto">
                <a:xfrm>
                  <a:off x="981" y="1461"/>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02" name="Line 102"/>
                <p:cNvSpPr>
                  <a:spLocks noChangeShapeType="1"/>
                </p:cNvSpPr>
                <p:nvPr/>
              </p:nvSpPr>
              <p:spPr bwMode="auto">
                <a:xfrm flipV="1">
                  <a:off x="981" y="1463"/>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03" name="Line 103"/>
                <p:cNvSpPr>
                  <a:spLocks noChangeShapeType="1"/>
                </p:cNvSpPr>
                <p:nvPr/>
              </p:nvSpPr>
              <p:spPr bwMode="auto">
                <a:xfrm>
                  <a:off x="982" y="1463"/>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04" name="Line 104"/>
                <p:cNvSpPr>
                  <a:spLocks noChangeShapeType="1"/>
                </p:cNvSpPr>
                <p:nvPr/>
              </p:nvSpPr>
              <p:spPr bwMode="auto">
                <a:xfrm flipV="1">
                  <a:off x="982" y="1463"/>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05" name="Line 105"/>
                <p:cNvSpPr>
                  <a:spLocks noChangeShapeType="1"/>
                </p:cNvSpPr>
                <p:nvPr/>
              </p:nvSpPr>
              <p:spPr bwMode="auto">
                <a:xfrm>
                  <a:off x="982" y="1463"/>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06" name="Line 106"/>
                <p:cNvSpPr>
                  <a:spLocks noChangeShapeType="1"/>
                </p:cNvSpPr>
                <p:nvPr/>
              </p:nvSpPr>
              <p:spPr bwMode="auto">
                <a:xfrm flipV="1">
                  <a:off x="984" y="1465"/>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07" name="Line 107"/>
                <p:cNvSpPr>
                  <a:spLocks noChangeShapeType="1"/>
                </p:cNvSpPr>
                <p:nvPr/>
              </p:nvSpPr>
              <p:spPr bwMode="auto">
                <a:xfrm>
                  <a:off x="984" y="1465"/>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08" name="Line 108"/>
                <p:cNvSpPr>
                  <a:spLocks noChangeShapeType="1"/>
                </p:cNvSpPr>
                <p:nvPr/>
              </p:nvSpPr>
              <p:spPr bwMode="auto">
                <a:xfrm flipV="1">
                  <a:off x="984" y="1465"/>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09" name="Line 109"/>
                <p:cNvSpPr>
                  <a:spLocks noChangeShapeType="1"/>
                </p:cNvSpPr>
                <p:nvPr/>
              </p:nvSpPr>
              <p:spPr bwMode="auto">
                <a:xfrm>
                  <a:off x="986" y="1465"/>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10" name="Line 110"/>
                <p:cNvSpPr>
                  <a:spLocks noChangeShapeType="1"/>
                </p:cNvSpPr>
                <p:nvPr/>
              </p:nvSpPr>
              <p:spPr bwMode="auto">
                <a:xfrm flipV="1">
                  <a:off x="986" y="1465"/>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11" name="Freeform 111"/>
                <p:cNvSpPr>
                  <a:spLocks/>
                </p:cNvSpPr>
                <p:nvPr/>
              </p:nvSpPr>
              <p:spPr bwMode="auto">
                <a:xfrm>
                  <a:off x="971" y="1460"/>
                  <a:ext cx="16" cy="13"/>
                </a:xfrm>
                <a:custGeom>
                  <a:avLst/>
                  <a:gdLst>
                    <a:gd name="T0" fmla="*/ 5 w 16"/>
                    <a:gd name="T1" fmla="*/ 13 h 13"/>
                    <a:gd name="T2" fmla="*/ 10 w 16"/>
                    <a:gd name="T3" fmla="*/ 11 h 13"/>
                    <a:gd name="T4" fmla="*/ 16 w 16"/>
                    <a:gd name="T5" fmla="*/ 6 h 13"/>
                    <a:gd name="T6" fmla="*/ 8 w 16"/>
                    <a:gd name="T7" fmla="*/ 0 h 13"/>
                    <a:gd name="T8" fmla="*/ 3 w 16"/>
                    <a:gd name="T9" fmla="*/ 0 h 13"/>
                    <a:gd name="T10" fmla="*/ 0 w 16"/>
                    <a:gd name="T11" fmla="*/ 3 h 13"/>
                    <a:gd name="T12" fmla="*/ 5 w 16"/>
                    <a:gd name="T13" fmla="*/ 13 h 13"/>
                    <a:gd name="T14" fmla="*/ 0 60000 65536"/>
                    <a:gd name="T15" fmla="*/ 0 60000 65536"/>
                    <a:gd name="T16" fmla="*/ 0 60000 65536"/>
                    <a:gd name="T17" fmla="*/ 0 60000 65536"/>
                    <a:gd name="T18" fmla="*/ 0 60000 65536"/>
                    <a:gd name="T19" fmla="*/ 0 60000 65536"/>
                    <a:gd name="T20" fmla="*/ 0 60000 65536"/>
                    <a:gd name="T21" fmla="*/ 0 w 16"/>
                    <a:gd name="T22" fmla="*/ 0 h 13"/>
                    <a:gd name="T23" fmla="*/ 16 w 1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3">
                      <a:moveTo>
                        <a:pt x="5" y="13"/>
                      </a:moveTo>
                      <a:lnTo>
                        <a:pt x="10" y="11"/>
                      </a:lnTo>
                      <a:lnTo>
                        <a:pt x="16" y="6"/>
                      </a:lnTo>
                      <a:lnTo>
                        <a:pt x="8" y="0"/>
                      </a:lnTo>
                      <a:lnTo>
                        <a:pt x="3" y="0"/>
                      </a:lnTo>
                      <a:lnTo>
                        <a:pt x="0" y="3"/>
                      </a:lnTo>
                      <a:lnTo>
                        <a:pt x="5" y="13"/>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12" name="Line 112"/>
                <p:cNvSpPr>
                  <a:spLocks noChangeShapeType="1"/>
                </p:cNvSpPr>
                <p:nvPr/>
              </p:nvSpPr>
              <p:spPr bwMode="auto">
                <a:xfrm>
                  <a:off x="910" y="152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13" name="Line 113"/>
                <p:cNvSpPr>
                  <a:spLocks noChangeShapeType="1"/>
                </p:cNvSpPr>
                <p:nvPr/>
              </p:nvSpPr>
              <p:spPr bwMode="auto">
                <a:xfrm flipV="1">
                  <a:off x="910" y="152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14" name="Line 114"/>
                <p:cNvSpPr>
                  <a:spLocks noChangeShapeType="1"/>
                </p:cNvSpPr>
                <p:nvPr/>
              </p:nvSpPr>
              <p:spPr bwMode="auto">
                <a:xfrm>
                  <a:off x="910" y="152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15" name="Line 115"/>
                <p:cNvSpPr>
                  <a:spLocks noChangeShapeType="1"/>
                </p:cNvSpPr>
                <p:nvPr/>
              </p:nvSpPr>
              <p:spPr bwMode="auto">
                <a:xfrm flipV="1">
                  <a:off x="912" y="152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16" name="Line 116"/>
                <p:cNvSpPr>
                  <a:spLocks noChangeShapeType="1"/>
                </p:cNvSpPr>
                <p:nvPr/>
              </p:nvSpPr>
              <p:spPr bwMode="auto">
                <a:xfrm>
                  <a:off x="912" y="152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17" name="Line 117"/>
                <p:cNvSpPr>
                  <a:spLocks noChangeShapeType="1"/>
                </p:cNvSpPr>
                <p:nvPr/>
              </p:nvSpPr>
              <p:spPr bwMode="auto">
                <a:xfrm flipV="1">
                  <a:off x="913" y="152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18" name="Line 118"/>
                <p:cNvSpPr>
                  <a:spLocks noChangeShapeType="1"/>
                </p:cNvSpPr>
                <p:nvPr/>
              </p:nvSpPr>
              <p:spPr bwMode="auto">
                <a:xfrm>
                  <a:off x="913" y="152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19" name="Line 119"/>
                <p:cNvSpPr>
                  <a:spLocks noChangeShapeType="1"/>
                </p:cNvSpPr>
                <p:nvPr/>
              </p:nvSpPr>
              <p:spPr bwMode="auto">
                <a:xfrm flipV="1">
                  <a:off x="913" y="152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20" name="Line 120"/>
                <p:cNvSpPr>
                  <a:spLocks noChangeShapeType="1"/>
                </p:cNvSpPr>
                <p:nvPr/>
              </p:nvSpPr>
              <p:spPr bwMode="auto">
                <a:xfrm>
                  <a:off x="913" y="152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21" name="Line 121"/>
                <p:cNvSpPr>
                  <a:spLocks noChangeShapeType="1"/>
                </p:cNvSpPr>
                <p:nvPr/>
              </p:nvSpPr>
              <p:spPr bwMode="auto">
                <a:xfrm flipV="1">
                  <a:off x="915" y="152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22" name="Line 122"/>
                <p:cNvSpPr>
                  <a:spLocks noChangeShapeType="1"/>
                </p:cNvSpPr>
                <p:nvPr/>
              </p:nvSpPr>
              <p:spPr bwMode="auto">
                <a:xfrm>
                  <a:off x="915" y="152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23" name="Line 123"/>
                <p:cNvSpPr>
                  <a:spLocks noChangeShapeType="1"/>
                </p:cNvSpPr>
                <p:nvPr/>
              </p:nvSpPr>
              <p:spPr bwMode="auto">
                <a:xfrm flipV="1">
                  <a:off x="915" y="152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24" name="Line 124"/>
                <p:cNvSpPr>
                  <a:spLocks noChangeShapeType="1"/>
                </p:cNvSpPr>
                <p:nvPr/>
              </p:nvSpPr>
              <p:spPr bwMode="auto">
                <a:xfrm>
                  <a:off x="915" y="152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25" name="Line 125"/>
                <p:cNvSpPr>
                  <a:spLocks noChangeShapeType="1"/>
                </p:cNvSpPr>
                <p:nvPr/>
              </p:nvSpPr>
              <p:spPr bwMode="auto">
                <a:xfrm flipV="1">
                  <a:off x="917" y="152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26" name="Line 126"/>
                <p:cNvSpPr>
                  <a:spLocks noChangeShapeType="1"/>
                </p:cNvSpPr>
                <p:nvPr/>
              </p:nvSpPr>
              <p:spPr bwMode="auto">
                <a:xfrm>
                  <a:off x="917" y="152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27" name="Line 127"/>
                <p:cNvSpPr>
                  <a:spLocks noChangeShapeType="1"/>
                </p:cNvSpPr>
                <p:nvPr/>
              </p:nvSpPr>
              <p:spPr bwMode="auto">
                <a:xfrm flipV="1">
                  <a:off x="917" y="152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28" name="Line 128"/>
                <p:cNvSpPr>
                  <a:spLocks noChangeShapeType="1"/>
                </p:cNvSpPr>
                <p:nvPr/>
              </p:nvSpPr>
              <p:spPr bwMode="auto">
                <a:xfrm>
                  <a:off x="917" y="152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29" name="Line 129"/>
                <p:cNvSpPr>
                  <a:spLocks noChangeShapeType="1"/>
                </p:cNvSpPr>
                <p:nvPr/>
              </p:nvSpPr>
              <p:spPr bwMode="auto">
                <a:xfrm flipV="1">
                  <a:off x="918" y="152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30" name="Line 130"/>
                <p:cNvSpPr>
                  <a:spLocks noChangeShapeType="1"/>
                </p:cNvSpPr>
                <p:nvPr/>
              </p:nvSpPr>
              <p:spPr bwMode="auto">
                <a:xfrm>
                  <a:off x="918" y="152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31" name="Line 131"/>
                <p:cNvSpPr>
                  <a:spLocks noChangeShapeType="1"/>
                </p:cNvSpPr>
                <p:nvPr/>
              </p:nvSpPr>
              <p:spPr bwMode="auto">
                <a:xfrm flipV="1">
                  <a:off x="918" y="152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32" name="Line 132"/>
                <p:cNvSpPr>
                  <a:spLocks noChangeShapeType="1"/>
                </p:cNvSpPr>
                <p:nvPr/>
              </p:nvSpPr>
              <p:spPr bwMode="auto">
                <a:xfrm>
                  <a:off x="918" y="152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33" name="Line 133"/>
                <p:cNvSpPr>
                  <a:spLocks noChangeShapeType="1"/>
                </p:cNvSpPr>
                <p:nvPr/>
              </p:nvSpPr>
              <p:spPr bwMode="auto">
                <a:xfrm flipV="1">
                  <a:off x="920" y="152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34" name="Line 134"/>
                <p:cNvSpPr>
                  <a:spLocks noChangeShapeType="1"/>
                </p:cNvSpPr>
                <p:nvPr/>
              </p:nvSpPr>
              <p:spPr bwMode="auto">
                <a:xfrm>
                  <a:off x="920" y="152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35" name="Line 135"/>
                <p:cNvSpPr>
                  <a:spLocks noChangeShapeType="1"/>
                </p:cNvSpPr>
                <p:nvPr/>
              </p:nvSpPr>
              <p:spPr bwMode="auto">
                <a:xfrm flipV="1">
                  <a:off x="920" y="152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36" name="Line 136"/>
                <p:cNvSpPr>
                  <a:spLocks noChangeShapeType="1"/>
                </p:cNvSpPr>
                <p:nvPr/>
              </p:nvSpPr>
              <p:spPr bwMode="auto">
                <a:xfrm>
                  <a:off x="922" y="152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37" name="Line 137"/>
                <p:cNvSpPr>
                  <a:spLocks noChangeShapeType="1"/>
                </p:cNvSpPr>
                <p:nvPr/>
              </p:nvSpPr>
              <p:spPr bwMode="auto">
                <a:xfrm flipV="1">
                  <a:off x="922" y="152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38" name="Line 138"/>
                <p:cNvSpPr>
                  <a:spLocks noChangeShapeType="1"/>
                </p:cNvSpPr>
                <p:nvPr/>
              </p:nvSpPr>
              <p:spPr bwMode="auto">
                <a:xfrm>
                  <a:off x="922" y="152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39" name="Line 139"/>
                <p:cNvSpPr>
                  <a:spLocks noChangeShapeType="1"/>
                </p:cNvSpPr>
                <p:nvPr/>
              </p:nvSpPr>
              <p:spPr bwMode="auto">
                <a:xfrm flipV="1">
                  <a:off x="922" y="152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40" name="Line 140"/>
                <p:cNvSpPr>
                  <a:spLocks noChangeShapeType="1"/>
                </p:cNvSpPr>
                <p:nvPr/>
              </p:nvSpPr>
              <p:spPr bwMode="auto">
                <a:xfrm>
                  <a:off x="923" y="152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41" name="Line 141"/>
                <p:cNvSpPr>
                  <a:spLocks noChangeShapeType="1"/>
                </p:cNvSpPr>
                <p:nvPr/>
              </p:nvSpPr>
              <p:spPr bwMode="auto">
                <a:xfrm flipV="1">
                  <a:off x="923" y="152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42" name="Line 142"/>
                <p:cNvSpPr>
                  <a:spLocks noChangeShapeType="1"/>
                </p:cNvSpPr>
                <p:nvPr/>
              </p:nvSpPr>
              <p:spPr bwMode="auto">
                <a:xfrm>
                  <a:off x="923" y="152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43" name="Line 143"/>
                <p:cNvSpPr>
                  <a:spLocks noChangeShapeType="1"/>
                </p:cNvSpPr>
                <p:nvPr/>
              </p:nvSpPr>
              <p:spPr bwMode="auto">
                <a:xfrm flipV="1">
                  <a:off x="925" y="152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44" name="Line 144"/>
                <p:cNvSpPr>
                  <a:spLocks noChangeShapeType="1"/>
                </p:cNvSpPr>
                <p:nvPr/>
              </p:nvSpPr>
              <p:spPr bwMode="auto">
                <a:xfrm>
                  <a:off x="925" y="152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45" name="Line 145"/>
                <p:cNvSpPr>
                  <a:spLocks noChangeShapeType="1"/>
                </p:cNvSpPr>
                <p:nvPr/>
              </p:nvSpPr>
              <p:spPr bwMode="auto">
                <a:xfrm flipV="1">
                  <a:off x="925" y="152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46" name="Line 146"/>
                <p:cNvSpPr>
                  <a:spLocks noChangeShapeType="1"/>
                </p:cNvSpPr>
                <p:nvPr/>
              </p:nvSpPr>
              <p:spPr bwMode="auto">
                <a:xfrm>
                  <a:off x="925" y="152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47" name="Line 147"/>
                <p:cNvSpPr>
                  <a:spLocks noChangeShapeType="1"/>
                </p:cNvSpPr>
                <p:nvPr/>
              </p:nvSpPr>
              <p:spPr bwMode="auto">
                <a:xfrm flipV="1">
                  <a:off x="926" y="152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48" name="Line 148"/>
                <p:cNvSpPr>
                  <a:spLocks noChangeShapeType="1"/>
                </p:cNvSpPr>
                <p:nvPr/>
              </p:nvSpPr>
              <p:spPr bwMode="auto">
                <a:xfrm>
                  <a:off x="926" y="152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49" name="Line 149"/>
                <p:cNvSpPr>
                  <a:spLocks noChangeShapeType="1"/>
                </p:cNvSpPr>
                <p:nvPr/>
              </p:nvSpPr>
              <p:spPr bwMode="auto">
                <a:xfrm flipV="1">
                  <a:off x="926" y="152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50" name="Line 150"/>
                <p:cNvSpPr>
                  <a:spLocks noChangeShapeType="1"/>
                </p:cNvSpPr>
                <p:nvPr/>
              </p:nvSpPr>
              <p:spPr bwMode="auto">
                <a:xfrm>
                  <a:off x="926" y="152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51" name="Line 151"/>
                <p:cNvSpPr>
                  <a:spLocks noChangeShapeType="1"/>
                </p:cNvSpPr>
                <p:nvPr/>
              </p:nvSpPr>
              <p:spPr bwMode="auto">
                <a:xfrm flipV="1">
                  <a:off x="928" y="152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52" name="Line 152"/>
                <p:cNvSpPr>
                  <a:spLocks noChangeShapeType="1"/>
                </p:cNvSpPr>
                <p:nvPr/>
              </p:nvSpPr>
              <p:spPr bwMode="auto">
                <a:xfrm>
                  <a:off x="928" y="152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53" name="Line 153"/>
                <p:cNvSpPr>
                  <a:spLocks noChangeShapeType="1"/>
                </p:cNvSpPr>
                <p:nvPr/>
              </p:nvSpPr>
              <p:spPr bwMode="auto">
                <a:xfrm flipV="1">
                  <a:off x="928" y="152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54" name="Line 154"/>
                <p:cNvSpPr>
                  <a:spLocks noChangeShapeType="1"/>
                </p:cNvSpPr>
                <p:nvPr/>
              </p:nvSpPr>
              <p:spPr bwMode="auto">
                <a:xfrm>
                  <a:off x="930" y="152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55" name="Line 155"/>
                <p:cNvSpPr>
                  <a:spLocks noChangeShapeType="1"/>
                </p:cNvSpPr>
                <p:nvPr/>
              </p:nvSpPr>
              <p:spPr bwMode="auto">
                <a:xfrm flipV="1">
                  <a:off x="930" y="152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56" name="Line 156"/>
                <p:cNvSpPr>
                  <a:spLocks noChangeShapeType="1"/>
                </p:cNvSpPr>
                <p:nvPr/>
              </p:nvSpPr>
              <p:spPr bwMode="auto">
                <a:xfrm>
                  <a:off x="930" y="152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57" name="Line 157"/>
                <p:cNvSpPr>
                  <a:spLocks noChangeShapeType="1"/>
                </p:cNvSpPr>
                <p:nvPr/>
              </p:nvSpPr>
              <p:spPr bwMode="auto">
                <a:xfrm flipV="1">
                  <a:off x="930" y="152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58" name="Line 158"/>
                <p:cNvSpPr>
                  <a:spLocks noChangeShapeType="1"/>
                </p:cNvSpPr>
                <p:nvPr/>
              </p:nvSpPr>
              <p:spPr bwMode="auto">
                <a:xfrm>
                  <a:off x="931" y="152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59" name="Line 159"/>
                <p:cNvSpPr>
                  <a:spLocks noChangeShapeType="1"/>
                </p:cNvSpPr>
                <p:nvPr/>
              </p:nvSpPr>
              <p:spPr bwMode="auto">
                <a:xfrm flipV="1">
                  <a:off x="931" y="152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60" name="Line 160"/>
                <p:cNvSpPr>
                  <a:spLocks noChangeShapeType="1"/>
                </p:cNvSpPr>
                <p:nvPr/>
              </p:nvSpPr>
              <p:spPr bwMode="auto">
                <a:xfrm>
                  <a:off x="931" y="152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61" name="Line 161"/>
                <p:cNvSpPr>
                  <a:spLocks noChangeShapeType="1"/>
                </p:cNvSpPr>
                <p:nvPr/>
              </p:nvSpPr>
              <p:spPr bwMode="auto">
                <a:xfrm flipV="1">
                  <a:off x="931" y="152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62" name="Line 162"/>
                <p:cNvSpPr>
                  <a:spLocks noChangeShapeType="1"/>
                </p:cNvSpPr>
                <p:nvPr/>
              </p:nvSpPr>
              <p:spPr bwMode="auto">
                <a:xfrm>
                  <a:off x="933" y="152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63" name="Line 163"/>
                <p:cNvSpPr>
                  <a:spLocks noChangeShapeType="1"/>
                </p:cNvSpPr>
                <p:nvPr/>
              </p:nvSpPr>
              <p:spPr bwMode="auto">
                <a:xfrm flipV="1">
                  <a:off x="933" y="152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64" name="Line 164"/>
                <p:cNvSpPr>
                  <a:spLocks noChangeShapeType="1"/>
                </p:cNvSpPr>
                <p:nvPr/>
              </p:nvSpPr>
              <p:spPr bwMode="auto">
                <a:xfrm>
                  <a:off x="933" y="152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65" name="Line 165"/>
                <p:cNvSpPr>
                  <a:spLocks noChangeShapeType="1"/>
                </p:cNvSpPr>
                <p:nvPr/>
              </p:nvSpPr>
              <p:spPr bwMode="auto">
                <a:xfrm flipV="1">
                  <a:off x="933" y="152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66" name="Line 166"/>
                <p:cNvSpPr>
                  <a:spLocks noChangeShapeType="1"/>
                </p:cNvSpPr>
                <p:nvPr/>
              </p:nvSpPr>
              <p:spPr bwMode="auto">
                <a:xfrm>
                  <a:off x="935" y="152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67" name="Line 167"/>
                <p:cNvSpPr>
                  <a:spLocks noChangeShapeType="1"/>
                </p:cNvSpPr>
                <p:nvPr/>
              </p:nvSpPr>
              <p:spPr bwMode="auto">
                <a:xfrm flipV="1">
                  <a:off x="935" y="152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68" name="Line 168"/>
                <p:cNvSpPr>
                  <a:spLocks noChangeShapeType="1"/>
                </p:cNvSpPr>
                <p:nvPr/>
              </p:nvSpPr>
              <p:spPr bwMode="auto">
                <a:xfrm>
                  <a:off x="936" y="152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69" name="Line 169"/>
                <p:cNvSpPr>
                  <a:spLocks noChangeShapeType="1"/>
                </p:cNvSpPr>
                <p:nvPr/>
              </p:nvSpPr>
              <p:spPr bwMode="auto">
                <a:xfrm flipV="1">
                  <a:off x="936" y="152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70" name="Line 170"/>
                <p:cNvSpPr>
                  <a:spLocks noChangeShapeType="1"/>
                </p:cNvSpPr>
                <p:nvPr/>
              </p:nvSpPr>
              <p:spPr bwMode="auto">
                <a:xfrm>
                  <a:off x="936" y="152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71" name="Line 171"/>
                <p:cNvSpPr>
                  <a:spLocks noChangeShapeType="1"/>
                </p:cNvSpPr>
                <p:nvPr/>
              </p:nvSpPr>
              <p:spPr bwMode="auto">
                <a:xfrm flipV="1">
                  <a:off x="936" y="152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72" name="Line 172"/>
                <p:cNvSpPr>
                  <a:spLocks noChangeShapeType="1"/>
                </p:cNvSpPr>
                <p:nvPr/>
              </p:nvSpPr>
              <p:spPr bwMode="auto">
                <a:xfrm>
                  <a:off x="938" y="152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73" name="Line 173"/>
                <p:cNvSpPr>
                  <a:spLocks noChangeShapeType="1"/>
                </p:cNvSpPr>
                <p:nvPr/>
              </p:nvSpPr>
              <p:spPr bwMode="auto">
                <a:xfrm flipV="1">
                  <a:off x="938" y="152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74" name="Line 174"/>
                <p:cNvSpPr>
                  <a:spLocks noChangeShapeType="1"/>
                </p:cNvSpPr>
                <p:nvPr/>
              </p:nvSpPr>
              <p:spPr bwMode="auto">
                <a:xfrm>
                  <a:off x="938" y="152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75" name="Line 175"/>
                <p:cNvSpPr>
                  <a:spLocks noChangeShapeType="1"/>
                </p:cNvSpPr>
                <p:nvPr/>
              </p:nvSpPr>
              <p:spPr bwMode="auto">
                <a:xfrm flipV="1">
                  <a:off x="938" y="152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76" name="Line 176"/>
                <p:cNvSpPr>
                  <a:spLocks noChangeShapeType="1"/>
                </p:cNvSpPr>
                <p:nvPr/>
              </p:nvSpPr>
              <p:spPr bwMode="auto">
                <a:xfrm>
                  <a:off x="940" y="152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77" name="Line 177"/>
                <p:cNvSpPr>
                  <a:spLocks noChangeShapeType="1"/>
                </p:cNvSpPr>
                <p:nvPr/>
              </p:nvSpPr>
              <p:spPr bwMode="auto">
                <a:xfrm flipV="1">
                  <a:off x="940" y="152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78" name="Line 178"/>
                <p:cNvSpPr>
                  <a:spLocks noChangeShapeType="1"/>
                </p:cNvSpPr>
                <p:nvPr/>
              </p:nvSpPr>
              <p:spPr bwMode="auto">
                <a:xfrm>
                  <a:off x="940" y="152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79" name="Line 179"/>
                <p:cNvSpPr>
                  <a:spLocks noChangeShapeType="1"/>
                </p:cNvSpPr>
                <p:nvPr/>
              </p:nvSpPr>
              <p:spPr bwMode="auto">
                <a:xfrm flipV="1">
                  <a:off x="940" y="152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80" name="Line 180"/>
                <p:cNvSpPr>
                  <a:spLocks noChangeShapeType="1"/>
                </p:cNvSpPr>
                <p:nvPr/>
              </p:nvSpPr>
              <p:spPr bwMode="auto">
                <a:xfrm>
                  <a:off x="941" y="152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81" name="Line 181"/>
                <p:cNvSpPr>
                  <a:spLocks noChangeShapeType="1"/>
                </p:cNvSpPr>
                <p:nvPr/>
              </p:nvSpPr>
              <p:spPr bwMode="auto">
                <a:xfrm flipV="1">
                  <a:off x="941" y="1523"/>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82" name="Line 182"/>
                <p:cNvSpPr>
                  <a:spLocks noChangeShapeType="1"/>
                </p:cNvSpPr>
                <p:nvPr/>
              </p:nvSpPr>
              <p:spPr bwMode="auto">
                <a:xfrm>
                  <a:off x="941" y="1523"/>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83" name="Line 183"/>
                <p:cNvSpPr>
                  <a:spLocks noChangeShapeType="1"/>
                </p:cNvSpPr>
                <p:nvPr/>
              </p:nvSpPr>
              <p:spPr bwMode="auto">
                <a:xfrm flipV="1">
                  <a:off x="941" y="1523"/>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84" name="Line 184"/>
                <p:cNvSpPr>
                  <a:spLocks noChangeShapeType="1"/>
                </p:cNvSpPr>
                <p:nvPr/>
              </p:nvSpPr>
              <p:spPr bwMode="auto">
                <a:xfrm>
                  <a:off x="943" y="1523"/>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85" name="Line 185"/>
                <p:cNvSpPr>
                  <a:spLocks noChangeShapeType="1"/>
                </p:cNvSpPr>
                <p:nvPr/>
              </p:nvSpPr>
              <p:spPr bwMode="auto">
                <a:xfrm flipV="1">
                  <a:off x="943" y="1523"/>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86" name="Line 186"/>
                <p:cNvSpPr>
                  <a:spLocks noChangeShapeType="1"/>
                </p:cNvSpPr>
                <p:nvPr/>
              </p:nvSpPr>
              <p:spPr bwMode="auto">
                <a:xfrm>
                  <a:off x="943" y="1523"/>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87" name="Line 187"/>
                <p:cNvSpPr>
                  <a:spLocks noChangeShapeType="1"/>
                </p:cNvSpPr>
                <p:nvPr/>
              </p:nvSpPr>
              <p:spPr bwMode="auto">
                <a:xfrm flipV="1">
                  <a:off x="943" y="1523"/>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88" name="Line 188"/>
                <p:cNvSpPr>
                  <a:spLocks noChangeShapeType="1"/>
                </p:cNvSpPr>
                <p:nvPr/>
              </p:nvSpPr>
              <p:spPr bwMode="auto">
                <a:xfrm>
                  <a:off x="945" y="1523"/>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89" name="Line 189"/>
                <p:cNvSpPr>
                  <a:spLocks noChangeShapeType="1"/>
                </p:cNvSpPr>
                <p:nvPr/>
              </p:nvSpPr>
              <p:spPr bwMode="auto">
                <a:xfrm flipV="1">
                  <a:off x="945" y="1523"/>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90" name="Line 190"/>
                <p:cNvSpPr>
                  <a:spLocks noChangeShapeType="1"/>
                </p:cNvSpPr>
                <p:nvPr/>
              </p:nvSpPr>
              <p:spPr bwMode="auto">
                <a:xfrm>
                  <a:off x="945" y="1523"/>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91" name="Line 191"/>
                <p:cNvSpPr>
                  <a:spLocks noChangeShapeType="1"/>
                </p:cNvSpPr>
                <p:nvPr/>
              </p:nvSpPr>
              <p:spPr bwMode="auto">
                <a:xfrm flipV="1">
                  <a:off x="946" y="1521"/>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92" name="Line 192"/>
                <p:cNvSpPr>
                  <a:spLocks noChangeShapeType="1"/>
                </p:cNvSpPr>
                <p:nvPr/>
              </p:nvSpPr>
              <p:spPr bwMode="auto">
                <a:xfrm>
                  <a:off x="946" y="1521"/>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93" name="Line 193"/>
                <p:cNvSpPr>
                  <a:spLocks noChangeShapeType="1"/>
                </p:cNvSpPr>
                <p:nvPr/>
              </p:nvSpPr>
              <p:spPr bwMode="auto">
                <a:xfrm flipV="1">
                  <a:off x="946" y="1521"/>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94" name="Line 194"/>
                <p:cNvSpPr>
                  <a:spLocks noChangeShapeType="1"/>
                </p:cNvSpPr>
                <p:nvPr/>
              </p:nvSpPr>
              <p:spPr bwMode="auto">
                <a:xfrm>
                  <a:off x="946" y="1521"/>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95" name="Line 195"/>
                <p:cNvSpPr>
                  <a:spLocks noChangeShapeType="1"/>
                </p:cNvSpPr>
                <p:nvPr/>
              </p:nvSpPr>
              <p:spPr bwMode="auto">
                <a:xfrm flipV="1">
                  <a:off x="948" y="1521"/>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96" name="Line 196"/>
                <p:cNvSpPr>
                  <a:spLocks noChangeShapeType="1"/>
                </p:cNvSpPr>
                <p:nvPr/>
              </p:nvSpPr>
              <p:spPr bwMode="auto">
                <a:xfrm>
                  <a:off x="948" y="1521"/>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97" name="Line 197"/>
                <p:cNvSpPr>
                  <a:spLocks noChangeShapeType="1"/>
                </p:cNvSpPr>
                <p:nvPr/>
              </p:nvSpPr>
              <p:spPr bwMode="auto">
                <a:xfrm flipV="1">
                  <a:off x="948" y="1521"/>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98" name="Line 198"/>
                <p:cNvSpPr>
                  <a:spLocks noChangeShapeType="1"/>
                </p:cNvSpPr>
                <p:nvPr/>
              </p:nvSpPr>
              <p:spPr bwMode="auto">
                <a:xfrm>
                  <a:off x="949" y="1521"/>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99" name="Line 199"/>
                <p:cNvSpPr>
                  <a:spLocks noChangeShapeType="1"/>
                </p:cNvSpPr>
                <p:nvPr/>
              </p:nvSpPr>
              <p:spPr bwMode="auto">
                <a:xfrm flipV="1">
                  <a:off x="949" y="1521"/>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200" name="Line 200"/>
                <p:cNvSpPr>
                  <a:spLocks noChangeShapeType="1"/>
                </p:cNvSpPr>
                <p:nvPr/>
              </p:nvSpPr>
              <p:spPr bwMode="auto">
                <a:xfrm>
                  <a:off x="949" y="1521"/>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201" name="Line 201"/>
                <p:cNvSpPr>
                  <a:spLocks noChangeShapeType="1"/>
                </p:cNvSpPr>
                <p:nvPr/>
              </p:nvSpPr>
              <p:spPr bwMode="auto">
                <a:xfrm flipV="1">
                  <a:off x="949" y="1521"/>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202" name="Line 202"/>
                <p:cNvSpPr>
                  <a:spLocks noChangeShapeType="1"/>
                </p:cNvSpPr>
                <p:nvPr/>
              </p:nvSpPr>
              <p:spPr bwMode="auto">
                <a:xfrm>
                  <a:off x="951" y="1519"/>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203" name="Line 203"/>
                <p:cNvSpPr>
                  <a:spLocks noChangeShapeType="1"/>
                </p:cNvSpPr>
                <p:nvPr/>
              </p:nvSpPr>
              <p:spPr bwMode="auto">
                <a:xfrm flipV="1">
                  <a:off x="951" y="1519"/>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grpSp>
          <p:grpSp>
            <p:nvGrpSpPr>
              <p:cNvPr id="19521" name="Group 204"/>
              <p:cNvGrpSpPr>
                <a:grpSpLocks/>
              </p:cNvGrpSpPr>
              <p:nvPr/>
            </p:nvGrpSpPr>
            <p:grpSpPr bwMode="auto">
              <a:xfrm>
                <a:off x="951" y="1468"/>
                <a:ext cx="92" cy="63"/>
                <a:chOff x="951" y="1468"/>
                <a:chExt cx="92" cy="63"/>
              </a:xfrm>
            </p:grpSpPr>
            <p:sp>
              <p:nvSpPr>
                <p:cNvPr id="804" name="Line 205"/>
                <p:cNvSpPr>
                  <a:spLocks noChangeShapeType="1"/>
                </p:cNvSpPr>
                <p:nvPr/>
              </p:nvSpPr>
              <p:spPr bwMode="auto">
                <a:xfrm>
                  <a:off x="951" y="1519"/>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05" name="Line 206"/>
                <p:cNvSpPr>
                  <a:spLocks noChangeShapeType="1"/>
                </p:cNvSpPr>
                <p:nvPr/>
              </p:nvSpPr>
              <p:spPr bwMode="auto">
                <a:xfrm flipV="1">
                  <a:off x="953" y="1519"/>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06" name="Line 207"/>
                <p:cNvSpPr>
                  <a:spLocks noChangeShapeType="1"/>
                </p:cNvSpPr>
                <p:nvPr/>
              </p:nvSpPr>
              <p:spPr bwMode="auto">
                <a:xfrm>
                  <a:off x="953" y="1519"/>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07" name="Line 208"/>
                <p:cNvSpPr>
                  <a:spLocks noChangeShapeType="1"/>
                </p:cNvSpPr>
                <p:nvPr/>
              </p:nvSpPr>
              <p:spPr bwMode="auto">
                <a:xfrm flipV="1">
                  <a:off x="953" y="1519"/>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08" name="Line 209"/>
                <p:cNvSpPr>
                  <a:spLocks noChangeShapeType="1"/>
                </p:cNvSpPr>
                <p:nvPr/>
              </p:nvSpPr>
              <p:spPr bwMode="auto">
                <a:xfrm>
                  <a:off x="953" y="1519"/>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09" name="Line 210"/>
                <p:cNvSpPr>
                  <a:spLocks noChangeShapeType="1"/>
                </p:cNvSpPr>
                <p:nvPr/>
              </p:nvSpPr>
              <p:spPr bwMode="auto">
                <a:xfrm flipV="1">
                  <a:off x="954" y="1518"/>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10" name="Line 211"/>
                <p:cNvSpPr>
                  <a:spLocks noChangeShapeType="1"/>
                </p:cNvSpPr>
                <p:nvPr/>
              </p:nvSpPr>
              <p:spPr bwMode="auto">
                <a:xfrm>
                  <a:off x="954" y="1518"/>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11" name="Line 212"/>
                <p:cNvSpPr>
                  <a:spLocks noChangeShapeType="1"/>
                </p:cNvSpPr>
                <p:nvPr/>
              </p:nvSpPr>
              <p:spPr bwMode="auto">
                <a:xfrm flipV="1">
                  <a:off x="954" y="1518"/>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12" name="Line 213"/>
                <p:cNvSpPr>
                  <a:spLocks noChangeShapeType="1"/>
                </p:cNvSpPr>
                <p:nvPr/>
              </p:nvSpPr>
              <p:spPr bwMode="auto">
                <a:xfrm>
                  <a:off x="954" y="1518"/>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13" name="Line 214"/>
                <p:cNvSpPr>
                  <a:spLocks noChangeShapeType="1"/>
                </p:cNvSpPr>
                <p:nvPr/>
              </p:nvSpPr>
              <p:spPr bwMode="auto">
                <a:xfrm flipV="1">
                  <a:off x="956" y="1518"/>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14" name="Line 215"/>
                <p:cNvSpPr>
                  <a:spLocks noChangeShapeType="1"/>
                </p:cNvSpPr>
                <p:nvPr/>
              </p:nvSpPr>
              <p:spPr bwMode="auto">
                <a:xfrm>
                  <a:off x="956" y="1518"/>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15" name="Line 216"/>
                <p:cNvSpPr>
                  <a:spLocks noChangeShapeType="1"/>
                </p:cNvSpPr>
                <p:nvPr/>
              </p:nvSpPr>
              <p:spPr bwMode="auto">
                <a:xfrm flipV="1">
                  <a:off x="956" y="1518"/>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16" name="Line 217"/>
                <p:cNvSpPr>
                  <a:spLocks noChangeShapeType="1"/>
                </p:cNvSpPr>
                <p:nvPr/>
              </p:nvSpPr>
              <p:spPr bwMode="auto">
                <a:xfrm>
                  <a:off x="956" y="1518"/>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17" name="Line 218"/>
                <p:cNvSpPr>
                  <a:spLocks noChangeShapeType="1"/>
                </p:cNvSpPr>
                <p:nvPr/>
              </p:nvSpPr>
              <p:spPr bwMode="auto">
                <a:xfrm flipV="1">
                  <a:off x="958" y="1518"/>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18" name="Line 219"/>
                <p:cNvSpPr>
                  <a:spLocks noChangeShapeType="1"/>
                </p:cNvSpPr>
                <p:nvPr/>
              </p:nvSpPr>
              <p:spPr bwMode="auto">
                <a:xfrm>
                  <a:off x="958" y="1518"/>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19" name="Line 220"/>
                <p:cNvSpPr>
                  <a:spLocks noChangeShapeType="1"/>
                </p:cNvSpPr>
                <p:nvPr/>
              </p:nvSpPr>
              <p:spPr bwMode="auto">
                <a:xfrm flipV="1">
                  <a:off x="958" y="1516"/>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20" name="Line 221"/>
                <p:cNvSpPr>
                  <a:spLocks noChangeShapeType="1"/>
                </p:cNvSpPr>
                <p:nvPr/>
              </p:nvSpPr>
              <p:spPr bwMode="auto">
                <a:xfrm>
                  <a:off x="958" y="1516"/>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21" name="Line 222"/>
                <p:cNvSpPr>
                  <a:spLocks noChangeShapeType="1"/>
                </p:cNvSpPr>
                <p:nvPr/>
              </p:nvSpPr>
              <p:spPr bwMode="auto">
                <a:xfrm flipV="1">
                  <a:off x="959" y="1516"/>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22" name="Line 223"/>
                <p:cNvSpPr>
                  <a:spLocks noChangeShapeType="1"/>
                </p:cNvSpPr>
                <p:nvPr/>
              </p:nvSpPr>
              <p:spPr bwMode="auto">
                <a:xfrm>
                  <a:off x="959" y="1516"/>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23" name="Line 224"/>
                <p:cNvSpPr>
                  <a:spLocks noChangeShapeType="1"/>
                </p:cNvSpPr>
                <p:nvPr/>
              </p:nvSpPr>
              <p:spPr bwMode="auto">
                <a:xfrm flipV="1">
                  <a:off x="961" y="1516"/>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24" name="Line 225"/>
                <p:cNvSpPr>
                  <a:spLocks noChangeShapeType="1"/>
                </p:cNvSpPr>
                <p:nvPr/>
              </p:nvSpPr>
              <p:spPr bwMode="auto">
                <a:xfrm>
                  <a:off x="961" y="1516"/>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25" name="Line 226"/>
                <p:cNvSpPr>
                  <a:spLocks noChangeShapeType="1"/>
                </p:cNvSpPr>
                <p:nvPr/>
              </p:nvSpPr>
              <p:spPr bwMode="auto">
                <a:xfrm flipV="1">
                  <a:off x="961" y="1516"/>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26" name="Line 227"/>
                <p:cNvSpPr>
                  <a:spLocks noChangeShapeType="1"/>
                </p:cNvSpPr>
                <p:nvPr/>
              </p:nvSpPr>
              <p:spPr bwMode="auto">
                <a:xfrm>
                  <a:off x="961" y="1516"/>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27" name="Line 228"/>
                <p:cNvSpPr>
                  <a:spLocks noChangeShapeType="1"/>
                </p:cNvSpPr>
                <p:nvPr/>
              </p:nvSpPr>
              <p:spPr bwMode="auto">
                <a:xfrm flipV="1">
                  <a:off x="963" y="1514"/>
                  <a:ext cx="1" cy="1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28" name="Line 229"/>
                <p:cNvSpPr>
                  <a:spLocks noChangeShapeType="1"/>
                </p:cNvSpPr>
                <p:nvPr/>
              </p:nvSpPr>
              <p:spPr bwMode="auto">
                <a:xfrm>
                  <a:off x="963" y="1514"/>
                  <a:ext cx="1" cy="1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29" name="Line 230"/>
                <p:cNvSpPr>
                  <a:spLocks noChangeShapeType="1"/>
                </p:cNvSpPr>
                <p:nvPr/>
              </p:nvSpPr>
              <p:spPr bwMode="auto">
                <a:xfrm flipV="1">
                  <a:off x="963" y="1514"/>
                  <a:ext cx="1" cy="1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30" name="Line 231"/>
                <p:cNvSpPr>
                  <a:spLocks noChangeShapeType="1"/>
                </p:cNvSpPr>
                <p:nvPr/>
              </p:nvSpPr>
              <p:spPr bwMode="auto">
                <a:xfrm>
                  <a:off x="963" y="1514"/>
                  <a:ext cx="1" cy="1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31" name="Line 232"/>
                <p:cNvSpPr>
                  <a:spLocks noChangeShapeType="1"/>
                </p:cNvSpPr>
                <p:nvPr/>
              </p:nvSpPr>
              <p:spPr bwMode="auto">
                <a:xfrm flipV="1">
                  <a:off x="964" y="1514"/>
                  <a:ext cx="1" cy="1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32" name="Line 233"/>
                <p:cNvSpPr>
                  <a:spLocks noChangeShapeType="1"/>
                </p:cNvSpPr>
                <p:nvPr/>
              </p:nvSpPr>
              <p:spPr bwMode="auto">
                <a:xfrm>
                  <a:off x="964" y="1514"/>
                  <a:ext cx="1" cy="1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33" name="Line 234"/>
                <p:cNvSpPr>
                  <a:spLocks noChangeShapeType="1"/>
                </p:cNvSpPr>
                <p:nvPr/>
              </p:nvSpPr>
              <p:spPr bwMode="auto">
                <a:xfrm flipV="1">
                  <a:off x="964" y="1514"/>
                  <a:ext cx="1" cy="1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34" name="Line 235"/>
                <p:cNvSpPr>
                  <a:spLocks noChangeShapeType="1"/>
                </p:cNvSpPr>
                <p:nvPr/>
              </p:nvSpPr>
              <p:spPr bwMode="auto">
                <a:xfrm>
                  <a:off x="964" y="1513"/>
                  <a:ext cx="1" cy="1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35" name="Line 236"/>
                <p:cNvSpPr>
                  <a:spLocks noChangeShapeType="1"/>
                </p:cNvSpPr>
                <p:nvPr/>
              </p:nvSpPr>
              <p:spPr bwMode="auto">
                <a:xfrm flipV="1">
                  <a:off x="966" y="1513"/>
                  <a:ext cx="1" cy="1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36" name="Line 237"/>
                <p:cNvSpPr>
                  <a:spLocks noChangeShapeType="1"/>
                </p:cNvSpPr>
                <p:nvPr/>
              </p:nvSpPr>
              <p:spPr bwMode="auto">
                <a:xfrm>
                  <a:off x="966" y="1513"/>
                  <a:ext cx="1" cy="1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37" name="Line 238"/>
                <p:cNvSpPr>
                  <a:spLocks noChangeShapeType="1"/>
                </p:cNvSpPr>
                <p:nvPr/>
              </p:nvSpPr>
              <p:spPr bwMode="auto">
                <a:xfrm flipV="1">
                  <a:off x="966" y="1513"/>
                  <a:ext cx="1" cy="1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38" name="Line 239"/>
                <p:cNvSpPr>
                  <a:spLocks noChangeShapeType="1"/>
                </p:cNvSpPr>
                <p:nvPr/>
              </p:nvSpPr>
              <p:spPr bwMode="auto">
                <a:xfrm>
                  <a:off x="966" y="1513"/>
                  <a:ext cx="1" cy="1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39" name="Line 240"/>
                <p:cNvSpPr>
                  <a:spLocks noChangeShapeType="1"/>
                </p:cNvSpPr>
                <p:nvPr/>
              </p:nvSpPr>
              <p:spPr bwMode="auto">
                <a:xfrm flipV="1">
                  <a:off x="968" y="1513"/>
                  <a:ext cx="1" cy="1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40" name="Line 241"/>
                <p:cNvSpPr>
                  <a:spLocks noChangeShapeType="1"/>
                </p:cNvSpPr>
                <p:nvPr/>
              </p:nvSpPr>
              <p:spPr bwMode="auto">
                <a:xfrm>
                  <a:off x="968" y="1513"/>
                  <a:ext cx="1" cy="1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41" name="Line 242"/>
                <p:cNvSpPr>
                  <a:spLocks noChangeShapeType="1"/>
                </p:cNvSpPr>
                <p:nvPr/>
              </p:nvSpPr>
              <p:spPr bwMode="auto">
                <a:xfrm flipV="1">
                  <a:off x="968" y="1513"/>
                  <a:ext cx="1" cy="1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42" name="Line 243"/>
                <p:cNvSpPr>
                  <a:spLocks noChangeShapeType="1"/>
                </p:cNvSpPr>
                <p:nvPr/>
              </p:nvSpPr>
              <p:spPr bwMode="auto">
                <a:xfrm>
                  <a:off x="969" y="1511"/>
                  <a:ext cx="1" cy="1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43" name="Line 244"/>
                <p:cNvSpPr>
                  <a:spLocks noChangeShapeType="1"/>
                </p:cNvSpPr>
                <p:nvPr/>
              </p:nvSpPr>
              <p:spPr bwMode="auto">
                <a:xfrm flipV="1">
                  <a:off x="969" y="1511"/>
                  <a:ext cx="1" cy="1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44" name="Line 245"/>
                <p:cNvSpPr>
                  <a:spLocks noChangeShapeType="1"/>
                </p:cNvSpPr>
                <p:nvPr/>
              </p:nvSpPr>
              <p:spPr bwMode="auto">
                <a:xfrm>
                  <a:off x="969" y="1511"/>
                  <a:ext cx="1" cy="1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45" name="Line 246"/>
                <p:cNvSpPr>
                  <a:spLocks noChangeShapeType="1"/>
                </p:cNvSpPr>
                <p:nvPr/>
              </p:nvSpPr>
              <p:spPr bwMode="auto">
                <a:xfrm flipV="1">
                  <a:off x="969" y="1511"/>
                  <a:ext cx="1" cy="1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46" name="Line 247"/>
                <p:cNvSpPr>
                  <a:spLocks noChangeShapeType="1"/>
                </p:cNvSpPr>
                <p:nvPr/>
              </p:nvSpPr>
              <p:spPr bwMode="auto">
                <a:xfrm>
                  <a:off x="971" y="1511"/>
                  <a:ext cx="1" cy="1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47" name="Line 248"/>
                <p:cNvSpPr>
                  <a:spLocks noChangeShapeType="1"/>
                </p:cNvSpPr>
                <p:nvPr/>
              </p:nvSpPr>
              <p:spPr bwMode="auto">
                <a:xfrm flipV="1">
                  <a:off x="971" y="1511"/>
                  <a:ext cx="1" cy="1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48" name="Line 249"/>
                <p:cNvSpPr>
                  <a:spLocks noChangeShapeType="1"/>
                </p:cNvSpPr>
                <p:nvPr/>
              </p:nvSpPr>
              <p:spPr bwMode="auto">
                <a:xfrm>
                  <a:off x="971" y="1511"/>
                  <a:ext cx="1" cy="1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49" name="Line 250"/>
                <p:cNvSpPr>
                  <a:spLocks noChangeShapeType="1"/>
                </p:cNvSpPr>
                <p:nvPr/>
              </p:nvSpPr>
              <p:spPr bwMode="auto">
                <a:xfrm flipV="1">
                  <a:off x="971" y="1509"/>
                  <a:ext cx="1" cy="2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50" name="Line 251"/>
                <p:cNvSpPr>
                  <a:spLocks noChangeShapeType="1"/>
                </p:cNvSpPr>
                <p:nvPr/>
              </p:nvSpPr>
              <p:spPr bwMode="auto">
                <a:xfrm>
                  <a:off x="972" y="1509"/>
                  <a:ext cx="1" cy="2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51" name="Line 252"/>
                <p:cNvSpPr>
                  <a:spLocks noChangeShapeType="1"/>
                </p:cNvSpPr>
                <p:nvPr/>
              </p:nvSpPr>
              <p:spPr bwMode="auto">
                <a:xfrm flipV="1">
                  <a:off x="972" y="1509"/>
                  <a:ext cx="1" cy="2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52" name="Line 253"/>
                <p:cNvSpPr>
                  <a:spLocks noChangeShapeType="1"/>
                </p:cNvSpPr>
                <p:nvPr/>
              </p:nvSpPr>
              <p:spPr bwMode="auto">
                <a:xfrm>
                  <a:off x="972" y="1509"/>
                  <a:ext cx="1" cy="2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53" name="Line 254"/>
                <p:cNvSpPr>
                  <a:spLocks noChangeShapeType="1"/>
                </p:cNvSpPr>
                <p:nvPr/>
              </p:nvSpPr>
              <p:spPr bwMode="auto">
                <a:xfrm flipV="1">
                  <a:off x="974" y="1509"/>
                  <a:ext cx="1" cy="2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54" name="Line 255"/>
                <p:cNvSpPr>
                  <a:spLocks noChangeShapeType="1"/>
                </p:cNvSpPr>
                <p:nvPr/>
              </p:nvSpPr>
              <p:spPr bwMode="auto">
                <a:xfrm>
                  <a:off x="974" y="1509"/>
                  <a:ext cx="1" cy="2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55" name="Line 256"/>
                <p:cNvSpPr>
                  <a:spLocks noChangeShapeType="1"/>
                </p:cNvSpPr>
                <p:nvPr/>
              </p:nvSpPr>
              <p:spPr bwMode="auto">
                <a:xfrm flipV="1">
                  <a:off x="974" y="1509"/>
                  <a:ext cx="1" cy="2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56" name="Line 257"/>
                <p:cNvSpPr>
                  <a:spLocks noChangeShapeType="1"/>
                </p:cNvSpPr>
                <p:nvPr/>
              </p:nvSpPr>
              <p:spPr bwMode="auto">
                <a:xfrm>
                  <a:off x="974" y="1508"/>
                  <a:ext cx="1" cy="2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57" name="Line 258"/>
                <p:cNvSpPr>
                  <a:spLocks noChangeShapeType="1"/>
                </p:cNvSpPr>
                <p:nvPr/>
              </p:nvSpPr>
              <p:spPr bwMode="auto">
                <a:xfrm flipV="1">
                  <a:off x="976" y="1508"/>
                  <a:ext cx="1" cy="2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58" name="Line 259"/>
                <p:cNvSpPr>
                  <a:spLocks noChangeShapeType="1"/>
                </p:cNvSpPr>
                <p:nvPr/>
              </p:nvSpPr>
              <p:spPr bwMode="auto">
                <a:xfrm>
                  <a:off x="976" y="1508"/>
                  <a:ext cx="1" cy="2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59" name="Line 260"/>
                <p:cNvSpPr>
                  <a:spLocks noChangeShapeType="1"/>
                </p:cNvSpPr>
                <p:nvPr/>
              </p:nvSpPr>
              <p:spPr bwMode="auto">
                <a:xfrm flipV="1">
                  <a:off x="976" y="1508"/>
                  <a:ext cx="1" cy="2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60" name="Line 261"/>
                <p:cNvSpPr>
                  <a:spLocks noChangeShapeType="1"/>
                </p:cNvSpPr>
                <p:nvPr/>
              </p:nvSpPr>
              <p:spPr bwMode="auto">
                <a:xfrm>
                  <a:off x="977" y="1508"/>
                  <a:ext cx="1" cy="2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61" name="Line 262"/>
                <p:cNvSpPr>
                  <a:spLocks noChangeShapeType="1"/>
                </p:cNvSpPr>
                <p:nvPr/>
              </p:nvSpPr>
              <p:spPr bwMode="auto">
                <a:xfrm flipV="1">
                  <a:off x="977" y="1508"/>
                  <a:ext cx="1" cy="2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62" name="Line 263"/>
                <p:cNvSpPr>
                  <a:spLocks noChangeShapeType="1"/>
                </p:cNvSpPr>
                <p:nvPr/>
              </p:nvSpPr>
              <p:spPr bwMode="auto">
                <a:xfrm>
                  <a:off x="977" y="1508"/>
                  <a:ext cx="1" cy="2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63" name="Line 264"/>
                <p:cNvSpPr>
                  <a:spLocks noChangeShapeType="1"/>
                </p:cNvSpPr>
                <p:nvPr/>
              </p:nvSpPr>
              <p:spPr bwMode="auto">
                <a:xfrm flipV="1">
                  <a:off x="977" y="1506"/>
                  <a:ext cx="1" cy="2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64" name="Line 265"/>
                <p:cNvSpPr>
                  <a:spLocks noChangeShapeType="1"/>
                </p:cNvSpPr>
                <p:nvPr/>
              </p:nvSpPr>
              <p:spPr bwMode="auto">
                <a:xfrm>
                  <a:off x="979" y="1506"/>
                  <a:ext cx="1" cy="2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65" name="Line 266"/>
                <p:cNvSpPr>
                  <a:spLocks noChangeShapeType="1"/>
                </p:cNvSpPr>
                <p:nvPr/>
              </p:nvSpPr>
              <p:spPr bwMode="auto">
                <a:xfrm flipV="1">
                  <a:off x="979" y="1506"/>
                  <a:ext cx="1" cy="2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66" name="Line 267"/>
                <p:cNvSpPr>
                  <a:spLocks noChangeShapeType="1"/>
                </p:cNvSpPr>
                <p:nvPr/>
              </p:nvSpPr>
              <p:spPr bwMode="auto">
                <a:xfrm>
                  <a:off x="979" y="1506"/>
                  <a:ext cx="1" cy="2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67" name="Line 268"/>
                <p:cNvSpPr>
                  <a:spLocks noChangeShapeType="1"/>
                </p:cNvSpPr>
                <p:nvPr/>
              </p:nvSpPr>
              <p:spPr bwMode="auto">
                <a:xfrm flipV="1">
                  <a:off x="979" y="1506"/>
                  <a:ext cx="1" cy="2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68" name="Line 269"/>
                <p:cNvSpPr>
                  <a:spLocks noChangeShapeType="1"/>
                </p:cNvSpPr>
                <p:nvPr/>
              </p:nvSpPr>
              <p:spPr bwMode="auto">
                <a:xfrm>
                  <a:off x="981" y="1506"/>
                  <a:ext cx="1" cy="2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69" name="Line 270"/>
                <p:cNvSpPr>
                  <a:spLocks noChangeShapeType="1"/>
                </p:cNvSpPr>
                <p:nvPr/>
              </p:nvSpPr>
              <p:spPr bwMode="auto">
                <a:xfrm flipV="1">
                  <a:off x="981" y="1506"/>
                  <a:ext cx="1" cy="2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70" name="Line 271"/>
                <p:cNvSpPr>
                  <a:spLocks noChangeShapeType="1"/>
                </p:cNvSpPr>
                <p:nvPr/>
              </p:nvSpPr>
              <p:spPr bwMode="auto">
                <a:xfrm>
                  <a:off x="981" y="1504"/>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71" name="Line 272"/>
                <p:cNvSpPr>
                  <a:spLocks noChangeShapeType="1"/>
                </p:cNvSpPr>
                <p:nvPr/>
              </p:nvSpPr>
              <p:spPr bwMode="auto">
                <a:xfrm flipV="1">
                  <a:off x="981" y="1504"/>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72" name="Line 273"/>
                <p:cNvSpPr>
                  <a:spLocks noChangeShapeType="1"/>
                </p:cNvSpPr>
                <p:nvPr/>
              </p:nvSpPr>
              <p:spPr bwMode="auto">
                <a:xfrm>
                  <a:off x="982" y="1504"/>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73" name="Line 274"/>
                <p:cNvSpPr>
                  <a:spLocks noChangeShapeType="1"/>
                </p:cNvSpPr>
                <p:nvPr/>
              </p:nvSpPr>
              <p:spPr bwMode="auto">
                <a:xfrm flipV="1">
                  <a:off x="982" y="1504"/>
                  <a:ext cx="1" cy="2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74" name="Line 275"/>
                <p:cNvSpPr>
                  <a:spLocks noChangeShapeType="1"/>
                </p:cNvSpPr>
                <p:nvPr/>
              </p:nvSpPr>
              <p:spPr bwMode="auto">
                <a:xfrm>
                  <a:off x="982" y="1504"/>
                  <a:ext cx="1" cy="2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75" name="Line 276"/>
                <p:cNvSpPr>
                  <a:spLocks noChangeShapeType="1"/>
                </p:cNvSpPr>
                <p:nvPr/>
              </p:nvSpPr>
              <p:spPr bwMode="auto">
                <a:xfrm flipV="1">
                  <a:off x="982" y="1503"/>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76" name="Line 277"/>
                <p:cNvSpPr>
                  <a:spLocks noChangeShapeType="1"/>
                </p:cNvSpPr>
                <p:nvPr/>
              </p:nvSpPr>
              <p:spPr bwMode="auto">
                <a:xfrm>
                  <a:off x="984" y="1503"/>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77" name="Line 278"/>
                <p:cNvSpPr>
                  <a:spLocks noChangeShapeType="1"/>
                </p:cNvSpPr>
                <p:nvPr/>
              </p:nvSpPr>
              <p:spPr bwMode="auto">
                <a:xfrm flipV="1">
                  <a:off x="984" y="1503"/>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78" name="Line 279"/>
                <p:cNvSpPr>
                  <a:spLocks noChangeShapeType="1"/>
                </p:cNvSpPr>
                <p:nvPr/>
              </p:nvSpPr>
              <p:spPr bwMode="auto">
                <a:xfrm>
                  <a:off x="986" y="1503"/>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79" name="Line 280"/>
                <p:cNvSpPr>
                  <a:spLocks noChangeShapeType="1"/>
                </p:cNvSpPr>
                <p:nvPr/>
              </p:nvSpPr>
              <p:spPr bwMode="auto">
                <a:xfrm flipV="1">
                  <a:off x="986" y="1503"/>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80" name="Line 281"/>
                <p:cNvSpPr>
                  <a:spLocks noChangeShapeType="1"/>
                </p:cNvSpPr>
                <p:nvPr/>
              </p:nvSpPr>
              <p:spPr bwMode="auto">
                <a:xfrm>
                  <a:off x="986" y="1503"/>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81" name="Line 282"/>
                <p:cNvSpPr>
                  <a:spLocks noChangeShapeType="1"/>
                </p:cNvSpPr>
                <p:nvPr/>
              </p:nvSpPr>
              <p:spPr bwMode="auto">
                <a:xfrm flipV="1">
                  <a:off x="986" y="1503"/>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82" name="Line 283"/>
                <p:cNvSpPr>
                  <a:spLocks noChangeShapeType="1"/>
                </p:cNvSpPr>
                <p:nvPr/>
              </p:nvSpPr>
              <p:spPr bwMode="auto">
                <a:xfrm>
                  <a:off x="987" y="1501"/>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83" name="Line 284"/>
                <p:cNvSpPr>
                  <a:spLocks noChangeShapeType="1"/>
                </p:cNvSpPr>
                <p:nvPr/>
              </p:nvSpPr>
              <p:spPr bwMode="auto">
                <a:xfrm flipV="1">
                  <a:off x="987" y="1501"/>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84" name="Line 285"/>
                <p:cNvSpPr>
                  <a:spLocks noChangeShapeType="1"/>
                </p:cNvSpPr>
                <p:nvPr/>
              </p:nvSpPr>
              <p:spPr bwMode="auto">
                <a:xfrm>
                  <a:off x="987" y="1501"/>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85" name="Line 286"/>
                <p:cNvSpPr>
                  <a:spLocks noChangeShapeType="1"/>
                </p:cNvSpPr>
                <p:nvPr/>
              </p:nvSpPr>
              <p:spPr bwMode="auto">
                <a:xfrm flipV="1">
                  <a:off x="987" y="1501"/>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86" name="Line 287"/>
                <p:cNvSpPr>
                  <a:spLocks noChangeShapeType="1"/>
                </p:cNvSpPr>
                <p:nvPr/>
              </p:nvSpPr>
              <p:spPr bwMode="auto">
                <a:xfrm>
                  <a:off x="989" y="1501"/>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87" name="Line 288"/>
                <p:cNvSpPr>
                  <a:spLocks noChangeShapeType="1"/>
                </p:cNvSpPr>
                <p:nvPr/>
              </p:nvSpPr>
              <p:spPr bwMode="auto">
                <a:xfrm flipV="1">
                  <a:off x="989" y="1501"/>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88" name="Line 289"/>
                <p:cNvSpPr>
                  <a:spLocks noChangeShapeType="1"/>
                </p:cNvSpPr>
                <p:nvPr/>
              </p:nvSpPr>
              <p:spPr bwMode="auto">
                <a:xfrm>
                  <a:off x="989" y="1501"/>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89" name="Line 290"/>
                <p:cNvSpPr>
                  <a:spLocks noChangeShapeType="1"/>
                </p:cNvSpPr>
                <p:nvPr/>
              </p:nvSpPr>
              <p:spPr bwMode="auto">
                <a:xfrm flipV="1">
                  <a:off x="989" y="1501"/>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90" name="Line 291"/>
                <p:cNvSpPr>
                  <a:spLocks noChangeShapeType="1"/>
                </p:cNvSpPr>
                <p:nvPr/>
              </p:nvSpPr>
              <p:spPr bwMode="auto">
                <a:xfrm>
                  <a:off x="991" y="1499"/>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91" name="Line 292"/>
                <p:cNvSpPr>
                  <a:spLocks noChangeShapeType="1"/>
                </p:cNvSpPr>
                <p:nvPr/>
              </p:nvSpPr>
              <p:spPr bwMode="auto">
                <a:xfrm flipV="1">
                  <a:off x="991" y="1499"/>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92" name="Line 293"/>
                <p:cNvSpPr>
                  <a:spLocks noChangeShapeType="1"/>
                </p:cNvSpPr>
                <p:nvPr/>
              </p:nvSpPr>
              <p:spPr bwMode="auto">
                <a:xfrm>
                  <a:off x="991" y="1499"/>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93" name="Line 294"/>
                <p:cNvSpPr>
                  <a:spLocks noChangeShapeType="1"/>
                </p:cNvSpPr>
                <p:nvPr/>
              </p:nvSpPr>
              <p:spPr bwMode="auto">
                <a:xfrm flipV="1">
                  <a:off x="991" y="1499"/>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94" name="Line 295"/>
                <p:cNvSpPr>
                  <a:spLocks noChangeShapeType="1"/>
                </p:cNvSpPr>
                <p:nvPr/>
              </p:nvSpPr>
              <p:spPr bwMode="auto">
                <a:xfrm>
                  <a:off x="992" y="1499"/>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95" name="Line 296"/>
                <p:cNvSpPr>
                  <a:spLocks noChangeShapeType="1"/>
                </p:cNvSpPr>
                <p:nvPr/>
              </p:nvSpPr>
              <p:spPr bwMode="auto">
                <a:xfrm flipV="1">
                  <a:off x="992" y="1499"/>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96" name="Line 297"/>
                <p:cNvSpPr>
                  <a:spLocks noChangeShapeType="1"/>
                </p:cNvSpPr>
                <p:nvPr/>
              </p:nvSpPr>
              <p:spPr bwMode="auto">
                <a:xfrm>
                  <a:off x="992" y="1499"/>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97" name="Line 298"/>
                <p:cNvSpPr>
                  <a:spLocks noChangeShapeType="1"/>
                </p:cNvSpPr>
                <p:nvPr/>
              </p:nvSpPr>
              <p:spPr bwMode="auto">
                <a:xfrm flipV="1">
                  <a:off x="994" y="1499"/>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98" name="Line 299"/>
                <p:cNvSpPr>
                  <a:spLocks noChangeShapeType="1"/>
                </p:cNvSpPr>
                <p:nvPr/>
              </p:nvSpPr>
              <p:spPr bwMode="auto">
                <a:xfrm>
                  <a:off x="994" y="1499"/>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99" name="Line 300"/>
                <p:cNvSpPr>
                  <a:spLocks noChangeShapeType="1"/>
                </p:cNvSpPr>
                <p:nvPr/>
              </p:nvSpPr>
              <p:spPr bwMode="auto">
                <a:xfrm flipV="1">
                  <a:off x="994" y="1499"/>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00" name="Line 301"/>
                <p:cNvSpPr>
                  <a:spLocks noChangeShapeType="1"/>
                </p:cNvSpPr>
                <p:nvPr/>
              </p:nvSpPr>
              <p:spPr bwMode="auto">
                <a:xfrm>
                  <a:off x="994" y="1498"/>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01" name="Line 302"/>
                <p:cNvSpPr>
                  <a:spLocks noChangeShapeType="1"/>
                </p:cNvSpPr>
                <p:nvPr/>
              </p:nvSpPr>
              <p:spPr bwMode="auto">
                <a:xfrm flipV="1">
                  <a:off x="996" y="1498"/>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02" name="Line 303"/>
                <p:cNvSpPr>
                  <a:spLocks noChangeShapeType="1"/>
                </p:cNvSpPr>
                <p:nvPr/>
              </p:nvSpPr>
              <p:spPr bwMode="auto">
                <a:xfrm>
                  <a:off x="996" y="1498"/>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03" name="Line 304"/>
                <p:cNvSpPr>
                  <a:spLocks noChangeShapeType="1"/>
                </p:cNvSpPr>
                <p:nvPr/>
              </p:nvSpPr>
              <p:spPr bwMode="auto">
                <a:xfrm flipV="1">
                  <a:off x="996" y="1498"/>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04" name="Line 305"/>
                <p:cNvSpPr>
                  <a:spLocks noChangeShapeType="1"/>
                </p:cNvSpPr>
                <p:nvPr/>
              </p:nvSpPr>
              <p:spPr bwMode="auto">
                <a:xfrm>
                  <a:off x="997" y="1498"/>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05" name="Line 306"/>
                <p:cNvSpPr>
                  <a:spLocks noChangeShapeType="1"/>
                </p:cNvSpPr>
                <p:nvPr/>
              </p:nvSpPr>
              <p:spPr bwMode="auto">
                <a:xfrm flipV="1">
                  <a:off x="997" y="1498"/>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06" name="Line 307"/>
                <p:cNvSpPr>
                  <a:spLocks noChangeShapeType="1"/>
                </p:cNvSpPr>
                <p:nvPr/>
              </p:nvSpPr>
              <p:spPr bwMode="auto">
                <a:xfrm>
                  <a:off x="997" y="1498"/>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07" name="Line 308"/>
                <p:cNvSpPr>
                  <a:spLocks noChangeShapeType="1"/>
                </p:cNvSpPr>
                <p:nvPr/>
              </p:nvSpPr>
              <p:spPr bwMode="auto">
                <a:xfrm flipV="1">
                  <a:off x="999" y="1498"/>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08" name="Line 309"/>
                <p:cNvSpPr>
                  <a:spLocks noChangeShapeType="1"/>
                </p:cNvSpPr>
                <p:nvPr/>
              </p:nvSpPr>
              <p:spPr bwMode="auto">
                <a:xfrm>
                  <a:off x="999" y="1496"/>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09" name="Line 310"/>
                <p:cNvSpPr>
                  <a:spLocks noChangeShapeType="1"/>
                </p:cNvSpPr>
                <p:nvPr/>
              </p:nvSpPr>
              <p:spPr bwMode="auto">
                <a:xfrm flipV="1">
                  <a:off x="999" y="1496"/>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10" name="Line 311"/>
                <p:cNvSpPr>
                  <a:spLocks noChangeShapeType="1"/>
                </p:cNvSpPr>
                <p:nvPr/>
              </p:nvSpPr>
              <p:spPr bwMode="auto">
                <a:xfrm>
                  <a:off x="999" y="1496"/>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11" name="Line 312"/>
                <p:cNvSpPr>
                  <a:spLocks noChangeShapeType="1"/>
                </p:cNvSpPr>
                <p:nvPr/>
              </p:nvSpPr>
              <p:spPr bwMode="auto">
                <a:xfrm flipV="1">
                  <a:off x="1000" y="1496"/>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12" name="Line 313"/>
                <p:cNvSpPr>
                  <a:spLocks noChangeShapeType="1"/>
                </p:cNvSpPr>
                <p:nvPr/>
              </p:nvSpPr>
              <p:spPr bwMode="auto">
                <a:xfrm>
                  <a:off x="1000" y="1496"/>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13" name="Line 314"/>
                <p:cNvSpPr>
                  <a:spLocks noChangeShapeType="1"/>
                </p:cNvSpPr>
                <p:nvPr/>
              </p:nvSpPr>
              <p:spPr bwMode="auto">
                <a:xfrm flipV="1">
                  <a:off x="1000" y="1496"/>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14" name="Line 315"/>
                <p:cNvSpPr>
                  <a:spLocks noChangeShapeType="1"/>
                </p:cNvSpPr>
                <p:nvPr/>
              </p:nvSpPr>
              <p:spPr bwMode="auto">
                <a:xfrm>
                  <a:off x="1000" y="1495"/>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15" name="Line 316"/>
                <p:cNvSpPr>
                  <a:spLocks noChangeShapeType="1"/>
                </p:cNvSpPr>
                <p:nvPr/>
              </p:nvSpPr>
              <p:spPr bwMode="auto">
                <a:xfrm flipV="1">
                  <a:off x="1002" y="1495"/>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16" name="Line 317"/>
                <p:cNvSpPr>
                  <a:spLocks noChangeShapeType="1"/>
                </p:cNvSpPr>
                <p:nvPr/>
              </p:nvSpPr>
              <p:spPr bwMode="auto">
                <a:xfrm>
                  <a:off x="1002" y="1495"/>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17" name="Line 318"/>
                <p:cNvSpPr>
                  <a:spLocks noChangeShapeType="1"/>
                </p:cNvSpPr>
                <p:nvPr/>
              </p:nvSpPr>
              <p:spPr bwMode="auto">
                <a:xfrm flipV="1">
                  <a:off x="1002" y="1495"/>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18" name="Line 319"/>
                <p:cNvSpPr>
                  <a:spLocks noChangeShapeType="1"/>
                </p:cNvSpPr>
                <p:nvPr/>
              </p:nvSpPr>
              <p:spPr bwMode="auto">
                <a:xfrm>
                  <a:off x="1002" y="1495"/>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19" name="Line 320"/>
                <p:cNvSpPr>
                  <a:spLocks noChangeShapeType="1"/>
                </p:cNvSpPr>
                <p:nvPr/>
              </p:nvSpPr>
              <p:spPr bwMode="auto">
                <a:xfrm flipV="1">
                  <a:off x="1004" y="1495"/>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20" name="Line 321"/>
                <p:cNvSpPr>
                  <a:spLocks noChangeShapeType="1"/>
                </p:cNvSpPr>
                <p:nvPr/>
              </p:nvSpPr>
              <p:spPr bwMode="auto">
                <a:xfrm>
                  <a:off x="1004" y="1493"/>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21" name="Line 322"/>
                <p:cNvSpPr>
                  <a:spLocks noChangeShapeType="1"/>
                </p:cNvSpPr>
                <p:nvPr/>
              </p:nvSpPr>
              <p:spPr bwMode="auto">
                <a:xfrm flipV="1">
                  <a:off x="1004" y="1493"/>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22" name="Line 323"/>
                <p:cNvSpPr>
                  <a:spLocks noChangeShapeType="1"/>
                </p:cNvSpPr>
                <p:nvPr/>
              </p:nvSpPr>
              <p:spPr bwMode="auto">
                <a:xfrm>
                  <a:off x="1004" y="1493"/>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23" name="Line 324"/>
                <p:cNvSpPr>
                  <a:spLocks noChangeShapeType="1"/>
                </p:cNvSpPr>
                <p:nvPr/>
              </p:nvSpPr>
              <p:spPr bwMode="auto">
                <a:xfrm flipV="1">
                  <a:off x="1005" y="1493"/>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24" name="Line 325"/>
                <p:cNvSpPr>
                  <a:spLocks noChangeShapeType="1"/>
                </p:cNvSpPr>
                <p:nvPr/>
              </p:nvSpPr>
              <p:spPr bwMode="auto">
                <a:xfrm>
                  <a:off x="1005" y="1493"/>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25" name="Line 326"/>
                <p:cNvSpPr>
                  <a:spLocks noChangeShapeType="1"/>
                </p:cNvSpPr>
                <p:nvPr/>
              </p:nvSpPr>
              <p:spPr bwMode="auto">
                <a:xfrm flipV="1">
                  <a:off x="1005" y="1493"/>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26" name="Line 327"/>
                <p:cNvSpPr>
                  <a:spLocks noChangeShapeType="1"/>
                </p:cNvSpPr>
                <p:nvPr/>
              </p:nvSpPr>
              <p:spPr bwMode="auto">
                <a:xfrm>
                  <a:off x="1005" y="1491"/>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27" name="Line 328"/>
                <p:cNvSpPr>
                  <a:spLocks noChangeShapeType="1"/>
                </p:cNvSpPr>
                <p:nvPr/>
              </p:nvSpPr>
              <p:spPr bwMode="auto">
                <a:xfrm flipV="1">
                  <a:off x="1007" y="1491"/>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28" name="Line 329"/>
                <p:cNvSpPr>
                  <a:spLocks noChangeShapeType="1"/>
                </p:cNvSpPr>
                <p:nvPr/>
              </p:nvSpPr>
              <p:spPr bwMode="auto">
                <a:xfrm>
                  <a:off x="1007" y="1491"/>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29" name="Line 330"/>
                <p:cNvSpPr>
                  <a:spLocks noChangeShapeType="1"/>
                </p:cNvSpPr>
                <p:nvPr/>
              </p:nvSpPr>
              <p:spPr bwMode="auto">
                <a:xfrm flipV="1">
                  <a:off x="1007" y="1491"/>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30" name="Line 331"/>
                <p:cNvSpPr>
                  <a:spLocks noChangeShapeType="1"/>
                </p:cNvSpPr>
                <p:nvPr/>
              </p:nvSpPr>
              <p:spPr bwMode="auto">
                <a:xfrm>
                  <a:off x="1009" y="1491"/>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31" name="Line 332"/>
                <p:cNvSpPr>
                  <a:spLocks noChangeShapeType="1"/>
                </p:cNvSpPr>
                <p:nvPr/>
              </p:nvSpPr>
              <p:spPr bwMode="auto">
                <a:xfrm flipV="1">
                  <a:off x="1009" y="1490"/>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32" name="Line 333"/>
                <p:cNvSpPr>
                  <a:spLocks noChangeShapeType="1"/>
                </p:cNvSpPr>
                <p:nvPr/>
              </p:nvSpPr>
              <p:spPr bwMode="auto">
                <a:xfrm>
                  <a:off x="1009" y="1490"/>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33" name="Line 334"/>
                <p:cNvSpPr>
                  <a:spLocks noChangeShapeType="1"/>
                </p:cNvSpPr>
                <p:nvPr/>
              </p:nvSpPr>
              <p:spPr bwMode="auto">
                <a:xfrm flipV="1">
                  <a:off x="1010" y="1490"/>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34" name="Line 335"/>
                <p:cNvSpPr>
                  <a:spLocks noChangeShapeType="1"/>
                </p:cNvSpPr>
                <p:nvPr/>
              </p:nvSpPr>
              <p:spPr bwMode="auto">
                <a:xfrm>
                  <a:off x="1010" y="1490"/>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35" name="Line 336"/>
                <p:cNvSpPr>
                  <a:spLocks noChangeShapeType="1"/>
                </p:cNvSpPr>
                <p:nvPr/>
              </p:nvSpPr>
              <p:spPr bwMode="auto">
                <a:xfrm flipV="1">
                  <a:off x="1010" y="1490"/>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36" name="Line 337"/>
                <p:cNvSpPr>
                  <a:spLocks noChangeShapeType="1"/>
                </p:cNvSpPr>
                <p:nvPr/>
              </p:nvSpPr>
              <p:spPr bwMode="auto">
                <a:xfrm>
                  <a:off x="1010" y="1490"/>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37" name="Line 338"/>
                <p:cNvSpPr>
                  <a:spLocks noChangeShapeType="1"/>
                </p:cNvSpPr>
                <p:nvPr/>
              </p:nvSpPr>
              <p:spPr bwMode="auto">
                <a:xfrm flipV="1">
                  <a:off x="1012" y="1490"/>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38" name="Line 339"/>
                <p:cNvSpPr>
                  <a:spLocks noChangeShapeType="1"/>
                </p:cNvSpPr>
                <p:nvPr/>
              </p:nvSpPr>
              <p:spPr bwMode="auto">
                <a:xfrm>
                  <a:off x="1012" y="1490"/>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39" name="Line 340"/>
                <p:cNvSpPr>
                  <a:spLocks noChangeShapeType="1"/>
                </p:cNvSpPr>
                <p:nvPr/>
              </p:nvSpPr>
              <p:spPr bwMode="auto">
                <a:xfrm flipV="1">
                  <a:off x="1012" y="1490"/>
                  <a:ext cx="1" cy="2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40" name="Line 341"/>
                <p:cNvSpPr>
                  <a:spLocks noChangeShapeType="1"/>
                </p:cNvSpPr>
                <p:nvPr/>
              </p:nvSpPr>
              <p:spPr bwMode="auto">
                <a:xfrm>
                  <a:off x="1012" y="1488"/>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41" name="Line 342"/>
                <p:cNvSpPr>
                  <a:spLocks noChangeShapeType="1"/>
                </p:cNvSpPr>
                <p:nvPr/>
              </p:nvSpPr>
              <p:spPr bwMode="auto">
                <a:xfrm flipV="1">
                  <a:off x="1014" y="1488"/>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42" name="Line 343"/>
                <p:cNvSpPr>
                  <a:spLocks noChangeShapeType="1"/>
                </p:cNvSpPr>
                <p:nvPr/>
              </p:nvSpPr>
              <p:spPr bwMode="auto">
                <a:xfrm>
                  <a:off x="1014" y="1488"/>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43" name="Line 344"/>
                <p:cNvSpPr>
                  <a:spLocks noChangeShapeType="1"/>
                </p:cNvSpPr>
                <p:nvPr/>
              </p:nvSpPr>
              <p:spPr bwMode="auto">
                <a:xfrm flipV="1">
                  <a:off x="1014" y="1488"/>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44" name="Line 345"/>
                <p:cNvSpPr>
                  <a:spLocks noChangeShapeType="1"/>
                </p:cNvSpPr>
                <p:nvPr/>
              </p:nvSpPr>
              <p:spPr bwMode="auto">
                <a:xfrm>
                  <a:off x="1015" y="1488"/>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45" name="Line 346"/>
                <p:cNvSpPr>
                  <a:spLocks noChangeShapeType="1"/>
                </p:cNvSpPr>
                <p:nvPr/>
              </p:nvSpPr>
              <p:spPr bwMode="auto">
                <a:xfrm flipV="1">
                  <a:off x="1015" y="1488"/>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46" name="Line 347"/>
                <p:cNvSpPr>
                  <a:spLocks noChangeShapeType="1"/>
                </p:cNvSpPr>
                <p:nvPr/>
              </p:nvSpPr>
              <p:spPr bwMode="auto">
                <a:xfrm>
                  <a:off x="1015" y="1488"/>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47" name="Line 348"/>
                <p:cNvSpPr>
                  <a:spLocks noChangeShapeType="1"/>
                </p:cNvSpPr>
                <p:nvPr/>
              </p:nvSpPr>
              <p:spPr bwMode="auto">
                <a:xfrm flipV="1">
                  <a:off x="1015" y="1486"/>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48" name="Line 349"/>
                <p:cNvSpPr>
                  <a:spLocks noChangeShapeType="1"/>
                </p:cNvSpPr>
                <p:nvPr/>
              </p:nvSpPr>
              <p:spPr bwMode="auto">
                <a:xfrm>
                  <a:off x="1017" y="1486"/>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49" name="Line 350"/>
                <p:cNvSpPr>
                  <a:spLocks noChangeShapeType="1"/>
                </p:cNvSpPr>
                <p:nvPr/>
              </p:nvSpPr>
              <p:spPr bwMode="auto">
                <a:xfrm flipV="1">
                  <a:off x="1017" y="1486"/>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50" name="Line 351"/>
                <p:cNvSpPr>
                  <a:spLocks noChangeShapeType="1"/>
                </p:cNvSpPr>
                <p:nvPr/>
              </p:nvSpPr>
              <p:spPr bwMode="auto">
                <a:xfrm>
                  <a:off x="1017" y="1486"/>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51" name="Line 352"/>
                <p:cNvSpPr>
                  <a:spLocks noChangeShapeType="1"/>
                </p:cNvSpPr>
                <p:nvPr/>
              </p:nvSpPr>
              <p:spPr bwMode="auto">
                <a:xfrm flipV="1">
                  <a:off x="1017" y="1486"/>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52" name="Line 353"/>
                <p:cNvSpPr>
                  <a:spLocks noChangeShapeType="1"/>
                </p:cNvSpPr>
                <p:nvPr/>
              </p:nvSpPr>
              <p:spPr bwMode="auto">
                <a:xfrm>
                  <a:off x="1019" y="1486"/>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53" name="Line 354"/>
                <p:cNvSpPr>
                  <a:spLocks noChangeShapeType="1"/>
                </p:cNvSpPr>
                <p:nvPr/>
              </p:nvSpPr>
              <p:spPr bwMode="auto">
                <a:xfrm flipV="1">
                  <a:off x="1019" y="1485"/>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54" name="Line 355"/>
                <p:cNvSpPr>
                  <a:spLocks noChangeShapeType="1"/>
                </p:cNvSpPr>
                <p:nvPr/>
              </p:nvSpPr>
              <p:spPr bwMode="auto">
                <a:xfrm>
                  <a:off x="1019" y="1485"/>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55" name="Line 356"/>
                <p:cNvSpPr>
                  <a:spLocks noChangeShapeType="1"/>
                </p:cNvSpPr>
                <p:nvPr/>
              </p:nvSpPr>
              <p:spPr bwMode="auto">
                <a:xfrm flipV="1">
                  <a:off x="1019" y="1485"/>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56" name="Line 357"/>
                <p:cNvSpPr>
                  <a:spLocks noChangeShapeType="1"/>
                </p:cNvSpPr>
                <p:nvPr/>
              </p:nvSpPr>
              <p:spPr bwMode="auto">
                <a:xfrm>
                  <a:off x="1020" y="1485"/>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57" name="Line 358"/>
                <p:cNvSpPr>
                  <a:spLocks noChangeShapeType="1"/>
                </p:cNvSpPr>
                <p:nvPr/>
              </p:nvSpPr>
              <p:spPr bwMode="auto">
                <a:xfrm flipV="1">
                  <a:off x="1020" y="1485"/>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58" name="Line 359"/>
                <p:cNvSpPr>
                  <a:spLocks noChangeShapeType="1"/>
                </p:cNvSpPr>
                <p:nvPr/>
              </p:nvSpPr>
              <p:spPr bwMode="auto">
                <a:xfrm>
                  <a:off x="1020" y="1483"/>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59" name="Line 360"/>
                <p:cNvSpPr>
                  <a:spLocks noChangeShapeType="1"/>
                </p:cNvSpPr>
                <p:nvPr/>
              </p:nvSpPr>
              <p:spPr bwMode="auto">
                <a:xfrm flipV="1">
                  <a:off x="1022" y="1483"/>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60" name="Line 361"/>
                <p:cNvSpPr>
                  <a:spLocks noChangeShapeType="1"/>
                </p:cNvSpPr>
                <p:nvPr/>
              </p:nvSpPr>
              <p:spPr bwMode="auto">
                <a:xfrm>
                  <a:off x="1022" y="1483"/>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61" name="Line 362"/>
                <p:cNvSpPr>
                  <a:spLocks noChangeShapeType="1"/>
                </p:cNvSpPr>
                <p:nvPr/>
              </p:nvSpPr>
              <p:spPr bwMode="auto">
                <a:xfrm flipV="1">
                  <a:off x="1022" y="1483"/>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62" name="Line 363"/>
                <p:cNvSpPr>
                  <a:spLocks noChangeShapeType="1"/>
                </p:cNvSpPr>
                <p:nvPr/>
              </p:nvSpPr>
              <p:spPr bwMode="auto">
                <a:xfrm>
                  <a:off x="1023" y="1483"/>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63" name="Line 364"/>
                <p:cNvSpPr>
                  <a:spLocks noChangeShapeType="1"/>
                </p:cNvSpPr>
                <p:nvPr/>
              </p:nvSpPr>
              <p:spPr bwMode="auto">
                <a:xfrm flipV="1">
                  <a:off x="1023" y="1481"/>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64" name="Line 365"/>
                <p:cNvSpPr>
                  <a:spLocks noChangeShapeType="1"/>
                </p:cNvSpPr>
                <p:nvPr/>
              </p:nvSpPr>
              <p:spPr bwMode="auto">
                <a:xfrm>
                  <a:off x="1023" y="1481"/>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65" name="Line 366"/>
                <p:cNvSpPr>
                  <a:spLocks noChangeShapeType="1"/>
                </p:cNvSpPr>
                <p:nvPr/>
              </p:nvSpPr>
              <p:spPr bwMode="auto">
                <a:xfrm flipV="1">
                  <a:off x="1023" y="1481"/>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66" name="Line 367"/>
                <p:cNvSpPr>
                  <a:spLocks noChangeShapeType="1"/>
                </p:cNvSpPr>
                <p:nvPr/>
              </p:nvSpPr>
              <p:spPr bwMode="auto">
                <a:xfrm>
                  <a:off x="1025" y="1481"/>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67" name="Line 368"/>
                <p:cNvSpPr>
                  <a:spLocks noChangeShapeType="1"/>
                </p:cNvSpPr>
                <p:nvPr/>
              </p:nvSpPr>
              <p:spPr bwMode="auto">
                <a:xfrm flipV="1">
                  <a:off x="1025" y="1481"/>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68" name="Line 369"/>
                <p:cNvSpPr>
                  <a:spLocks noChangeShapeType="1"/>
                </p:cNvSpPr>
                <p:nvPr/>
              </p:nvSpPr>
              <p:spPr bwMode="auto">
                <a:xfrm>
                  <a:off x="1025" y="1480"/>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69" name="Line 370"/>
                <p:cNvSpPr>
                  <a:spLocks noChangeShapeType="1"/>
                </p:cNvSpPr>
                <p:nvPr/>
              </p:nvSpPr>
              <p:spPr bwMode="auto">
                <a:xfrm flipV="1">
                  <a:off x="1025" y="1480"/>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70" name="Line 371"/>
                <p:cNvSpPr>
                  <a:spLocks noChangeShapeType="1"/>
                </p:cNvSpPr>
                <p:nvPr/>
              </p:nvSpPr>
              <p:spPr bwMode="auto">
                <a:xfrm>
                  <a:off x="1027" y="1480"/>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71" name="Line 372"/>
                <p:cNvSpPr>
                  <a:spLocks noChangeShapeType="1"/>
                </p:cNvSpPr>
                <p:nvPr/>
              </p:nvSpPr>
              <p:spPr bwMode="auto">
                <a:xfrm flipV="1">
                  <a:off x="1027" y="1480"/>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72" name="Line 373"/>
                <p:cNvSpPr>
                  <a:spLocks noChangeShapeType="1"/>
                </p:cNvSpPr>
                <p:nvPr/>
              </p:nvSpPr>
              <p:spPr bwMode="auto">
                <a:xfrm>
                  <a:off x="1027" y="1480"/>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73" name="Line 374"/>
                <p:cNvSpPr>
                  <a:spLocks noChangeShapeType="1"/>
                </p:cNvSpPr>
                <p:nvPr/>
              </p:nvSpPr>
              <p:spPr bwMode="auto">
                <a:xfrm flipV="1">
                  <a:off x="1027" y="1478"/>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74" name="Line 375"/>
                <p:cNvSpPr>
                  <a:spLocks noChangeShapeType="1"/>
                </p:cNvSpPr>
                <p:nvPr/>
              </p:nvSpPr>
              <p:spPr bwMode="auto">
                <a:xfrm>
                  <a:off x="1028" y="1478"/>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75" name="Line 376"/>
                <p:cNvSpPr>
                  <a:spLocks noChangeShapeType="1"/>
                </p:cNvSpPr>
                <p:nvPr/>
              </p:nvSpPr>
              <p:spPr bwMode="auto">
                <a:xfrm flipV="1">
                  <a:off x="1028" y="1478"/>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76" name="Line 377"/>
                <p:cNvSpPr>
                  <a:spLocks noChangeShapeType="1"/>
                </p:cNvSpPr>
                <p:nvPr/>
              </p:nvSpPr>
              <p:spPr bwMode="auto">
                <a:xfrm>
                  <a:off x="1028" y="1478"/>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77" name="Line 378"/>
                <p:cNvSpPr>
                  <a:spLocks noChangeShapeType="1"/>
                </p:cNvSpPr>
                <p:nvPr/>
              </p:nvSpPr>
              <p:spPr bwMode="auto">
                <a:xfrm flipV="1">
                  <a:off x="1028" y="1476"/>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78" name="Line 379"/>
                <p:cNvSpPr>
                  <a:spLocks noChangeShapeType="1"/>
                </p:cNvSpPr>
                <p:nvPr/>
              </p:nvSpPr>
              <p:spPr bwMode="auto">
                <a:xfrm>
                  <a:off x="1030" y="1476"/>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79" name="Line 380"/>
                <p:cNvSpPr>
                  <a:spLocks noChangeShapeType="1"/>
                </p:cNvSpPr>
                <p:nvPr/>
              </p:nvSpPr>
              <p:spPr bwMode="auto">
                <a:xfrm flipV="1">
                  <a:off x="1030" y="1476"/>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80" name="Line 381"/>
                <p:cNvSpPr>
                  <a:spLocks noChangeShapeType="1"/>
                </p:cNvSpPr>
                <p:nvPr/>
              </p:nvSpPr>
              <p:spPr bwMode="auto">
                <a:xfrm>
                  <a:off x="1030" y="1475"/>
                  <a:ext cx="1" cy="29"/>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81" name="Line 382"/>
                <p:cNvSpPr>
                  <a:spLocks noChangeShapeType="1"/>
                </p:cNvSpPr>
                <p:nvPr/>
              </p:nvSpPr>
              <p:spPr bwMode="auto">
                <a:xfrm flipV="1">
                  <a:off x="1030" y="1475"/>
                  <a:ext cx="1" cy="29"/>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82" name="Line 383"/>
                <p:cNvSpPr>
                  <a:spLocks noChangeShapeType="1"/>
                </p:cNvSpPr>
                <p:nvPr/>
              </p:nvSpPr>
              <p:spPr bwMode="auto">
                <a:xfrm>
                  <a:off x="1032" y="1475"/>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83" name="Line 384"/>
                <p:cNvSpPr>
                  <a:spLocks noChangeShapeType="1"/>
                </p:cNvSpPr>
                <p:nvPr/>
              </p:nvSpPr>
              <p:spPr bwMode="auto">
                <a:xfrm flipV="1">
                  <a:off x="1032" y="1475"/>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84" name="Line 385"/>
                <p:cNvSpPr>
                  <a:spLocks noChangeShapeType="1"/>
                </p:cNvSpPr>
                <p:nvPr/>
              </p:nvSpPr>
              <p:spPr bwMode="auto">
                <a:xfrm>
                  <a:off x="1032" y="1475"/>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85" name="Line 386"/>
                <p:cNvSpPr>
                  <a:spLocks noChangeShapeType="1"/>
                </p:cNvSpPr>
                <p:nvPr/>
              </p:nvSpPr>
              <p:spPr bwMode="auto">
                <a:xfrm flipV="1">
                  <a:off x="1033" y="1473"/>
                  <a:ext cx="1"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86" name="Line 387"/>
                <p:cNvSpPr>
                  <a:spLocks noChangeShapeType="1"/>
                </p:cNvSpPr>
                <p:nvPr/>
              </p:nvSpPr>
              <p:spPr bwMode="auto">
                <a:xfrm>
                  <a:off x="1033" y="1473"/>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87" name="Line 388"/>
                <p:cNvSpPr>
                  <a:spLocks noChangeShapeType="1"/>
                </p:cNvSpPr>
                <p:nvPr/>
              </p:nvSpPr>
              <p:spPr bwMode="auto">
                <a:xfrm flipV="1">
                  <a:off x="1033" y="1473"/>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88" name="Line 389"/>
                <p:cNvSpPr>
                  <a:spLocks noChangeShapeType="1"/>
                </p:cNvSpPr>
                <p:nvPr/>
              </p:nvSpPr>
              <p:spPr bwMode="auto">
                <a:xfrm>
                  <a:off x="1035" y="1473"/>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89" name="Line 390"/>
                <p:cNvSpPr>
                  <a:spLocks noChangeShapeType="1"/>
                </p:cNvSpPr>
                <p:nvPr/>
              </p:nvSpPr>
              <p:spPr bwMode="auto">
                <a:xfrm flipV="1">
                  <a:off x="1035" y="1473"/>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90" name="Line 391"/>
                <p:cNvSpPr>
                  <a:spLocks noChangeShapeType="1"/>
                </p:cNvSpPr>
                <p:nvPr/>
              </p:nvSpPr>
              <p:spPr bwMode="auto">
                <a:xfrm>
                  <a:off x="1035" y="1473"/>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91" name="Line 392"/>
                <p:cNvSpPr>
                  <a:spLocks noChangeShapeType="1"/>
                </p:cNvSpPr>
                <p:nvPr/>
              </p:nvSpPr>
              <p:spPr bwMode="auto">
                <a:xfrm flipV="1">
                  <a:off x="1035" y="1471"/>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92" name="Line 393"/>
                <p:cNvSpPr>
                  <a:spLocks noChangeShapeType="1"/>
                </p:cNvSpPr>
                <p:nvPr/>
              </p:nvSpPr>
              <p:spPr bwMode="auto">
                <a:xfrm>
                  <a:off x="1037" y="1471"/>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93" name="Line 394"/>
                <p:cNvSpPr>
                  <a:spLocks noChangeShapeType="1"/>
                </p:cNvSpPr>
                <p:nvPr/>
              </p:nvSpPr>
              <p:spPr bwMode="auto">
                <a:xfrm flipV="1">
                  <a:off x="1037" y="1471"/>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94" name="Line 395"/>
                <p:cNvSpPr>
                  <a:spLocks noChangeShapeType="1"/>
                </p:cNvSpPr>
                <p:nvPr/>
              </p:nvSpPr>
              <p:spPr bwMode="auto">
                <a:xfrm>
                  <a:off x="1037" y="1471"/>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95" name="Line 396"/>
                <p:cNvSpPr>
                  <a:spLocks noChangeShapeType="1"/>
                </p:cNvSpPr>
                <p:nvPr/>
              </p:nvSpPr>
              <p:spPr bwMode="auto">
                <a:xfrm flipV="1">
                  <a:off x="1037" y="1471"/>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96" name="Line 397"/>
                <p:cNvSpPr>
                  <a:spLocks noChangeShapeType="1"/>
                </p:cNvSpPr>
                <p:nvPr/>
              </p:nvSpPr>
              <p:spPr bwMode="auto">
                <a:xfrm>
                  <a:off x="1038" y="1471"/>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97" name="Line 398"/>
                <p:cNvSpPr>
                  <a:spLocks noChangeShapeType="1"/>
                </p:cNvSpPr>
                <p:nvPr/>
              </p:nvSpPr>
              <p:spPr bwMode="auto">
                <a:xfrm flipV="1">
                  <a:off x="1038" y="1470"/>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98" name="Line 399"/>
                <p:cNvSpPr>
                  <a:spLocks noChangeShapeType="1"/>
                </p:cNvSpPr>
                <p:nvPr/>
              </p:nvSpPr>
              <p:spPr bwMode="auto">
                <a:xfrm>
                  <a:off x="1038" y="1470"/>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99" name="Line 400"/>
                <p:cNvSpPr>
                  <a:spLocks noChangeShapeType="1"/>
                </p:cNvSpPr>
                <p:nvPr/>
              </p:nvSpPr>
              <p:spPr bwMode="auto">
                <a:xfrm flipV="1">
                  <a:off x="1040" y="1470"/>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00" name="Line 401"/>
                <p:cNvSpPr>
                  <a:spLocks noChangeShapeType="1"/>
                </p:cNvSpPr>
                <p:nvPr/>
              </p:nvSpPr>
              <p:spPr bwMode="auto">
                <a:xfrm>
                  <a:off x="1040" y="1470"/>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01" name="Line 402"/>
                <p:cNvSpPr>
                  <a:spLocks noChangeShapeType="1"/>
                </p:cNvSpPr>
                <p:nvPr/>
              </p:nvSpPr>
              <p:spPr bwMode="auto">
                <a:xfrm flipV="1">
                  <a:off x="1040" y="1470"/>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02" name="Line 403"/>
                <p:cNvSpPr>
                  <a:spLocks noChangeShapeType="1"/>
                </p:cNvSpPr>
                <p:nvPr/>
              </p:nvSpPr>
              <p:spPr bwMode="auto">
                <a:xfrm>
                  <a:off x="1040" y="1470"/>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03" name="Line 404"/>
                <p:cNvSpPr>
                  <a:spLocks noChangeShapeType="1"/>
                </p:cNvSpPr>
                <p:nvPr/>
              </p:nvSpPr>
              <p:spPr bwMode="auto">
                <a:xfrm flipV="1">
                  <a:off x="1042" y="1468"/>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grpSp>
          <p:grpSp>
            <p:nvGrpSpPr>
              <p:cNvPr id="19522" name="Group 405"/>
              <p:cNvGrpSpPr>
                <a:grpSpLocks/>
              </p:cNvGrpSpPr>
              <p:nvPr/>
            </p:nvGrpSpPr>
            <p:grpSpPr bwMode="auto">
              <a:xfrm>
                <a:off x="910" y="1433"/>
                <a:ext cx="168" cy="111"/>
                <a:chOff x="910" y="1433"/>
                <a:chExt cx="168" cy="111"/>
              </a:xfrm>
            </p:grpSpPr>
            <p:sp>
              <p:nvSpPr>
                <p:cNvPr id="604" name="Line 406"/>
                <p:cNvSpPr>
                  <a:spLocks noChangeShapeType="1"/>
                </p:cNvSpPr>
                <p:nvPr/>
              </p:nvSpPr>
              <p:spPr bwMode="auto">
                <a:xfrm>
                  <a:off x="1042" y="1468"/>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05" name="Line 407"/>
                <p:cNvSpPr>
                  <a:spLocks noChangeShapeType="1"/>
                </p:cNvSpPr>
                <p:nvPr/>
              </p:nvSpPr>
              <p:spPr bwMode="auto">
                <a:xfrm flipV="1">
                  <a:off x="1042" y="1468"/>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06" name="Line 408"/>
                <p:cNvSpPr>
                  <a:spLocks noChangeShapeType="1"/>
                </p:cNvSpPr>
                <p:nvPr/>
              </p:nvSpPr>
              <p:spPr bwMode="auto">
                <a:xfrm>
                  <a:off x="1042" y="1468"/>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07" name="Line 409"/>
                <p:cNvSpPr>
                  <a:spLocks noChangeShapeType="1"/>
                </p:cNvSpPr>
                <p:nvPr/>
              </p:nvSpPr>
              <p:spPr bwMode="auto">
                <a:xfrm flipV="1">
                  <a:off x="1043" y="1466"/>
                  <a:ext cx="1" cy="29"/>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08" name="Line 410"/>
                <p:cNvSpPr>
                  <a:spLocks noChangeShapeType="1"/>
                </p:cNvSpPr>
                <p:nvPr/>
              </p:nvSpPr>
              <p:spPr bwMode="auto">
                <a:xfrm>
                  <a:off x="1043" y="1466"/>
                  <a:ext cx="1" cy="29"/>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09" name="Line 411"/>
                <p:cNvSpPr>
                  <a:spLocks noChangeShapeType="1"/>
                </p:cNvSpPr>
                <p:nvPr/>
              </p:nvSpPr>
              <p:spPr bwMode="auto">
                <a:xfrm flipV="1">
                  <a:off x="1043" y="1466"/>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10" name="Line 412"/>
                <p:cNvSpPr>
                  <a:spLocks noChangeShapeType="1"/>
                </p:cNvSpPr>
                <p:nvPr/>
              </p:nvSpPr>
              <p:spPr bwMode="auto">
                <a:xfrm>
                  <a:off x="1043" y="1466"/>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11" name="Line 413"/>
                <p:cNvSpPr>
                  <a:spLocks noChangeShapeType="1"/>
                </p:cNvSpPr>
                <p:nvPr/>
              </p:nvSpPr>
              <p:spPr bwMode="auto">
                <a:xfrm flipV="1">
                  <a:off x="1045" y="1466"/>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12" name="Line 414"/>
                <p:cNvSpPr>
                  <a:spLocks noChangeShapeType="1"/>
                </p:cNvSpPr>
                <p:nvPr/>
              </p:nvSpPr>
              <p:spPr bwMode="auto">
                <a:xfrm>
                  <a:off x="1045" y="1465"/>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13" name="Line 415"/>
                <p:cNvSpPr>
                  <a:spLocks noChangeShapeType="1"/>
                </p:cNvSpPr>
                <p:nvPr/>
              </p:nvSpPr>
              <p:spPr bwMode="auto">
                <a:xfrm flipV="1">
                  <a:off x="1046" y="1465"/>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14" name="Line 416"/>
                <p:cNvSpPr>
                  <a:spLocks noChangeShapeType="1"/>
                </p:cNvSpPr>
                <p:nvPr/>
              </p:nvSpPr>
              <p:spPr bwMode="auto">
                <a:xfrm>
                  <a:off x="1046" y="1465"/>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15" name="Line 417"/>
                <p:cNvSpPr>
                  <a:spLocks noChangeShapeType="1"/>
                </p:cNvSpPr>
                <p:nvPr/>
              </p:nvSpPr>
              <p:spPr bwMode="auto">
                <a:xfrm flipV="1">
                  <a:off x="1046" y="1465"/>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16" name="Line 418"/>
                <p:cNvSpPr>
                  <a:spLocks noChangeShapeType="1"/>
                </p:cNvSpPr>
                <p:nvPr/>
              </p:nvSpPr>
              <p:spPr bwMode="auto">
                <a:xfrm>
                  <a:off x="1046" y="1465"/>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17" name="Line 419"/>
                <p:cNvSpPr>
                  <a:spLocks noChangeShapeType="1"/>
                </p:cNvSpPr>
                <p:nvPr/>
              </p:nvSpPr>
              <p:spPr bwMode="auto">
                <a:xfrm flipV="1">
                  <a:off x="1048" y="1463"/>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18" name="Line 420"/>
                <p:cNvSpPr>
                  <a:spLocks noChangeShapeType="1"/>
                </p:cNvSpPr>
                <p:nvPr/>
              </p:nvSpPr>
              <p:spPr bwMode="auto">
                <a:xfrm>
                  <a:off x="1048" y="1463"/>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19" name="Line 421"/>
                <p:cNvSpPr>
                  <a:spLocks noChangeShapeType="1"/>
                </p:cNvSpPr>
                <p:nvPr/>
              </p:nvSpPr>
              <p:spPr bwMode="auto">
                <a:xfrm flipV="1">
                  <a:off x="1048" y="1463"/>
                  <a:ext cx="1" cy="2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20" name="Line 422"/>
                <p:cNvSpPr>
                  <a:spLocks noChangeShapeType="1"/>
                </p:cNvSpPr>
                <p:nvPr/>
              </p:nvSpPr>
              <p:spPr bwMode="auto">
                <a:xfrm>
                  <a:off x="1048" y="1463"/>
                  <a:ext cx="1" cy="2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21" name="Line 423"/>
                <p:cNvSpPr>
                  <a:spLocks noChangeShapeType="1"/>
                </p:cNvSpPr>
                <p:nvPr/>
              </p:nvSpPr>
              <p:spPr bwMode="auto">
                <a:xfrm flipV="1">
                  <a:off x="1050" y="1463"/>
                  <a:ext cx="1" cy="2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22" name="Line 424"/>
                <p:cNvSpPr>
                  <a:spLocks noChangeShapeType="1"/>
                </p:cNvSpPr>
                <p:nvPr/>
              </p:nvSpPr>
              <p:spPr bwMode="auto">
                <a:xfrm>
                  <a:off x="1050" y="1461"/>
                  <a:ext cx="1" cy="2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23" name="Line 425"/>
                <p:cNvSpPr>
                  <a:spLocks noChangeShapeType="1"/>
                </p:cNvSpPr>
                <p:nvPr/>
              </p:nvSpPr>
              <p:spPr bwMode="auto">
                <a:xfrm flipV="1">
                  <a:off x="1050" y="1461"/>
                  <a:ext cx="1" cy="2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24" name="Line 426"/>
                <p:cNvSpPr>
                  <a:spLocks noChangeShapeType="1"/>
                </p:cNvSpPr>
                <p:nvPr/>
              </p:nvSpPr>
              <p:spPr bwMode="auto">
                <a:xfrm>
                  <a:off x="1050" y="1461"/>
                  <a:ext cx="1" cy="2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25" name="Line 427"/>
                <p:cNvSpPr>
                  <a:spLocks noChangeShapeType="1"/>
                </p:cNvSpPr>
                <p:nvPr/>
              </p:nvSpPr>
              <p:spPr bwMode="auto">
                <a:xfrm flipV="1">
                  <a:off x="1051" y="1460"/>
                  <a:ext cx="1" cy="2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26" name="Line 428"/>
                <p:cNvSpPr>
                  <a:spLocks noChangeShapeType="1"/>
                </p:cNvSpPr>
                <p:nvPr/>
              </p:nvSpPr>
              <p:spPr bwMode="auto">
                <a:xfrm>
                  <a:off x="1051" y="1460"/>
                  <a:ext cx="1" cy="2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27" name="Line 429"/>
                <p:cNvSpPr>
                  <a:spLocks noChangeShapeType="1"/>
                </p:cNvSpPr>
                <p:nvPr/>
              </p:nvSpPr>
              <p:spPr bwMode="auto">
                <a:xfrm flipV="1">
                  <a:off x="1051" y="1460"/>
                  <a:ext cx="1" cy="2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28" name="Line 430"/>
                <p:cNvSpPr>
                  <a:spLocks noChangeShapeType="1"/>
                </p:cNvSpPr>
                <p:nvPr/>
              </p:nvSpPr>
              <p:spPr bwMode="auto">
                <a:xfrm>
                  <a:off x="1051" y="1460"/>
                  <a:ext cx="1" cy="2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29" name="Line 431"/>
                <p:cNvSpPr>
                  <a:spLocks noChangeShapeType="1"/>
                </p:cNvSpPr>
                <p:nvPr/>
              </p:nvSpPr>
              <p:spPr bwMode="auto">
                <a:xfrm flipV="1">
                  <a:off x="1053" y="1460"/>
                  <a:ext cx="1" cy="2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30" name="Line 432"/>
                <p:cNvSpPr>
                  <a:spLocks noChangeShapeType="1"/>
                </p:cNvSpPr>
                <p:nvPr/>
              </p:nvSpPr>
              <p:spPr bwMode="auto">
                <a:xfrm>
                  <a:off x="1053" y="1458"/>
                  <a:ext cx="1" cy="2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31" name="Line 433"/>
                <p:cNvSpPr>
                  <a:spLocks noChangeShapeType="1"/>
                </p:cNvSpPr>
                <p:nvPr/>
              </p:nvSpPr>
              <p:spPr bwMode="auto">
                <a:xfrm flipV="1">
                  <a:off x="1053" y="1458"/>
                  <a:ext cx="1" cy="2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32" name="Line 434"/>
                <p:cNvSpPr>
                  <a:spLocks noChangeShapeType="1"/>
                </p:cNvSpPr>
                <p:nvPr/>
              </p:nvSpPr>
              <p:spPr bwMode="auto">
                <a:xfrm>
                  <a:off x="1055" y="1458"/>
                  <a:ext cx="1" cy="2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33" name="Line 435"/>
                <p:cNvSpPr>
                  <a:spLocks noChangeShapeType="1"/>
                </p:cNvSpPr>
                <p:nvPr/>
              </p:nvSpPr>
              <p:spPr bwMode="auto">
                <a:xfrm flipV="1">
                  <a:off x="1055" y="1458"/>
                  <a:ext cx="1" cy="2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34" name="Line 436"/>
                <p:cNvSpPr>
                  <a:spLocks noChangeShapeType="1"/>
                </p:cNvSpPr>
                <p:nvPr/>
              </p:nvSpPr>
              <p:spPr bwMode="auto">
                <a:xfrm>
                  <a:off x="1055" y="1456"/>
                  <a:ext cx="1" cy="2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35" name="Line 437"/>
                <p:cNvSpPr>
                  <a:spLocks noChangeShapeType="1"/>
                </p:cNvSpPr>
                <p:nvPr/>
              </p:nvSpPr>
              <p:spPr bwMode="auto">
                <a:xfrm flipV="1">
                  <a:off x="1055" y="1456"/>
                  <a:ext cx="1" cy="19"/>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36" name="Line 438"/>
                <p:cNvSpPr>
                  <a:spLocks noChangeShapeType="1"/>
                </p:cNvSpPr>
                <p:nvPr/>
              </p:nvSpPr>
              <p:spPr bwMode="auto">
                <a:xfrm>
                  <a:off x="1056" y="1456"/>
                  <a:ext cx="1" cy="19"/>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37" name="Line 439"/>
                <p:cNvSpPr>
                  <a:spLocks noChangeShapeType="1"/>
                </p:cNvSpPr>
                <p:nvPr/>
              </p:nvSpPr>
              <p:spPr bwMode="auto">
                <a:xfrm flipV="1">
                  <a:off x="1056" y="1456"/>
                  <a:ext cx="1" cy="19"/>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38" name="Line 440"/>
                <p:cNvSpPr>
                  <a:spLocks noChangeShapeType="1"/>
                </p:cNvSpPr>
                <p:nvPr/>
              </p:nvSpPr>
              <p:spPr bwMode="auto">
                <a:xfrm>
                  <a:off x="1056" y="1456"/>
                  <a:ext cx="1" cy="1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39" name="Line 441"/>
                <p:cNvSpPr>
                  <a:spLocks noChangeShapeType="1"/>
                </p:cNvSpPr>
                <p:nvPr/>
              </p:nvSpPr>
              <p:spPr bwMode="auto">
                <a:xfrm flipV="1">
                  <a:off x="1058" y="1455"/>
                  <a:ext cx="1" cy="1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40" name="Line 442"/>
                <p:cNvSpPr>
                  <a:spLocks noChangeShapeType="1"/>
                </p:cNvSpPr>
                <p:nvPr/>
              </p:nvSpPr>
              <p:spPr bwMode="auto">
                <a:xfrm>
                  <a:off x="1058" y="1455"/>
                  <a:ext cx="1" cy="1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41" name="Line 443"/>
                <p:cNvSpPr>
                  <a:spLocks noChangeShapeType="1"/>
                </p:cNvSpPr>
                <p:nvPr/>
              </p:nvSpPr>
              <p:spPr bwMode="auto">
                <a:xfrm flipV="1">
                  <a:off x="1058" y="1455"/>
                  <a:ext cx="1" cy="1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42" name="Line 444"/>
                <p:cNvSpPr>
                  <a:spLocks noChangeShapeType="1"/>
                </p:cNvSpPr>
                <p:nvPr/>
              </p:nvSpPr>
              <p:spPr bwMode="auto">
                <a:xfrm>
                  <a:off x="1058" y="1455"/>
                  <a:ext cx="1" cy="1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43" name="Line 445"/>
                <p:cNvSpPr>
                  <a:spLocks noChangeShapeType="1"/>
                </p:cNvSpPr>
                <p:nvPr/>
              </p:nvSpPr>
              <p:spPr bwMode="auto">
                <a:xfrm flipV="1">
                  <a:off x="1060" y="1453"/>
                  <a:ext cx="1" cy="1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44" name="Line 446"/>
                <p:cNvSpPr>
                  <a:spLocks noChangeShapeType="1"/>
                </p:cNvSpPr>
                <p:nvPr/>
              </p:nvSpPr>
              <p:spPr bwMode="auto">
                <a:xfrm>
                  <a:off x="1060" y="1453"/>
                  <a:ext cx="1" cy="1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45" name="Line 447"/>
                <p:cNvSpPr>
                  <a:spLocks noChangeShapeType="1"/>
                </p:cNvSpPr>
                <p:nvPr/>
              </p:nvSpPr>
              <p:spPr bwMode="auto">
                <a:xfrm flipV="1">
                  <a:off x="1060" y="1453"/>
                  <a:ext cx="1" cy="1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46" name="Line 448"/>
                <p:cNvSpPr>
                  <a:spLocks noChangeShapeType="1"/>
                </p:cNvSpPr>
                <p:nvPr/>
              </p:nvSpPr>
              <p:spPr bwMode="auto">
                <a:xfrm>
                  <a:off x="1060" y="1453"/>
                  <a:ext cx="1" cy="1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47" name="Line 449"/>
                <p:cNvSpPr>
                  <a:spLocks noChangeShapeType="1"/>
                </p:cNvSpPr>
                <p:nvPr/>
              </p:nvSpPr>
              <p:spPr bwMode="auto">
                <a:xfrm flipV="1">
                  <a:off x="1061" y="1453"/>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48" name="Line 450"/>
                <p:cNvSpPr>
                  <a:spLocks noChangeShapeType="1"/>
                </p:cNvSpPr>
                <p:nvPr/>
              </p:nvSpPr>
              <p:spPr bwMode="auto">
                <a:xfrm>
                  <a:off x="1061" y="1451"/>
                  <a:ext cx="1" cy="1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49" name="Line 451"/>
                <p:cNvSpPr>
                  <a:spLocks noChangeShapeType="1"/>
                </p:cNvSpPr>
                <p:nvPr/>
              </p:nvSpPr>
              <p:spPr bwMode="auto">
                <a:xfrm flipV="1">
                  <a:off x="1061" y="1451"/>
                  <a:ext cx="1" cy="1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50" name="Line 452"/>
                <p:cNvSpPr>
                  <a:spLocks noChangeShapeType="1"/>
                </p:cNvSpPr>
                <p:nvPr/>
              </p:nvSpPr>
              <p:spPr bwMode="auto">
                <a:xfrm>
                  <a:off x="1063" y="1451"/>
                  <a:ext cx="1" cy="1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51" name="Line 453"/>
                <p:cNvSpPr>
                  <a:spLocks noChangeShapeType="1"/>
                </p:cNvSpPr>
                <p:nvPr/>
              </p:nvSpPr>
              <p:spPr bwMode="auto">
                <a:xfrm flipV="1">
                  <a:off x="1063" y="1451"/>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52" name="Line 454"/>
                <p:cNvSpPr>
                  <a:spLocks noChangeShapeType="1"/>
                </p:cNvSpPr>
                <p:nvPr/>
              </p:nvSpPr>
              <p:spPr bwMode="auto">
                <a:xfrm>
                  <a:off x="1063" y="1450"/>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53" name="Line 455"/>
                <p:cNvSpPr>
                  <a:spLocks noChangeShapeType="1"/>
                </p:cNvSpPr>
                <p:nvPr/>
              </p:nvSpPr>
              <p:spPr bwMode="auto">
                <a:xfrm flipV="1">
                  <a:off x="1063" y="1450"/>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54" name="Line 456"/>
                <p:cNvSpPr>
                  <a:spLocks noChangeShapeType="1"/>
                </p:cNvSpPr>
                <p:nvPr/>
              </p:nvSpPr>
              <p:spPr bwMode="auto">
                <a:xfrm>
                  <a:off x="1065" y="1450"/>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55" name="Line 457"/>
                <p:cNvSpPr>
                  <a:spLocks noChangeShapeType="1"/>
                </p:cNvSpPr>
                <p:nvPr/>
              </p:nvSpPr>
              <p:spPr bwMode="auto">
                <a:xfrm flipV="1">
                  <a:off x="1065" y="1450"/>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56" name="Line 458"/>
                <p:cNvSpPr>
                  <a:spLocks noChangeShapeType="1"/>
                </p:cNvSpPr>
                <p:nvPr/>
              </p:nvSpPr>
              <p:spPr bwMode="auto">
                <a:xfrm>
                  <a:off x="1065" y="1448"/>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57" name="Line 459"/>
                <p:cNvSpPr>
                  <a:spLocks noChangeShapeType="1"/>
                </p:cNvSpPr>
                <p:nvPr/>
              </p:nvSpPr>
              <p:spPr bwMode="auto">
                <a:xfrm flipV="1">
                  <a:off x="1065" y="1448"/>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58" name="Line 460"/>
                <p:cNvSpPr>
                  <a:spLocks noChangeShapeType="1"/>
                </p:cNvSpPr>
                <p:nvPr/>
              </p:nvSpPr>
              <p:spPr bwMode="auto">
                <a:xfrm>
                  <a:off x="1066" y="1448"/>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59" name="Line 461"/>
                <p:cNvSpPr>
                  <a:spLocks noChangeShapeType="1"/>
                </p:cNvSpPr>
                <p:nvPr/>
              </p:nvSpPr>
              <p:spPr bwMode="auto">
                <a:xfrm flipV="1">
                  <a:off x="1066" y="1448"/>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60" name="Line 462"/>
                <p:cNvSpPr>
                  <a:spLocks noChangeShapeType="1"/>
                </p:cNvSpPr>
                <p:nvPr/>
              </p:nvSpPr>
              <p:spPr bwMode="auto">
                <a:xfrm>
                  <a:off x="1066" y="1446"/>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61" name="Line 463"/>
                <p:cNvSpPr>
                  <a:spLocks noChangeShapeType="1"/>
                </p:cNvSpPr>
                <p:nvPr/>
              </p:nvSpPr>
              <p:spPr bwMode="auto">
                <a:xfrm flipV="1">
                  <a:off x="1066" y="1446"/>
                  <a:ext cx="1" cy="9"/>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62" name="Line 464"/>
                <p:cNvSpPr>
                  <a:spLocks noChangeShapeType="1"/>
                </p:cNvSpPr>
                <p:nvPr/>
              </p:nvSpPr>
              <p:spPr bwMode="auto">
                <a:xfrm>
                  <a:off x="1068" y="1446"/>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63" name="Line 465"/>
                <p:cNvSpPr>
                  <a:spLocks noChangeShapeType="1"/>
                </p:cNvSpPr>
                <p:nvPr/>
              </p:nvSpPr>
              <p:spPr bwMode="auto">
                <a:xfrm flipV="1">
                  <a:off x="1068" y="1445"/>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64" name="Line 466"/>
                <p:cNvSpPr>
                  <a:spLocks noChangeShapeType="1"/>
                </p:cNvSpPr>
                <p:nvPr/>
              </p:nvSpPr>
              <p:spPr bwMode="auto">
                <a:xfrm>
                  <a:off x="1068" y="1445"/>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65" name="Line 467"/>
                <p:cNvSpPr>
                  <a:spLocks noChangeShapeType="1"/>
                </p:cNvSpPr>
                <p:nvPr/>
              </p:nvSpPr>
              <p:spPr bwMode="auto">
                <a:xfrm flipV="1">
                  <a:off x="1068" y="1445"/>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66" name="Line 468"/>
                <p:cNvSpPr>
                  <a:spLocks noChangeShapeType="1"/>
                </p:cNvSpPr>
                <p:nvPr/>
              </p:nvSpPr>
              <p:spPr bwMode="auto">
                <a:xfrm>
                  <a:off x="1069" y="1445"/>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67" name="Line 469"/>
                <p:cNvSpPr>
                  <a:spLocks noChangeShapeType="1"/>
                </p:cNvSpPr>
                <p:nvPr/>
              </p:nvSpPr>
              <p:spPr bwMode="auto">
                <a:xfrm flipV="1">
                  <a:off x="1069" y="1443"/>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68" name="Line 470"/>
                <p:cNvSpPr>
                  <a:spLocks noChangeShapeType="1"/>
                </p:cNvSpPr>
                <p:nvPr/>
              </p:nvSpPr>
              <p:spPr bwMode="auto">
                <a:xfrm>
                  <a:off x="1071" y="1443"/>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69" name="Line 471"/>
                <p:cNvSpPr>
                  <a:spLocks noChangeShapeType="1"/>
                </p:cNvSpPr>
                <p:nvPr/>
              </p:nvSpPr>
              <p:spPr bwMode="auto">
                <a:xfrm flipV="1">
                  <a:off x="1071" y="1443"/>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70" name="Line 472"/>
                <p:cNvSpPr>
                  <a:spLocks noChangeShapeType="1"/>
                </p:cNvSpPr>
                <p:nvPr/>
              </p:nvSpPr>
              <p:spPr bwMode="auto">
                <a:xfrm>
                  <a:off x="1071" y="1442"/>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71" name="Line 473"/>
                <p:cNvSpPr>
                  <a:spLocks noChangeShapeType="1"/>
                </p:cNvSpPr>
                <p:nvPr/>
              </p:nvSpPr>
              <p:spPr bwMode="auto">
                <a:xfrm flipV="1">
                  <a:off x="1071" y="1442"/>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72" name="Line 474"/>
                <p:cNvSpPr>
                  <a:spLocks noChangeShapeType="1"/>
                </p:cNvSpPr>
                <p:nvPr/>
              </p:nvSpPr>
              <p:spPr bwMode="auto">
                <a:xfrm>
                  <a:off x="1073" y="1442"/>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73" name="Line 475"/>
                <p:cNvSpPr>
                  <a:spLocks noChangeShapeType="1"/>
                </p:cNvSpPr>
                <p:nvPr/>
              </p:nvSpPr>
              <p:spPr bwMode="auto">
                <a:xfrm flipV="1">
                  <a:off x="1073" y="1442"/>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74" name="Line 476"/>
                <p:cNvSpPr>
                  <a:spLocks noChangeShapeType="1"/>
                </p:cNvSpPr>
                <p:nvPr/>
              </p:nvSpPr>
              <p:spPr bwMode="auto">
                <a:xfrm>
                  <a:off x="1073" y="1440"/>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75" name="Line 477"/>
                <p:cNvSpPr>
                  <a:spLocks noChangeShapeType="1"/>
                </p:cNvSpPr>
                <p:nvPr/>
              </p:nvSpPr>
              <p:spPr bwMode="auto">
                <a:xfrm flipV="1">
                  <a:off x="1073" y="1440"/>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76" name="Line 478"/>
                <p:cNvSpPr>
                  <a:spLocks noChangeShapeType="1"/>
                </p:cNvSpPr>
                <p:nvPr/>
              </p:nvSpPr>
              <p:spPr bwMode="auto">
                <a:xfrm>
                  <a:off x="1074" y="1440"/>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77" name="Line 479"/>
                <p:cNvSpPr>
                  <a:spLocks noChangeShapeType="1"/>
                </p:cNvSpPr>
                <p:nvPr/>
              </p:nvSpPr>
              <p:spPr bwMode="auto">
                <a:xfrm flipV="1">
                  <a:off x="1074" y="1438"/>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78" name="Line 480"/>
                <p:cNvSpPr>
                  <a:spLocks noChangeShapeType="1"/>
                </p:cNvSpPr>
                <p:nvPr/>
              </p:nvSpPr>
              <p:spPr bwMode="auto">
                <a:xfrm>
                  <a:off x="1074" y="1438"/>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79" name="Line 481"/>
                <p:cNvSpPr>
                  <a:spLocks noChangeShapeType="1"/>
                </p:cNvSpPr>
                <p:nvPr/>
              </p:nvSpPr>
              <p:spPr bwMode="auto">
                <a:xfrm flipV="1">
                  <a:off x="1074" y="1438"/>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80" name="Line 482"/>
                <p:cNvSpPr>
                  <a:spLocks noChangeShapeType="1"/>
                </p:cNvSpPr>
                <p:nvPr/>
              </p:nvSpPr>
              <p:spPr bwMode="auto">
                <a:xfrm>
                  <a:off x="1076" y="1437"/>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81" name="Line 483"/>
                <p:cNvSpPr>
                  <a:spLocks noChangeShapeType="1"/>
                </p:cNvSpPr>
                <p:nvPr/>
              </p:nvSpPr>
              <p:spPr bwMode="auto">
                <a:xfrm flipV="1">
                  <a:off x="1076" y="1437"/>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82" name="Line 484"/>
                <p:cNvSpPr>
                  <a:spLocks noChangeShapeType="1"/>
                </p:cNvSpPr>
                <p:nvPr/>
              </p:nvSpPr>
              <p:spPr bwMode="auto">
                <a:xfrm flipV="1">
                  <a:off x="1076" y="1435"/>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83" name="Freeform 485"/>
                <p:cNvSpPr>
                  <a:spLocks/>
                </p:cNvSpPr>
                <p:nvPr/>
              </p:nvSpPr>
              <p:spPr bwMode="auto">
                <a:xfrm>
                  <a:off x="910" y="1433"/>
                  <a:ext cx="168" cy="98"/>
                </a:xfrm>
                <a:custGeom>
                  <a:avLst/>
                  <a:gdLst>
                    <a:gd name="T0" fmla="*/ 0 w 168"/>
                    <a:gd name="T1" fmla="*/ 96 h 98"/>
                    <a:gd name="T2" fmla="*/ 8 w 168"/>
                    <a:gd name="T3" fmla="*/ 95 h 98"/>
                    <a:gd name="T4" fmla="*/ 20 w 168"/>
                    <a:gd name="T5" fmla="*/ 93 h 98"/>
                    <a:gd name="T6" fmla="*/ 30 w 168"/>
                    <a:gd name="T7" fmla="*/ 91 h 98"/>
                    <a:gd name="T8" fmla="*/ 36 w 168"/>
                    <a:gd name="T9" fmla="*/ 88 h 98"/>
                    <a:gd name="T10" fmla="*/ 48 w 168"/>
                    <a:gd name="T11" fmla="*/ 85 h 98"/>
                    <a:gd name="T12" fmla="*/ 58 w 168"/>
                    <a:gd name="T13" fmla="*/ 80 h 98"/>
                    <a:gd name="T14" fmla="*/ 67 w 168"/>
                    <a:gd name="T15" fmla="*/ 75 h 98"/>
                    <a:gd name="T16" fmla="*/ 77 w 168"/>
                    <a:gd name="T17" fmla="*/ 68 h 98"/>
                    <a:gd name="T18" fmla="*/ 87 w 168"/>
                    <a:gd name="T19" fmla="*/ 65 h 98"/>
                    <a:gd name="T20" fmla="*/ 97 w 168"/>
                    <a:gd name="T21" fmla="*/ 58 h 98"/>
                    <a:gd name="T22" fmla="*/ 105 w 168"/>
                    <a:gd name="T23" fmla="*/ 55 h 98"/>
                    <a:gd name="T24" fmla="*/ 115 w 168"/>
                    <a:gd name="T25" fmla="*/ 48 h 98"/>
                    <a:gd name="T26" fmla="*/ 122 w 168"/>
                    <a:gd name="T27" fmla="*/ 42 h 98"/>
                    <a:gd name="T28" fmla="*/ 130 w 168"/>
                    <a:gd name="T29" fmla="*/ 37 h 98"/>
                    <a:gd name="T30" fmla="*/ 136 w 168"/>
                    <a:gd name="T31" fmla="*/ 32 h 98"/>
                    <a:gd name="T32" fmla="*/ 143 w 168"/>
                    <a:gd name="T33" fmla="*/ 27 h 98"/>
                    <a:gd name="T34" fmla="*/ 146 w 168"/>
                    <a:gd name="T35" fmla="*/ 23 h 98"/>
                    <a:gd name="T36" fmla="*/ 150 w 168"/>
                    <a:gd name="T37" fmla="*/ 20 h 98"/>
                    <a:gd name="T38" fmla="*/ 153 w 168"/>
                    <a:gd name="T39" fmla="*/ 17 h 98"/>
                    <a:gd name="T40" fmla="*/ 156 w 168"/>
                    <a:gd name="T41" fmla="*/ 13 h 98"/>
                    <a:gd name="T42" fmla="*/ 161 w 168"/>
                    <a:gd name="T43" fmla="*/ 10 h 98"/>
                    <a:gd name="T44" fmla="*/ 168 w 168"/>
                    <a:gd name="T45" fmla="*/ 0 h 98"/>
                    <a:gd name="T46" fmla="*/ 150 w 168"/>
                    <a:gd name="T47" fmla="*/ 35 h 98"/>
                    <a:gd name="T48" fmla="*/ 135 w 168"/>
                    <a:gd name="T49" fmla="*/ 60 h 98"/>
                    <a:gd name="T50" fmla="*/ 122 w 168"/>
                    <a:gd name="T51" fmla="*/ 70 h 98"/>
                    <a:gd name="T52" fmla="*/ 102 w 168"/>
                    <a:gd name="T53" fmla="*/ 83 h 98"/>
                    <a:gd name="T54" fmla="*/ 87 w 168"/>
                    <a:gd name="T55" fmla="*/ 91 h 98"/>
                    <a:gd name="T56" fmla="*/ 72 w 168"/>
                    <a:gd name="T57" fmla="*/ 96 h 98"/>
                    <a:gd name="T58" fmla="*/ 30 w 168"/>
                    <a:gd name="T59" fmla="*/ 98 h 98"/>
                    <a:gd name="T60" fmla="*/ 0 w 168"/>
                    <a:gd name="T61" fmla="*/ 98 h 98"/>
                    <a:gd name="T62" fmla="*/ 0 w 168"/>
                    <a:gd name="T63" fmla="*/ 96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8"/>
                    <a:gd name="T97" fmla="*/ 0 h 98"/>
                    <a:gd name="T98" fmla="*/ 168 w 168"/>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8" h="98">
                      <a:moveTo>
                        <a:pt x="0" y="96"/>
                      </a:moveTo>
                      <a:lnTo>
                        <a:pt x="8" y="95"/>
                      </a:lnTo>
                      <a:lnTo>
                        <a:pt x="20" y="93"/>
                      </a:lnTo>
                      <a:lnTo>
                        <a:pt x="30" y="91"/>
                      </a:lnTo>
                      <a:lnTo>
                        <a:pt x="36" y="88"/>
                      </a:lnTo>
                      <a:lnTo>
                        <a:pt x="48" y="85"/>
                      </a:lnTo>
                      <a:lnTo>
                        <a:pt x="58" y="80"/>
                      </a:lnTo>
                      <a:lnTo>
                        <a:pt x="67" y="75"/>
                      </a:lnTo>
                      <a:lnTo>
                        <a:pt x="77" y="68"/>
                      </a:lnTo>
                      <a:lnTo>
                        <a:pt x="87" y="65"/>
                      </a:lnTo>
                      <a:lnTo>
                        <a:pt x="97" y="58"/>
                      </a:lnTo>
                      <a:lnTo>
                        <a:pt x="105" y="55"/>
                      </a:lnTo>
                      <a:lnTo>
                        <a:pt x="115" y="48"/>
                      </a:lnTo>
                      <a:lnTo>
                        <a:pt x="122" y="42"/>
                      </a:lnTo>
                      <a:lnTo>
                        <a:pt x="130" y="37"/>
                      </a:lnTo>
                      <a:lnTo>
                        <a:pt x="136" y="32"/>
                      </a:lnTo>
                      <a:lnTo>
                        <a:pt x="143" y="27"/>
                      </a:lnTo>
                      <a:lnTo>
                        <a:pt x="146" y="23"/>
                      </a:lnTo>
                      <a:lnTo>
                        <a:pt x="150" y="20"/>
                      </a:lnTo>
                      <a:lnTo>
                        <a:pt x="153" y="17"/>
                      </a:lnTo>
                      <a:lnTo>
                        <a:pt x="156" y="13"/>
                      </a:lnTo>
                      <a:lnTo>
                        <a:pt x="161" y="10"/>
                      </a:lnTo>
                      <a:lnTo>
                        <a:pt x="168" y="0"/>
                      </a:lnTo>
                      <a:lnTo>
                        <a:pt x="150" y="35"/>
                      </a:lnTo>
                      <a:lnTo>
                        <a:pt x="135" y="60"/>
                      </a:lnTo>
                      <a:lnTo>
                        <a:pt x="122" y="70"/>
                      </a:lnTo>
                      <a:lnTo>
                        <a:pt x="102" y="83"/>
                      </a:lnTo>
                      <a:lnTo>
                        <a:pt x="87" y="91"/>
                      </a:lnTo>
                      <a:lnTo>
                        <a:pt x="72" y="96"/>
                      </a:lnTo>
                      <a:lnTo>
                        <a:pt x="30" y="98"/>
                      </a:lnTo>
                      <a:lnTo>
                        <a:pt x="0" y="98"/>
                      </a:lnTo>
                      <a:lnTo>
                        <a:pt x="0" y="96"/>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84" name="Line 486"/>
                <p:cNvSpPr>
                  <a:spLocks noChangeShapeType="1"/>
                </p:cNvSpPr>
                <p:nvPr/>
              </p:nvSpPr>
              <p:spPr bwMode="auto">
                <a:xfrm flipV="1">
                  <a:off x="976" y="1514"/>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85" name="Line 487"/>
                <p:cNvSpPr>
                  <a:spLocks noChangeShapeType="1"/>
                </p:cNvSpPr>
                <p:nvPr/>
              </p:nvSpPr>
              <p:spPr bwMode="auto">
                <a:xfrm>
                  <a:off x="977" y="1514"/>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86" name="Line 488"/>
                <p:cNvSpPr>
                  <a:spLocks noChangeShapeType="1"/>
                </p:cNvSpPr>
                <p:nvPr/>
              </p:nvSpPr>
              <p:spPr bwMode="auto">
                <a:xfrm flipV="1">
                  <a:off x="977" y="1514"/>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87" name="Line 489"/>
                <p:cNvSpPr>
                  <a:spLocks noChangeShapeType="1"/>
                </p:cNvSpPr>
                <p:nvPr/>
              </p:nvSpPr>
              <p:spPr bwMode="auto">
                <a:xfrm>
                  <a:off x="977" y="1514"/>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88" name="Line 490"/>
                <p:cNvSpPr>
                  <a:spLocks noChangeShapeType="1"/>
                </p:cNvSpPr>
                <p:nvPr/>
              </p:nvSpPr>
              <p:spPr bwMode="auto">
                <a:xfrm flipV="1">
                  <a:off x="977" y="1514"/>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89" name="Line 491"/>
                <p:cNvSpPr>
                  <a:spLocks noChangeShapeType="1"/>
                </p:cNvSpPr>
                <p:nvPr/>
              </p:nvSpPr>
              <p:spPr bwMode="auto">
                <a:xfrm>
                  <a:off x="979" y="151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90" name="Line 492"/>
                <p:cNvSpPr>
                  <a:spLocks noChangeShapeType="1"/>
                </p:cNvSpPr>
                <p:nvPr/>
              </p:nvSpPr>
              <p:spPr bwMode="auto">
                <a:xfrm flipV="1">
                  <a:off x="979" y="151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91" name="Line 493"/>
                <p:cNvSpPr>
                  <a:spLocks noChangeShapeType="1"/>
                </p:cNvSpPr>
                <p:nvPr/>
              </p:nvSpPr>
              <p:spPr bwMode="auto">
                <a:xfrm>
                  <a:off x="979" y="151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92" name="Line 494"/>
                <p:cNvSpPr>
                  <a:spLocks noChangeShapeType="1"/>
                </p:cNvSpPr>
                <p:nvPr/>
              </p:nvSpPr>
              <p:spPr bwMode="auto">
                <a:xfrm flipV="1">
                  <a:off x="981" y="1513"/>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93" name="Line 495"/>
                <p:cNvSpPr>
                  <a:spLocks noChangeShapeType="1"/>
                </p:cNvSpPr>
                <p:nvPr/>
              </p:nvSpPr>
              <p:spPr bwMode="auto">
                <a:xfrm>
                  <a:off x="981" y="1513"/>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94" name="Line 496"/>
                <p:cNvSpPr>
                  <a:spLocks noChangeShapeType="1"/>
                </p:cNvSpPr>
                <p:nvPr/>
              </p:nvSpPr>
              <p:spPr bwMode="auto">
                <a:xfrm flipV="1">
                  <a:off x="981" y="1513"/>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95" name="Line 497"/>
                <p:cNvSpPr>
                  <a:spLocks noChangeShapeType="1"/>
                </p:cNvSpPr>
                <p:nvPr/>
              </p:nvSpPr>
              <p:spPr bwMode="auto">
                <a:xfrm>
                  <a:off x="981" y="1513"/>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96" name="Line 498"/>
                <p:cNvSpPr>
                  <a:spLocks noChangeShapeType="1"/>
                </p:cNvSpPr>
                <p:nvPr/>
              </p:nvSpPr>
              <p:spPr bwMode="auto">
                <a:xfrm flipV="1">
                  <a:off x="982" y="1514"/>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97" name="Line 499"/>
                <p:cNvSpPr>
                  <a:spLocks noChangeShapeType="1"/>
                </p:cNvSpPr>
                <p:nvPr/>
              </p:nvSpPr>
              <p:spPr bwMode="auto">
                <a:xfrm>
                  <a:off x="982" y="1514"/>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98" name="Line 500"/>
                <p:cNvSpPr>
                  <a:spLocks noChangeShapeType="1"/>
                </p:cNvSpPr>
                <p:nvPr/>
              </p:nvSpPr>
              <p:spPr bwMode="auto">
                <a:xfrm flipV="1">
                  <a:off x="982" y="1514"/>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99" name="Line 501"/>
                <p:cNvSpPr>
                  <a:spLocks noChangeShapeType="1"/>
                </p:cNvSpPr>
                <p:nvPr/>
              </p:nvSpPr>
              <p:spPr bwMode="auto">
                <a:xfrm>
                  <a:off x="982" y="1516"/>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00" name="Line 502"/>
                <p:cNvSpPr>
                  <a:spLocks noChangeShapeType="1"/>
                </p:cNvSpPr>
                <p:nvPr/>
              </p:nvSpPr>
              <p:spPr bwMode="auto">
                <a:xfrm flipV="1">
                  <a:off x="984" y="1516"/>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01" name="Line 503"/>
                <p:cNvSpPr>
                  <a:spLocks noChangeShapeType="1"/>
                </p:cNvSpPr>
                <p:nvPr/>
              </p:nvSpPr>
              <p:spPr bwMode="auto">
                <a:xfrm>
                  <a:off x="984" y="1516"/>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02" name="Line 504"/>
                <p:cNvSpPr>
                  <a:spLocks noChangeShapeType="1"/>
                </p:cNvSpPr>
                <p:nvPr/>
              </p:nvSpPr>
              <p:spPr bwMode="auto">
                <a:xfrm flipV="1">
                  <a:off x="984" y="1518"/>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03" name="Line 505"/>
                <p:cNvSpPr>
                  <a:spLocks noChangeShapeType="1"/>
                </p:cNvSpPr>
                <p:nvPr/>
              </p:nvSpPr>
              <p:spPr bwMode="auto">
                <a:xfrm>
                  <a:off x="986" y="1518"/>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04" name="Line 506"/>
                <p:cNvSpPr>
                  <a:spLocks noChangeShapeType="1"/>
                </p:cNvSpPr>
                <p:nvPr/>
              </p:nvSpPr>
              <p:spPr bwMode="auto">
                <a:xfrm flipV="1">
                  <a:off x="986" y="1518"/>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05" name="Line 507"/>
                <p:cNvSpPr>
                  <a:spLocks noChangeShapeType="1"/>
                </p:cNvSpPr>
                <p:nvPr/>
              </p:nvSpPr>
              <p:spPr bwMode="auto">
                <a:xfrm>
                  <a:off x="986" y="1519"/>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06" name="Line 508"/>
                <p:cNvSpPr>
                  <a:spLocks noChangeShapeType="1"/>
                </p:cNvSpPr>
                <p:nvPr/>
              </p:nvSpPr>
              <p:spPr bwMode="auto">
                <a:xfrm flipV="1">
                  <a:off x="986" y="1519"/>
                  <a:ext cx="1" cy="1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07" name="Line 509"/>
                <p:cNvSpPr>
                  <a:spLocks noChangeShapeType="1"/>
                </p:cNvSpPr>
                <p:nvPr/>
              </p:nvSpPr>
              <p:spPr bwMode="auto">
                <a:xfrm>
                  <a:off x="987" y="1521"/>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08" name="Line 510"/>
                <p:cNvSpPr>
                  <a:spLocks noChangeShapeType="1"/>
                </p:cNvSpPr>
                <p:nvPr/>
              </p:nvSpPr>
              <p:spPr bwMode="auto">
                <a:xfrm flipV="1">
                  <a:off x="987" y="1521"/>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09" name="Line 511"/>
                <p:cNvSpPr>
                  <a:spLocks noChangeShapeType="1"/>
                </p:cNvSpPr>
                <p:nvPr/>
              </p:nvSpPr>
              <p:spPr bwMode="auto">
                <a:xfrm>
                  <a:off x="987" y="1521"/>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10" name="Line 512"/>
                <p:cNvSpPr>
                  <a:spLocks noChangeShapeType="1"/>
                </p:cNvSpPr>
                <p:nvPr/>
              </p:nvSpPr>
              <p:spPr bwMode="auto">
                <a:xfrm flipV="1">
                  <a:off x="989" y="1523"/>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11" name="Line 513"/>
                <p:cNvSpPr>
                  <a:spLocks noChangeShapeType="1"/>
                </p:cNvSpPr>
                <p:nvPr/>
              </p:nvSpPr>
              <p:spPr bwMode="auto">
                <a:xfrm>
                  <a:off x="989" y="1524"/>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12" name="Line 514"/>
                <p:cNvSpPr>
                  <a:spLocks noChangeShapeType="1"/>
                </p:cNvSpPr>
                <p:nvPr/>
              </p:nvSpPr>
              <p:spPr bwMode="auto">
                <a:xfrm flipV="1">
                  <a:off x="989" y="1526"/>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13" name="Line 515"/>
                <p:cNvSpPr>
                  <a:spLocks noChangeShapeType="1"/>
                </p:cNvSpPr>
                <p:nvPr/>
              </p:nvSpPr>
              <p:spPr bwMode="auto">
                <a:xfrm>
                  <a:off x="989" y="1526"/>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14" name="Line 516"/>
                <p:cNvSpPr>
                  <a:spLocks noChangeShapeType="1"/>
                </p:cNvSpPr>
                <p:nvPr/>
              </p:nvSpPr>
              <p:spPr bwMode="auto">
                <a:xfrm flipV="1">
                  <a:off x="991" y="1528"/>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15" name="Line 517"/>
                <p:cNvSpPr>
                  <a:spLocks noChangeShapeType="1"/>
                </p:cNvSpPr>
                <p:nvPr/>
              </p:nvSpPr>
              <p:spPr bwMode="auto">
                <a:xfrm>
                  <a:off x="991" y="1529"/>
                  <a:ext cx="1" cy="9"/>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16" name="Line 518"/>
                <p:cNvSpPr>
                  <a:spLocks noChangeShapeType="1"/>
                </p:cNvSpPr>
                <p:nvPr/>
              </p:nvSpPr>
              <p:spPr bwMode="auto">
                <a:xfrm flipV="1">
                  <a:off x="991" y="1529"/>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17" name="Line 519"/>
                <p:cNvSpPr>
                  <a:spLocks noChangeShapeType="1"/>
                </p:cNvSpPr>
                <p:nvPr/>
              </p:nvSpPr>
              <p:spPr bwMode="auto">
                <a:xfrm>
                  <a:off x="991" y="1529"/>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18" name="Line 520"/>
                <p:cNvSpPr>
                  <a:spLocks noChangeShapeType="1"/>
                </p:cNvSpPr>
                <p:nvPr/>
              </p:nvSpPr>
              <p:spPr bwMode="auto">
                <a:xfrm flipV="1">
                  <a:off x="992" y="1531"/>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19" name="Line 521"/>
                <p:cNvSpPr>
                  <a:spLocks noChangeShapeType="1"/>
                </p:cNvSpPr>
                <p:nvPr/>
              </p:nvSpPr>
              <p:spPr bwMode="auto">
                <a:xfrm>
                  <a:off x="992" y="1531"/>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20" name="Line 522"/>
                <p:cNvSpPr>
                  <a:spLocks noChangeShapeType="1"/>
                </p:cNvSpPr>
                <p:nvPr/>
              </p:nvSpPr>
              <p:spPr bwMode="auto">
                <a:xfrm flipV="1">
                  <a:off x="992" y="1531"/>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21" name="Line 523"/>
                <p:cNvSpPr>
                  <a:spLocks noChangeShapeType="1"/>
                </p:cNvSpPr>
                <p:nvPr/>
              </p:nvSpPr>
              <p:spPr bwMode="auto">
                <a:xfrm>
                  <a:off x="992" y="1533"/>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22" name="Line 524"/>
                <p:cNvSpPr>
                  <a:spLocks noChangeShapeType="1"/>
                </p:cNvSpPr>
                <p:nvPr/>
              </p:nvSpPr>
              <p:spPr bwMode="auto">
                <a:xfrm flipV="1">
                  <a:off x="994" y="153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23" name="Line 525"/>
                <p:cNvSpPr>
                  <a:spLocks noChangeShapeType="1"/>
                </p:cNvSpPr>
                <p:nvPr/>
              </p:nvSpPr>
              <p:spPr bwMode="auto">
                <a:xfrm>
                  <a:off x="994" y="153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24" name="Line 526"/>
                <p:cNvSpPr>
                  <a:spLocks noChangeShapeType="1"/>
                </p:cNvSpPr>
                <p:nvPr/>
              </p:nvSpPr>
              <p:spPr bwMode="auto">
                <a:xfrm flipV="1">
                  <a:off x="994" y="153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25" name="Line 527"/>
                <p:cNvSpPr>
                  <a:spLocks noChangeShapeType="1"/>
                </p:cNvSpPr>
                <p:nvPr/>
              </p:nvSpPr>
              <p:spPr bwMode="auto">
                <a:xfrm>
                  <a:off x="994" y="153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26" name="Line 528"/>
                <p:cNvSpPr>
                  <a:spLocks noChangeShapeType="1"/>
                </p:cNvSpPr>
                <p:nvPr/>
              </p:nvSpPr>
              <p:spPr bwMode="auto">
                <a:xfrm flipV="1">
                  <a:off x="996" y="153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27" name="Line 529"/>
                <p:cNvSpPr>
                  <a:spLocks noChangeShapeType="1"/>
                </p:cNvSpPr>
                <p:nvPr/>
              </p:nvSpPr>
              <p:spPr bwMode="auto">
                <a:xfrm>
                  <a:off x="996" y="153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28" name="Line 530"/>
                <p:cNvSpPr>
                  <a:spLocks noChangeShapeType="1"/>
                </p:cNvSpPr>
                <p:nvPr/>
              </p:nvSpPr>
              <p:spPr bwMode="auto">
                <a:xfrm flipV="1">
                  <a:off x="997" y="1536"/>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29" name="Line 531"/>
                <p:cNvSpPr>
                  <a:spLocks noChangeShapeType="1"/>
                </p:cNvSpPr>
                <p:nvPr/>
              </p:nvSpPr>
              <p:spPr bwMode="auto">
                <a:xfrm>
                  <a:off x="997" y="1536"/>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30" name="Line 532"/>
                <p:cNvSpPr>
                  <a:spLocks noChangeShapeType="1"/>
                </p:cNvSpPr>
                <p:nvPr/>
              </p:nvSpPr>
              <p:spPr bwMode="auto">
                <a:xfrm flipV="1">
                  <a:off x="997" y="1536"/>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31" name="Line 533"/>
                <p:cNvSpPr>
                  <a:spLocks noChangeShapeType="1"/>
                </p:cNvSpPr>
                <p:nvPr/>
              </p:nvSpPr>
              <p:spPr bwMode="auto">
                <a:xfrm>
                  <a:off x="997" y="1538"/>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32" name="Line 534"/>
                <p:cNvSpPr>
                  <a:spLocks noChangeShapeType="1"/>
                </p:cNvSpPr>
                <p:nvPr/>
              </p:nvSpPr>
              <p:spPr bwMode="auto">
                <a:xfrm flipV="1">
                  <a:off x="999" y="1538"/>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33" name="Line 535"/>
                <p:cNvSpPr>
                  <a:spLocks noChangeShapeType="1"/>
                </p:cNvSpPr>
                <p:nvPr/>
              </p:nvSpPr>
              <p:spPr bwMode="auto">
                <a:xfrm>
                  <a:off x="999" y="1538"/>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34" name="Line 536"/>
                <p:cNvSpPr>
                  <a:spLocks noChangeShapeType="1"/>
                </p:cNvSpPr>
                <p:nvPr/>
              </p:nvSpPr>
              <p:spPr bwMode="auto">
                <a:xfrm flipV="1">
                  <a:off x="999" y="1538"/>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35" name="Line 537"/>
                <p:cNvSpPr>
                  <a:spLocks noChangeShapeType="1"/>
                </p:cNvSpPr>
                <p:nvPr/>
              </p:nvSpPr>
              <p:spPr bwMode="auto">
                <a:xfrm>
                  <a:off x="999" y="1538"/>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36" name="Line 538"/>
                <p:cNvSpPr>
                  <a:spLocks noChangeShapeType="1"/>
                </p:cNvSpPr>
                <p:nvPr/>
              </p:nvSpPr>
              <p:spPr bwMode="auto">
                <a:xfrm flipV="1">
                  <a:off x="1000" y="1538"/>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37" name="Line 539"/>
                <p:cNvSpPr>
                  <a:spLocks noChangeShapeType="1"/>
                </p:cNvSpPr>
                <p:nvPr/>
              </p:nvSpPr>
              <p:spPr bwMode="auto">
                <a:xfrm>
                  <a:off x="1000"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38" name="Line 540"/>
                <p:cNvSpPr>
                  <a:spLocks noChangeShapeType="1"/>
                </p:cNvSpPr>
                <p:nvPr/>
              </p:nvSpPr>
              <p:spPr bwMode="auto">
                <a:xfrm flipV="1">
                  <a:off x="1000"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39" name="Line 541"/>
                <p:cNvSpPr>
                  <a:spLocks noChangeShapeType="1"/>
                </p:cNvSpPr>
                <p:nvPr/>
              </p:nvSpPr>
              <p:spPr bwMode="auto">
                <a:xfrm>
                  <a:off x="1000"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40" name="Line 542"/>
                <p:cNvSpPr>
                  <a:spLocks noChangeShapeType="1"/>
                </p:cNvSpPr>
                <p:nvPr/>
              </p:nvSpPr>
              <p:spPr bwMode="auto">
                <a:xfrm flipV="1">
                  <a:off x="1002"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41" name="Line 543"/>
                <p:cNvSpPr>
                  <a:spLocks noChangeShapeType="1"/>
                </p:cNvSpPr>
                <p:nvPr/>
              </p:nvSpPr>
              <p:spPr bwMode="auto">
                <a:xfrm>
                  <a:off x="1002"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42" name="Line 544"/>
                <p:cNvSpPr>
                  <a:spLocks noChangeShapeType="1"/>
                </p:cNvSpPr>
                <p:nvPr/>
              </p:nvSpPr>
              <p:spPr bwMode="auto">
                <a:xfrm flipV="1">
                  <a:off x="1002"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43" name="Line 545"/>
                <p:cNvSpPr>
                  <a:spLocks noChangeShapeType="1"/>
                </p:cNvSpPr>
                <p:nvPr/>
              </p:nvSpPr>
              <p:spPr bwMode="auto">
                <a:xfrm>
                  <a:off x="1002"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44" name="Line 546"/>
                <p:cNvSpPr>
                  <a:spLocks noChangeShapeType="1"/>
                </p:cNvSpPr>
                <p:nvPr/>
              </p:nvSpPr>
              <p:spPr bwMode="auto">
                <a:xfrm flipV="1">
                  <a:off x="1004"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45" name="Line 547"/>
                <p:cNvSpPr>
                  <a:spLocks noChangeShapeType="1"/>
                </p:cNvSpPr>
                <p:nvPr/>
              </p:nvSpPr>
              <p:spPr bwMode="auto">
                <a:xfrm>
                  <a:off x="1004"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46" name="Line 548"/>
                <p:cNvSpPr>
                  <a:spLocks noChangeShapeType="1"/>
                </p:cNvSpPr>
                <p:nvPr/>
              </p:nvSpPr>
              <p:spPr bwMode="auto">
                <a:xfrm flipV="1">
                  <a:off x="1004"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47" name="Line 549"/>
                <p:cNvSpPr>
                  <a:spLocks noChangeShapeType="1"/>
                </p:cNvSpPr>
                <p:nvPr/>
              </p:nvSpPr>
              <p:spPr bwMode="auto">
                <a:xfrm>
                  <a:off x="1005"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48" name="Line 550"/>
                <p:cNvSpPr>
                  <a:spLocks noChangeShapeType="1"/>
                </p:cNvSpPr>
                <p:nvPr/>
              </p:nvSpPr>
              <p:spPr bwMode="auto">
                <a:xfrm flipV="1">
                  <a:off x="1005"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49" name="Line 551"/>
                <p:cNvSpPr>
                  <a:spLocks noChangeShapeType="1"/>
                </p:cNvSpPr>
                <p:nvPr/>
              </p:nvSpPr>
              <p:spPr bwMode="auto">
                <a:xfrm>
                  <a:off x="1005"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50" name="Line 552"/>
                <p:cNvSpPr>
                  <a:spLocks noChangeShapeType="1"/>
                </p:cNvSpPr>
                <p:nvPr/>
              </p:nvSpPr>
              <p:spPr bwMode="auto">
                <a:xfrm flipV="1">
                  <a:off x="1005"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51" name="Line 553"/>
                <p:cNvSpPr>
                  <a:spLocks noChangeShapeType="1"/>
                </p:cNvSpPr>
                <p:nvPr/>
              </p:nvSpPr>
              <p:spPr bwMode="auto">
                <a:xfrm>
                  <a:off x="1007"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52" name="Line 554"/>
                <p:cNvSpPr>
                  <a:spLocks noChangeShapeType="1"/>
                </p:cNvSpPr>
                <p:nvPr/>
              </p:nvSpPr>
              <p:spPr bwMode="auto">
                <a:xfrm flipV="1">
                  <a:off x="1007"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53" name="Line 555"/>
                <p:cNvSpPr>
                  <a:spLocks noChangeShapeType="1"/>
                </p:cNvSpPr>
                <p:nvPr/>
              </p:nvSpPr>
              <p:spPr bwMode="auto">
                <a:xfrm>
                  <a:off x="1007"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54" name="Line 556"/>
                <p:cNvSpPr>
                  <a:spLocks noChangeShapeType="1"/>
                </p:cNvSpPr>
                <p:nvPr/>
              </p:nvSpPr>
              <p:spPr bwMode="auto">
                <a:xfrm flipV="1">
                  <a:off x="1007"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55" name="Line 557"/>
                <p:cNvSpPr>
                  <a:spLocks noChangeShapeType="1"/>
                </p:cNvSpPr>
                <p:nvPr/>
              </p:nvSpPr>
              <p:spPr bwMode="auto">
                <a:xfrm>
                  <a:off x="1009"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56" name="Line 558"/>
                <p:cNvSpPr>
                  <a:spLocks noChangeShapeType="1"/>
                </p:cNvSpPr>
                <p:nvPr/>
              </p:nvSpPr>
              <p:spPr bwMode="auto">
                <a:xfrm flipV="1">
                  <a:off x="1009"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57" name="Line 559"/>
                <p:cNvSpPr>
                  <a:spLocks noChangeShapeType="1"/>
                </p:cNvSpPr>
                <p:nvPr/>
              </p:nvSpPr>
              <p:spPr bwMode="auto">
                <a:xfrm>
                  <a:off x="1009"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58" name="Line 560"/>
                <p:cNvSpPr>
                  <a:spLocks noChangeShapeType="1"/>
                </p:cNvSpPr>
                <p:nvPr/>
              </p:nvSpPr>
              <p:spPr bwMode="auto">
                <a:xfrm flipV="1">
                  <a:off x="1010"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59" name="Line 561"/>
                <p:cNvSpPr>
                  <a:spLocks noChangeShapeType="1"/>
                </p:cNvSpPr>
                <p:nvPr/>
              </p:nvSpPr>
              <p:spPr bwMode="auto">
                <a:xfrm>
                  <a:off x="1010"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60" name="Line 562"/>
                <p:cNvSpPr>
                  <a:spLocks noChangeShapeType="1"/>
                </p:cNvSpPr>
                <p:nvPr/>
              </p:nvSpPr>
              <p:spPr bwMode="auto">
                <a:xfrm flipV="1">
                  <a:off x="1010"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61" name="Line 563"/>
                <p:cNvSpPr>
                  <a:spLocks noChangeShapeType="1"/>
                </p:cNvSpPr>
                <p:nvPr/>
              </p:nvSpPr>
              <p:spPr bwMode="auto">
                <a:xfrm>
                  <a:off x="1012"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62" name="Line 564"/>
                <p:cNvSpPr>
                  <a:spLocks noChangeShapeType="1"/>
                </p:cNvSpPr>
                <p:nvPr/>
              </p:nvSpPr>
              <p:spPr bwMode="auto">
                <a:xfrm flipV="1">
                  <a:off x="1012"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63" name="Line 565"/>
                <p:cNvSpPr>
                  <a:spLocks noChangeShapeType="1"/>
                </p:cNvSpPr>
                <p:nvPr/>
              </p:nvSpPr>
              <p:spPr bwMode="auto">
                <a:xfrm>
                  <a:off x="1012"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64" name="Line 566"/>
                <p:cNvSpPr>
                  <a:spLocks noChangeShapeType="1"/>
                </p:cNvSpPr>
                <p:nvPr/>
              </p:nvSpPr>
              <p:spPr bwMode="auto">
                <a:xfrm flipV="1">
                  <a:off x="1012"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65" name="Line 567"/>
                <p:cNvSpPr>
                  <a:spLocks noChangeShapeType="1"/>
                </p:cNvSpPr>
                <p:nvPr/>
              </p:nvSpPr>
              <p:spPr bwMode="auto">
                <a:xfrm>
                  <a:off x="1014"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66" name="Line 568"/>
                <p:cNvSpPr>
                  <a:spLocks noChangeShapeType="1"/>
                </p:cNvSpPr>
                <p:nvPr/>
              </p:nvSpPr>
              <p:spPr bwMode="auto">
                <a:xfrm flipV="1">
                  <a:off x="1014"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67" name="Line 569"/>
                <p:cNvSpPr>
                  <a:spLocks noChangeShapeType="1"/>
                </p:cNvSpPr>
                <p:nvPr/>
              </p:nvSpPr>
              <p:spPr bwMode="auto">
                <a:xfrm>
                  <a:off x="1014"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68" name="Line 570"/>
                <p:cNvSpPr>
                  <a:spLocks noChangeShapeType="1"/>
                </p:cNvSpPr>
                <p:nvPr/>
              </p:nvSpPr>
              <p:spPr bwMode="auto">
                <a:xfrm flipV="1">
                  <a:off x="1014" y="1539"/>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69" name="Line 571"/>
                <p:cNvSpPr>
                  <a:spLocks noChangeShapeType="1"/>
                </p:cNvSpPr>
                <p:nvPr/>
              </p:nvSpPr>
              <p:spPr bwMode="auto">
                <a:xfrm>
                  <a:off x="1015" y="1539"/>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70" name="Line 572"/>
                <p:cNvSpPr>
                  <a:spLocks noChangeShapeType="1"/>
                </p:cNvSpPr>
                <p:nvPr/>
              </p:nvSpPr>
              <p:spPr bwMode="auto">
                <a:xfrm flipV="1">
                  <a:off x="1015" y="1539"/>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71" name="Line 573"/>
                <p:cNvSpPr>
                  <a:spLocks noChangeShapeType="1"/>
                </p:cNvSpPr>
                <p:nvPr/>
              </p:nvSpPr>
              <p:spPr bwMode="auto">
                <a:xfrm>
                  <a:off x="1015" y="1539"/>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72" name="Line 574"/>
                <p:cNvSpPr>
                  <a:spLocks noChangeShapeType="1"/>
                </p:cNvSpPr>
                <p:nvPr/>
              </p:nvSpPr>
              <p:spPr bwMode="auto">
                <a:xfrm flipV="1">
                  <a:off x="1015" y="1539"/>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73" name="Line 575"/>
                <p:cNvSpPr>
                  <a:spLocks noChangeShapeType="1"/>
                </p:cNvSpPr>
                <p:nvPr/>
              </p:nvSpPr>
              <p:spPr bwMode="auto">
                <a:xfrm>
                  <a:off x="1017" y="1539"/>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74" name="Line 576"/>
                <p:cNvSpPr>
                  <a:spLocks noChangeShapeType="1"/>
                </p:cNvSpPr>
                <p:nvPr/>
              </p:nvSpPr>
              <p:spPr bwMode="auto">
                <a:xfrm flipV="1">
                  <a:off x="1017" y="1539"/>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75" name="Line 577"/>
                <p:cNvSpPr>
                  <a:spLocks noChangeShapeType="1"/>
                </p:cNvSpPr>
                <p:nvPr/>
              </p:nvSpPr>
              <p:spPr bwMode="auto">
                <a:xfrm>
                  <a:off x="1017" y="1539"/>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76" name="Line 578"/>
                <p:cNvSpPr>
                  <a:spLocks noChangeShapeType="1"/>
                </p:cNvSpPr>
                <p:nvPr/>
              </p:nvSpPr>
              <p:spPr bwMode="auto">
                <a:xfrm flipV="1">
                  <a:off x="1017" y="153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77" name="Line 579"/>
                <p:cNvSpPr>
                  <a:spLocks noChangeShapeType="1"/>
                </p:cNvSpPr>
                <p:nvPr/>
              </p:nvSpPr>
              <p:spPr bwMode="auto">
                <a:xfrm>
                  <a:off x="1019" y="153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78" name="Line 580"/>
                <p:cNvSpPr>
                  <a:spLocks noChangeShapeType="1"/>
                </p:cNvSpPr>
                <p:nvPr/>
              </p:nvSpPr>
              <p:spPr bwMode="auto">
                <a:xfrm flipV="1">
                  <a:off x="1019" y="153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79" name="Line 581"/>
                <p:cNvSpPr>
                  <a:spLocks noChangeShapeType="1"/>
                </p:cNvSpPr>
                <p:nvPr/>
              </p:nvSpPr>
              <p:spPr bwMode="auto">
                <a:xfrm>
                  <a:off x="1019" y="153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80" name="Line 582"/>
                <p:cNvSpPr>
                  <a:spLocks noChangeShapeType="1"/>
                </p:cNvSpPr>
                <p:nvPr/>
              </p:nvSpPr>
              <p:spPr bwMode="auto">
                <a:xfrm flipV="1">
                  <a:off x="1019" y="153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81" name="Line 583"/>
                <p:cNvSpPr>
                  <a:spLocks noChangeShapeType="1"/>
                </p:cNvSpPr>
                <p:nvPr/>
              </p:nvSpPr>
              <p:spPr bwMode="auto">
                <a:xfrm>
                  <a:off x="1020" y="153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82" name="Line 584"/>
                <p:cNvSpPr>
                  <a:spLocks noChangeShapeType="1"/>
                </p:cNvSpPr>
                <p:nvPr/>
              </p:nvSpPr>
              <p:spPr bwMode="auto">
                <a:xfrm flipV="1">
                  <a:off x="1020" y="153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83" name="Line 585"/>
                <p:cNvSpPr>
                  <a:spLocks noChangeShapeType="1"/>
                </p:cNvSpPr>
                <p:nvPr/>
              </p:nvSpPr>
              <p:spPr bwMode="auto">
                <a:xfrm>
                  <a:off x="1022" y="153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84" name="Line 586"/>
                <p:cNvSpPr>
                  <a:spLocks noChangeShapeType="1"/>
                </p:cNvSpPr>
                <p:nvPr/>
              </p:nvSpPr>
              <p:spPr bwMode="auto">
                <a:xfrm flipV="1">
                  <a:off x="1022" y="153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85" name="Line 587"/>
                <p:cNvSpPr>
                  <a:spLocks noChangeShapeType="1"/>
                </p:cNvSpPr>
                <p:nvPr/>
              </p:nvSpPr>
              <p:spPr bwMode="auto">
                <a:xfrm>
                  <a:off x="1022" y="153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86" name="Line 588"/>
                <p:cNvSpPr>
                  <a:spLocks noChangeShapeType="1"/>
                </p:cNvSpPr>
                <p:nvPr/>
              </p:nvSpPr>
              <p:spPr bwMode="auto">
                <a:xfrm flipV="1">
                  <a:off x="1022" y="153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87" name="Line 589"/>
                <p:cNvSpPr>
                  <a:spLocks noChangeShapeType="1"/>
                </p:cNvSpPr>
                <p:nvPr/>
              </p:nvSpPr>
              <p:spPr bwMode="auto">
                <a:xfrm>
                  <a:off x="1023" y="1533"/>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88" name="Line 590"/>
                <p:cNvSpPr>
                  <a:spLocks noChangeShapeType="1"/>
                </p:cNvSpPr>
                <p:nvPr/>
              </p:nvSpPr>
              <p:spPr bwMode="auto">
                <a:xfrm flipV="1">
                  <a:off x="1023" y="1533"/>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89" name="Line 591"/>
                <p:cNvSpPr>
                  <a:spLocks noChangeShapeType="1"/>
                </p:cNvSpPr>
                <p:nvPr/>
              </p:nvSpPr>
              <p:spPr bwMode="auto">
                <a:xfrm>
                  <a:off x="1023" y="1531"/>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90" name="Line 592"/>
                <p:cNvSpPr>
                  <a:spLocks noChangeShapeType="1"/>
                </p:cNvSpPr>
                <p:nvPr/>
              </p:nvSpPr>
              <p:spPr bwMode="auto">
                <a:xfrm flipV="1">
                  <a:off x="1023" y="1531"/>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91" name="Line 593"/>
                <p:cNvSpPr>
                  <a:spLocks noChangeShapeType="1"/>
                </p:cNvSpPr>
                <p:nvPr/>
              </p:nvSpPr>
              <p:spPr bwMode="auto">
                <a:xfrm>
                  <a:off x="1025" y="1531"/>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92" name="Line 594"/>
                <p:cNvSpPr>
                  <a:spLocks noChangeShapeType="1"/>
                </p:cNvSpPr>
                <p:nvPr/>
              </p:nvSpPr>
              <p:spPr bwMode="auto">
                <a:xfrm flipV="1">
                  <a:off x="1025" y="1529"/>
                  <a:ext cx="1" cy="9"/>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93" name="Line 595"/>
                <p:cNvSpPr>
                  <a:spLocks noChangeShapeType="1"/>
                </p:cNvSpPr>
                <p:nvPr/>
              </p:nvSpPr>
              <p:spPr bwMode="auto">
                <a:xfrm>
                  <a:off x="1025" y="1529"/>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94" name="Line 596"/>
                <p:cNvSpPr>
                  <a:spLocks noChangeShapeType="1"/>
                </p:cNvSpPr>
                <p:nvPr/>
              </p:nvSpPr>
              <p:spPr bwMode="auto">
                <a:xfrm flipV="1">
                  <a:off x="1025" y="1528"/>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95" name="Line 597"/>
                <p:cNvSpPr>
                  <a:spLocks noChangeShapeType="1"/>
                </p:cNvSpPr>
                <p:nvPr/>
              </p:nvSpPr>
              <p:spPr bwMode="auto">
                <a:xfrm>
                  <a:off x="1027" y="1526"/>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96" name="Line 598"/>
                <p:cNvSpPr>
                  <a:spLocks noChangeShapeType="1"/>
                </p:cNvSpPr>
                <p:nvPr/>
              </p:nvSpPr>
              <p:spPr bwMode="auto">
                <a:xfrm flipV="1">
                  <a:off x="1027" y="1526"/>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97" name="Line 599"/>
                <p:cNvSpPr>
                  <a:spLocks noChangeShapeType="1"/>
                </p:cNvSpPr>
                <p:nvPr/>
              </p:nvSpPr>
              <p:spPr bwMode="auto">
                <a:xfrm>
                  <a:off x="1027" y="1523"/>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98" name="Line 600"/>
                <p:cNvSpPr>
                  <a:spLocks noChangeShapeType="1"/>
                </p:cNvSpPr>
                <p:nvPr/>
              </p:nvSpPr>
              <p:spPr bwMode="auto">
                <a:xfrm flipV="1">
                  <a:off x="1028" y="1519"/>
                  <a:ext cx="1" cy="1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799" name="Line 601"/>
                <p:cNvSpPr>
                  <a:spLocks noChangeShapeType="1"/>
                </p:cNvSpPr>
                <p:nvPr/>
              </p:nvSpPr>
              <p:spPr bwMode="auto">
                <a:xfrm>
                  <a:off x="1028" y="1503"/>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00" name="Line 602"/>
                <p:cNvSpPr>
                  <a:spLocks noChangeShapeType="1"/>
                </p:cNvSpPr>
                <p:nvPr/>
              </p:nvSpPr>
              <p:spPr bwMode="auto">
                <a:xfrm>
                  <a:off x="1028" y="1511"/>
                  <a:ext cx="1" cy="2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01" name="Line 603"/>
                <p:cNvSpPr>
                  <a:spLocks noChangeShapeType="1"/>
                </p:cNvSpPr>
                <p:nvPr/>
              </p:nvSpPr>
              <p:spPr bwMode="auto">
                <a:xfrm flipV="1">
                  <a:off x="1028" y="1503"/>
                  <a:ext cx="1"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02" name="Line 604"/>
                <p:cNvSpPr>
                  <a:spLocks noChangeShapeType="1"/>
                </p:cNvSpPr>
                <p:nvPr/>
              </p:nvSpPr>
              <p:spPr bwMode="auto">
                <a:xfrm>
                  <a:off x="1028" y="1501"/>
                  <a:ext cx="1"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803" name="Line 605"/>
                <p:cNvSpPr>
                  <a:spLocks noChangeShapeType="1"/>
                </p:cNvSpPr>
                <p:nvPr/>
              </p:nvSpPr>
              <p:spPr bwMode="auto">
                <a:xfrm flipV="1">
                  <a:off x="1030" y="1501"/>
                  <a:ext cx="1"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grpSp>
          <p:grpSp>
            <p:nvGrpSpPr>
              <p:cNvPr id="19523" name="Group 606"/>
              <p:cNvGrpSpPr>
                <a:grpSpLocks/>
              </p:cNvGrpSpPr>
              <p:nvPr/>
            </p:nvGrpSpPr>
            <p:grpSpPr bwMode="auto">
              <a:xfrm>
                <a:off x="964" y="1499"/>
                <a:ext cx="79" cy="50"/>
                <a:chOff x="964" y="1499"/>
                <a:chExt cx="79" cy="50"/>
              </a:xfrm>
            </p:grpSpPr>
            <p:sp>
              <p:nvSpPr>
                <p:cNvPr id="404" name="Line 607"/>
                <p:cNvSpPr>
                  <a:spLocks noChangeShapeType="1"/>
                </p:cNvSpPr>
                <p:nvPr/>
              </p:nvSpPr>
              <p:spPr bwMode="auto">
                <a:xfrm>
                  <a:off x="1030" y="1501"/>
                  <a:ext cx="1"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05" name="Line 608"/>
                <p:cNvSpPr>
                  <a:spLocks noChangeShapeType="1"/>
                </p:cNvSpPr>
                <p:nvPr/>
              </p:nvSpPr>
              <p:spPr bwMode="auto">
                <a:xfrm flipV="1">
                  <a:off x="1030" y="1501"/>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06" name="Line 609"/>
                <p:cNvSpPr>
                  <a:spLocks noChangeShapeType="1"/>
                </p:cNvSpPr>
                <p:nvPr/>
              </p:nvSpPr>
              <p:spPr bwMode="auto">
                <a:xfrm>
                  <a:off x="1030" y="1499"/>
                  <a:ext cx="1" cy="29"/>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07" name="Line 610"/>
                <p:cNvSpPr>
                  <a:spLocks noChangeShapeType="1"/>
                </p:cNvSpPr>
                <p:nvPr/>
              </p:nvSpPr>
              <p:spPr bwMode="auto">
                <a:xfrm flipV="1">
                  <a:off x="1032" y="1499"/>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08" name="Line 611"/>
                <p:cNvSpPr>
                  <a:spLocks noChangeShapeType="1"/>
                </p:cNvSpPr>
                <p:nvPr/>
              </p:nvSpPr>
              <p:spPr bwMode="auto">
                <a:xfrm>
                  <a:off x="1032" y="1499"/>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09" name="Line 612"/>
                <p:cNvSpPr>
                  <a:spLocks noChangeShapeType="1"/>
                </p:cNvSpPr>
                <p:nvPr/>
              </p:nvSpPr>
              <p:spPr bwMode="auto">
                <a:xfrm flipV="1">
                  <a:off x="1032" y="1499"/>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10" name="Line 613"/>
                <p:cNvSpPr>
                  <a:spLocks noChangeShapeType="1"/>
                </p:cNvSpPr>
                <p:nvPr/>
              </p:nvSpPr>
              <p:spPr bwMode="auto">
                <a:xfrm>
                  <a:off x="1032" y="1499"/>
                  <a:ext cx="1" cy="2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11" name="Line 614"/>
                <p:cNvSpPr>
                  <a:spLocks noChangeShapeType="1"/>
                </p:cNvSpPr>
                <p:nvPr/>
              </p:nvSpPr>
              <p:spPr bwMode="auto">
                <a:xfrm flipV="1">
                  <a:off x="1033" y="1501"/>
                  <a:ext cx="1" cy="2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12" name="Line 615"/>
                <p:cNvSpPr>
                  <a:spLocks noChangeShapeType="1"/>
                </p:cNvSpPr>
                <p:nvPr/>
              </p:nvSpPr>
              <p:spPr bwMode="auto">
                <a:xfrm>
                  <a:off x="1033" y="1506"/>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13" name="Freeform 616"/>
                <p:cNvSpPr>
                  <a:spLocks/>
                </p:cNvSpPr>
                <p:nvPr/>
              </p:nvSpPr>
              <p:spPr bwMode="auto">
                <a:xfrm>
                  <a:off x="976" y="1499"/>
                  <a:ext cx="57" cy="45"/>
                </a:xfrm>
                <a:custGeom>
                  <a:avLst/>
                  <a:gdLst>
                    <a:gd name="T0" fmla="*/ 0 w 57"/>
                    <a:gd name="T1" fmla="*/ 17 h 45"/>
                    <a:gd name="T2" fmla="*/ 8 w 57"/>
                    <a:gd name="T3" fmla="*/ 29 h 45"/>
                    <a:gd name="T4" fmla="*/ 10 w 57"/>
                    <a:gd name="T5" fmla="*/ 30 h 45"/>
                    <a:gd name="T6" fmla="*/ 10 w 57"/>
                    <a:gd name="T7" fmla="*/ 32 h 45"/>
                    <a:gd name="T8" fmla="*/ 11 w 57"/>
                    <a:gd name="T9" fmla="*/ 35 h 45"/>
                    <a:gd name="T10" fmla="*/ 13 w 57"/>
                    <a:gd name="T11" fmla="*/ 37 h 45"/>
                    <a:gd name="T12" fmla="*/ 15 w 57"/>
                    <a:gd name="T13" fmla="*/ 39 h 45"/>
                    <a:gd name="T14" fmla="*/ 16 w 57"/>
                    <a:gd name="T15" fmla="*/ 40 h 45"/>
                    <a:gd name="T16" fmla="*/ 20 w 57"/>
                    <a:gd name="T17" fmla="*/ 42 h 45"/>
                    <a:gd name="T18" fmla="*/ 23 w 57"/>
                    <a:gd name="T19" fmla="*/ 44 h 45"/>
                    <a:gd name="T20" fmla="*/ 24 w 57"/>
                    <a:gd name="T21" fmla="*/ 45 h 45"/>
                    <a:gd name="T22" fmla="*/ 29 w 57"/>
                    <a:gd name="T23" fmla="*/ 45 h 45"/>
                    <a:gd name="T24" fmla="*/ 31 w 57"/>
                    <a:gd name="T25" fmla="*/ 45 h 45"/>
                    <a:gd name="T26" fmla="*/ 34 w 57"/>
                    <a:gd name="T27" fmla="*/ 45 h 45"/>
                    <a:gd name="T28" fmla="*/ 36 w 57"/>
                    <a:gd name="T29" fmla="*/ 45 h 45"/>
                    <a:gd name="T30" fmla="*/ 38 w 57"/>
                    <a:gd name="T31" fmla="*/ 45 h 45"/>
                    <a:gd name="T32" fmla="*/ 41 w 57"/>
                    <a:gd name="T33" fmla="*/ 44 h 45"/>
                    <a:gd name="T34" fmla="*/ 44 w 57"/>
                    <a:gd name="T35" fmla="*/ 42 h 45"/>
                    <a:gd name="T36" fmla="*/ 47 w 57"/>
                    <a:gd name="T37" fmla="*/ 40 h 45"/>
                    <a:gd name="T38" fmla="*/ 49 w 57"/>
                    <a:gd name="T39" fmla="*/ 37 h 45"/>
                    <a:gd name="T40" fmla="*/ 52 w 57"/>
                    <a:gd name="T41" fmla="*/ 34 h 45"/>
                    <a:gd name="T42" fmla="*/ 54 w 57"/>
                    <a:gd name="T43" fmla="*/ 30 h 45"/>
                    <a:gd name="T44" fmla="*/ 56 w 57"/>
                    <a:gd name="T45" fmla="*/ 27 h 45"/>
                    <a:gd name="T46" fmla="*/ 56 w 57"/>
                    <a:gd name="T47" fmla="*/ 24 h 45"/>
                    <a:gd name="T48" fmla="*/ 57 w 57"/>
                    <a:gd name="T49" fmla="*/ 19 h 45"/>
                    <a:gd name="T50" fmla="*/ 57 w 57"/>
                    <a:gd name="T51" fmla="*/ 15 h 45"/>
                    <a:gd name="T52" fmla="*/ 57 w 57"/>
                    <a:gd name="T53" fmla="*/ 12 h 45"/>
                    <a:gd name="T54" fmla="*/ 57 w 57"/>
                    <a:gd name="T55" fmla="*/ 7 h 45"/>
                    <a:gd name="T56" fmla="*/ 57 w 57"/>
                    <a:gd name="T57" fmla="*/ 2 h 45"/>
                    <a:gd name="T58" fmla="*/ 56 w 57"/>
                    <a:gd name="T59" fmla="*/ 0 h 45"/>
                    <a:gd name="T60" fmla="*/ 52 w 57"/>
                    <a:gd name="T61" fmla="*/ 4 h 45"/>
                    <a:gd name="T62" fmla="*/ 52 w 57"/>
                    <a:gd name="T63" fmla="*/ 12 h 45"/>
                    <a:gd name="T64" fmla="*/ 52 w 57"/>
                    <a:gd name="T65" fmla="*/ 19 h 45"/>
                    <a:gd name="T66" fmla="*/ 51 w 57"/>
                    <a:gd name="T67" fmla="*/ 27 h 45"/>
                    <a:gd name="T68" fmla="*/ 49 w 57"/>
                    <a:gd name="T69" fmla="*/ 30 h 45"/>
                    <a:gd name="T70" fmla="*/ 47 w 57"/>
                    <a:gd name="T71" fmla="*/ 34 h 45"/>
                    <a:gd name="T72" fmla="*/ 44 w 57"/>
                    <a:gd name="T73" fmla="*/ 37 h 45"/>
                    <a:gd name="T74" fmla="*/ 43 w 57"/>
                    <a:gd name="T75" fmla="*/ 39 h 45"/>
                    <a:gd name="T76" fmla="*/ 39 w 57"/>
                    <a:gd name="T77" fmla="*/ 40 h 45"/>
                    <a:gd name="T78" fmla="*/ 36 w 57"/>
                    <a:gd name="T79" fmla="*/ 40 h 45"/>
                    <a:gd name="T80" fmla="*/ 31 w 57"/>
                    <a:gd name="T81" fmla="*/ 40 h 45"/>
                    <a:gd name="T82" fmla="*/ 28 w 57"/>
                    <a:gd name="T83" fmla="*/ 40 h 45"/>
                    <a:gd name="T84" fmla="*/ 26 w 57"/>
                    <a:gd name="T85" fmla="*/ 40 h 45"/>
                    <a:gd name="T86" fmla="*/ 24 w 57"/>
                    <a:gd name="T87" fmla="*/ 39 h 45"/>
                    <a:gd name="T88" fmla="*/ 23 w 57"/>
                    <a:gd name="T89" fmla="*/ 39 h 45"/>
                    <a:gd name="T90" fmla="*/ 20 w 57"/>
                    <a:gd name="T91" fmla="*/ 37 h 45"/>
                    <a:gd name="T92" fmla="*/ 18 w 57"/>
                    <a:gd name="T93" fmla="*/ 35 h 45"/>
                    <a:gd name="T94" fmla="*/ 16 w 57"/>
                    <a:gd name="T95" fmla="*/ 32 h 45"/>
                    <a:gd name="T96" fmla="*/ 15 w 57"/>
                    <a:gd name="T97" fmla="*/ 30 h 45"/>
                    <a:gd name="T98" fmla="*/ 13 w 57"/>
                    <a:gd name="T99" fmla="*/ 27 h 45"/>
                    <a:gd name="T100" fmla="*/ 13 w 57"/>
                    <a:gd name="T101" fmla="*/ 24 h 45"/>
                    <a:gd name="T102" fmla="*/ 5 w 57"/>
                    <a:gd name="T103" fmla="*/ 14 h 45"/>
                    <a:gd name="T104" fmla="*/ 0 w 57"/>
                    <a:gd name="T105" fmla="*/ 15 h 45"/>
                    <a:gd name="T106" fmla="*/ 0 w 57"/>
                    <a:gd name="T107" fmla="*/ 17 h 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
                    <a:gd name="T163" fmla="*/ 0 h 45"/>
                    <a:gd name="T164" fmla="*/ 57 w 57"/>
                    <a:gd name="T165" fmla="*/ 45 h 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 h="45">
                      <a:moveTo>
                        <a:pt x="0" y="17"/>
                      </a:moveTo>
                      <a:lnTo>
                        <a:pt x="8" y="29"/>
                      </a:lnTo>
                      <a:lnTo>
                        <a:pt x="10" y="30"/>
                      </a:lnTo>
                      <a:lnTo>
                        <a:pt x="10" y="32"/>
                      </a:lnTo>
                      <a:lnTo>
                        <a:pt x="11" y="35"/>
                      </a:lnTo>
                      <a:lnTo>
                        <a:pt x="13" y="37"/>
                      </a:lnTo>
                      <a:lnTo>
                        <a:pt x="15" y="39"/>
                      </a:lnTo>
                      <a:lnTo>
                        <a:pt x="16" y="40"/>
                      </a:lnTo>
                      <a:lnTo>
                        <a:pt x="20" y="42"/>
                      </a:lnTo>
                      <a:lnTo>
                        <a:pt x="23" y="44"/>
                      </a:lnTo>
                      <a:lnTo>
                        <a:pt x="24" y="45"/>
                      </a:lnTo>
                      <a:lnTo>
                        <a:pt x="29" y="45"/>
                      </a:lnTo>
                      <a:lnTo>
                        <a:pt x="31" y="45"/>
                      </a:lnTo>
                      <a:lnTo>
                        <a:pt x="34" y="45"/>
                      </a:lnTo>
                      <a:lnTo>
                        <a:pt x="36" y="45"/>
                      </a:lnTo>
                      <a:lnTo>
                        <a:pt x="38" y="45"/>
                      </a:lnTo>
                      <a:lnTo>
                        <a:pt x="41" y="44"/>
                      </a:lnTo>
                      <a:lnTo>
                        <a:pt x="44" y="42"/>
                      </a:lnTo>
                      <a:lnTo>
                        <a:pt x="47" y="40"/>
                      </a:lnTo>
                      <a:lnTo>
                        <a:pt x="49" y="37"/>
                      </a:lnTo>
                      <a:lnTo>
                        <a:pt x="52" y="34"/>
                      </a:lnTo>
                      <a:lnTo>
                        <a:pt x="54" y="30"/>
                      </a:lnTo>
                      <a:lnTo>
                        <a:pt x="56" y="27"/>
                      </a:lnTo>
                      <a:lnTo>
                        <a:pt x="56" y="24"/>
                      </a:lnTo>
                      <a:lnTo>
                        <a:pt x="57" y="19"/>
                      </a:lnTo>
                      <a:lnTo>
                        <a:pt x="57" y="15"/>
                      </a:lnTo>
                      <a:lnTo>
                        <a:pt x="57" y="12"/>
                      </a:lnTo>
                      <a:lnTo>
                        <a:pt x="57" y="7"/>
                      </a:lnTo>
                      <a:lnTo>
                        <a:pt x="57" y="2"/>
                      </a:lnTo>
                      <a:lnTo>
                        <a:pt x="56" y="0"/>
                      </a:lnTo>
                      <a:lnTo>
                        <a:pt x="52" y="4"/>
                      </a:lnTo>
                      <a:lnTo>
                        <a:pt x="52" y="12"/>
                      </a:lnTo>
                      <a:lnTo>
                        <a:pt x="52" y="19"/>
                      </a:lnTo>
                      <a:lnTo>
                        <a:pt x="51" y="27"/>
                      </a:lnTo>
                      <a:lnTo>
                        <a:pt x="49" y="30"/>
                      </a:lnTo>
                      <a:lnTo>
                        <a:pt x="47" y="34"/>
                      </a:lnTo>
                      <a:lnTo>
                        <a:pt x="44" y="37"/>
                      </a:lnTo>
                      <a:lnTo>
                        <a:pt x="43" y="39"/>
                      </a:lnTo>
                      <a:lnTo>
                        <a:pt x="39" y="40"/>
                      </a:lnTo>
                      <a:lnTo>
                        <a:pt x="36" y="40"/>
                      </a:lnTo>
                      <a:lnTo>
                        <a:pt x="31" y="40"/>
                      </a:lnTo>
                      <a:lnTo>
                        <a:pt x="28" y="40"/>
                      </a:lnTo>
                      <a:lnTo>
                        <a:pt x="26" y="40"/>
                      </a:lnTo>
                      <a:lnTo>
                        <a:pt x="24" y="39"/>
                      </a:lnTo>
                      <a:lnTo>
                        <a:pt x="23" y="39"/>
                      </a:lnTo>
                      <a:lnTo>
                        <a:pt x="20" y="37"/>
                      </a:lnTo>
                      <a:lnTo>
                        <a:pt x="18" y="35"/>
                      </a:lnTo>
                      <a:lnTo>
                        <a:pt x="16" y="32"/>
                      </a:lnTo>
                      <a:lnTo>
                        <a:pt x="15" y="30"/>
                      </a:lnTo>
                      <a:lnTo>
                        <a:pt x="13" y="27"/>
                      </a:lnTo>
                      <a:lnTo>
                        <a:pt x="13" y="24"/>
                      </a:lnTo>
                      <a:lnTo>
                        <a:pt x="5" y="14"/>
                      </a:lnTo>
                      <a:lnTo>
                        <a:pt x="0" y="15"/>
                      </a:lnTo>
                      <a:lnTo>
                        <a:pt x="0" y="17"/>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14" name="Line 617"/>
                <p:cNvSpPr>
                  <a:spLocks noChangeShapeType="1"/>
                </p:cNvSpPr>
                <p:nvPr/>
              </p:nvSpPr>
              <p:spPr bwMode="auto">
                <a:xfrm>
                  <a:off x="964" y="151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15" name="Line 618"/>
                <p:cNvSpPr>
                  <a:spLocks noChangeShapeType="1"/>
                </p:cNvSpPr>
                <p:nvPr/>
              </p:nvSpPr>
              <p:spPr bwMode="auto">
                <a:xfrm flipV="1">
                  <a:off x="966" y="1519"/>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16" name="Line 619"/>
                <p:cNvSpPr>
                  <a:spLocks noChangeShapeType="1"/>
                </p:cNvSpPr>
                <p:nvPr/>
              </p:nvSpPr>
              <p:spPr bwMode="auto">
                <a:xfrm>
                  <a:off x="966" y="1519"/>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17" name="Line 620"/>
                <p:cNvSpPr>
                  <a:spLocks noChangeShapeType="1"/>
                </p:cNvSpPr>
                <p:nvPr/>
              </p:nvSpPr>
              <p:spPr bwMode="auto">
                <a:xfrm flipV="1">
                  <a:off x="966" y="1519"/>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18" name="Line 621"/>
                <p:cNvSpPr>
                  <a:spLocks noChangeShapeType="1"/>
                </p:cNvSpPr>
                <p:nvPr/>
              </p:nvSpPr>
              <p:spPr bwMode="auto">
                <a:xfrm>
                  <a:off x="966" y="151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19" name="Line 622"/>
                <p:cNvSpPr>
                  <a:spLocks noChangeShapeType="1"/>
                </p:cNvSpPr>
                <p:nvPr/>
              </p:nvSpPr>
              <p:spPr bwMode="auto">
                <a:xfrm flipV="1">
                  <a:off x="968" y="1518"/>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20" name="Line 623"/>
                <p:cNvSpPr>
                  <a:spLocks noChangeShapeType="1"/>
                </p:cNvSpPr>
                <p:nvPr/>
              </p:nvSpPr>
              <p:spPr bwMode="auto">
                <a:xfrm>
                  <a:off x="968" y="1518"/>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21" name="Line 624"/>
                <p:cNvSpPr>
                  <a:spLocks noChangeShapeType="1"/>
                </p:cNvSpPr>
                <p:nvPr/>
              </p:nvSpPr>
              <p:spPr bwMode="auto">
                <a:xfrm flipV="1">
                  <a:off x="968" y="1518"/>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22" name="Line 625"/>
                <p:cNvSpPr>
                  <a:spLocks noChangeShapeType="1"/>
                </p:cNvSpPr>
                <p:nvPr/>
              </p:nvSpPr>
              <p:spPr bwMode="auto">
                <a:xfrm>
                  <a:off x="968" y="1518"/>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23" name="Line 626"/>
                <p:cNvSpPr>
                  <a:spLocks noChangeShapeType="1"/>
                </p:cNvSpPr>
                <p:nvPr/>
              </p:nvSpPr>
              <p:spPr bwMode="auto">
                <a:xfrm flipV="1">
                  <a:off x="969" y="1518"/>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24" name="Line 627"/>
                <p:cNvSpPr>
                  <a:spLocks noChangeShapeType="1"/>
                </p:cNvSpPr>
                <p:nvPr/>
              </p:nvSpPr>
              <p:spPr bwMode="auto">
                <a:xfrm>
                  <a:off x="969" y="1518"/>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25" name="Line 628"/>
                <p:cNvSpPr>
                  <a:spLocks noChangeShapeType="1"/>
                </p:cNvSpPr>
                <p:nvPr/>
              </p:nvSpPr>
              <p:spPr bwMode="auto">
                <a:xfrm flipV="1">
                  <a:off x="969" y="1518"/>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26" name="Line 629"/>
                <p:cNvSpPr>
                  <a:spLocks noChangeShapeType="1"/>
                </p:cNvSpPr>
                <p:nvPr/>
              </p:nvSpPr>
              <p:spPr bwMode="auto">
                <a:xfrm>
                  <a:off x="969" y="1519"/>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27" name="Line 630"/>
                <p:cNvSpPr>
                  <a:spLocks noChangeShapeType="1"/>
                </p:cNvSpPr>
                <p:nvPr/>
              </p:nvSpPr>
              <p:spPr bwMode="auto">
                <a:xfrm flipV="1">
                  <a:off x="971" y="1521"/>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28" name="Line 631"/>
                <p:cNvSpPr>
                  <a:spLocks noChangeShapeType="1"/>
                </p:cNvSpPr>
                <p:nvPr/>
              </p:nvSpPr>
              <p:spPr bwMode="auto">
                <a:xfrm>
                  <a:off x="971" y="1521"/>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29" name="Line 632"/>
                <p:cNvSpPr>
                  <a:spLocks noChangeShapeType="1"/>
                </p:cNvSpPr>
                <p:nvPr/>
              </p:nvSpPr>
              <p:spPr bwMode="auto">
                <a:xfrm flipV="1">
                  <a:off x="971" y="1521"/>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30" name="Line 633"/>
                <p:cNvSpPr>
                  <a:spLocks noChangeShapeType="1"/>
                </p:cNvSpPr>
                <p:nvPr/>
              </p:nvSpPr>
              <p:spPr bwMode="auto">
                <a:xfrm>
                  <a:off x="971" y="1523"/>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31" name="Line 634"/>
                <p:cNvSpPr>
                  <a:spLocks noChangeShapeType="1"/>
                </p:cNvSpPr>
                <p:nvPr/>
              </p:nvSpPr>
              <p:spPr bwMode="auto">
                <a:xfrm flipV="1">
                  <a:off x="972" y="1523"/>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32" name="Line 635"/>
                <p:cNvSpPr>
                  <a:spLocks noChangeShapeType="1"/>
                </p:cNvSpPr>
                <p:nvPr/>
              </p:nvSpPr>
              <p:spPr bwMode="auto">
                <a:xfrm>
                  <a:off x="972" y="1523"/>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33" name="Line 636"/>
                <p:cNvSpPr>
                  <a:spLocks noChangeShapeType="1"/>
                </p:cNvSpPr>
                <p:nvPr/>
              </p:nvSpPr>
              <p:spPr bwMode="auto">
                <a:xfrm flipV="1">
                  <a:off x="974" y="1523"/>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34" name="Line 637"/>
                <p:cNvSpPr>
                  <a:spLocks noChangeShapeType="1"/>
                </p:cNvSpPr>
                <p:nvPr/>
              </p:nvSpPr>
              <p:spPr bwMode="auto">
                <a:xfrm>
                  <a:off x="974" y="1524"/>
                  <a:ext cx="1" cy="1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35" name="Line 638"/>
                <p:cNvSpPr>
                  <a:spLocks noChangeShapeType="1"/>
                </p:cNvSpPr>
                <p:nvPr/>
              </p:nvSpPr>
              <p:spPr bwMode="auto">
                <a:xfrm flipV="1">
                  <a:off x="974" y="1524"/>
                  <a:ext cx="1" cy="1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36" name="Line 639"/>
                <p:cNvSpPr>
                  <a:spLocks noChangeShapeType="1"/>
                </p:cNvSpPr>
                <p:nvPr/>
              </p:nvSpPr>
              <p:spPr bwMode="auto">
                <a:xfrm>
                  <a:off x="974" y="1526"/>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37" name="Line 640"/>
                <p:cNvSpPr>
                  <a:spLocks noChangeShapeType="1"/>
                </p:cNvSpPr>
                <p:nvPr/>
              </p:nvSpPr>
              <p:spPr bwMode="auto">
                <a:xfrm flipV="1">
                  <a:off x="976" y="1526"/>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38" name="Line 641"/>
                <p:cNvSpPr>
                  <a:spLocks noChangeShapeType="1"/>
                </p:cNvSpPr>
                <p:nvPr/>
              </p:nvSpPr>
              <p:spPr bwMode="auto">
                <a:xfrm>
                  <a:off x="976" y="1526"/>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39" name="Line 642"/>
                <p:cNvSpPr>
                  <a:spLocks noChangeShapeType="1"/>
                </p:cNvSpPr>
                <p:nvPr/>
              </p:nvSpPr>
              <p:spPr bwMode="auto">
                <a:xfrm flipV="1">
                  <a:off x="976" y="1528"/>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40" name="Line 643"/>
                <p:cNvSpPr>
                  <a:spLocks noChangeShapeType="1"/>
                </p:cNvSpPr>
                <p:nvPr/>
              </p:nvSpPr>
              <p:spPr bwMode="auto">
                <a:xfrm>
                  <a:off x="976" y="1528"/>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41" name="Line 644"/>
                <p:cNvSpPr>
                  <a:spLocks noChangeShapeType="1"/>
                </p:cNvSpPr>
                <p:nvPr/>
              </p:nvSpPr>
              <p:spPr bwMode="auto">
                <a:xfrm flipV="1">
                  <a:off x="977" y="1529"/>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42" name="Line 645"/>
                <p:cNvSpPr>
                  <a:spLocks noChangeShapeType="1"/>
                </p:cNvSpPr>
                <p:nvPr/>
              </p:nvSpPr>
              <p:spPr bwMode="auto">
                <a:xfrm>
                  <a:off x="977" y="1531"/>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43" name="Line 646"/>
                <p:cNvSpPr>
                  <a:spLocks noChangeShapeType="1"/>
                </p:cNvSpPr>
                <p:nvPr/>
              </p:nvSpPr>
              <p:spPr bwMode="auto">
                <a:xfrm flipV="1">
                  <a:off x="977" y="1533"/>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44" name="Line 647"/>
                <p:cNvSpPr>
                  <a:spLocks noChangeShapeType="1"/>
                </p:cNvSpPr>
                <p:nvPr/>
              </p:nvSpPr>
              <p:spPr bwMode="auto">
                <a:xfrm>
                  <a:off x="979" y="1533"/>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45" name="Line 648"/>
                <p:cNvSpPr>
                  <a:spLocks noChangeShapeType="1"/>
                </p:cNvSpPr>
                <p:nvPr/>
              </p:nvSpPr>
              <p:spPr bwMode="auto">
                <a:xfrm flipV="1">
                  <a:off x="979" y="1534"/>
                  <a:ext cx="1" cy="9"/>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46" name="Line 649"/>
                <p:cNvSpPr>
                  <a:spLocks noChangeShapeType="1"/>
                </p:cNvSpPr>
                <p:nvPr/>
              </p:nvSpPr>
              <p:spPr bwMode="auto">
                <a:xfrm>
                  <a:off x="979" y="1534"/>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47" name="Line 650"/>
                <p:cNvSpPr>
                  <a:spLocks noChangeShapeType="1"/>
                </p:cNvSpPr>
                <p:nvPr/>
              </p:nvSpPr>
              <p:spPr bwMode="auto">
                <a:xfrm flipV="1">
                  <a:off x="979" y="1536"/>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48" name="Line 651"/>
                <p:cNvSpPr>
                  <a:spLocks noChangeShapeType="1"/>
                </p:cNvSpPr>
                <p:nvPr/>
              </p:nvSpPr>
              <p:spPr bwMode="auto">
                <a:xfrm>
                  <a:off x="981" y="1536"/>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49" name="Line 652"/>
                <p:cNvSpPr>
                  <a:spLocks noChangeShapeType="1"/>
                </p:cNvSpPr>
                <p:nvPr/>
              </p:nvSpPr>
              <p:spPr bwMode="auto">
                <a:xfrm flipV="1">
                  <a:off x="981" y="1536"/>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50" name="Line 653"/>
                <p:cNvSpPr>
                  <a:spLocks noChangeShapeType="1"/>
                </p:cNvSpPr>
                <p:nvPr/>
              </p:nvSpPr>
              <p:spPr bwMode="auto">
                <a:xfrm>
                  <a:off x="981" y="1538"/>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51" name="Line 654"/>
                <p:cNvSpPr>
                  <a:spLocks noChangeShapeType="1"/>
                </p:cNvSpPr>
                <p:nvPr/>
              </p:nvSpPr>
              <p:spPr bwMode="auto">
                <a:xfrm flipV="1">
                  <a:off x="981"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52" name="Line 655"/>
                <p:cNvSpPr>
                  <a:spLocks noChangeShapeType="1"/>
                </p:cNvSpPr>
                <p:nvPr/>
              </p:nvSpPr>
              <p:spPr bwMode="auto">
                <a:xfrm>
                  <a:off x="982" y="1539"/>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53" name="Line 656"/>
                <p:cNvSpPr>
                  <a:spLocks noChangeShapeType="1"/>
                </p:cNvSpPr>
                <p:nvPr/>
              </p:nvSpPr>
              <p:spPr bwMode="auto">
                <a:xfrm flipV="1">
                  <a:off x="982" y="1539"/>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54" name="Line 657"/>
                <p:cNvSpPr>
                  <a:spLocks noChangeShapeType="1"/>
                </p:cNvSpPr>
                <p:nvPr/>
              </p:nvSpPr>
              <p:spPr bwMode="auto">
                <a:xfrm>
                  <a:off x="982" y="1539"/>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55" name="Line 658"/>
                <p:cNvSpPr>
                  <a:spLocks noChangeShapeType="1"/>
                </p:cNvSpPr>
                <p:nvPr/>
              </p:nvSpPr>
              <p:spPr bwMode="auto">
                <a:xfrm flipV="1">
                  <a:off x="982" y="1539"/>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56" name="Line 659"/>
                <p:cNvSpPr>
                  <a:spLocks noChangeShapeType="1"/>
                </p:cNvSpPr>
                <p:nvPr/>
              </p:nvSpPr>
              <p:spPr bwMode="auto">
                <a:xfrm>
                  <a:off x="984" y="1539"/>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57" name="Line 660"/>
                <p:cNvSpPr>
                  <a:spLocks noChangeShapeType="1"/>
                </p:cNvSpPr>
                <p:nvPr/>
              </p:nvSpPr>
              <p:spPr bwMode="auto">
                <a:xfrm flipV="1">
                  <a:off x="984" y="1541"/>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58" name="Line 661"/>
                <p:cNvSpPr>
                  <a:spLocks noChangeShapeType="1"/>
                </p:cNvSpPr>
                <p:nvPr/>
              </p:nvSpPr>
              <p:spPr bwMode="auto">
                <a:xfrm>
                  <a:off x="984" y="1541"/>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59" name="Line 662"/>
                <p:cNvSpPr>
                  <a:spLocks noChangeShapeType="1"/>
                </p:cNvSpPr>
                <p:nvPr/>
              </p:nvSpPr>
              <p:spPr bwMode="auto">
                <a:xfrm flipV="1">
                  <a:off x="986" y="1541"/>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60" name="Line 663"/>
                <p:cNvSpPr>
                  <a:spLocks noChangeShapeType="1"/>
                </p:cNvSpPr>
                <p:nvPr/>
              </p:nvSpPr>
              <p:spPr bwMode="auto">
                <a:xfrm>
                  <a:off x="986" y="1541"/>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61" name="Line 664"/>
                <p:cNvSpPr>
                  <a:spLocks noChangeShapeType="1"/>
                </p:cNvSpPr>
                <p:nvPr/>
              </p:nvSpPr>
              <p:spPr bwMode="auto">
                <a:xfrm flipV="1">
                  <a:off x="986" y="1543"/>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62" name="Line 665"/>
                <p:cNvSpPr>
                  <a:spLocks noChangeShapeType="1"/>
                </p:cNvSpPr>
                <p:nvPr/>
              </p:nvSpPr>
              <p:spPr bwMode="auto">
                <a:xfrm>
                  <a:off x="987" y="1543"/>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63" name="Line 666"/>
                <p:cNvSpPr>
                  <a:spLocks noChangeShapeType="1"/>
                </p:cNvSpPr>
                <p:nvPr/>
              </p:nvSpPr>
              <p:spPr bwMode="auto">
                <a:xfrm flipV="1">
                  <a:off x="987" y="1543"/>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64" name="Line 667"/>
                <p:cNvSpPr>
                  <a:spLocks noChangeShapeType="1"/>
                </p:cNvSpPr>
                <p:nvPr/>
              </p:nvSpPr>
              <p:spPr bwMode="auto">
                <a:xfrm>
                  <a:off x="987" y="1543"/>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65" name="Line 668"/>
                <p:cNvSpPr>
                  <a:spLocks noChangeShapeType="1"/>
                </p:cNvSpPr>
                <p:nvPr/>
              </p:nvSpPr>
              <p:spPr bwMode="auto">
                <a:xfrm flipV="1">
                  <a:off x="987" y="1543"/>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66" name="Line 669"/>
                <p:cNvSpPr>
                  <a:spLocks noChangeShapeType="1"/>
                </p:cNvSpPr>
                <p:nvPr/>
              </p:nvSpPr>
              <p:spPr bwMode="auto">
                <a:xfrm>
                  <a:off x="989" y="1543"/>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67" name="Line 670"/>
                <p:cNvSpPr>
                  <a:spLocks noChangeShapeType="1"/>
                </p:cNvSpPr>
                <p:nvPr/>
              </p:nvSpPr>
              <p:spPr bwMode="auto">
                <a:xfrm flipV="1">
                  <a:off x="989" y="1543"/>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68" name="Line 671"/>
                <p:cNvSpPr>
                  <a:spLocks noChangeShapeType="1"/>
                </p:cNvSpPr>
                <p:nvPr/>
              </p:nvSpPr>
              <p:spPr bwMode="auto">
                <a:xfrm>
                  <a:off x="989" y="1543"/>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69" name="Line 672"/>
                <p:cNvSpPr>
                  <a:spLocks noChangeShapeType="1"/>
                </p:cNvSpPr>
                <p:nvPr/>
              </p:nvSpPr>
              <p:spPr bwMode="auto">
                <a:xfrm flipV="1">
                  <a:off x="989"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70" name="Line 673"/>
                <p:cNvSpPr>
                  <a:spLocks noChangeShapeType="1"/>
                </p:cNvSpPr>
                <p:nvPr/>
              </p:nvSpPr>
              <p:spPr bwMode="auto">
                <a:xfrm>
                  <a:off x="991"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71" name="Line 674"/>
                <p:cNvSpPr>
                  <a:spLocks noChangeShapeType="1"/>
                </p:cNvSpPr>
                <p:nvPr/>
              </p:nvSpPr>
              <p:spPr bwMode="auto">
                <a:xfrm flipV="1">
                  <a:off x="991"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72" name="Line 675"/>
                <p:cNvSpPr>
                  <a:spLocks noChangeShapeType="1"/>
                </p:cNvSpPr>
                <p:nvPr/>
              </p:nvSpPr>
              <p:spPr bwMode="auto">
                <a:xfrm>
                  <a:off x="991"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73" name="Line 676"/>
                <p:cNvSpPr>
                  <a:spLocks noChangeShapeType="1"/>
                </p:cNvSpPr>
                <p:nvPr/>
              </p:nvSpPr>
              <p:spPr bwMode="auto">
                <a:xfrm flipV="1">
                  <a:off x="991"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74" name="Line 677"/>
                <p:cNvSpPr>
                  <a:spLocks noChangeShapeType="1"/>
                </p:cNvSpPr>
                <p:nvPr/>
              </p:nvSpPr>
              <p:spPr bwMode="auto">
                <a:xfrm>
                  <a:off x="992"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75" name="Line 678"/>
                <p:cNvSpPr>
                  <a:spLocks noChangeShapeType="1"/>
                </p:cNvSpPr>
                <p:nvPr/>
              </p:nvSpPr>
              <p:spPr bwMode="auto">
                <a:xfrm flipV="1">
                  <a:off x="992"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76" name="Line 679"/>
                <p:cNvSpPr>
                  <a:spLocks noChangeShapeType="1"/>
                </p:cNvSpPr>
                <p:nvPr/>
              </p:nvSpPr>
              <p:spPr bwMode="auto">
                <a:xfrm>
                  <a:off x="992"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77" name="Line 680"/>
                <p:cNvSpPr>
                  <a:spLocks noChangeShapeType="1"/>
                </p:cNvSpPr>
                <p:nvPr/>
              </p:nvSpPr>
              <p:spPr bwMode="auto">
                <a:xfrm flipV="1">
                  <a:off x="992"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78" name="Line 681"/>
                <p:cNvSpPr>
                  <a:spLocks noChangeShapeType="1"/>
                </p:cNvSpPr>
                <p:nvPr/>
              </p:nvSpPr>
              <p:spPr bwMode="auto">
                <a:xfrm>
                  <a:off x="994"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79" name="Line 682"/>
                <p:cNvSpPr>
                  <a:spLocks noChangeShapeType="1"/>
                </p:cNvSpPr>
                <p:nvPr/>
              </p:nvSpPr>
              <p:spPr bwMode="auto">
                <a:xfrm flipV="1">
                  <a:off x="994"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80" name="Line 683"/>
                <p:cNvSpPr>
                  <a:spLocks noChangeShapeType="1"/>
                </p:cNvSpPr>
                <p:nvPr/>
              </p:nvSpPr>
              <p:spPr bwMode="auto">
                <a:xfrm>
                  <a:off x="994"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81" name="Line 684"/>
                <p:cNvSpPr>
                  <a:spLocks noChangeShapeType="1"/>
                </p:cNvSpPr>
                <p:nvPr/>
              </p:nvSpPr>
              <p:spPr bwMode="auto">
                <a:xfrm flipV="1">
                  <a:off x="994"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82" name="Line 685"/>
                <p:cNvSpPr>
                  <a:spLocks noChangeShapeType="1"/>
                </p:cNvSpPr>
                <p:nvPr/>
              </p:nvSpPr>
              <p:spPr bwMode="auto">
                <a:xfrm>
                  <a:off x="996"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83" name="Line 686"/>
                <p:cNvSpPr>
                  <a:spLocks noChangeShapeType="1"/>
                </p:cNvSpPr>
                <p:nvPr/>
              </p:nvSpPr>
              <p:spPr bwMode="auto">
                <a:xfrm flipV="1">
                  <a:off x="996"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84" name="Line 687"/>
                <p:cNvSpPr>
                  <a:spLocks noChangeShapeType="1"/>
                </p:cNvSpPr>
                <p:nvPr/>
              </p:nvSpPr>
              <p:spPr bwMode="auto">
                <a:xfrm>
                  <a:off x="997"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85" name="Line 688"/>
                <p:cNvSpPr>
                  <a:spLocks noChangeShapeType="1"/>
                </p:cNvSpPr>
                <p:nvPr/>
              </p:nvSpPr>
              <p:spPr bwMode="auto">
                <a:xfrm flipV="1">
                  <a:off x="997"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86" name="Line 689"/>
                <p:cNvSpPr>
                  <a:spLocks noChangeShapeType="1"/>
                </p:cNvSpPr>
                <p:nvPr/>
              </p:nvSpPr>
              <p:spPr bwMode="auto">
                <a:xfrm>
                  <a:off x="997"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87" name="Line 690"/>
                <p:cNvSpPr>
                  <a:spLocks noChangeShapeType="1"/>
                </p:cNvSpPr>
                <p:nvPr/>
              </p:nvSpPr>
              <p:spPr bwMode="auto">
                <a:xfrm flipV="1">
                  <a:off x="997"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88" name="Line 691"/>
                <p:cNvSpPr>
                  <a:spLocks noChangeShapeType="1"/>
                </p:cNvSpPr>
                <p:nvPr/>
              </p:nvSpPr>
              <p:spPr bwMode="auto">
                <a:xfrm>
                  <a:off x="999"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89" name="Line 692"/>
                <p:cNvSpPr>
                  <a:spLocks noChangeShapeType="1"/>
                </p:cNvSpPr>
                <p:nvPr/>
              </p:nvSpPr>
              <p:spPr bwMode="auto">
                <a:xfrm flipV="1">
                  <a:off x="999"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90" name="Line 693"/>
                <p:cNvSpPr>
                  <a:spLocks noChangeShapeType="1"/>
                </p:cNvSpPr>
                <p:nvPr/>
              </p:nvSpPr>
              <p:spPr bwMode="auto">
                <a:xfrm>
                  <a:off x="999"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91" name="Line 694"/>
                <p:cNvSpPr>
                  <a:spLocks noChangeShapeType="1"/>
                </p:cNvSpPr>
                <p:nvPr/>
              </p:nvSpPr>
              <p:spPr bwMode="auto">
                <a:xfrm flipV="1">
                  <a:off x="999"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92" name="Line 695"/>
                <p:cNvSpPr>
                  <a:spLocks noChangeShapeType="1"/>
                </p:cNvSpPr>
                <p:nvPr/>
              </p:nvSpPr>
              <p:spPr bwMode="auto">
                <a:xfrm>
                  <a:off x="1000"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93" name="Line 696"/>
                <p:cNvSpPr>
                  <a:spLocks noChangeShapeType="1"/>
                </p:cNvSpPr>
                <p:nvPr/>
              </p:nvSpPr>
              <p:spPr bwMode="auto">
                <a:xfrm flipV="1">
                  <a:off x="1000"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94" name="Line 697"/>
                <p:cNvSpPr>
                  <a:spLocks noChangeShapeType="1"/>
                </p:cNvSpPr>
                <p:nvPr/>
              </p:nvSpPr>
              <p:spPr bwMode="auto">
                <a:xfrm>
                  <a:off x="1000"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95" name="Line 698"/>
                <p:cNvSpPr>
                  <a:spLocks noChangeShapeType="1"/>
                </p:cNvSpPr>
                <p:nvPr/>
              </p:nvSpPr>
              <p:spPr bwMode="auto">
                <a:xfrm flipV="1">
                  <a:off x="1000"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96" name="Line 699"/>
                <p:cNvSpPr>
                  <a:spLocks noChangeShapeType="1"/>
                </p:cNvSpPr>
                <p:nvPr/>
              </p:nvSpPr>
              <p:spPr bwMode="auto">
                <a:xfrm>
                  <a:off x="1002"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97" name="Line 700"/>
                <p:cNvSpPr>
                  <a:spLocks noChangeShapeType="1"/>
                </p:cNvSpPr>
                <p:nvPr/>
              </p:nvSpPr>
              <p:spPr bwMode="auto">
                <a:xfrm flipV="1">
                  <a:off x="1002"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98" name="Line 701"/>
                <p:cNvSpPr>
                  <a:spLocks noChangeShapeType="1"/>
                </p:cNvSpPr>
                <p:nvPr/>
              </p:nvSpPr>
              <p:spPr bwMode="auto">
                <a:xfrm>
                  <a:off x="1002"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99" name="Line 702"/>
                <p:cNvSpPr>
                  <a:spLocks noChangeShapeType="1"/>
                </p:cNvSpPr>
                <p:nvPr/>
              </p:nvSpPr>
              <p:spPr bwMode="auto">
                <a:xfrm flipV="1">
                  <a:off x="1004"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00" name="Line 703"/>
                <p:cNvSpPr>
                  <a:spLocks noChangeShapeType="1"/>
                </p:cNvSpPr>
                <p:nvPr/>
              </p:nvSpPr>
              <p:spPr bwMode="auto">
                <a:xfrm>
                  <a:off x="1004"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01" name="Line 704"/>
                <p:cNvSpPr>
                  <a:spLocks noChangeShapeType="1"/>
                </p:cNvSpPr>
                <p:nvPr/>
              </p:nvSpPr>
              <p:spPr bwMode="auto">
                <a:xfrm flipV="1">
                  <a:off x="1004"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02" name="Line 705"/>
                <p:cNvSpPr>
                  <a:spLocks noChangeShapeType="1"/>
                </p:cNvSpPr>
                <p:nvPr/>
              </p:nvSpPr>
              <p:spPr bwMode="auto">
                <a:xfrm>
                  <a:off x="1004"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03" name="Line 706"/>
                <p:cNvSpPr>
                  <a:spLocks noChangeShapeType="1"/>
                </p:cNvSpPr>
                <p:nvPr/>
              </p:nvSpPr>
              <p:spPr bwMode="auto">
                <a:xfrm flipV="1">
                  <a:off x="1005" y="1543"/>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04" name="Line 707"/>
                <p:cNvSpPr>
                  <a:spLocks noChangeShapeType="1"/>
                </p:cNvSpPr>
                <p:nvPr/>
              </p:nvSpPr>
              <p:spPr bwMode="auto">
                <a:xfrm>
                  <a:off x="1005" y="1543"/>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05" name="Line 708"/>
                <p:cNvSpPr>
                  <a:spLocks noChangeShapeType="1"/>
                </p:cNvSpPr>
                <p:nvPr/>
              </p:nvSpPr>
              <p:spPr bwMode="auto">
                <a:xfrm flipV="1">
                  <a:off x="1005" y="1543"/>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06" name="Line 709"/>
                <p:cNvSpPr>
                  <a:spLocks noChangeShapeType="1"/>
                </p:cNvSpPr>
                <p:nvPr/>
              </p:nvSpPr>
              <p:spPr bwMode="auto">
                <a:xfrm>
                  <a:off x="1005" y="1543"/>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07" name="Line 710"/>
                <p:cNvSpPr>
                  <a:spLocks noChangeShapeType="1"/>
                </p:cNvSpPr>
                <p:nvPr/>
              </p:nvSpPr>
              <p:spPr bwMode="auto">
                <a:xfrm flipV="1">
                  <a:off x="1007" y="1543"/>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08" name="Line 711"/>
                <p:cNvSpPr>
                  <a:spLocks noChangeShapeType="1"/>
                </p:cNvSpPr>
                <p:nvPr/>
              </p:nvSpPr>
              <p:spPr bwMode="auto">
                <a:xfrm>
                  <a:off x="1007" y="1543"/>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09" name="Line 712"/>
                <p:cNvSpPr>
                  <a:spLocks noChangeShapeType="1"/>
                </p:cNvSpPr>
                <p:nvPr/>
              </p:nvSpPr>
              <p:spPr bwMode="auto">
                <a:xfrm flipV="1">
                  <a:off x="1007" y="1541"/>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10" name="Line 713"/>
                <p:cNvSpPr>
                  <a:spLocks noChangeShapeType="1"/>
                </p:cNvSpPr>
                <p:nvPr/>
              </p:nvSpPr>
              <p:spPr bwMode="auto">
                <a:xfrm>
                  <a:off x="1007" y="1541"/>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11" name="Line 714"/>
                <p:cNvSpPr>
                  <a:spLocks noChangeShapeType="1"/>
                </p:cNvSpPr>
                <p:nvPr/>
              </p:nvSpPr>
              <p:spPr bwMode="auto">
                <a:xfrm flipV="1">
                  <a:off x="1009" y="154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12" name="Line 715"/>
                <p:cNvSpPr>
                  <a:spLocks noChangeShapeType="1"/>
                </p:cNvSpPr>
                <p:nvPr/>
              </p:nvSpPr>
              <p:spPr bwMode="auto">
                <a:xfrm>
                  <a:off x="1009"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13" name="Line 716"/>
                <p:cNvSpPr>
                  <a:spLocks noChangeShapeType="1"/>
                </p:cNvSpPr>
                <p:nvPr/>
              </p:nvSpPr>
              <p:spPr bwMode="auto">
                <a:xfrm flipV="1">
                  <a:off x="1009"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14" name="Line 717"/>
                <p:cNvSpPr>
                  <a:spLocks noChangeShapeType="1"/>
                </p:cNvSpPr>
                <p:nvPr/>
              </p:nvSpPr>
              <p:spPr bwMode="auto">
                <a:xfrm>
                  <a:off x="1010"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15" name="Line 718"/>
                <p:cNvSpPr>
                  <a:spLocks noChangeShapeType="1"/>
                </p:cNvSpPr>
                <p:nvPr/>
              </p:nvSpPr>
              <p:spPr bwMode="auto">
                <a:xfrm flipV="1">
                  <a:off x="1010" y="153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16" name="Line 719"/>
                <p:cNvSpPr>
                  <a:spLocks noChangeShapeType="1"/>
                </p:cNvSpPr>
                <p:nvPr/>
              </p:nvSpPr>
              <p:spPr bwMode="auto">
                <a:xfrm>
                  <a:off x="1010" y="1538"/>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17" name="Line 720"/>
                <p:cNvSpPr>
                  <a:spLocks noChangeShapeType="1"/>
                </p:cNvSpPr>
                <p:nvPr/>
              </p:nvSpPr>
              <p:spPr bwMode="auto">
                <a:xfrm flipV="1">
                  <a:off x="1012" y="1538"/>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18" name="Line 721"/>
                <p:cNvSpPr>
                  <a:spLocks noChangeShapeType="1"/>
                </p:cNvSpPr>
                <p:nvPr/>
              </p:nvSpPr>
              <p:spPr bwMode="auto">
                <a:xfrm>
                  <a:off x="1012" y="1538"/>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19" name="Line 722"/>
                <p:cNvSpPr>
                  <a:spLocks noChangeShapeType="1"/>
                </p:cNvSpPr>
                <p:nvPr/>
              </p:nvSpPr>
              <p:spPr bwMode="auto">
                <a:xfrm flipV="1">
                  <a:off x="1012" y="1536"/>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20" name="Line 723"/>
                <p:cNvSpPr>
                  <a:spLocks noChangeShapeType="1"/>
                </p:cNvSpPr>
                <p:nvPr/>
              </p:nvSpPr>
              <p:spPr bwMode="auto">
                <a:xfrm>
                  <a:off x="1012" y="1536"/>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21" name="Line 724"/>
                <p:cNvSpPr>
                  <a:spLocks noChangeShapeType="1"/>
                </p:cNvSpPr>
                <p:nvPr/>
              </p:nvSpPr>
              <p:spPr bwMode="auto">
                <a:xfrm flipV="1">
                  <a:off x="1014" y="153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22" name="Line 725"/>
                <p:cNvSpPr>
                  <a:spLocks noChangeShapeType="1"/>
                </p:cNvSpPr>
                <p:nvPr/>
              </p:nvSpPr>
              <p:spPr bwMode="auto">
                <a:xfrm>
                  <a:off x="1014" y="1533"/>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23" name="Line 726"/>
                <p:cNvSpPr>
                  <a:spLocks noChangeShapeType="1"/>
                </p:cNvSpPr>
                <p:nvPr/>
              </p:nvSpPr>
              <p:spPr bwMode="auto">
                <a:xfrm flipV="1">
                  <a:off x="1014" y="1533"/>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24" name="Line 727"/>
                <p:cNvSpPr>
                  <a:spLocks noChangeShapeType="1"/>
                </p:cNvSpPr>
                <p:nvPr/>
              </p:nvSpPr>
              <p:spPr bwMode="auto">
                <a:xfrm>
                  <a:off x="1014" y="1531"/>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25" name="Line 728"/>
                <p:cNvSpPr>
                  <a:spLocks noChangeShapeType="1"/>
                </p:cNvSpPr>
                <p:nvPr/>
              </p:nvSpPr>
              <p:spPr bwMode="auto">
                <a:xfrm flipV="1">
                  <a:off x="1015" y="1529"/>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26" name="Line 729"/>
                <p:cNvSpPr>
                  <a:spLocks noChangeShapeType="1"/>
                </p:cNvSpPr>
                <p:nvPr/>
              </p:nvSpPr>
              <p:spPr bwMode="auto">
                <a:xfrm>
                  <a:off x="1015" y="1528"/>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27" name="Line 730"/>
                <p:cNvSpPr>
                  <a:spLocks noChangeShapeType="1"/>
                </p:cNvSpPr>
                <p:nvPr/>
              </p:nvSpPr>
              <p:spPr bwMode="auto">
                <a:xfrm flipV="1">
                  <a:off x="1015" y="1524"/>
                  <a:ext cx="1" cy="1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28" name="Line 731"/>
                <p:cNvSpPr>
                  <a:spLocks noChangeShapeType="1"/>
                </p:cNvSpPr>
                <p:nvPr/>
              </p:nvSpPr>
              <p:spPr bwMode="auto">
                <a:xfrm>
                  <a:off x="1015" y="1508"/>
                  <a:ext cx="1" cy="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29" name="Line 732"/>
                <p:cNvSpPr>
                  <a:spLocks noChangeShapeType="1"/>
                </p:cNvSpPr>
                <p:nvPr/>
              </p:nvSpPr>
              <p:spPr bwMode="auto">
                <a:xfrm>
                  <a:off x="1015" y="1516"/>
                  <a:ext cx="1" cy="2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30" name="Line 733"/>
                <p:cNvSpPr>
                  <a:spLocks noChangeShapeType="1"/>
                </p:cNvSpPr>
                <p:nvPr/>
              </p:nvSpPr>
              <p:spPr bwMode="auto">
                <a:xfrm flipV="1">
                  <a:off x="1017" y="1508"/>
                  <a:ext cx="1"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31" name="Line 734"/>
                <p:cNvSpPr>
                  <a:spLocks noChangeShapeType="1"/>
                </p:cNvSpPr>
                <p:nvPr/>
              </p:nvSpPr>
              <p:spPr bwMode="auto">
                <a:xfrm>
                  <a:off x="1017" y="1506"/>
                  <a:ext cx="1"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32" name="Line 735"/>
                <p:cNvSpPr>
                  <a:spLocks noChangeShapeType="1"/>
                </p:cNvSpPr>
                <p:nvPr/>
              </p:nvSpPr>
              <p:spPr bwMode="auto">
                <a:xfrm flipV="1">
                  <a:off x="1017" y="1506"/>
                  <a:ext cx="1"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33" name="Line 736"/>
                <p:cNvSpPr>
                  <a:spLocks noChangeShapeType="1"/>
                </p:cNvSpPr>
                <p:nvPr/>
              </p:nvSpPr>
              <p:spPr bwMode="auto">
                <a:xfrm>
                  <a:off x="1017" y="1506"/>
                  <a:ext cx="1"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34" name="Line 737"/>
                <p:cNvSpPr>
                  <a:spLocks noChangeShapeType="1"/>
                </p:cNvSpPr>
                <p:nvPr/>
              </p:nvSpPr>
              <p:spPr bwMode="auto">
                <a:xfrm flipV="1">
                  <a:off x="1019" y="1506"/>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35" name="Line 738"/>
                <p:cNvSpPr>
                  <a:spLocks noChangeShapeType="1"/>
                </p:cNvSpPr>
                <p:nvPr/>
              </p:nvSpPr>
              <p:spPr bwMode="auto">
                <a:xfrm>
                  <a:off x="1019" y="1504"/>
                  <a:ext cx="1" cy="29"/>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36" name="Line 739"/>
                <p:cNvSpPr>
                  <a:spLocks noChangeShapeType="1"/>
                </p:cNvSpPr>
                <p:nvPr/>
              </p:nvSpPr>
              <p:spPr bwMode="auto">
                <a:xfrm flipV="1">
                  <a:off x="1019" y="1504"/>
                  <a:ext cx="1" cy="2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37" name="Line 740"/>
                <p:cNvSpPr>
                  <a:spLocks noChangeShapeType="1"/>
                </p:cNvSpPr>
                <p:nvPr/>
              </p:nvSpPr>
              <p:spPr bwMode="auto">
                <a:xfrm>
                  <a:off x="1019" y="1504"/>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38" name="Line 741"/>
                <p:cNvSpPr>
                  <a:spLocks noChangeShapeType="1"/>
                </p:cNvSpPr>
                <p:nvPr/>
              </p:nvSpPr>
              <p:spPr bwMode="auto">
                <a:xfrm flipV="1">
                  <a:off x="1020" y="1503"/>
                  <a:ext cx="1" cy="2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39" name="Line 742"/>
                <p:cNvSpPr>
                  <a:spLocks noChangeShapeType="1"/>
                </p:cNvSpPr>
                <p:nvPr/>
              </p:nvSpPr>
              <p:spPr bwMode="auto">
                <a:xfrm>
                  <a:off x="1020" y="1504"/>
                  <a:ext cx="1" cy="2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40" name="Line 743"/>
                <p:cNvSpPr>
                  <a:spLocks noChangeShapeType="1"/>
                </p:cNvSpPr>
                <p:nvPr/>
              </p:nvSpPr>
              <p:spPr bwMode="auto">
                <a:xfrm flipV="1">
                  <a:off x="1022" y="1506"/>
                  <a:ext cx="1" cy="2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41" name="Line 744"/>
                <p:cNvSpPr>
                  <a:spLocks noChangeShapeType="1"/>
                </p:cNvSpPr>
                <p:nvPr/>
              </p:nvSpPr>
              <p:spPr bwMode="auto">
                <a:xfrm>
                  <a:off x="1022" y="1509"/>
                  <a:ext cx="1" cy="1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42" name="Line 745"/>
                <p:cNvSpPr>
                  <a:spLocks noChangeShapeType="1"/>
                </p:cNvSpPr>
                <p:nvPr/>
              </p:nvSpPr>
              <p:spPr bwMode="auto">
                <a:xfrm flipV="1">
                  <a:off x="1022" y="1514"/>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43" name="Freeform 746"/>
                <p:cNvSpPr>
                  <a:spLocks/>
                </p:cNvSpPr>
                <p:nvPr/>
              </p:nvSpPr>
              <p:spPr bwMode="auto">
                <a:xfrm>
                  <a:off x="964" y="1503"/>
                  <a:ext cx="58" cy="46"/>
                </a:xfrm>
                <a:custGeom>
                  <a:avLst/>
                  <a:gdLst>
                    <a:gd name="T0" fmla="*/ 0 w 58"/>
                    <a:gd name="T1" fmla="*/ 18 h 46"/>
                    <a:gd name="T2" fmla="*/ 7 w 58"/>
                    <a:gd name="T3" fmla="*/ 28 h 46"/>
                    <a:gd name="T4" fmla="*/ 8 w 58"/>
                    <a:gd name="T5" fmla="*/ 31 h 46"/>
                    <a:gd name="T6" fmla="*/ 10 w 58"/>
                    <a:gd name="T7" fmla="*/ 33 h 46"/>
                    <a:gd name="T8" fmla="*/ 12 w 58"/>
                    <a:gd name="T9" fmla="*/ 36 h 46"/>
                    <a:gd name="T10" fmla="*/ 12 w 58"/>
                    <a:gd name="T11" fmla="*/ 38 h 46"/>
                    <a:gd name="T12" fmla="*/ 13 w 58"/>
                    <a:gd name="T13" fmla="*/ 40 h 46"/>
                    <a:gd name="T14" fmla="*/ 17 w 58"/>
                    <a:gd name="T15" fmla="*/ 41 h 46"/>
                    <a:gd name="T16" fmla="*/ 20 w 58"/>
                    <a:gd name="T17" fmla="*/ 43 h 46"/>
                    <a:gd name="T18" fmla="*/ 22 w 58"/>
                    <a:gd name="T19" fmla="*/ 44 h 46"/>
                    <a:gd name="T20" fmla="*/ 25 w 58"/>
                    <a:gd name="T21" fmla="*/ 46 h 46"/>
                    <a:gd name="T22" fmla="*/ 30 w 58"/>
                    <a:gd name="T23" fmla="*/ 46 h 46"/>
                    <a:gd name="T24" fmla="*/ 32 w 58"/>
                    <a:gd name="T25" fmla="*/ 46 h 46"/>
                    <a:gd name="T26" fmla="*/ 33 w 58"/>
                    <a:gd name="T27" fmla="*/ 46 h 46"/>
                    <a:gd name="T28" fmla="*/ 36 w 58"/>
                    <a:gd name="T29" fmla="*/ 44 h 46"/>
                    <a:gd name="T30" fmla="*/ 38 w 58"/>
                    <a:gd name="T31" fmla="*/ 44 h 46"/>
                    <a:gd name="T32" fmla="*/ 40 w 58"/>
                    <a:gd name="T33" fmla="*/ 44 h 46"/>
                    <a:gd name="T34" fmla="*/ 43 w 58"/>
                    <a:gd name="T35" fmla="*/ 43 h 46"/>
                    <a:gd name="T36" fmla="*/ 46 w 58"/>
                    <a:gd name="T37" fmla="*/ 41 h 46"/>
                    <a:gd name="T38" fmla="*/ 50 w 58"/>
                    <a:gd name="T39" fmla="*/ 38 h 46"/>
                    <a:gd name="T40" fmla="*/ 51 w 58"/>
                    <a:gd name="T41" fmla="*/ 35 h 46"/>
                    <a:gd name="T42" fmla="*/ 55 w 58"/>
                    <a:gd name="T43" fmla="*/ 33 h 46"/>
                    <a:gd name="T44" fmla="*/ 55 w 58"/>
                    <a:gd name="T45" fmla="*/ 28 h 46"/>
                    <a:gd name="T46" fmla="*/ 56 w 58"/>
                    <a:gd name="T47" fmla="*/ 25 h 46"/>
                    <a:gd name="T48" fmla="*/ 58 w 58"/>
                    <a:gd name="T49" fmla="*/ 20 h 46"/>
                    <a:gd name="T50" fmla="*/ 58 w 58"/>
                    <a:gd name="T51" fmla="*/ 16 h 46"/>
                    <a:gd name="T52" fmla="*/ 58 w 58"/>
                    <a:gd name="T53" fmla="*/ 11 h 46"/>
                    <a:gd name="T54" fmla="*/ 58 w 58"/>
                    <a:gd name="T55" fmla="*/ 8 h 46"/>
                    <a:gd name="T56" fmla="*/ 58 w 58"/>
                    <a:gd name="T57" fmla="*/ 3 h 46"/>
                    <a:gd name="T58" fmla="*/ 56 w 58"/>
                    <a:gd name="T59" fmla="*/ 0 h 46"/>
                    <a:gd name="T60" fmla="*/ 51 w 58"/>
                    <a:gd name="T61" fmla="*/ 5 h 46"/>
                    <a:gd name="T62" fmla="*/ 51 w 58"/>
                    <a:gd name="T63" fmla="*/ 11 h 46"/>
                    <a:gd name="T64" fmla="*/ 51 w 58"/>
                    <a:gd name="T65" fmla="*/ 20 h 46"/>
                    <a:gd name="T66" fmla="*/ 51 w 58"/>
                    <a:gd name="T67" fmla="*/ 26 h 46"/>
                    <a:gd name="T68" fmla="*/ 50 w 58"/>
                    <a:gd name="T69" fmla="*/ 31 h 46"/>
                    <a:gd name="T70" fmla="*/ 46 w 58"/>
                    <a:gd name="T71" fmla="*/ 35 h 46"/>
                    <a:gd name="T72" fmla="*/ 45 w 58"/>
                    <a:gd name="T73" fmla="*/ 38 h 46"/>
                    <a:gd name="T74" fmla="*/ 41 w 58"/>
                    <a:gd name="T75" fmla="*/ 40 h 46"/>
                    <a:gd name="T76" fmla="*/ 40 w 58"/>
                    <a:gd name="T77" fmla="*/ 41 h 46"/>
                    <a:gd name="T78" fmla="*/ 36 w 58"/>
                    <a:gd name="T79" fmla="*/ 41 h 46"/>
                    <a:gd name="T80" fmla="*/ 32 w 58"/>
                    <a:gd name="T81" fmla="*/ 41 h 46"/>
                    <a:gd name="T82" fmla="*/ 28 w 58"/>
                    <a:gd name="T83" fmla="*/ 41 h 46"/>
                    <a:gd name="T84" fmla="*/ 25 w 58"/>
                    <a:gd name="T85" fmla="*/ 41 h 46"/>
                    <a:gd name="T86" fmla="*/ 23 w 58"/>
                    <a:gd name="T87" fmla="*/ 40 h 46"/>
                    <a:gd name="T88" fmla="*/ 22 w 58"/>
                    <a:gd name="T89" fmla="*/ 40 h 46"/>
                    <a:gd name="T90" fmla="*/ 20 w 58"/>
                    <a:gd name="T91" fmla="*/ 36 h 46"/>
                    <a:gd name="T92" fmla="*/ 17 w 58"/>
                    <a:gd name="T93" fmla="*/ 36 h 46"/>
                    <a:gd name="T94" fmla="*/ 17 w 58"/>
                    <a:gd name="T95" fmla="*/ 33 h 46"/>
                    <a:gd name="T96" fmla="*/ 15 w 58"/>
                    <a:gd name="T97" fmla="*/ 31 h 46"/>
                    <a:gd name="T98" fmla="*/ 13 w 58"/>
                    <a:gd name="T99" fmla="*/ 28 h 46"/>
                    <a:gd name="T100" fmla="*/ 12 w 58"/>
                    <a:gd name="T101" fmla="*/ 25 h 46"/>
                    <a:gd name="T102" fmla="*/ 5 w 58"/>
                    <a:gd name="T103" fmla="*/ 15 h 46"/>
                    <a:gd name="T104" fmla="*/ 0 w 58"/>
                    <a:gd name="T105" fmla="*/ 18 h 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
                    <a:gd name="T160" fmla="*/ 0 h 46"/>
                    <a:gd name="T161" fmla="*/ 58 w 58"/>
                    <a:gd name="T162" fmla="*/ 46 h 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 h="46">
                      <a:moveTo>
                        <a:pt x="0" y="18"/>
                      </a:moveTo>
                      <a:lnTo>
                        <a:pt x="7" y="28"/>
                      </a:lnTo>
                      <a:lnTo>
                        <a:pt x="8" y="31"/>
                      </a:lnTo>
                      <a:lnTo>
                        <a:pt x="10" y="33"/>
                      </a:lnTo>
                      <a:lnTo>
                        <a:pt x="12" y="36"/>
                      </a:lnTo>
                      <a:lnTo>
                        <a:pt x="12" y="38"/>
                      </a:lnTo>
                      <a:lnTo>
                        <a:pt x="13" y="40"/>
                      </a:lnTo>
                      <a:lnTo>
                        <a:pt x="17" y="41"/>
                      </a:lnTo>
                      <a:lnTo>
                        <a:pt x="20" y="43"/>
                      </a:lnTo>
                      <a:lnTo>
                        <a:pt x="22" y="44"/>
                      </a:lnTo>
                      <a:lnTo>
                        <a:pt x="25" y="46"/>
                      </a:lnTo>
                      <a:lnTo>
                        <a:pt x="30" y="46"/>
                      </a:lnTo>
                      <a:lnTo>
                        <a:pt x="32" y="46"/>
                      </a:lnTo>
                      <a:lnTo>
                        <a:pt x="33" y="46"/>
                      </a:lnTo>
                      <a:lnTo>
                        <a:pt x="36" y="44"/>
                      </a:lnTo>
                      <a:lnTo>
                        <a:pt x="38" y="44"/>
                      </a:lnTo>
                      <a:lnTo>
                        <a:pt x="40" y="44"/>
                      </a:lnTo>
                      <a:lnTo>
                        <a:pt x="43" y="43"/>
                      </a:lnTo>
                      <a:lnTo>
                        <a:pt x="46" y="41"/>
                      </a:lnTo>
                      <a:lnTo>
                        <a:pt x="50" y="38"/>
                      </a:lnTo>
                      <a:lnTo>
                        <a:pt x="51" y="35"/>
                      </a:lnTo>
                      <a:lnTo>
                        <a:pt x="55" y="33"/>
                      </a:lnTo>
                      <a:lnTo>
                        <a:pt x="55" y="28"/>
                      </a:lnTo>
                      <a:lnTo>
                        <a:pt x="56" y="25"/>
                      </a:lnTo>
                      <a:lnTo>
                        <a:pt x="58" y="20"/>
                      </a:lnTo>
                      <a:lnTo>
                        <a:pt x="58" y="16"/>
                      </a:lnTo>
                      <a:lnTo>
                        <a:pt x="58" y="11"/>
                      </a:lnTo>
                      <a:lnTo>
                        <a:pt x="58" y="8"/>
                      </a:lnTo>
                      <a:lnTo>
                        <a:pt x="58" y="3"/>
                      </a:lnTo>
                      <a:lnTo>
                        <a:pt x="56" y="0"/>
                      </a:lnTo>
                      <a:lnTo>
                        <a:pt x="51" y="5"/>
                      </a:lnTo>
                      <a:lnTo>
                        <a:pt x="51" y="11"/>
                      </a:lnTo>
                      <a:lnTo>
                        <a:pt x="51" y="20"/>
                      </a:lnTo>
                      <a:lnTo>
                        <a:pt x="51" y="26"/>
                      </a:lnTo>
                      <a:lnTo>
                        <a:pt x="50" y="31"/>
                      </a:lnTo>
                      <a:lnTo>
                        <a:pt x="46" y="35"/>
                      </a:lnTo>
                      <a:lnTo>
                        <a:pt x="45" y="38"/>
                      </a:lnTo>
                      <a:lnTo>
                        <a:pt x="41" y="40"/>
                      </a:lnTo>
                      <a:lnTo>
                        <a:pt x="40" y="41"/>
                      </a:lnTo>
                      <a:lnTo>
                        <a:pt x="36" y="41"/>
                      </a:lnTo>
                      <a:lnTo>
                        <a:pt x="32" y="41"/>
                      </a:lnTo>
                      <a:lnTo>
                        <a:pt x="28" y="41"/>
                      </a:lnTo>
                      <a:lnTo>
                        <a:pt x="25" y="41"/>
                      </a:lnTo>
                      <a:lnTo>
                        <a:pt x="23" y="40"/>
                      </a:lnTo>
                      <a:lnTo>
                        <a:pt x="22" y="40"/>
                      </a:lnTo>
                      <a:lnTo>
                        <a:pt x="20" y="36"/>
                      </a:lnTo>
                      <a:lnTo>
                        <a:pt x="17" y="36"/>
                      </a:lnTo>
                      <a:lnTo>
                        <a:pt x="17" y="33"/>
                      </a:lnTo>
                      <a:lnTo>
                        <a:pt x="15" y="31"/>
                      </a:lnTo>
                      <a:lnTo>
                        <a:pt x="13" y="28"/>
                      </a:lnTo>
                      <a:lnTo>
                        <a:pt x="12" y="25"/>
                      </a:lnTo>
                      <a:lnTo>
                        <a:pt x="5" y="15"/>
                      </a:lnTo>
                      <a:lnTo>
                        <a:pt x="0" y="18"/>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44" name="Line 747"/>
                <p:cNvSpPr>
                  <a:spLocks noChangeShapeType="1"/>
                </p:cNvSpPr>
                <p:nvPr/>
              </p:nvSpPr>
              <p:spPr bwMode="auto">
                <a:xfrm>
                  <a:off x="1019" y="1511"/>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45" name="Line 748"/>
                <p:cNvSpPr>
                  <a:spLocks noChangeShapeType="1"/>
                </p:cNvSpPr>
                <p:nvPr/>
              </p:nvSpPr>
              <p:spPr bwMode="auto">
                <a:xfrm flipV="1">
                  <a:off x="1020" y="1511"/>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46" name="Line 749"/>
                <p:cNvSpPr>
                  <a:spLocks noChangeShapeType="1"/>
                </p:cNvSpPr>
                <p:nvPr/>
              </p:nvSpPr>
              <p:spPr bwMode="auto">
                <a:xfrm>
                  <a:off x="1020" y="1511"/>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47" name="Line 750"/>
                <p:cNvSpPr>
                  <a:spLocks noChangeShapeType="1"/>
                </p:cNvSpPr>
                <p:nvPr/>
              </p:nvSpPr>
              <p:spPr bwMode="auto">
                <a:xfrm flipV="1">
                  <a:off x="1022" y="1511"/>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48" name="Line 751"/>
                <p:cNvSpPr>
                  <a:spLocks noChangeShapeType="1"/>
                </p:cNvSpPr>
                <p:nvPr/>
              </p:nvSpPr>
              <p:spPr bwMode="auto">
                <a:xfrm>
                  <a:off x="1022" y="1511"/>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49" name="Line 752"/>
                <p:cNvSpPr>
                  <a:spLocks noChangeShapeType="1"/>
                </p:cNvSpPr>
                <p:nvPr/>
              </p:nvSpPr>
              <p:spPr bwMode="auto">
                <a:xfrm flipV="1">
                  <a:off x="1022" y="1511"/>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50" name="Line 753"/>
                <p:cNvSpPr>
                  <a:spLocks noChangeShapeType="1"/>
                </p:cNvSpPr>
                <p:nvPr/>
              </p:nvSpPr>
              <p:spPr bwMode="auto">
                <a:xfrm>
                  <a:off x="1022" y="1511"/>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51" name="Line 754"/>
                <p:cNvSpPr>
                  <a:spLocks noChangeShapeType="1"/>
                </p:cNvSpPr>
                <p:nvPr/>
              </p:nvSpPr>
              <p:spPr bwMode="auto">
                <a:xfrm flipV="1">
                  <a:off x="1023"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52" name="Line 755"/>
                <p:cNvSpPr>
                  <a:spLocks noChangeShapeType="1"/>
                </p:cNvSpPr>
                <p:nvPr/>
              </p:nvSpPr>
              <p:spPr bwMode="auto">
                <a:xfrm>
                  <a:off x="1023"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53" name="Line 756"/>
                <p:cNvSpPr>
                  <a:spLocks noChangeShapeType="1"/>
                </p:cNvSpPr>
                <p:nvPr/>
              </p:nvSpPr>
              <p:spPr bwMode="auto">
                <a:xfrm flipV="1">
                  <a:off x="1023"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54" name="Line 757"/>
                <p:cNvSpPr>
                  <a:spLocks noChangeShapeType="1"/>
                </p:cNvSpPr>
                <p:nvPr/>
              </p:nvSpPr>
              <p:spPr bwMode="auto">
                <a:xfrm>
                  <a:off x="1023"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55" name="Line 758"/>
                <p:cNvSpPr>
                  <a:spLocks noChangeShapeType="1"/>
                </p:cNvSpPr>
                <p:nvPr/>
              </p:nvSpPr>
              <p:spPr bwMode="auto">
                <a:xfrm flipV="1">
                  <a:off x="1025"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56" name="Line 759"/>
                <p:cNvSpPr>
                  <a:spLocks noChangeShapeType="1"/>
                </p:cNvSpPr>
                <p:nvPr/>
              </p:nvSpPr>
              <p:spPr bwMode="auto">
                <a:xfrm>
                  <a:off x="1025"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57" name="Line 760"/>
                <p:cNvSpPr>
                  <a:spLocks noChangeShapeType="1"/>
                </p:cNvSpPr>
                <p:nvPr/>
              </p:nvSpPr>
              <p:spPr bwMode="auto">
                <a:xfrm flipV="1">
                  <a:off x="1025" y="1511"/>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58" name="Line 761"/>
                <p:cNvSpPr>
                  <a:spLocks noChangeShapeType="1"/>
                </p:cNvSpPr>
                <p:nvPr/>
              </p:nvSpPr>
              <p:spPr bwMode="auto">
                <a:xfrm>
                  <a:off x="1025" y="1511"/>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59" name="Line 762"/>
                <p:cNvSpPr>
                  <a:spLocks noChangeShapeType="1"/>
                </p:cNvSpPr>
                <p:nvPr/>
              </p:nvSpPr>
              <p:spPr bwMode="auto">
                <a:xfrm flipV="1">
                  <a:off x="1027" y="1511"/>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60" name="Line 763"/>
                <p:cNvSpPr>
                  <a:spLocks noChangeShapeType="1"/>
                </p:cNvSpPr>
                <p:nvPr/>
              </p:nvSpPr>
              <p:spPr bwMode="auto">
                <a:xfrm>
                  <a:off x="1027" y="1511"/>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61" name="Line 764"/>
                <p:cNvSpPr>
                  <a:spLocks noChangeShapeType="1"/>
                </p:cNvSpPr>
                <p:nvPr/>
              </p:nvSpPr>
              <p:spPr bwMode="auto">
                <a:xfrm flipV="1">
                  <a:off x="1027" y="1511"/>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62" name="Line 765"/>
                <p:cNvSpPr>
                  <a:spLocks noChangeShapeType="1"/>
                </p:cNvSpPr>
                <p:nvPr/>
              </p:nvSpPr>
              <p:spPr bwMode="auto">
                <a:xfrm>
                  <a:off x="1027"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63" name="Line 766"/>
                <p:cNvSpPr>
                  <a:spLocks noChangeShapeType="1"/>
                </p:cNvSpPr>
                <p:nvPr/>
              </p:nvSpPr>
              <p:spPr bwMode="auto">
                <a:xfrm flipV="1">
                  <a:off x="1028"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64" name="Line 767"/>
                <p:cNvSpPr>
                  <a:spLocks noChangeShapeType="1"/>
                </p:cNvSpPr>
                <p:nvPr/>
              </p:nvSpPr>
              <p:spPr bwMode="auto">
                <a:xfrm>
                  <a:off x="1028"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65" name="Line 768"/>
                <p:cNvSpPr>
                  <a:spLocks noChangeShapeType="1"/>
                </p:cNvSpPr>
                <p:nvPr/>
              </p:nvSpPr>
              <p:spPr bwMode="auto">
                <a:xfrm flipV="1">
                  <a:off x="1028"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66" name="Line 769"/>
                <p:cNvSpPr>
                  <a:spLocks noChangeShapeType="1"/>
                </p:cNvSpPr>
                <p:nvPr/>
              </p:nvSpPr>
              <p:spPr bwMode="auto">
                <a:xfrm>
                  <a:off x="1030"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67" name="Line 770"/>
                <p:cNvSpPr>
                  <a:spLocks noChangeShapeType="1"/>
                </p:cNvSpPr>
                <p:nvPr/>
              </p:nvSpPr>
              <p:spPr bwMode="auto">
                <a:xfrm flipV="1">
                  <a:off x="1030"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68" name="Line 771"/>
                <p:cNvSpPr>
                  <a:spLocks noChangeShapeType="1"/>
                </p:cNvSpPr>
                <p:nvPr/>
              </p:nvSpPr>
              <p:spPr bwMode="auto">
                <a:xfrm>
                  <a:off x="1030"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69" name="Line 772"/>
                <p:cNvSpPr>
                  <a:spLocks noChangeShapeType="1"/>
                </p:cNvSpPr>
                <p:nvPr/>
              </p:nvSpPr>
              <p:spPr bwMode="auto">
                <a:xfrm flipV="1">
                  <a:off x="1030"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70" name="Line 773"/>
                <p:cNvSpPr>
                  <a:spLocks noChangeShapeType="1"/>
                </p:cNvSpPr>
                <p:nvPr/>
              </p:nvSpPr>
              <p:spPr bwMode="auto">
                <a:xfrm>
                  <a:off x="1032"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71" name="Line 774"/>
                <p:cNvSpPr>
                  <a:spLocks noChangeShapeType="1"/>
                </p:cNvSpPr>
                <p:nvPr/>
              </p:nvSpPr>
              <p:spPr bwMode="auto">
                <a:xfrm flipV="1">
                  <a:off x="1032"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72" name="Line 775"/>
                <p:cNvSpPr>
                  <a:spLocks noChangeShapeType="1"/>
                </p:cNvSpPr>
                <p:nvPr/>
              </p:nvSpPr>
              <p:spPr bwMode="auto">
                <a:xfrm>
                  <a:off x="1032"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73" name="Line 776"/>
                <p:cNvSpPr>
                  <a:spLocks noChangeShapeType="1"/>
                </p:cNvSpPr>
                <p:nvPr/>
              </p:nvSpPr>
              <p:spPr bwMode="auto">
                <a:xfrm flipV="1">
                  <a:off x="1032" y="150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74" name="Line 777"/>
                <p:cNvSpPr>
                  <a:spLocks noChangeShapeType="1"/>
                </p:cNvSpPr>
                <p:nvPr/>
              </p:nvSpPr>
              <p:spPr bwMode="auto">
                <a:xfrm>
                  <a:off x="1033" y="150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75" name="Line 778"/>
                <p:cNvSpPr>
                  <a:spLocks noChangeShapeType="1"/>
                </p:cNvSpPr>
                <p:nvPr/>
              </p:nvSpPr>
              <p:spPr bwMode="auto">
                <a:xfrm flipV="1">
                  <a:off x="1033" y="150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76" name="Line 779"/>
                <p:cNvSpPr>
                  <a:spLocks noChangeShapeType="1"/>
                </p:cNvSpPr>
                <p:nvPr/>
              </p:nvSpPr>
              <p:spPr bwMode="auto">
                <a:xfrm>
                  <a:off x="1033" y="150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77" name="Line 780"/>
                <p:cNvSpPr>
                  <a:spLocks noChangeShapeType="1"/>
                </p:cNvSpPr>
                <p:nvPr/>
              </p:nvSpPr>
              <p:spPr bwMode="auto">
                <a:xfrm flipV="1">
                  <a:off x="1035" y="150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78" name="Line 781"/>
                <p:cNvSpPr>
                  <a:spLocks noChangeShapeType="1"/>
                </p:cNvSpPr>
                <p:nvPr/>
              </p:nvSpPr>
              <p:spPr bwMode="auto">
                <a:xfrm>
                  <a:off x="1035" y="150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79" name="Line 782"/>
                <p:cNvSpPr>
                  <a:spLocks noChangeShapeType="1"/>
                </p:cNvSpPr>
                <p:nvPr/>
              </p:nvSpPr>
              <p:spPr bwMode="auto">
                <a:xfrm flipV="1">
                  <a:off x="1035" y="1509"/>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80" name="Line 783"/>
                <p:cNvSpPr>
                  <a:spLocks noChangeShapeType="1"/>
                </p:cNvSpPr>
                <p:nvPr/>
              </p:nvSpPr>
              <p:spPr bwMode="auto">
                <a:xfrm>
                  <a:off x="1035"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81" name="Line 784"/>
                <p:cNvSpPr>
                  <a:spLocks noChangeShapeType="1"/>
                </p:cNvSpPr>
                <p:nvPr/>
              </p:nvSpPr>
              <p:spPr bwMode="auto">
                <a:xfrm flipV="1">
                  <a:off x="1037"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82" name="Line 785"/>
                <p:cNvSpPr>
                  <a:spLocks noChangeShapeType="1"/>
                </p:cNvSpPr>
                <p:nvPr/>
              </p:nvSpPr>
              <p:spPr bwMode="auto">
                <a:xfrm>
                  <a:off x="1037"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83" name="Line 786"/>
                <p:cNvSpPr>
                  <a:spLocks noChangeShapeType="1"/>
                </p:cNvSpPr>
                <p:nvPr/>
              </p:nvSpPr>
              <p:spPr bwMode="auto">
                <a:xfrm flipV="1">
                  <a:off x="1037"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84" name="Line 787"/>
                <p:cNvSpPr>
                  <a:spLocks noChangeShapeType="1"/>
                </p:cNvSpPr>
                <p:nvPr/>
              </p:nvSpPr>
              <p:spPr bwMode="auto">
                <a:xfrm>
                  <a:off x="1038"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85" name="Line 788"/>
                <p:cNvSpPr>
                  <a:spLocks noChangeShapeType="1"/>
                </p:cNvSpPr>
                <p:nvPr/>
              </p:nvSpPr>
              <p:spPr bwMode="auto">
                <a:xfrm flipV="1">
                  <a:off x="1038"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86" name="Line 789"/>
                <p:cNvSpPr>
                  <a:spLocks noChangeShapeType="1"/>
                </p:cNvSpPr>
                <p:nvPr/>
              </p:nvSpPr>
              <p:spPr bwMode="auto">
                <a:xfrm>
                  <a:off x="1038"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87" name="Line 790"/>
                <p:cNvSpPr>
                  <a:spLocks noChangeShapeType="1"/>
                </p:cNvSpPr>
                <p:nvPr/>
              </p:nvSpPr>
              <p:spPr bwMode="auto">
                <a:xfrm flipV="1">
                  <a:off x="1038" y="1511"/>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88" name="Line 791"/>
                <p:cNvSpPr>
                  <a:spLocks noChangeShapeType="1"/>
                </p:cNvSpPr>
                <p:nvPr/>
              </p:nvSpPr>
              <p:spPr bwMode="auto">
                <a:xfrm>
                  <a:off x="1040" y="1511"/>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89" name="Line 792"/>
                <p:cNvSpPr>
                  <a:spLocks noChangeShapeType="1"/>
                </p:cNvSpPr>
                <p:nvPr/>
              </p:nvSpPr>
              <p:spPr bwMode="auto">
                <a:xfrm flipV="1">
                  <a:off x="1040" y="1511"/>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90" name="Freeform 793"/>
                <p:cNvSpPr>
                  <a:spLocks/>
                </p:cNvSpPr>
                <p:nvPr/>
              </p:nvSpPr>
              <p:spPr bwMode="auto">
                <a:xfrm>
                  <a:off x="1019" y="1509"/>
                  <a:ext cx="24" cy="7"/>
                </a:xfrm>
                <a:custGeom>
                  <a:avLst/>
                  <a:gdLst>
                    <a:gd name="T0" fmla="*/ 0 w 24"/>
                    <a:gd name="T1" fmla="*/ 4 h 7"/>
                    <a:gd name="T2" fmla="*/ 16 w 24"/>
                    <a:gd name="T3" fmla="*/ 0 h 7"/>
                    <a:gd name="T4" fmla="*/ 24 w 24"/>
                    <a:gd name="T5" fmla="*/ 4 h 7"/>
                    <a:gd name="T6" fmla="*/ 6 w 24"/>
                    <a:gd name="T7" fmla="*/ 7 h 7"/>
                    <a:gd name="T8" fmla="*/ 0 w 24"/>
                    <a:gd name="T9" fmla="*/ 2 h 7"/>
                    <a:gd name="T10" fmla="*/ 0 w 24"/>
                    <a:gd name="T11" fmla="*/ 4 h 7"/>
                    <a:gd name="T12" fmla="*/ 0 60000 65536"/>
                    <a:gd name="T13" fmla="*/ 0 60000 65536"/>
                    <a:gd name="T14" fmla="*/ 0 60000 65536"/>
                    <a:gd name="T15" fmla="*/ 0 60000 65536"/>
                    <a:gd name="T16" fmla="*/ 0 60000 65536"/>
                    <a:gd name="T17" fmla="*/ 0 60000 65536"/>
                    <a:gd name="T18" fmla="*/ 0 w 24"/>
                    <a:gd name="T19" fmla="*/ 0 h 7"/>
                    <a:gd name="T20" fmla="*/ 24 w 24"/>
                    <a:gd name="T21" fmla="*/ 7 h 7"/>
                  </a:gdLst>
                  <a:ahLst/>
                  <a:cxnLst>
                    <a:cxn ang="T12">
                      <a:pos x="T0" y="T1"/>
                    </a:cxn>
                    <a:cxn ang="T13">
                      <a:pos x="T2" y="T3"/>
                    </a:cxn>
                    <a:cxn ang="T14">
                      <a:pos x="T4" y="T5"/>
                    </a:cxn>
                    <a:cxn ang="T15">
                      <a:pos x="T6" y="T7"/>
                    </a:cxn>
                    <a:cxn ang="T16">
                      <a:pos x="T8" y="T9"/>
                    </a:cxn>
                    <a:cxn ang="T17">
                      <a:pos x="T10" y="T11"/>
                    </a:cxn>
                  </a:cxnLst>
                  <a:rect l="T18" t="T19" r="T20" b="T21"/>
                  <a:pathLst>
                    <a:path w="24" h="7">
                      <a:moveTo>
                        <a:pt x="0" y="4"/>
                      </a:moveTo>
                      <a:lnTo>
                        <a:pt x="16" y="0"/>
                      </a:lnTo>
                      <a:lnTo>
                        <a:pt x="24" y="4"/>
                      </a:lnTo>
                      <a:lnTo>
                        <a:pt x="6" y="7"/>
                      </a:lnTo>
                      <a:lnTo>
                        <a:pt x="0" y="2"/>
                      </a:lnTo>
                      <a:lnTo>
                        <a:pt x="0" y="4"/>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91" name="Line 794"/>
                <p:cNvSpPr>
                  <a:spLocks noChangeShapeType="1"/>
                </p:cNvSpPr>
                <p:nvPr/>
              </p:nvSpPr>
              <p:spPr bwMode="auto">
                <a:xfrm>
                  <a:off x="987" y="1524"/>
                  <a:ext cx="35"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92" name="Line 795"/>
                <p:cNvSpPr>
                  <a:spLocks noChangeShapeType="1"/>
                </p:cNvSpPr>
                <p:nvPr/>
              </p:nvSpPr>
              <p:spPr bwMode="auto">
                <a:xfrm flipH="1" flipV="1">
                  <a:off x="987" y="1524"/>
                  <a:ext cx="35"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93" name="Line 796"/>
                <p:cNvSpPr>
                  <a:spLocks noChangeShapeType="1"/>
                </p:cNvSpPr>
                <p:nvPr/>
              </p:nvSpPr>
              <p:spPr bwMode="auto">
                <a:xfrm>
                  <a:off x="987" y="1524"/>
                  <a:ext cx="35"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94" name="Line 797"/>
                <p:cNvSpPr>
                  <a:spLocks noChangeShapeType="1"/>
                </p:cNvSpPr>
                <p:nvPr/>
              </p:nvSpPr>
              <p:spPr bwMode="auto">
                <a:xfrm flipH="1" flipV="1">
                  <a:off x="987" y="1526"/>
                  <a:ext cx="35"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95" name="Line 798"/>
                <p:cNvSpPr>
                  <a:spLocks noChangeShapeType="1"/>
                </p:cNvSpPr>
                <p:nvPr/>
              </p:nvSpPr>
              <p:spPr bwMode="auto">
                <a:xfrm>
                  <a:off x="987" y="1526"/>
                  <a:ext cx="35"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96" name="Line 799"/>
                <p:cNvSpPr>
                  <a:spLocks noChangeShapeType="1"/>
                </p:cNvSpPr>
                <p:nvPr/>
              </p:nvSpPr>
              <p:spPr bwMode="auto">
                <a:xfrm flipH="1" flipV="1">
                  <a:off x="986" y="1526"/>
                  <a:ext cx="36"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97" name="Line 800"/>
                <p:cNvSpPr>
                  <a:spLocks noChangeShapeType="1"/>
                </p:cNvSpPr>
                <p:nvPr/>
              </p:nvSpPr>
              <p:spPr bwMode="auto">
                <a:xfrm>
                  <a:off x="986" y="1526"/>
                  <a:ext cx="34"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98" name="Line 801"/>
                <p:cNvSpPr>
                  <a:spLocks noChangeShapeType="1"/>
                </p:cNvSpPr>
                <p:nvPr/>
              </p:nvSpPr>
              <p:spPr bwMode="auto">
                <a:xfrm flipH="1" flipV="1">
                  <a:off x="986" y="1528"/>
                  <a:ext cx="34"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599" name="Line 802"/>
                <p:cNvSpPr>
                  <a:spLocks noChangeShapeType="1"/>
                </p:cNvSpPr>
                <p:nvPr/>
              </p:nvSpPr>
              <p:spPr bwMode="auto">
                <a:xfrm>
                  <a:off x="986" y="1528"/>
                  <a:ext cx="34"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00" name="Freeform 803"/>
                <p:cNvSpPr>
                  <a:spLocks/>
                </p:cNvSpPr>
                <p:nvPr/>
              </p:nvSpPr>
              <p:spPr bwMode="auto">
                <a:xfrm>
                  <a:off x="986" y="1524"/>
                  <a:ext cx="36" cy="15"/>
                </a:xfrm>
                <a:custGeom>
                  <a:avLst/>
                  <a:gdLst>
                    <a:gd name="T0" fmla="*/ 0 w 36"/>
                    <a:gd name="T1" fmla="*/ 4 h 15"/>
                    <a:gd name="T2" fmla="*/ 34 w 36"/>
                    <a:gd name="T3" fmla="*/ 15 h 15"/>
                    <a:gd name="T4" fmla="*/ 36 w 36"/>
                    <a:gd name="T5" fmla="*/ 12 h 15"/>
                    <a:gd name="T6" fmla="*/ 1 w 36"/>
                    <a:gd name="T7" fmla="*/ 0 h 15"/>
                    <a:gd name="T8" fmla="*/ 0 w 36"/>
                    <a:gd name="T9" fmla="*/ 4 h 15"/>
                    <a:gd name="T10" fmla="*/ 0 60000 65536"/>
                    <a:gd name="T11" fmla="*/ 0 60000 65536"/>
                    <a:gd name="T12" fmla="*/ 0 60000 65536"/>
                    <a:gd name="T13" fmla="*/ 0 60000 65536"/>
                    <a:gd name="T14" fmla="*/ 0 60000 65536"/>
                    <a:gd name="T15" fmla="*/ 0 w 36"/>
                    <a:gd name="T16" fmla="*/ 0 h 15"/>
                    <a:gd name="T17" fmla="*/ 36 w 36"/>
                    <a:gd name="T18" fmla="*/ 15 h 15"/>
                  </a:gdLst>
                  <a:ahLst/>
                  <a:cxnLst>
                    <a:cxn ang="T10">
                      <a:pos x="T0" y="T1"/>
                    </a:cxn>
                    <a:cxn ang="T11">
                      <a:pos x="T2" y="T3"/>
                    </a:cxn>
                    <a:cxn ang="T12">
                      <a:pos x="T4" y="T5"/>
                    </a:cxn>
                    <a:cxn ang="T13">
                      <a:pos x="T6" y="T7"/>
                    </a:cxn>
                    <a:cxn ang="T14">
                      <a:pos x="T8" y="T9"/>
                    </a:cxn>
                  </a:cxnLst>
                  <a:rect l="T15" t="T16" r="T17" b="T18"/>
                  <a:pathLst>
                    <a:path w="36" h="15">
                      <a:moveTo>
                        <a:pt x="0" y="4"/>
                      </a:moveTo>
                      <a:lnTo>
                        <a:pt x="34" y="15"/>
                      </a:lnTo>
                      <a:lnTo>
                        <a:pt x="36" y="12"/>
                      </a:lnTo>
                      <a:lnTo>
                        <a:pt x="1" y="0"/>
                      </a:lnTo>
                      <a:lnTo>
                        <a:pt x="0" y="4"/>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01" name="Line 804"/>
                <p:cNvSpPr>
                  <a:spLocks noChangeShapeType="1"/>
                </p:cNvSpPr>
                <p:nvPr/>
              </p:nvSpPr>
              <p:spPr bwMode="auto">
                <a:xfrm>
                  <a:off x="974" y="1529"/>
                  <a:ext cx="33" cy="1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02" name="Line 805"/>
                <p:cNvSpPr>
                  <a:spLocks noChangeShapeType="1"/>
                </p:cNvSpPr>
                <p:nvPr/>
              </p:nvSpPr>
              <p:spPr bwMode="auto">
                <a:xfrm flipH="1" flipV="1">
                  <a:off x="974" y="1529"/>
                  <a:ext cx="31" cy="1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603" name="Line 806"/>
                <p:cNvSpPr>
                  <a:spLocks noChangeShapeType="1"/>
                </p:cNvSpPr>
                <p:nvPr/>
              </p:nvSpPr>
              <p:spPr bwMode="auto">
                <a:xfrm>
                  <a:off x="974" y="1529"/>
                  <a:ext cx="31" cy="1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grpSp>
          <p:grpSp>
            <p:nvGrpSpPr>
              <p:cNvPr id="19524" name="Group 807"/>
              <p:cNvGrpSpPr>
                <a:grpSpLocks/>
              </p:cNvGrpSpPr>
              <p:nvPr/>
            </p:nvGrpSpPr>
            <p:grpSpPr bwMode="auto">
              <a:xfrm>
                <a:off x="968" y="1511"/>
                <a:ext cx="65" cy="53"/>
                <a:chOff x="968" y="1511"/>
                <a:chExt cx="65" cy="53"/>
              </a:xfrm>
            </p:grpSpPr>
            <p:sp>
              <p:nvSpPr>
                <p:cNvPr id="204" name="Line 808"/>
                <p:cNvSpPr>
                  <a:spLocks noChangeShapeType="1"/>
                </p:cNvSpPr>
                <p:nvPr/>
              </p:nvSpPr>
              <p:spPr bwMode="auto">
                <a:xfrm flipH="1" flipV="1">
                  <a:off x="974" y="1529"/>
                  <a:ext cx="31" cy="1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05" name="Line 809"/>
                <p:cNvSpPr>
                  <a:spLocks noChangeShapeType="1"/>
                </p:cNvSpPr>
                <p:nvPr/>
              </p:nvSpPr>
              <p:spPr bwMode="auto">
                <a:xfrm>
                  <a:off x="974" y="1529"/>
                  <a:ext cx="31" cy="1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06" name="Line 810"/>
                <p:cNvSpPr>
                  <a:spLocks noChangeShapeType="1"/>
                </p:cNvSpPr>
                <p:nvPr/>
              </p:nvSpPr>
              <p:spPr bwMode="auto">
                <a:xfrm flipH="1" flipV="1">
                  <a:off x="974" y="1531"/>
                  <a:ext cx="3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07" name="Line 811"/>
                <p:cNvSpPr>
                  <a:spLocks noChangeShapeType="1"/>
                </p:cNvSpPr>
                <p:nvPr/>
              </p:nvSpPr>
              <p:spPr bwMode="auto">
                <a:xfrm>
                  <a:off x="974" y="1531"/>
                  <a:ext cx="3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08" name="Line 812"/>
                <p:cNvSpPr>
                  <a:spLocks noChangeShapeType="1"/>
                </p:cNvSpPr>
                <p:nvPr/>
              </p:nvSpPr>
              <p:spPr bwMode="auto">
                <a:xfrm flipH="1" flipV="1">
                  <a:off x="974" y="1531"/>
                  <a:ext cx="3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09" name="Line 813"/>
                <p:cNvSpPr>
                  <a:spLocks noChangeShapeType="1"/>
                </p:cNvSpPr>
                <p:nvPr/>
              </p:nvSpPr>
              <p:spPr bwMode="auto">
                <a:xfrm>
                  <a:off x="972" y="1531"/>
                  <a:ext cx="33"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10" name="Freeform 814"/>
                <p:cNvSpPr>
                  <a:spLocks/>
                </p:cNvSpPr>
                <p:nvPr/>
              </p:nvSpPr>
              <p:spPr bwMode="auto">
                <a:xfrm>
                  <a:off x="972" y="1529"/>
                  <a:ext cx="33" cy="15"/>
                </a:xfrm>
                <a:custGeom>
                  <a:avLst/>
                  <a:gdLst>
                    <a:gd name="T0" fmla="*/ 0 w 33"/>
                    <a:gd name="T1" fmla="*/ 2 h 15"/>
                    <a:gd name="T2" fmla="*/ 33 w 33"/>
                    <a:gd name="T3" fmla="*/ 15 h 15"/>
                    <a:gd name="T4" fmla="*/ 33 w 33"/>
                    <a:gd name="T5" fmla="*/ 14 h 15"/>
                    <a:gd name="T6" fmla="*/ 2 w 33"/>
                    <a:gd name="T7" fmla="*/ 0 h 15"/>
                    <a:gd name="T8" fmla="*/ 0 w 33"/>
                    <a:gd name="T9" fmla="*/ 2 h 15"/>
                    <a:gd name="T10" fmla="*/ 0 60000 65536"/>
                    <a:gd name="T11" fmla="*/ 0 60000 65536"/>
                    <a:gd name="T12" fmla="*/ 0 60000 65536"/>
                    <a:gd name="T13" fmla="*/ 0 60000 65536"/>
                    <a:gd name="T14" fmla="*/ 0 60000 65536"/>
                    <a:gd name="T15" fmla="*/ 0 w 33"/>
                    <a:gd name="T16" fmla="*/ 0 h 15"/>
                    <a:gd name="T17" fmla="*/ 33 w 33"/>
                    <a:gd name="T18" fmla="*/ 15 h 15"/>
                  </a:gdLst>
                  <a:ahLst/>
                  <a:cxnLst>
                    <a:cxn ang="T10">
                      <a:pos x="T0" y="T1"/>
                    </a:cxn>
                    <a:cxn ang="T11">
                      <a:pos x="T2" y="T3"/>
                    </a:cxn>
                    <a:cxn ang="T12">
                      <a:pos x="T4" y="T5"/>
                    </a:cxn>
                    <a:cxn ang="T13">
                      <a:pos x="T6" y="T7"/>
                    </a:cxn>
                    <a:cxn ang="T14">
                      <a:pos x="T8" y="T9"/>
                    </a:cxn>
                  </a:cxnLst>
                  <a:rect l="T15" t="T16" r="T17" b="T18"/>
                  <a:pathLst>
                    <a:path w="33" h="15">
                      <a:moveTo>
                        <a:pt x="0" y="2"/>
                      </a:moveTo>
                      <a:lnTo>
                        <a:pt x="33" y="15"/>
                      </a:lnTo>
                      <a:lnTo>
                        <a:pt x="33" y="14"/>
                      </a:lnTo>
                      <a:lnTo>
                        <a:pt x="2" y="0"/>
                      </a:lnTo>
                      <a:lnTo>
                        <a:pt x="0" y="2"/>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11" name="Line 815"/>
                <p:cNvSpPr>
                  <a:spLocks noChangeShapeType="1"/>
                </p:cNvSpPr>
                <p:nvPr/>
              </p:nvSpPr>
              <p:spPr bwMode="auto">
                <a:xfrm flipV="1">
                  <a:off x="968" y="1526"/>
                  <a:ext cx="9" cy="3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12" name="Line 816"/>
                <p:cNvSpPr>
                  <a:spLocks noChangeShapeType="1"/>
                </p:cNvSpPr>
                <p:nvPr/>
              </p:nvSpPr>
              <p:spPr bwMode="auto">
                <a:xfrm flipH="1">
                  <a:off x="969" y="1526"/>
                  <a:ext cx="8" cy="3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13" name="Line 817"/>
                <p:cNvSpPr>
                  <a:spLocks noChangeShapeType="1"/>
                </p:cNvSpPr>
                <p:nvPr/>
              </p:nvSpPr>
              <p:spPr bwMode="auto">
                <a:xfrm flipV="1">
                  <a:off x="969" y="1526"/>
                  <a:ext cx="8" cy="3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14" name="Line 818"/>
                <p:cNvSpPr>
                  <a:spLocks noChangeShapeType="1"/>
                </p:cNvSpPr>
                <p:nvPr/>
              </p:nvSpPr>
              <p:spPr bwMode="auto">
                <a:xfrm flipH="1">
                  <a:off x="969" y="1528"/>
                  <a:ext cx="8" cy="3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15" name="Line 819"/>
                <p:cNvSpPr>
                  <a:spLocks noChangeShapeType="1"/>
                </p:cNvSpPr>
                <p:nvPr/>
              </p:nvSpPr>
              <p:spPr bwMode="auto">
                <a:xfrm flipV="1">
                  <a:off x="969" y="1528"/>
                  <a:ext cx="10" cy="3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16" name="Line 820"/>
                <p:cNvSpPr>
                  <a:spLocks noChangeShapeType="1"/>
                </p:cNvSpPr>
                <p:nvPr/>
              </p:nvSpPr>
              <p:spPr bwMode="auto">
                <a:xfrm flipH="1">
                  <a:off x="971" y="1528"/>
                  <a:ext cx="8" cy="3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17" name="Line 821"/>
                <p:cNvSpPr>
                  <a:spLocks noChangeShapeType="1"/>
                </p:cNvSpPr>
                <p:nvPr/>
              </p:nvSpPr>
              <p:spPr bwMode="auto">
                <a:xfrm flipV="1">
                  <a:off x="971" y="1528"/>
                  <a:ext cx="8" cy="3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18" name="Line 822"/>
                <p:cNvSpPr>
                  <a:spLocks noChangeShapeType="1"/>
                </p:cNvSpPr>
                <p:nvPr/>
              </p:nvSpPr>
              <p:spPr bwMode="auto">
                <a:xfrm flipH="1">
                  <a:off x="971" y="1528"/>
                  <a:ext cx="8" cy="3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19" name="Line 823"/>
                <p:cNvSpPr>
                  <a:spLocks noChangeShapeType="1"/>
                </p:cNvSpPr>
                <p:nvPr/>
              </p:nvSpPr>
              <p:spPr bwMode="auto">
                <a:xfrm flipV="1">
                  <a:off x="971" y="1528"/>
                  <a:ext cx="10" cy="3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20" name="Freeform 824"/>
                <p:cNvSpPr>
                  <a:spLocks/>
                </p:cNvSpPr>
                <p:nvPr/>
              </p:nvSpPr>
              <p:spPr bwMode="auto">
                <a:xfrm>
                  <a:off x="968" y="1526"/>
                  <a:ext cx="13" cy="36"/>
                </a:xfrm>
                <a:custGeom>
                  <a:avLst/>
                  <a:gdLst>
                    <a:gd name="T0" fmla="*/ 0 w 13"/>
                    <a:gd name="T1" fmla="*/ 35 h 36"/>
                    <a:gd name="T2" fmla="*/ 9 w 13"/>
                    <a:gd name="T3" fmla="*/ 0 h 36"/>
                    <a:gd name="T4" fmla="*/ 13 w 13"/>
                    <a:gd name="T5" fmla="*/ 2 h 36"/>
                    <a:gd name="T6" fmla="*/ 3 w 13"/>
                    <a:gd name="T7" fmla="*/ 36 h 36"/>
                    <a:gd name="T8" fmla="*/ 0 w 13"/>
                    <a:gd name="T9" fmla="*/ 35 h 36"/>
                    <a:gd name="T10" fmla="*/ 0 60000 65536"/>
                    <a:gd name="T11" fmla="*/ 0 60000 65536"/>
                    <a:gd name="T12" fmla="*/ 0 60000 65536"/>
                    <a:gd name="T13" fmla="*/ 0 60000 65536"/>
                    <a:gd name="T14" fmla="*/ 0 60000 65536"/>
                    <a:gd name="T15" fmla="*/ 0 w 13"/>
                    <a:gd name="T16" fmla="*/ 0 h 36"/>
                    <a:gd name="T17" fmla="*/ 13 w 13"/>
                    <a:gd name="T18" fmla="*/ 36 h 36"/>
                  </a:gdLst>
                  <a:ahLst/>
                  <a:cxnLst>
                    <a:cxn ang="T10">
                      <a:pos x="T0" y="T1"/>
                    </a:cxn>
                    <a:cxn ang="T11">
                      <a:pos x="T2" y="T3"/>
                    </a:cxn>
                    <a:cxn ang="T12">
                      <a:pos x="T4" y="T5"/>
                    </a:cxn>
                    <a:cxn ang="T13">
                      <a:pos x="T6" y="T7"/>
                    </a:cxn>
                    <a:cxn ang="T14">
                      <a:pos x="T8" y="T9"/>
                    </a:cxn>
                  </a:cxnLst>
                  <a:rect l="T15" t="T16" r="T17" b="T18"/>
                  <a:pathLst>
                    <a:path w="13" h="36">
                      <a:moveTo>
                        <a:pt x="0" y="35"/>
                      </a:moveTo>
                      <a:lnTo>
                        <a:pt x="9" y="0"/>
                      </a:lnTo>
                      <a:lnTo>
                        <a:pt x="13" y="2"/>
                      </a:lnTo>
                      <a:lnTo>
                        <a:pt x="3" y="36"/>
                      </a:lnTo>
                      <a:lnTo>
                        <a:pt x="0" y="35"/>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21" name="Line 825"/>
                <p:cNvSpPr>
                  <a:spLocks noChangeShapeType="1"/>
                </p:cNvSpPr>
                <p:nvPr/>
              </p:nvSpPr>
              <p:spPr bwMode="auto">
                <a:xfrm flipH="1" flipV="1">
                  <a:off x="982" y="1526"/>
                  <a:ext cx="4" cy="3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22" name="Line 826"/>
                <p:cNvSpPr>
                  <a:spLocks noChangeShapeType="1"/>
                </p:cNvSpPr>
                <p:nvPr/>
              </p:nvSpPr>
              <p:spPr bwMode="auto">
                <a:xfrm>
                  <a:off x="982" y="1526"/>
                  <a:ext cx="4" cy="3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23" name="Line 827"/>
                <p:cNvSpPr>
                  <a:spLocks noChangeShapeType="1"/>
                </p:cNvSpPr>
                <p:nvPr/>
              </p:nvSpPr>
              <p:spPr bwMode="auto">
                <a:xfrm flipH="1" flipV="1">
                  <a:off x="982" y="1526"/>
                  <a:ext cx="4" cy="3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24" name="Line 828"/>
                <p:cNvSpPr>
                  <a:spLocks noChangeShapeType="1"/>
                </p:cNvSpPr>
                <p:nvPr/>
              </p:nvSpPr>
              <p:spPr bwMode="auto">
                <a:xfrm>
                  <a:off x="981" y="1526"/>
                  <a:ext cx="5" cy="3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25" name="Line 829"/>
                <p:cNvSpPr>
                  <a:spLocks noChangeShapeType="1"/>
                </p:cNvSpPr>
                <p:nvPr/>
              </p:nvSpPr>
              <p:spPr bwMode="auto">
                <a:xfrm flipH="1" flipV="1">
                  <a:off x="981" y="1526"/>
                  <a:ext cx="3" cy="3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26" name="Line 830"/>
                <p:cNvSpPr>
                  <a:spLocks noChangeShapeType="1"/>
                </p:cNvSpPr>
                <p:nvPr/>
              </p:nvSpPr>
              <p:spPr bwMode="auto">
                <a:xfrm>
                  <a:off x="981" y="1526"/>
                  <a:ext cx="3" cy="3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27" name="Line 831"/>
                <p:cNvSpPr>
                  <a:spLocks noChangeShapeType="1"/>
                </p:cNvSpPr>
                <p:nvPr/>
              </p:nvSpPr>
              <p:spPr bwMode="auto">
                <a:xfrm flipH="1" flipV="1">
                  <a:off x="981" y="1526"/>
                  <a:ext cx="3" cy="3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28" name="Line 832"/>
                <p:cNvSpPr>
                  <a:spLocks noChangeShapeType="1"/>
                </p:cNvSpPr>
                <p:nvPr/>
              </p:nvSpPr>
              <p:spPr bwMode="auto">
                <a:xfrm>
                  <a:off x="979" y="1526"/>
                  <a:ext cx="3" cy="3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29" name="Freeform 833"/>
                <p:cNvSpPr>
                  <a:spLocks/>
                </p:cNvSpPr>
                <p:nvPr/>
              </p:nvSpPr>
              <p:spPr bwMode="auto">
                <a:xfrm>
                  <a:off x="979" y="1526"/>
                  <a:ext cx="8" cy="31"/>
                </a:xfrm>
                <a:custGeom>
                  <a:avLst/>
                  <a:gdLst>
                    <a:gd name="T0" fmla="*/ 0 w 8"/>
                    <a:gd name="T1" fmla="*/ 0 h 31"/>
                    <a:gd name="T2" fmla="*/ 3 w 8"/>
                    <a:gd name="T3" fmla="*/ 31 h 31"/>
                    <a:gd name="T4" fmla="*/ 8 w 8"/>
                    <a:gd name="T5" fmla="*/ 31 h 31"/>
                    <a:gd name="T6" fmla="*/ 3 w 8"/>
                    <a:gd name="T7" fmla="*/ 0 h 31"/>
                    <a:gd name="T8" fmla="*/ 0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3" y="31"/>
                      </a:lnTo>
                      <a:lnTo>
                        <a:pt x="8" y="31"/>
                      </a:lnTo>
                      <a:lnTo>
                        <a:pt x="3" y="0"/>
                      </a:lnTo>
                      <a:lnTo>
                        <a:pt x="0"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30" name="Line 834"/>
                <p:cNvSpPr>
                  <a:spLocks noChangeShapeType="1"/>
                </p:cNvSpPr>
                <p:nvPr/>
              </p:nvSpPr>
              <p:spPr bwMode="auto">
                <a:xfrm flipV="1">
                  <a:off x="979" y="1556"/>
                  <a:ext cx="3"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31" name="Line 835"/>
                <p:cNvSpPr>
                  <a:spLocks noChangeShapeType="1"/>
                </p:cNvSpPr>
                <p:nvPr/>
              </p:nvSpPr>
              <p:spPr bwMode="auto">
                <a:xfrm flipH="1">
                  <a:off x="981" y="1556"/>
                  <a:ext cx="3"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32" name="Line 836"/>
                <p:cNvSpPr>
                  <a:spLocks noChangeShapeType="1"/>
                </p:cNvSpPr>
                <p:nvPr/>
              </p:nvSpPr>
              <p:spPr bwMode="auto">
                <a:xfrm flipV="1">
                  <a:off x="981" y="1557"/>
                  <a:ext cx="3"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33" name="Line 837"/>
                <p:cNvSpPr>
                  <a:spLocks noChangeShapeType="1"/>
                </p:cNvSpPr>
                <p:nvPr/>
              </p:nvSpPr>
              <p:spPr bwMode="auto">
                <a:xfrm flipH="1">
                  <a:off x="981" y="1557"/>
                  <a:ext cx="3"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34" name="Line 838"/>
                <p:cNvSpPr>
                  <a:spLocks noChangeShapeType="1"/>
                </p:cNvSpPr>
                <p:nvPr/>
              </p:nvSpPr>
              <p:spPr bwMode="auto">
                <a:xfrm flipV="1">
                  <a:off x="981" y="1557"/>
                  <a:ext cx="5"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35" name="Line 839"/>
                <p:cNvSpPr>
                  <a:spLocks noChangeShapeType="1"/>
                </p:cNvSpPr>
                <p:nvPr/>
              </p:nvSpPr>
              <p:spPr bwMode="auto">
                <a:xfrm flipH="1">
                  <a:off x="981" y="1557"/>
                  <a:ext cx="5"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36" name="Line 840"/>
                <p:cNvSpPr>
                  <a:spLocks noChangeShapeType="1"/>
                </p:cNvSpPr>
                <p:nvPr/>
              </p:nvSpPr>
              <p:spPr bwMode="auto">
                <a:xfrm flipV="1">
                  <a:off x="981" y="1557"/>
                  <a:ext cx="5"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37" name="Line 841"/>
                <p:cNvSpPr>
                  <a:spLocks noChangeShapeType="1"/>
                </p:cNvSpPr>
                <p:nvPr/>
              </p:nvSpPr>
              <p:spPr bwMode="auto">
                <a:xfrm flipH="1">
                  <a:off x="982" y="1557"/>
                  <a:ext cx="4"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38" name="Line 842"/>
                <p:cNvSpPr>
                  <a:spLocks noChangeShapeType="1"/>
                </p:cNvSpPr>
                <p:nvPr/>
              </p:nvSpPr>
              <p:spPr bwMode="auto">
                <a:xfrm flipV="1">
                  <a:off x="982" y="1559"/>
                  <a:ext cx="4"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39" name="Freeform 843"/>
                <p:cNvSpPr>
                  <a:spLocks/>
                </p:cNvSpPr>
                <p:nvPr/>
              </p:nvSpPr>
              <p:spPr bwMode="auto">
                <a:xfrm>
                  <a:off x="979" y="1556"/>
                  <a:ext cx="7" cy="6"/>
                </a:xfrm>
                <a:custGeom>
                  <a:avLst/>
                  <a:gdLst>
                    <a:gd name="T0" fmla="*/ 3 w 7"/>
                    <a:gd name="T1" fmla="*/ 0 h 6"/>
                    <a:gd name="T2" fmla="*/ 0 w 7"/>
                    <a:gd name="T3" fmla="*/ 3 h 6"/>
                    <a:gd name="T4" fmla="*/ 3 w 7"/>
                    <a:gd name="T5" fmla="*/ 6 h 6"/>
                    <a:gd name="T6" fmla="*/ 7 w 7"/>
                    <a:gd name="T7" fmla="*/ 3 h 6"/>
                    <a:gd name="T8" fmla="*/ 3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3" y="0"/>
                      </a:moveTo>
                      <a:lnTo>
                        <a:pt x="0" y="3"/>
                      </a:lnTo>
                      <a:lnTo>
                        <a:pt x="3" y="6"/>
                      </a:lnTo>
                      <a:lnTo>
                        <a:pt x="7" y="3"/>
                      </a:lnTo>
                      <a:lnTo>
                        <a:pt x="3"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40" name="Line 844"/>
                <p:cNvSpPr>
                  <a:spLocks noChangeShapeType="1"/>
                </p:cNvSpPr>
                <p:nvPr/>
              </p:nvSpPr>
              <p:spPr bwMode="auto">
                <a:xfrm flipV="1">
                  <a:off x="984" y="1554"/>
                  <a:ext cx="18"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41" name="Line 845"/>
                <p:cNvSpPr>
                  <a:spLocks noChangeShapeType="1"/>
                </p:cNvSpPr>
                <p:nvPr/>
              </p:nvSpPr>
              <p:spPr bwMode="auto">
                <a:xfrm flipH="1">
                  <a:off x="984" y="1554"/>
                  <a:ext cx="18"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42" name="Line 846"/>
                <p:cNvSpPr>
                  <a:spLocks noChangeShapeType="1"/>
                </p:cNvSpPr>
                <p:nvPr/>
              </p:nvSpPr>
              <p:spPr bwMode="auto">
                <a:xfrm flipV="1">
                  <a:off x="984" y="1554"/>
                  <a:ext cx="18"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43" name="Line 847"/>
                <p:cNvSpPr>
                  <a:spLocks noChangeShapeType="1"/>
                </p:cNvSpPr>
                <p:nvPr/>
              </p:nvSpPr>
              <p:spPr bwMode="auto">
                <a:xfrm flipH="1">
                  <a:off x="984" y="1556"/>
                  <a:ext cx="18"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44" name="Line 848"/>
                <p:cNvSpPr>
                  <a:spLocks noChangeShapeType="1"/>
                </p:cNvSpPr>
                <p:nvPr/>
              </p:nvSpPr>
              <p:spPr bwMode="auto">
                <a:xfrm flipV="1">
                  <a:off x="984" y="1556"/>
                  <a:ext cx="18"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45" name="Line 849"/>
                <p:cNvSpPr>
                  <a:spLocks noChangeShapeType="1"/>
                </p:cNvSpPr>
                <p:nvPr/>
              </p:nvSpPr>
              <p:spPr bwMode="auto">
                <a:xfrm flipH="1">
                  <a:off x="984" y="1556"/>
                  <a:ext cx="18"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46" name="Line 850"/>
                <p:cNvSpPr>
                  <a:spLocks noChangeShapeType="1"/>
                </p:cNvSpPr>
                <p:nvPr/>
              </p:nvSpPr>
              <p:spPr bwMode="auto">
                <a:xfrm flipV="1">
                  <a:off x="984" y="1556"/>
                  <a:ext cx="18"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47" name="Line 851"/>
                <p:cNvSpPr>
                  <a:spLocks noChangeShapeType="1"/>
                </p:cNvSpPr>
                <p:nvPr/>
              </p:nvSpPr>
              <p:spPr bwMode="auto">
                <a:xfrm flipH="1">
                  <a:off x="984" y="1557"/>
                  <a:ext cx="18"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48" name="Line 852"/>
                <p:cNvSpPr>
                  <a:spLocks noChangeShapeType="1"/>
                </p:cNvSpPr>
                <p:nvPr/>
              </p:nvSpPr>
              <p:spPr bwMode="auto">
                <a:xfrm flipV="1">
                  <a:off x="986" y="1557"/>
                  <a:ext cx="16"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49" name="Freeform 853"/>
                <p:cNvSpPr>
                  <a:spLocks/>
                </p:cNvSpPr>
                <p:nvPr/>
              </p:nvSpPr>
              <p:spPr bwMode="auto">
                <a:xfrm>
                  <a:off x="984" y="1554"/>
                  <a:ext cx="18" cy="5"/>
                </a:xfrm>
                <a:custGeom>
                  <a:avLst/>
                  <a:gdLst>
                    <a:gd name="T0" fmla="*/ 0 w 18"/>
                    <a:gd name="T1" fmla="*/ 2 h 5"/>
                    <a:gd name="T2" fmla="*/ 18 w 18"/>
                    <a:gd name="T3" fmla="*/ 0 h 5"/>
                    <a:gd name="T4" fmla="*/ 18 w 18"/>
                    <a:gd name="T5" fmla="*/ 3 h 5"/>
                    <a:gd name="T6" fmla="*/ 0 w 18"/>
                    <a:gd name="T7" fmla="*/ 5 h 5"/>
                    <a:gd name="T8" fmla="*/ 0 w 18"/>
                    <a:gd name="T9" fmla="*/ 2 h 5"/>
                    <a:gd name="T10" fmla="*/ 0 60000 65536"/>
                    <a:gd name="T11" fmla="*/ 0 60000 65536"/>
                    <a:gd name="T12" fmla="*/ 0 60000 65536"/>
                    <a:gd name="T13" fmla="*/ 0 60000 65536"/>
                    <a:gd name="T14" fmla="*/ 0 60000 65536"/>
                    <a:gd name="T15" fmla="*/ 0 w 18"/>
                    <a:gd name="T16" fmla="*/ 0 h 5"/>
                    <a:gd name="T17" fmla="*/ 18 w 18"/>
                    <a:gd name="T18" fmla="*/ 5 h 5"/>
                  </a:gdLst>
                  <a:ahLst/>
                  <a:cxnLst>
                    <a:cxn ang="T10">
                      <a:pos x="T0" y="T1"/>
                    </a:cxn>
                    <a:cxn ang="T11">
                      <a:pos x="T2" y="T3"/>
                    </a:cxn>
                    <a:cxn ang="T12">
                      <a:pos x="T4" y="T5"/>
                    </a:cxn>
                    <a:cxn ang="T13">
                      <a:pos x="T6" y="T7"/>
                    </a:cxn>
                    <a:cxn ang="T14">
                      <a:pos x="T8" y="T9"/>
                    </a:cxn>
                  </a:cxnLst>
                  <a:rect l="T15" t="T16" r="T17" b="T18"/>
                  <a:pathLst>
                    <a:path w="18" h="5">
                      <a:moveTo>
                        <a:pt x="0" y="2"/>
                      </a:moveTo>
                      <a:lnTo>
                        <a:pt x="18" y="0"/>
                      </a:lnTo>
                      <a:lnTo>
                        <a:pt x="18" y="3"/>
                      </a:lnTo>
                      <a:lnTo>
                        <a:pt x="0" y="5"/>
                      </a:lnTo>
                      <a:lnTo>
                        <a:pt x="0" y="2"/>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50" name="Line 854"/>
                <p:cNvSpPr>
                  <a:spLocks noChangeShapeType="1"/>
                </p:cNvSpPr>
                <p:nvPr/>
              </p:nvSpPr>
              <p:spPr bwMode="auto">
                <a:xfrm>
                  <a:off x="1004" y="1554"/>
                  <a:ext cx="3"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51" name="Line 855"/>
                <p:cNvSpPr>
                  <a:spLocks noChangeShapeType="1"/>
                </p:cNvSpPr>
                <p:nvPr/>
              </p:nvSpPr>
              <p:spPr bwMode="auto">
                <a:xfrm flipH="1" flipV="1">
                  <a:off x="1004" y="1554"/>
                  <a:ext cx="3"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52" name="Line 856"/>
                <p:cNvSpPr>
                  <a:spLocks noChangeShapeType="1"/>
                </p:cNvSpPr>
                <p:nvPr/>
              </p:nvSpPr>
              <p:spPr bwMode="auto">
                <a:xfrm>
                  <a:off x="1004" y="1556"/>
                  <a:ext cx="3"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53" name="Line 857"/>
                <p:cNvSpPr>
                  <a:spLocks noChangeShapeType="1"/>
                </p:cNvSpPr>
                <p:nvPr/>
              </p:nvSpPr>
              <p:spPr bwMode="auto">
                <a:xfrm flipH="1" flipV="1">
                  <a:off x="1004" y="1556"/>
                  <a:ext cx="3"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54" name="Line 858"/>
                <p:cNvSpPr>
                  <a:spLocks noChangeShapeType="1"/>
                </p:cNvSpPr>
                <p:nvPr/>
              </p:nvSpPr>
              <p:spPr bwMode="auto">
                <a:xfrm>
                  <a:off x="1002" y="1556"/>
                  <a:ext cx="3"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55" name="Line 859"/>
                <p:cNvSpPr>
                  <a:spLocks noChangeShapeType="1"/>
                </p:cNvSpPr>
                <p:nvPr/>
              </p:nvSpPr>
              <p:spPr bwMode="auto">
                <a:xfrm flipH="1" flipV="1">
                  <a:off x="1002" y="1556"/>
                  <a:ext cx="3"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56" name="Line 860"/>
                <p:cNvSpPr>
                  <a:spLocks noChangeShapeType="1"/>
                </p:cNvSpPr>
                <p:nvPr/>
              </p:nvSpPr>
              <p:spPr bwMode="auto">
                <a:xfrm>
                  <a:off x="1002" y="1556"/>
                  <a:ext cx="3"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57" name="Line 861"/>
                <p:cNvSpPr>
                  <a:spLocks noChangeShapeType="1"/>
                </p:cNvSpPr>
                <p:nvPr/>
              </p:nvSpPr>
              <p:spPr bwMode="auto">
                <a:xfrm flipH="1" flipV="1">
                  <a:off x="1002" y="1556"/>
                  <a:ext cx="3"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58" name="Line 862"/>
                <p:cNvSpPr>
                  <a:spLocks noChangeShapeType="1"/>
                </p:cNvSpPr>
                <p:nvPr/>
              </p:nvSpPr>
              <p:spPr bwMode="auto">
                <a:xfrm>
                  <a:off x="1002" y="1556"/>
                  <a:ext cx="2"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59" name="Freeform 863"/>
                <p:cNvSpPr>
                  <a:spLocks/>
                </p:cNvSpPr>
                <p:nvPr/>
              </p:nvSpPr>
              <p:spPr bwMode="auto">
                <a:xfrm>
                  <a:off x="1002" y="1554"/>
                  <a:ext cx="5" cy="7"/>
                </a:xfrm>
                <a:custGeom>
                  <a:avLst/>
                  <a:gdLst>
                    <a:gd name="T0" fmla="*/ 0 w 5"/>
                    <a:gd name="T1" fmla="*/ 2 h 7"/>
                    <a:gd name="T2" fmla="*/ 2 w 5"/>
                    <a:gd name="T3" fmla="*/ 7 h 7"/>
                    <a:gd name="T4" fmla="*/ 5 w 5"/>
                    <a:gd name="T5" fmla="*/ 3 h 7"/>
                    <a:gd name="T6" fmla="*/ 2 w 5"/>
                    <a:gd name="T7" fmla="*/ 0 h 7"/>
                    <a:gd name="T8" fmla="*/ 0 w 5"/>
                    <a:gd name="T9" fmla="*/ 2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2"/>
                      </a:moveTo>
                      <a:lnTo>
                        <a:pt x="2" y="7"/>
                      </a:lnTo>
                      <a:lnTo>
                        <a:pt x="5" y="3"/>
                      </a:lnTo>
                      <a:lnTo>
                        <a:pt x="2" y="0"/>
                      </a:lnTo>
                      <a:lnTo>
                        <a:pt x="0" y="2"/>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60" name="Line 864"/>
                <p:cNvSpPr>
                  <a:spLocks noChangeShapeType="1"/>
                </p:cNvSpPr>
                <p:nvPr/>
              </p:nvSpPr>
              <p:spPr bwMode="auto">
                <a:xfrm flipH="1">
                  <a:off x="1002" y="1521"/>
                  <a:ext cx="21" cy="3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61" name="Line 865"/>
                <p:cNvSpPr>
                  <a:spLocks noChangeShapeType="1"/>
                </p:cNvSpPr>
                <p:nvPr/>
              </p:nvSpPr>
              <p:spPr bwMode="auto">
                <a:xfrm flipV="1">
                  <a:off x="1002" y="1511"/>
                  <a:ext cx="28" cy="4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62" name="Line 866"/>
                <p:cNvSpPr>
                  <a:spLocks noChangeShapeType="1"/>
                </p:cNvSpPr>
                <p:nvPr/>
              </p:nvSpPr>
              <p:spPr bwMode="auto">
                <a:xfrm flipH="1">
                  <a:off x="1002" y="1511"/>
                  <a:ext cx="28" cy="4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63" name="Line 867"/>
                <p:cNvSpPr>
                  <a:spLocks noChangeShapeType="1"/>
                </p:cNvSpPr>
                <p:nvPr/>
              </p:nvSpPr>
              <p:spPr bwMode="auto">
                <a:xfrm flipV="1">
                  <a:off x="1002" y="1511"/>
                  <a:ext cx="28" cy="4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64" name="Line 868"/>
                <p:cNvSpPr>
                  <a:spLocks noChangeShapeType="1"/>
                </p:cNvSpPr>
                <p:nvPr/>
              </p:nvSpPr>
              <p:spPr bwMode="auto">
                <a:xfrm flipH="1">
                  <a:off x="1004" y="1511"/>
                  <a:ext cx="26" cy="4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65" name="Line 869"/>
                <p:cNvSpPr>
                  <a:spLocks noChangeShapeType="1"/>
                </p:cNvSpPr>
                <p:nvPr/>
              </p:nvSpPr>
              <p:spPr bwMode="auto">
                <a:xfrm flipV="1">
                  <a:off x="1004" y="1511"/>
                  <a:ext cx="26" cy="4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66" name="Line 870"/>
                <p:cNvSpPr>
                  <a:spLocks noChangeShapeType="1"/>
                </p:cNvSpPr>
                <p:nvPr/>
              </p:nvSpPr>
              <p:spPr bwMode="auto">
                <a:xfrm flipH="1">
                  <a:off x="1004" y="1513"/>
                  <a:ext cx="28" cy="4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67" name="Line 871"/>
                <p:cNvSpPr>
                  <a:spLocks noChangeShapeType="1"/>
                </p:cNvSpPr>
                <p:nvPr/>
              </p:nvSpPr>
              <p:spPr bwMode="auto">
                <a:xfrm flipV="1">
                  <a:off x="1004" y="1513"/>
                  <a:ext cx="28" cy="4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68" name="Line 872"/>
                <p:cNvSpPr>
                  <a:spLocks noChangeShapeType="1"/>
                </p:cNvSpPr>
                <p:nvPr/>
              </p:nvSpPr>
              <p:spPr bwMode="auto">
                <a:xfrm flipH="1">
                  <a:off x="1027" y="1513"/>
                  <a:ext cx="5"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69" name="Freeform 873"/>
                <p:cNvSpPr>
                  <a:spLocks/>
                </p:cNvSpPr>
                <p:nvPr/>
              </p:nvSpPr>
              <p:spPr bwMode="auto">
                <a:xfrm>
                  <a:off x="1000" y="1511"/>
                  <a:ext cx="32" cy="46"/>
                </a:xfrm>
                <a:custGeom>
                  <a:avLst/>
                  <a:gdLst>
                    <a:gd name="T0" fmla="*/ 0 w 32"/>
                    <a:gd name="T1" fmla="*/ 45 h 46"/>
                    <a:gd name="T2" fmla="*/ 28 w 32"/>
                    <a:gd name="T3" fmla="*/ 0 h 46"/>
                    <a:gd name="T4" fmla="*/ 32 w 32"/>
                    <a:gd name="T5" fmla="*/ 2 h 46"/>
                    <a:gd name="T6" fmla="*/ 4 w 32"/>
                    <a:gd name="T7" fmla="*/ 46 h 46"/>
                    <a:gd name="T8" fmla="*/ 0 w 32"/>
                    <a:gd name="T9" fmla="*/ 45 h 46"/>
                    <a:gd name="T10" fmla="*/ 0 60000 65536"/>
                    <a:gd name="T11" fmla="*/ 0 60000 65536"/>
                    <a:gd name="T12" fmla="*/ 0 60000 65536"/>
                    <a:gd name="T13" fmla="*/ 0 60000 65536"/>
                    <a:gd name="T14" fmla="*/ 0 60000 65536"/>
                    <a:gd name="T15" fmla="*/ 0 w 32"/>
                    <a:gd name="T16" fmla="*/ 0 h 46"/>
                    <a:gd name="T17" fmla="*/ 32 w 32"/>
                    <a:gd name="T18" fmla="*/ 46 h 46"/>
                  </a:gdLst>
                  <a:ahLst/>
                  <a:cxnLst>
                    <a:cxn ang="T10">
                      <a:pos x="T0" y="T1"/>
                    </a:cxn>
                    <a:cxn ang="T11">
                      <a:pos x="T2" y="T3"/>
                    </a:cxn>
                    <a:cxn ang="T12">
                      <a:pos x="T4" y="T5"/>
                    </a:cxn>
                    <a:cxn ang="T13">
                      <a:pos x="T6" y="T7"/>
                    </a:cxn>
                    <a:cxn ang="T14">
                      <a:pos x="T8" y="T9"/>
                    </a:cxn>
                  </a:cxnLst>
                  <a:rect l="T15" t="T16" r="T17" b="T18"/>
                  <a:pathLst>
                    <a:path w="32" h="46">
                      <a:moveTo>
                        <a:pt x="0" y="45"/>
                      </a:moveTo>
                      <a:lnTo>
                        <a:pt x="28" y="0"/>
                      </a:lnTo>
                      <a:lnTo>
                        <a:pt x="32" y="2"/>
                      </a:lnTo>
                      <a:lnTo>
                        <a:pt x="4" y="46"/>
                      </a:lnTo>
                      <a:lnTo>
                        <a:pt x="0" y="45"/>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70" name="Line 874"/>
                <p:cNvSpPr>
                  <a:spLocks noChangeShapeType="1"/>
                </p:cNvSpPr>
                <p:nvPr/>
              </p:nvSpPr>
              <p:spPr bwMode="auto">
                <a:xfrm flipV="1">
                  <a:off x="1014" y="1511"/>
                  <a:ext cx="14" cy="4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71" name="Line 875"/>
                <p:cNvSpPr>
                  <a:spLocks noChangeShapeType="1"/>
                </p:cNvSpPr>
                <p:nvPr/>
              </p:nvSpPr>
              <p:spPr bwMode="auto">
                <a:xfrm flipH="1">
                  <a:off x="1015" y="1511"/>
                  <a:ext cx="15" cy="4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72" name="Line 876"/>
                <p:cNvSpPr>
                  <a:spLocks noChangeShapeType="1"/>
                </p:cNvSpPr>
                <p:nvPr/>
              </p:nvSpPr>
              <p:spPr bwMode="auto">
                <a:xfrm flipV="1">
                  <a:off x="1015" y="1511"/>
                  <a:ext cx="15" cy="4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73" name="Line 877"/>
                <p:cNvSpPr>
                  <a:spLocks noChangeShapeType="1"/>
                </p:cNvSpPr>
                <p:nvPr/>
              </p:nvSpPr>
              <p:spPr bwMode="auto">
                <a:xfrm flipH="1">
                  <a:off x="1015" y="1511"/>
                  <a:ext cx="15" cy="4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74" name="Line 878"/>
                <p:cNvSpPr>
                  <a:spLocks noChangeShapeType="1"/>
                </p:cNvSpPr>
                <p:nvPr/>
              </p:nvSpPr>
              <p:spPr bwMode="auto">
                <a:xfrm flipV="1">
                  <a:off x="1015" y="1511"/>
                  <a:ext cx="15" cy="4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75" name="Line 879"/>
                <p:cNvSpPr>
                  <a:spLocks noChangeShapeType="1"/>
                </p:cNvSpPr>
                <p:nvPr/>
              </p:nvSpPr>
              <p:spPr bwMode="auto">
                <a:xfrm flipH="1">
                  <a:off x="1017" y="1511"/>
                  <a:ext cx="15" cy="4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76" name="Line 880"/>
                <p:cNvSpPr>
                  <a:spLocks noChangeShapeType="1"/>
                </p:cNvSpPr>
                <p:nvPr/>
              </p:nvSpPr>
              <p:spPr bwMode="auto">
                <a:xfrm flipV="1">
                  <a:off x="1017" y="1511"/>
                  <a:ext cx="15" cy="4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77" name="Line 881"/>
                <p:cNvSpPr>
                  <a:spLocks noChangeShapeType="1"/>
                </p:cNvSpPr>
                <p:nvPr/>
              </p:nvSpPr>
              <p:spPr bwMode="auto">
                <a:xfrm flipH="1">
                  <a:off x="1017" y="1513"/>
                  <a:ext cx="15" cy="4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78" name="Freeform 882"/>
                <p:cNvSpPr>
                  <a:spLocks/>
                </p:cNvSpPr>
                <p:nvPr/>
              </p:nvSpPr>
              <p:spPr bwMode="auto">
                <a:xfrm>
                  <a:off x="1014" y="1511"/>
                  <a:ext cx="18" cy="48"/>
                </a:xfrm>
                <a:custGeom>
                  <a:avLst/>
                  <a:gdLst>
                    <a:gd name="T0" fmla="*/ 14 w 18"/>
                    <a:gd name="T1" fmla="*/ 0 h 48"/>
                    <a:gd name="T2" fmla="*/ 0 w 18"/>
                    <a:gd name="T3" fmla="*/ 48 h 48"/>
                    <a:gd name="T4" fmla="*/ 3 w 18"/>
                    <a:gd name="T5" fmla="*/ 48 h 48"/>
                    <a:gd name="T6" fmla="*/ 18 w 18"/>
                    <a:gd name="T7" fmla="*/ 2 h 48"/>
                    <a:gd name="T8" fmla="*/ 14 w 18"/>
                    <a:gd name="T9" fmla="*/ 0 h 48"/>
                    <a:gd name="T10" fmla="*/ 0 60000 65536"/>
                    <a:gd name="T11" fmla="*/ 0 60000 65536"/>
                    <a:gd name="T12" fmla="*/ 0 60000 65536"/>
                    <a:gd name="T13" fmla="*/ 0 60000 65536"/>
                    <a:gd name="T14" fmla="*/ 0 60000 65536"/>
                    <a:gd name="T15" fmla="*/ 0 w 18"/>
                    <a:gd name="T16" fmla="*/ 0 h 48"/>
                    <a:gd name="T17" fmla="*/ 18 w 18"/>
                    <a:gd name="T18" fmla="*/ 48 h 48"/>
                  </a:gdLst>
                  <a:ahLst/>
                  <a:cxnLst>
                    <a:cxn ang="T10">
                      <a:pos x="T0" y="T1"/>
                    </a:cxn>
                    <a:cxn ang="T11">
                      <a:pos x="T2" y="T3"/>
                    </a:cxn>
                    <a:cxn ang="T12">
                      <a:pos x="T4" y="T5"/>
                    </a:cxn>
                    <a:cxn ang="T13">
                      <a:pos x="T6" y="T7"/>
                    </a:cxn>
                    <a:cxn ang="T14">
                      <a:pos x="T8" y="T9"/>
                    </a:cxn>
                  </a:cxnLst>
                  <a:rect l="T15" t="T16" r="T17" b="T18"/>
                  <a:pathLst>
                    <a:path w="18" h="48">
                      <a:moveTo>
                        <a:pt x="14" y="0"/>
                      </a:moveTo>
                      <a:lnTo>
                        <a:pt x="0" y="48"/>
                      </a:lnTo>
                      <a:lnTo>
                        <a:pt x="3" y="48"/>
                      </a:lnTo>
                      <a:lnTo>
                        <a:pt x="18" y="2"/>
                      </a:lnTo>
                      <a:lnTo>
                        <a:pt x="14"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79" name="Line 883"/>
                <p:cNvSpPr>
                  <a:spLocks noChangeShapeType="1"/>
                </p:cNvSpPr>
                <p:nvPr/>
              </p:nvSpPr>
              <p:spPr bwMode="auto">
                <a:xfrm flipH="1">
                  <a:off x="1015" y="1543"/>
                  <a:ext cx="15" cy="1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80" name="Line 884"/>
                <p:cNvSpPr>
                  <a:spLocks noChangeShapeType="1"/>
                </p:cNvSpPr>
                <p:nvPr/>
              </p:nvSpPr>
              <p:spPr bwMode="auto">
                <a:xfrm flipV="1">
                  <a:off x="1015" y="1543"/>
                  <a:ext cx="15" cy="1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81" name="Line 885"/>
                <p:cNvSpPr>
                  <a:spLocks noChangeShapeType="1"/>
                </p:cNvSpPr>
                <p:nvPr/>
              </p:nvSpPr>
              <p:spPr bwMode="auto">
                <a:xfrm flipH="1">
                  <a:off x="1015" y="1543"/>
                  <a:ext cx="15" cy="1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82" name="Line 886"/>
                <p:cNvSpPr>
                  <a:spLocks noChangeShapeType="1"/>
                </p:cNvSpPr>
                <p:nvPr/>
              </p:nvSpPr>
              <p:spPr bwMode="auto">
                <a:xfrm flipV="1">
                  <a:off x="1015" y="1543"/>
                  <a:ext cx="15" cy="1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83" name="Line 887"/>
                <p:cNvSpPr>
                  <a:spLocks noChangeShapeType="1"/>
                </p:cNvSpPr>
                <p:nvPr/>
              </p:nvSpPr>
              <p:spPr bwMode="auto">
                <a:xfrm flipH="1">
                  <a:off x="1017" y="1543"/>
                  <a:ext cx="13" cy="1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84" name="Line 888"/>
                <p:cNvSpPr>
                  <a:spLocks noChangeShapeType="1"/>
                </p:cNvSpPr>
                <p:nvPr/>
              </p:nvSpPr>
              <p:spPr bwMode="auto">
                <a:xfrm flipV="1">
                  <a:off x="1017" y="1543"/>
                  <a:ext cx="15" cy="16"/>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85" name="Line 889"/>
                <p:cNvSpPr>
                  <a:spLocks noChangeShapeType="1"/>
                </p:cNvSpPr>
                <p:nvPr/>
              </p:nvSpPr>
              <p:spPr bwMode="auto">
                <a:xfrm flipH="1">
                  <a:off x="1017" y="1544"/>
                  <a:ext cx="15" cy="1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86" name="Line 890"/>
                <p:cNvSpPr>
                  <a:spLocks noChangeShapeType="1"/>
                </p:cNvSpPr>
                <p:nvPr/>
              </p:nvSpPr>
              <p:spPr bwMode="auto">
                <a:xfrm flipV="1">
                  <a:off x="1017" y="1544"/>
                  <a:ext cx="15" cy="1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87" name="Freeform 891"/>
                <p:cNvSpPr>
                  <a:spLocks/>
                </p:cNvSpPr>
                <p:nvPr/>
              </p:nvSpPr>
              <p:spPr bwMode="auto">
                <a:xfrm>
                  <a:off x="1015" y="1543"/>
                  <a:ext cx="17" cy="18"/>
                </a:xfrm>
                <a:custGeom>
                  <a:avLst/>
                  <a:gdLst>
                    <a:gd name="T0" fmla="*/ 0 w 17"/>
                    <a:gd name="T1" fmla="*/ 16 h 18"/>
                    <a:gd name="T2" fmla="*/ 13 w 17"/>
                    <a:gd name="T3" fmla="*/ 0 h 18"/>
                    <a:gd name="T4" fmla="*/ 17 w 17"/>
                    <a:gd name="T5" fmla="*/ 1 h 18"/>
                    <a:gd name="T6" fmla="*/ 2 w 17"/>
                    <a:gd name="T7" fmla="*/ 18 h 18"/>
                    <a:gd name="T8" fmla="*/ 0 w 17"/>
                    <a:gd name="T9" fmla="*/ 16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6"/>
                      </a:moveTo>
                      <a:lnTo>
                        <a:pt x="13" y="0"/>
                      </a:lnTo>
                      <a:lnTo>
                        <a:pt x="17" y="1"/>
                      </a:lnTo>
                      <a:lnTo>
                        <a:pt x="2" y="18"/>
                      </a:lnTo>
                      <a:lnTo>
                        <a:pt x="0" y="16"/>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88" name="Line 892"/>
                <p:cNvSpPr>
                  <a:spLocks noChangeShapeType="1"/>
                </p:cNvSpPr>
                <p:nvPr/>
              </p:nvSpPr>
              <p:spPr bwMode="auto">
                <a:xfrm>
                  <a:off x="1032" y="1513"/>
                  <a:ext cx="1"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89" name="Line 893"/>
                <p:cNvSpPr>
                  <a:spLocks noChangeShapeType="1"/>
                </p:cNvSpPr>
                <p:nvPr/>
              </p:nvSpPr>
              <p:spPr bwMode="auto">
                <a:xfrm flipV="1">
                  <a:off x="1032" y="1513"/>
                  <a:ext cx="1"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90" name="Line 894"/>
                <p:cNvSpPr>
                  <a:spLocks noChangeShapeType="1"/>
                </p:cNvSpPr>
                <p:nvPr/>
              </p:nvSpPr>
              <p:spPr bwMode="auto">
                <a:xfrm>
                  <a:off x="1030" y="1513"/>
                  <a:ext cx="2"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91" name="Line 895"/>
                <p:cNvSpPr>
                  <a:spLocks noChangeShapeType="1"/>
                </p:cNvSpPr>
                <p:nvPr/>
              </p:nvSpPr>
              <p:spPr bwMode="auto">
                <a:xfrm flipV="1">
                  <a:off x="1030" y="1513"/>
                  <a:ext cx="1"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92" name="Line 896"/>
                <p:cNvSpPr>
                  <a:spLocks noChangeShapeType="1"/>
                </p:cNvSpPr>
                <p:nvPr/>
              </p:nvSpPr>
              <p:spPr bwMode="auto">
                <a:xfrm>
                  <a:off x="1030" y="1513"/>
                  <a:ext cx="1"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93" name="Line 897"/>
                <p:cNvSpPr>
                  <a:spLocks noChangeShapeType="1"/>
                </p:cNvSpPr>
                <p:nvPr/>
              </p:nvSpPr>
              <p:spPr bwMode="auto">
                <a:xfrm flipH="1" flipV="1">
                  <a:off x="1028" y="1513"/>
                  <a:ext cx="2"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94" name="Line 898"/>
                <p:cNvSpPr>
                  <a:spLocks noChangeShapeType="1"/>
                </p:cNvSpPr>
                <p:nvPr/>
              </p:nvSpPr>
              <p:spPr bwMode="auto">
                <a:xfrm>
                  <a:off x="1028" y="1513"/>
                  <a:ext cx="2"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95" name="Line 899"/>
                <p:cNvSpPr>
                  <a:spLocks noChangeShapeType="1"/>
                </p:cNvSpPr>
                <p:nvPr/>
              </p:nvSpPr>
              <p:spPr bwMode="auto">
                <a:xfrm flipV="1">
                  <a:off x="1028" y="1513"/>
                  <a:ext cx="1"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96" name="Rectangle 900"/>
                <p:cNvSpPr>
                  <a:spLocks noChangeArrowheads="1"/>
                </p:cNvSpPr>
                <p:nvPr/>
              </p:nvSpPr>
              <p:spPr bwMode="auto">
                <a:xfrm>
                  <a:off x="1028" y="1513"/>
                  <a:ext cx="4" cy="30"/>
                </a:xfrm>
                <a:prstGeom prst="rect">
                  <a:avLst/>
                </a:prstGeom>
                <a:noFill/>
                <a:ln w="0">
                  <a:solidFill>
                    <a:srgbClr val="333399"/>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eaLnBrk="1" fontAlgn="auto" hangingPunct="1">
                    <a:spcBef>
                      <a:spcPts val="0"/>
                    </a:spcBef>
                    <a:spcAft>
                      <a:spcPts val="0"/>
                    </a:spcAft>
                    <a:defRPr/>
                  </a:pPr>
                  <a:endParaRPr lang="en-US" altLang="en-US" kern="0" dirty="0" smtClean="0">
                    <a:solidFill>
                      <a:srgbClr val="000000"/>
                    </a:solidFill>
                  </a:endParaRPr>
                </a:p>
              </p:txBody>
            </p:sp>
            <p:sp>
              <p:nvSpPr>
                <p:cNvPr id="297" name="Line 901"/>
                <p:cNvSpPr>
                  <a:spLocks noChangeShapeType="1"/>
                </p:cNvSpPr>
                <p:nvPr/>
              </p:nvSpPr>
              <p:spPr bwMode="auto">
                <a:xfrm>
                  <a:off x="997" y="1556"/>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98" name="Line 902"/>
                <p:cNvSpPr>
                  <a:spLocks noChangeShapeType="1"/>
                </p:cNvSpPr>
                <p:nvPr/>
              </p:nvSpPr>
              <p:spPr bwMode="auto">
                <a:xfrm flipV="1">
                  <a:off x="997" y="1551"/>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99" name="Line 903"/>
                <p:cNvSpPr>
                  <a:spLocks noChangeShapeType="1"/>
                </p:cNvSpPr>
                <p:nvPr/>
              </p:nvSpPr>
              <p:spPr bwMode="auto">
                <a:xfrm>
                  <a:off x="999" y="1544"/>
                  <a:ext cx="1" cy="1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00" name="Line 904"/>
                <p:cNvSpPr>
                  <a:spLocks noChangeShapeType="1"/>
                </p:cNvSpPr>
                <p:nvPr/>
              </p:nvSpPr>
              <p:spPr bwMode="auto">
                <a:xfrm flipV="1">
                  <a:off x="999" y="1539"/>
                  <a:ext cx="1" cy="2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01" name="Line 905"/>
                <p:cNvSpPr>
                  <a:spLocks noChangeShapeType="1"/>
                </p:cNvSpPr>
                <p:nvPr/>
              </p:nvSpPr>
              <p:spPr bwMode="auto">
                <a:xfrm>
                  <a:off x="999" y="1533"/>
                  <a:ext cx="1"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02" name="Line 906"/>
                <p:cNvSpPr>
                  <a:spLocks noChangeShapeType="1"/>
                </p:cNvSpPr>
                <p:nvPr/>
              </p:nvSpPr>
              <p:spPr bwMode="auto">
                <a:xfrm flipV="1">
                  <a:off x="999" y="1528"/>
                  <a:ext cx="1" cy="3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03" name="Line 907"/>
                <p:cNvSpPr>
                  <a:spLocks noChangeShapeType="1"/>
                </p:cNvSpPr>
                <p:nvPr/>
              </p:nvSpPr>
              <p:spPr bwMode="auto">
                <a:xfrm>
                  <a:off x="1000" y="1523"/>
                  <a:ext cx="1" cy="3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04" name="Line 908"/>
                <p:cNvSpPr>
                  <a:spLocks noChangeShapeType="1"/>
                </p:cNvSpPr>
                <p:nvPr/>
              </p:nvSpPr>
              <p:spPr bwMode="auto">
                <a:xfrm flipV="1">
                  <a:off x="1000" y="1521"/>
                  <a:ext cx="1" cy="4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05" name="Line 909"/>
                <p:cNvSpPr>
                  <a:spLocks noChangeShapeType="1"/>
                </p:cNvSpPr>
                <p:nvPr/>
              </p:nvSpPr>
              <p:spPr bwMode="auto">
                <a:xfrm>
                  <a:off x="1000" y="1521"/>
                  <a:ext cx="1" cy="4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06" name="Line 910"/>
                <p:cNvSpPr>
                  <a:spLocks noChangeShapeType="1"/>
                </p:cNvSpPr>
                <p:nvPr/>
              </p:nvSpPr>
              <p:spPr bwMode="auto">
                <a:xfrm flipV="1">
                  <a:off x="1000" y="1521"/>
                  <a:ext cx="1" cy="4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07" name="Line 911"/>
                <p:cNvSpPr>
                  <a:spLocks noChangeShapeType="1"/>
                </p:cNvSpPr>
                <p:nvPr/>
              </p:nvSpPr>
              <p:spPr bwMode="auto">
                <a:xfrm>
                  <a:off x="1002" y="1521"/>
                  <a:ext cx="1" cy="4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08" name="Line 912"/>
                <p:cNvSpPr>
                  <a:spLocks noChangeShapeType="1"/>
                </p:cNvSpPr>
                <p:nvPr/>
              </p:nvSpPr>
              <p:spPr bwMode="auto">
                <a:xfrm flipV="1">
                  <a:off x="1002" y="1519"/>
                  <a:ext cx="1" cy="4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09" name="Line 913"/>
                <p:cNvSpPr>
                  <a:spLocks noChangeShapeType="1"/>
                </p:cNvSpPr>
                <p:nvPr/>
              </p:nvSpPr>
              <p:spPr bwMode="auto">
                <a:xfrm>
                  <a:off x="1002" y="1519"/>
                  <a:ext cx="1" cy="4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10" name="Line 914"/>
                <p:cNvSpPr>
                  <a:spLocks noChangeShapeType="1"/>
                </p:cNvSpPr>
                <p:nvPr/>
              </p:nvSpPr>
              <p:spPr bwMode="auto">
                <a:xfrm flipV="1">
                  <a:off x="1002" y="1519"/>
                  <a:ext cx="1" cy="4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11" name="Line 915"/>
                <p:cNvSpPr>
                  <a:spLocks noChangeShapeType="1"/>
                </p:cNvSpPr>
                <p:nvPr/>
              </p:nvSpPr>
              <p:spPr bwMode="auto">
                <a:xfrm>
                  <a:off x="1004" y="1519"/>
                  <a:ext cx="1" cy="4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12" name="Line 916"/>
                <p:cNvSpPr>
                  <a:spLocks noChangeShapeType="1"/>
                </p:cNvSpPr>
                <p:nvPr/>
              </p:nvSpPr>
              <p:spPr bwMode="auto">
                <a:xfrm flipV="1">
                  <a:off x="1004" y="1518"/>
                  <a:ext cx="1" cy="4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13" name="Line 917"/>
                <p:cNvSpPr>
                  <a:spLocks noChangeShapeType="1"/>
                </p:cNvSpPr>
                <p:nvPr/>
              </p:nvSpPr>
              <p:spPr bwMode="auto">
                <a:xfrm>
                  <a:off x="1004" y="1518"/>
                  <a:ext cx="1" cy="4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14" name="Line 918"/>
                <p:cNvSpPr>
                  <a:spLocks noChangeShapeType="1"/>
                </p:cNvSpPr>
                <p:nvPr/>
              </p:nvSpPr>
              <p:spPr bwMode="auto">
                <a:xfrm flipV="1">
                  <a:off x="1004" y="1518"/>
                  <a:ext cx="1" cy="4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15" name="Line 919"/>
                <p:cNvSpPr>
                  <a:spLocks noChangeShapeType="1"/>
                </p:cNvSpPr>
                <p:nvPr/>
              </p:nvSpPr>
              <p:spPr bwMode="auto">
                <a:xfrm>
                  <a:off x="1005" y="1518"/>
                  <a:ext cx="1" cy="4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16" name="Line 920"/>
                <p:cNvSpPr>
                  <a:spLocks noChangeShapeType="1"/>
                </p:cNvSpPr>
                <p:nvPr/>
              </p:nvSpPr>
              <p:spPr bwMode="auto">
                <a:xfrm flipV="1">
                  <a:off x="1005" y="1518"/>
                  <a:ext cx="1" cy="4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17" name="Line 921"/>
                <p:cNvSpPr>
                  <a:spLocks noChangeShapeType="1"/>
                </p:cNvSpPr>
                <p:nvPr/>
              </p:nvSpPr>
              <p:spPr bwMode="auto">
                <a:xfrm>
                  <a:off x="1005" y="1518"/>
                  <a:ext cx="1" cy="4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18" name="Line 922"/>
                <p:cNvSpPr>
                  <a:spLocks noChangeShapeType="1"/>
                </p:cNvSpPr>
                <p:nvPr/>
              </p:nvSpPr>
              <p:spPr bwMode="auto">
                <a:xfrm flipV="1">
                  <a:off x="1005" y="1516"/>
                  <a:ext cx="1" cy="4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19" name="Line 923"/>
                <p:cNvSpPr>
                  <a:spLocks noChangeShapeType="1"/>
                </p:cNvSpPr>
                <p:nvPr/>
              </p:nvSpPr>
              <p:spPr bwMode="auto">
                <a:xfrm>
                  <a:off x="1007" y="1516"/>
                  <a:ext cx="1" cy="4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20" name="Line 924"/>
                <p:cNvSpPr>
                  <a:spLocks noChangeShapeType="1"/>
                </p:cNvSpPr>
                <p:nvPr/>
              </p:nvSpPr>
              <p:spPr bwMode="auto">
                <a:xfrm flipV="1">
                  <a:off x="1007" y="1516"/>
                  <a:ext cx="1" cy="4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21" name="Line 925"/>
                <p:cNvSpPr>
                  <a:spLocks noChangeShapeType="1"/>
                </p:cNvSpPr>
                <p:nvPr/>
              </p:nvSpPr>
              <p:spPr bwMode="auto">
                <a:xfrm>
                  <a:off x="1007" y="1516"/>
                  <a:ext cx="1" cy="4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22" name="Line 926"/>
                <p:cNvSpPr>
                  <a:spLocks noChangeShapeType="1"/>
                </p:cNvSpPr>
                <p:nvPr/>
              </p:nvSpPr>
              <p:spPr bwMode="auto">
                <a:xfrm flipV="1">
                  <a:off x="1009" y="1516"/>
                  <a:ext cx="1" cy="4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23" name="Line 927"/>
                <p:cNvSpPr>
                  <a:spLocks noChangeShapeType="1"/>
                </p:cNvSpPr>
                <p:nvPr/>
              </p:nvSpPr>
              <p:spPr bwMode="auto">
                <a:xfrm>
                  <a:off x="1009" y="1516"/>
                  <a:ext cx="1" cy="4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24" name="Line 928"/>
                <p:cNvSpPr>
                  <a:spLocks noChangeShapeType="1"/>
                </p:cNvSpPr>
                <p:nvPr/>
              </p:nvSpPr>
              <p:spPr bwMode="auto">
                <a:xfrm flipV="1">
                  <a:off x="1009" y="1526"/>
                  <a:ext cx="1" cy="3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25" name="Line 929"/>
                <p:cNvSpPr>
                  <a:spLocks noChangeShapeType="1"/>
                </p:cNvSpPr>
                <p:nvPr/>
              </p:nvSpPr>
              <p:spPr bwMode="auto">
                <a:xfrm>
                  <a:off x="1010" y="1536"/>
                  <a:ext cx="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26" name="Line 930"/>
                <p:cNvSpPr>
                  <a:spLocks noChangeShapeType="1"/>
                </p:cNvSpPr>
                <p:nvPr/>
              </p:nvSpPr>
              <p:spPr bwMode="auto">
                <a:xfrm flipV="1">
                  <a:off x="1010" y="1544"/>
                  <a:ext cx="1" cy="1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27" name="Line 931"/>
                <p:cNvSpPr>
                  <a:spLocks noChangeShapeType="1"/>
                </p:cNvSpPr>
                <p:nvPr/>
              </p:nvSpPr>
              <p:spPr bwMode="auto">
                <a:xfrm>
                  <a:off x="1010" y="1554"/>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28" name="Freeform 932"/>
                <p:cNvSpPr>
                  <a:spLocks/>
                </p:cNvSpPr>
                <p:nvPr/>
              </p:nvSpPr>
              <p:spPr bwMode="auto">
                <a:xfrm>
                  <a:off x="997" y="1516"/>
                  <a:ext cx="13" cy="45"/>
                </a:xfrm>
                <a:custGeom>
                  <a:avLst/>
                  <a:gdLst>
                    <a:gd name="T0" fmla="*/ 3 w 13"/>
                    <a:gd name="T1" fmla="*/ 3 h 45"/>
                    <a:gd name="T2" fmla="*/ 0 w 13"/>
                    <a:gd name="T3" fmla="*/ 45 h 45"/>
                    <a:gd name="T4" fmla="*/ 13 w 13"/>
                    <a:gd name="T5" fmla="*/ 45 h 45"/>
                    <a:gd name="T6" fmla="*/ 12 w 13"/>
                    <a:gd name="T7" fmla="*/ 0 h 45"/>
                    <a:gd name="T8" fmla="*/ 3 w 13"/>
                    <a:gd name="T9" fmla="*/ 5 h 45"/>
                    <a:gd name="T10" fmla="*/ 3 w 13"/>
                    <a:gd name="T11" fmla="*/ 3 h 45"/>
                    <a:gd name="T12" fmla="*/ 0 60000 65536"/>
                    <a:gd name="T13" fmla="*/ 0 60000 65536"/>
                    <a:gd name="T14" fmla="*/ 0 60000 65536"/>
                    <a:gd name="T15" fmla="*/ 0 60000 65536"/>
                    <a:gd name="T16" fmla="*/ 0 60000 65536"/>
                    <a:gd name="T17" fmla="*/ 0 60000 65536"/>
                    <a:gd name="T18" fmla="*/ 0 w 13"/>
                    <a:gd name="T19" fmla="*/ 0 h 45"/>
                    <a:gd name="T20" fmla="*/ 13 w 1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3" h="45">
                      <a:moveTo>
                        <a:pt x="3" y="3"/>
                      </a:moveTo>
                      <a:lnTo>
                        <a:pt x="0" y="45"/>
                      </a:lnTo>
                      <a:lnTo>
                        <a:pt x="13" y="45"/>
                      </a:lnTo>
                      <a:lnTo>
                        <a:pt x="12" y="0"/>
                      </a:lnTo>
                      <a:lnTo>
                        <a:pt x="3" y="5"/>
                      </a:lnTo>
                      <a:lnTo>
                        <a:pt x="3" y="3"/>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29" name="Line 933"/>
                <p:cNvSpPr>
                  <a:spLocks noChangeShapeType="1"/>
                </p:cNvSpPr>
                <p:nvPr/>
              </p:nvSpPr>
              <p:spPr bwMode="auto">
                <a:xfrm flipV="1">
                  <a:off x="969"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30" name="Line 934"/>
                <p:cNvSpPr>
                  <a:spLocks noChangeShapeType="1"/>
                </p:cNvSpPr>
                <p:nvPr/>
              </p:nvSpPr>
              <p:spPr bwMode="auto">
                <a:xfrm>
                  <a:off x="969"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31" name="Line 935"/>
                <p:cNvSpPr>
                  <a:spLocks noChangeShapeType="1"/>
                </p:cNvSpPr>
                <p:nvPr/>
              </p:nvSpPr>
              <p:spPr bwMode="auto">
                <a:xfrm flipV="1">
                  <a:off x="971"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32" name="Line 936"/>
                <p:cNvSpPr>
                  <a:spLocks noChangeShapeType="1"/>
                </p:cNvSpPr>
                <p:nvPr/>
              </p:nvSpPr>
              <p:spPr bwMode="auto">
                <a:xfrm>
                  <a:off x="971"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33" name="Line 937"/>
                <p:cNvSpPr>
                  <a:spLocks noChangeShapeType="1"/>
                </p:cNvSpPr>
                <p:nvPr/>
              </p:nvSpPr>
              <p:spPr bwMode="auto">
                <a:xfrm flipV="1">
                  <a:off x="971"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34" name="Line 938"/>
                <p:cNvSpPr>
                  <a:spLocks noChangeShapeType="1"/>
                </p:cNvSpPr>
                <p:nvPr/>
              </p:nvSpPr>
              <p:spPr bwMode="auto">
                <a:xfrm>
                  <a:off x="971"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35" name="Line 939"/>
                <p:cNvSpPr>
                  <a:spLocks noChangeShapeType="1"/>
                </p:cNvSpPr>
                <p:nvPr/>
              </p:nvSpPr>
              <p:spPr bwMode="auto">
                <a:xfrm flipV="1">
                  <a:off x="972"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36" name="Line 940"/>
                <p:cNvSpPr>
                  <a:spLocks noChangeShapeType="1"/>
                </p:cNvSpPr>
                <p:nvPr/>
              </p:nvSpPr>
              <p:spPr bwMode="auto">
                <a:xfrm>
                  <a:off x="972"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37" name="Line 941"/>
                <p:cNvSpPr>
                  <a:spLocks noChangeShapeType="1"/>
                </p:cNvSpPr>
                <p:nvPr/>
              </p:nvSpPr>
              <p:spPr bwMode="auto">
                <a:xfrm flipV="1">
                  <a:off x="974"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38" name="Line 942"/>
                <p:cNvSpPr>
                  <a:spLocks noChangeShapeType="1"/>
                </p:cNvSpPr>
                <p:nvPr/>
              </p:nvSpPr>
              <p:spPr bwMode="auto">
                <a:xfrm>
                  <a:off x="974"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39" name="Line 943"/>
                <p:cNvSpPr>
                  <a:spLocks noChangeShapeType="1"/>
                </p:cNvSpPr>
                <p:nvPr/>
              </p:nvSpPr>
              <p:spPr bwMode="auto">
                <a:xfrm flipV="1">
                  <a:off x="974"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40" name="Line 944"/>
                <p:cNvSpPr>
                  <a:spLocks noChangeShapeType="1"/>
                </p:cNvSpPr>
                <p:nvPr/>
              </p:nvSpPr>
              <p:spPr bwMode="auto">
                <a:xfrm>
                  <a:off x="974"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41" name="Line 945"/>
                <p:cNvSpPr>
                  <a:spLocks noChangeShapeType="1"/>
                </p:cNvSpPr>
                <p:nvPr/>
              </p:nvSpPr>
              <p:spPr bwMode="auto">
                <a:xfrm flipV="1">
                  <a:off x="976"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42" name="Line 946"/>
                <p:cNvSpPr>
                  <a:spLocks noChangeShapeType="1"/>
                </p:cNvSpPr>
                <p:nvPr/>
              </p:nvSpPr>
              <p:spPr bwMode="auto">
                <a:xfrm>
                  <a:off x="976"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43" name="Line 947"/>
                <p:cNvSpPr>
                  <a:spLocks noChangeShapeType="1"/>
                </p:cNvSpPr>
                <p:nvPr/>
              </p:nvSpPr>
              <p:spPr bwMode="auto">
                <a:xfrm flipV="1">
                  <a:off x="976"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44" name="Line 948"/>
                <p:cNvSpPr>
                  <a:spLocks noChangeShapeType="1"/>
                </p:cNvSpPr>
                <p:nvPr/>
              </p:nvSpPr>
              <p:spPr bwMode="auto">
                <a:xfrm>
                  <a:off x="976"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45" name="Line 949"/>
                <p:cNvSpPr>
                  <a:spLocks noChangeShapeType="1"/>
                </p:cNvSpPr>
                <p:nvPr/>
              </p:nvSpPr>
              <p:spPr bwMode="auto">
                <a:xfrm flipV="1">
                  <a:off x="977"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46" name="Line 950"/>
                <p:cNvSpPr>
                  <a:spLocks noChangeShapeType="1"/>
                </p:cNvSpPr>
                <p:nvPr/>
              </p:nvSpPr>
              <p:spPr bwMode="auto">
                <a:xfrm>
                  <a:off x="977"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47" name="Line 951"/>
                <p:cNvSpPr>
                  <a:spLocks noChangeShapeType="1"/>
                </p:cNvSpPr>
                <p:nvPr/>
              </p:nvSpPr>
              <p:spPr bwMode="auto">
                <a:xfrm flipV="1">
                  <a:off x="977"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48" name="Line 952"/>
                <p:cNvSpPr>
                  <a:spLocks noChangeShapeType="1"/>
                </p:cNvSpPr>
                <p:nvPr/>
              </p:nvSpPr>
              <p:spPr bwMode="auto">
                <a:xfrm>
                  <a:off x="979"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49" name="Line 953"/>
                <p:cNvSpPr>
                  <a:spLocks noChangeShapeType="1"/>
                </p:cNvSpPr>
                <p:nvPr/>
              </p:nvSpPr>
              <p:spPr bwMode="auto">
                <a:xfrm flipV="1">
                  <a:off x="979"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50" name="Line 954"/>
                <p:cNvSpPr>
                  <a:spLocks noChangeShapeType="1"/>
                </p:cNvSpPr>
                <p:nvPr/>
              </p:nvSpPr>
              <p:spPr bwMode="auto">
                <a:xfrm>
                  <a:off x="979"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51" name="Line 955"/>
                <p:cNvSpPr>
                  <a:spLocks noChangeShapeType="1"/>
                </p:cNvSpPr>
                <p:nvPr/>
              </p:nvSpPr>
              <p:spPr bwMode="auto">
                <a:xfrm flipV="1">
                  <a:off x="979" y="1562"/>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52" name="Line 956"/>
                <p:cNvSpPr>
                  <a:spLocks noChangeShapeType="1"/>
                </p:cNvSpPr>
                <p:nvPr/>
              </p:nvSpPr>
              <p:spPr bwMode="auto">
                <a:xfrm>
                  <a:off x="986"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53" name="Line 957"/>
                <p:cNvSpPr>
                  <a:spLocks noChangeShapeType="1"/>
                </p:cNvSpPr>
                <p:nvPr/>
              </p:nvSpPr>
              <p:spPr bwMode="auto">
                <a:xfrm flipV="1">
                  <a:off x="986"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54" name="Line 958"/>
                <p:cNvSpPr>
                  <a:spLocks noChangeShapeType="1"/>
                </p:cNvSpPr>
                <p:nvPr/>
              </p:nvSpPr>
              <p:spPr bwMode="auto">
                <a:xfrm>
                  <a:off x="987"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55" name="Line 959"/>
                <p:cNvSpPr>
                  <a:spLocks noChangeShapeType="1"/>
                </p:cNvSpPr>
                <p:nvPr/>
              </p:nvSpPr>
              <p:spPr bwMode="auto">
                <a:xfrm flipV="1">
                  <a:off x="987"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56" name="Line 960"/>
                <p:cNvSpPr>
                  <a:spLocks noChangeShapeType="1"/>
                </p:cNvSpPr>
                <p:nvPr/>
              </p:nvSpPr>
              <p:spPr bwMode="auto">
                <a:xfrm>
                  <a:off x="987"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57" name="Line 961"/>
                <p:cNvSpPr>
                  <a:spLocks noChangeShapeType="1"/>
                </p:cNvSpPr>
                <p:nvPr/>
              </p:nvSpPr>
              <p:spPr bwMode="auto">
                <a:xfrm flipV="1">
                  <a:off x="987"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58" name="Line 962"/>
                <p:cNvSpPr>
                  <a:spLocks noChangeShapeType="1"/>
                </p:cNvSpPr>
                <p:nvPr/>
              </p:nvSpPr>
              <p:spPr bwMode="auto">
                <a:xfrm>
                  <a:off x="989"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59" name="Line 963"/>
                <p:cNvSpPr>
                  <a:spLocks noChangeShapeType="1"/>
                </p:cNvSpPr>
                <p:nvPr/>
              </p:nvSpPr>
              <p:spPr bwMode="auto">
                <a:xfrm flipV="1">
                  <a:off x="989"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60" name="Line 964"/>
                <p:cNvSpPr>
                  <a:spLocks noChangeShapeType="1"/>
                </p:cNvSpPr>
                <p:nvPr/>
              </p:nvSpPr>
              <p:spPr bwMode="auto">
                <a:xfrm>
                  <a:off x="989"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61" name="Line 965"/>
                <p:cNvSpPr>
                  <a:spLocks noChangeShapeType="1"/>
                </p:cNvSpPr>
                <p:nvPr/>
              </p:nvSpPr>
              <p:spPr bwMode="auto">
                <a:xfrm flipV="1">
                  <a:off x="989"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62" name="Line 966"/>
                <p:cNvSpPr>
                  <a:spLocks noChangeShapeType="1"/>
                </p:cNvSpPr>
                <p:nvPr/>
              </p:nvSpPr>
              <p:spPr bwMode="auto">
                <a:xfrm>
                  <a:off x="991"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63" name="Line 967"/>
                <p:cNvSpPr>
                  <a:spLocks noChangeShapeType="1"/>
                </p:cNvSpPr>
                <p:nvPr/>
              </p:nvSpPr>
              <p:spPr bwMode="auto">
                <a:xfrm flipV="1">
                  <a:off x="991"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64" name="Line 968"/>
                <p:cNvSpPr>
                  <a:spLocks noChangeShapeType="1"/>
                </p:cNvSpPr>
                <p:nvPr/>
              </p:nvSpPr>
              <p:spPr bwMode="auto">
                <a:xfrm>
                  <a:off x="991"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65" name="Line 969"/>
                <p:cNvSpPr>
                  <a:spLocks noChangeShapeType="1"/>
                </p:cNvSpPr>
                <p:nvPr/>
              </p:nvSpPr>
              <p:spPr bwMode="auto">
                <a:xfrm flipV="1">
                  <a:off x="991"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66" name="Line 970"/>
                <p:cNvSpPr>
                  <a:spLocks noChangeShapeType="1"/>
                </p:cNvSpPr>
                <p:nvPr/>
              </p:nvSpPr>
              <p:spPr bwMode="auto">
                <a:xfrm>
                  <a:off x="992"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67" name="Line 971"/>
                <p:cNvSpPr>
                  <a:spLocks noChangeShapeType="1"/>
                </p:cNvSpPr>
                <p:nvPr/>
              </p:nvSpPr>
              <p:spPr bwMode="auto">
                <a:xfrm flipV="1">
                  <a:off x="992"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68" name="Line 972"/>
                <p:cNvSpPr>
                  <a:spLocks noChangeShapeType="1"/>
                </p:cNvSpPr>
                <p:nvPr/>
              </p:nvSpPr>
              <p:spPr bwMode="auto">
                <a:xfrm>
                  <a:off x="992"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69" name="Line 973"/>
                <p:cNvSpPr>
                  <a:spLocks noChangeShapeType="1"/>
                </p:cNvSpPr>
                <p:nvPr/>
              </p:nvSpPr>
              <p:spPr bwMode="auto">
                <a:xfrm flipV="1">
                  <a:off x="992"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70" name="Line 974"/>
                <p:cNvSpPr>
                  <a:spLocks noChangeShapeType="1"/>
                </p:cNvSpPr>
                <p:nvPr/>
              </p:nvSpPr>
              <p:spPr bwMode="auto">
                <a:xfrm>
                  <a:off x="994"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71" name="Line 975"/>
                <p:cNvSpPr>
                  <a:spLocks noChangeShapeType="1"/>
                </p:cNvSpPr>
                <p:nvPr/>
              </p:nvSpPr>
              <p:spPr bwMode="auto">
                <a:xfrm flipV="1">
                  <a:off x="994"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72" name="Line 976"/>
                <p:cNvSpPr>
                  <a:spLocks noChangeShapeType="1"/>
                </p:cNvSpPr>
                <p:nvPr/>
              </p:nvSpPr>
              <p:spPr bwMode="auto">
                <a:xfrm>
                  <a:off x="994"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73" name="Line 977"/>
                <p:cNvSpPr>
                  <a:spLocks noChangeShapeType="1"/>
                </p:cNvSpPr>
                <p:nvPr/>
              </p:nvSpPr>
              <p:spPr bwMode="auto">
                <a:xfrm flipV="1">
                  <a:off x="994"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74" name="Line 978"/>
                <p:cNvSpPr>
                  <a:spLocks noChangeShapeType="1"/>
                </p:cNvSpPr>
                <p:nvPr/>
              </p:nvSpPr>
              <p:spPr bwMode="auto">
                <a:xfrm>
                  <a:off x="996"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75" name="Line 979"/>
                <p:cNvSpPr>
                  <a:spLocks noChangeShapeType="1"/>
                </p:cNvSpPr>
                <p:nvPr/>
              </p:nvSpPr>
              <p:spPr bwMode="auto">
                <a:xfrm flipV="1">
                  <a:off x="996" y="1561"/>
                  <a:ext cx="1" cy="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76" name="Line 980"/>
                <p:cNvSpPr>
                  <a:spLocks noChangeShapeType="1"/>
                </p:cNvSpPr>
                <p:nvPr/>
              </p:nvSpPr>
              <p:spPr bwMode="auto">
                <a:xfrm flipV="1">
                  <a:off x="1005" y="155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77" name="Line 981"/>
                <p:cNvSpPr>
                  <a:spLocks noChangeShapeType="1"/>
                </p:cNvSpPr>
                <p:nvPr/>
              </p:nvSpPr>
              <p:spPr bwMode="auto">
                <a:xfrm>
                  <a:off x="1005" y="155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78" name="Line 982"/>
                <p:cNvSpPr>
                  <a:spLocks noChangeShapeType="1"/>
                </p:cNvSpPr>
                <p:nvPr/>
              </p:nvSpPr>
              <p:spPr bwMode="auto">
                <a:xfrm flipV="1">
                  <a:off x="1005" y="155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79" name="Line 983"/>
                <p:cNvSpPr>
                  <a:spLocks noChangeShapeType="1"/>
                </p:cNvSpPr>
                <p:nvPr/>
              </p:nvSpPr>
              <p:spPr bwMode="auto">
                <a:xfrm>
                  <a:off x="1005" y="155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80" name="Line 984"/>
                <p:cNvSpPr>
                  <a:spLocks noChangeShapeType="1"/>
                </p:cNvSpPr>
                <p:nvPr/>
              </p:nvSpPr>
              <p:spPr bwMode="auto">
                <a:xfrm flipV="1">
                  <a:off x="1007" y="155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81" name="Line 985"/>
                <p:cNvSpPr>
                  <a:spLocks noChangeShapeType="1"/>
                </p:cNvSpPr>
                <p:nvPr/>
              </p:nvSpPr>
              <p:spPr bwMode="auto">
                <a:xfrm>
                  <a:off x="1007" y="155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82" name="Line 986"/>
                <p:cNvSpPr>
                  <a:spLocks noChangeShapeType="1"/>
                </p:cNvSpPr>
                <p:nvPr/>
              </p:nvSpPr>
              <p:spPr bwMode="auto">
                <a:xfrm flipV="1">
                  <a:off x="1007" y="155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83" name="Line 987"/>
                <p:cNvSpPr>
                  <a:spLocks noChangeShapeType="1"/>
                </p:cNvSpPr>
                <p:nvPr/>
              </p:nvSpPr>
              <p:spPr bwMode="auto">
                <a:xfrm>
                  <a:off x="1007" y="155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84" name="Line 988"/>
                <p:cNvSpPr>
                  <a:spLocks noChangeShapeType="1"/>
                </p:cNvSpPr>
                <p:nvPr/>
              </p:nvSpPr>
              <p:spPr bwMode="auto">
                <a:xfrm flipV="1">
                  <a:off x="1009" y="155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85" name="Line 989"/>
                <p:cNvSpPr>
                  <a:spLocks noChangeShapeType="1"/>
                </p:cNvSpPr>
                <p:nvPr/>
              </p:nvSpPr>
              <p:spPr bwMode="auto">
                <a:xfrm>
                  <a:off x="1009" y="155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86" name="Line 990"/>
                <p:cNvSpPr>
                  <a:spLocks noChangeShapeType="1"/>
                </p:cNvSpPr>
                <p:nvPr/>
              </p:nvSpPr>
              <p:spPr bwMode="auto">
                <a:xfrm flipV="1">
                  <a:off x="1009" y="155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87" name="Line 991"/>
                <p:cNvSpPr>
                  <a:spLocks noChangeShapeType="1"/>
                </p:cNvSpPr>
                <p:nvPr/>
              </p:nvSpPr>
              <p:spPr bwMode="auto">
                <a:xfrm>
                  <a:off x="1010" y="155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88" name="Line 992"/>
                <p:cNvSpPr>
                  <a:spLocks noChangeShapeType="1"/>
                </p:cNvSpPr>
                <p:nvPr/>
              </p:nvSpPr>
              <p:spPr bwMode="auto">
                <a:xfrm flipV="1">
                  <a:off x="1010" y="155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89" name="Line 993"/>
                <p:cNvSpPr>
                  <a:spLocks noChangeShapeType="1"/>
                </p:cNvSpPr>
                <p:nvPr/>
              </p:nvSpPr>
              <p:spPr bwMode="auto">
                <a:xfrm>
                  <a:off x="1010" y="155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90" name="Line 994"/>
                <p:cNvSpPr>
                  <a:spLocks noChangeShapeType="1"/>
                </p:cNvSpPr>
                <p:nvPr/>
              </p:nvSpPr>
              <p:spPr bwMode="auto">
                <a:xfrm flipV="1">
                  <a:off x="1012" y="155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91" name="Line 995"/>
                <p:cNvSpPr>
                  <a:spLocks noChangeShapeType="1"/>
                </p:cNvSpPr>
                <p:nvPr/>
              </p:nvSpPr>
              <p:spPr bwMode="auto">
                <a:xfrm>
                  <a:off x="1012" y="1559"/>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92" name="Line 996"/>
                <p:cNvSpPr>
                  <a:spLocks noChangeShapeType="1"/>
                </p:cNvSpPr>
                <p:nvPr/>
              </p:nvSpPr>
              <p:spPr bwMode="auto">
                <a:xfrm>
                  <a:off x="1019" y="1557"/>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93" name="Line 997"/>
                <p:cNvSpPr>
                  <a:spLocks noChangeShapeType="1"/>
                </p:cNvSpPr>
                <p:nvPr/>
              </p:nvSpPr>
              <p:spPr bwMode="auto">
                <a:xfrm flipV="1">
                  <a:off x="1019" y="1557"/>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94" name="Line 998"/>
                <p:cNvSpPr>
                  <a:spLocks noChangeShapeType="1"/>
                </p:cNvSpPr>
                <p:nvPr/>
              </p:nvSpPr>
              <p:spPr bwMode="auto">
                <a:xfrm>
                  <a:off x="1019" y="1557"/>
                  <a:ext cx="1" cy="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95" name="Line 999"/>
                <p:cNvSpPr>
                  <a:spLocks noChangeShapeType="1"/>
                </p:cNvSpPr>
                <p:nvPr/>
              </p:nvSpPr>
              <p:spPr bwMode="auto">
                <a:xfrm flipV="1">
                  <a:off x="1020" y="1556"/>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96" name="Line 1000"/>
                <p:cNvSpPr>
                  <a:spLocks noChangeShapeType="1"/>
                </p:cNvSpPr>
                <p:nvPr/>
              </p:nvSpPr>
              <p:spPr bwMode="auto">
                <a:xfrm>
                  <a:off x="1020" y="1556"/>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97" name="Line 1001"/>
                <p:cNvSpPr>
                  <a:spLocks noChangeShapeType="1"/>
                </p:cNvSpPr>
                <p:nvPr/>
              </p:nvSpPr>
              <p:spPr bwMode="auto">
                <a:xfrm flipV="1">
                  <a:off x="1022" y="1556"/>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98" name="Line 1002"/>
                <p:cNvSpPr>
                  <a:spLocks noChangeShapeType="1"/>
                </p:cNvSpPr>
                <p:nvPr/>
              </p:nvSpPr>
              <p:spPr bwMode="auto">
                <a:xfrm>
                  <a:off x="1022" y="155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399" name="Line 1003"/>
                <p:cNvSpPr>
                  <a:spLocks noChangeShapeType="1"/>
                </p:cNvSpPr>
                <p:nvPr/>
              </p:nvSpPr>
              <p:spPr bwMode="auto">
                <a:xfrm flipV="1">
                  <a:off x="1022" y="155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00" name="Line 1004"/>
                <p:cNvSpPr>
                  <a:spLocks noChangeShapeType="1"/>
                </p:cNvSpPr>
                <p:nvPr/>
              </p:nvSpPr>
              <p:spPr bwMode="auto">
                <a:xfrm>
                  <a:off x="1022" y="155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01" name="Line 1005"/>
                <p:cNvSpPr>
                  <a:spLocks noChangeShapeType="1"/>
                </p:cNvSpPr>
                <p:nvPr/>
              </p:nvSpPr>
              <p:spPr bwMode="auto">
                <a:xfrm flipV="1">
                  <a:off x="1023" y="155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02" name="Line 1006"/>
                <p:cNvSpPr>
                  <a:spLocks noChangeShapeType="1"/>
                </p:cNvSpPr>
                <p:nvPr/>
              </p:nvSpPr>
              <p:spPr bwMode="auto">
                <a:xfrm>
                  <a:off x="1023" y="1552"/>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403" name="Line 1007"/>
                <p:cNvSpPr>
                  <a:spLocks noChangeShapeType="1"/>
                </p:cNvSpPr>
                <p:nvPr/>
              </p:nvSpPr>
              <p:spPr bwMode="auto">
                <a:xfrm flipV="1">
                  <a:off x="1023" y="1552"/>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grpSp>
          <p:sp>
            <p:nvSpPr>
              <p:cNvPr id="93" name="Line 1008"/>
              <p:cNvSpPr>
                <a:spLocks noChangeShapeType="1"/>
              </p:cNvSpPr>
              <p:nvPr/>
            </p:nvSpPr>
            <p:spPr bwMode="auto">
              <a:xfrm>
                <a:off x="1023" y="1552"/>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4" name="Line 1009"/>
              <p:cNvSpPr>
                <a:spLocks noChangeShapeType="1"/>
              </p:cNvSpPr>
              <p:nvPr/>
            </p:nvSpPr>
            <p:spPr bwMode="auto">
              <a:xfrm flipV="1">
                <a:off x="1025" y="1551"/>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5" name="Line 1010"/>
              <p:cNvSpPr>
                <a:spLocks noChangeShapeType="1"/>
              </p:cNvSpPr>
              <p:nvPr/>
            </p:nvSpPr>
            <p:spPr bwMode="auto">
              <a:xfrm>
                <a:off x="1025" y="1551"/>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6" name="Line 1011"/>
              <p:cNvSpPr>
                <a:spLocks noChangeShapeType="1"/>
              </p:cNvSpPr>
              <p:nvPr/>
            </p:nvSpPr>
            <p:spPr bwMode="auto">
              <a:xfrm flipV="1">
                <a:off x="1025" y="1551"/>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7" name="Line 1012"/>
              <p:cNvSpPr>
                <a:spLocks noChangeShapeType="1"/>
              </p:cNvSpPr>
              <p:nvPr/>
            </p:nvSpPr>
            <p:spPr bwMode="auto">
              <a:xfrm>
                <a:off x="1027" y="1549"/>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8" name="Line 1013"/>
              <p:cNvSpPr>
                <a:spLocks noChangeShapeType="1"/>
              </p:cNvSpPr>
              <p:nvPr/>
            </p:nvSpPr>
            <p:spPr bwMode="auto">
              <a:xfrm flipV="1">
                <a:off x="1027" y="1549"/>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99" name="Line 1014"/>
              <p:cNvSpPr>
                <a:spLocks noChangeShapeType="1"/>
              </p:cNvSpPr>
              <p:nvPr/>
            </p:nvSpPr>
            <p:spPr bwMode="auto">
              <a:xfrm>
                <a:off x="1027" y="1547"/>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0" name="Line 1015"/>
              <p:cNvSpPr>
                <a:spLocks noChangeShapeType="1"/>
              </p:cNvSpPr>
              <p:nvPr/>
            </p:nvSpPr>
            <p:spPr bwMode="auto">
              <a:xfrm flipV="1">
                <a:off x="1027" y="1547"/>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1" name="Line 1016"/>
              <p:cNvSpPr>
                <a:spLocks noChangeShapeType="1"/>
              </p:cNvSpPr>
              <p:nvPr/>
            </p:nvSpPr>
            <p:spPr bwMode="auto">
              <a:xfrm>
                <a:off x="1028" y="1547"/>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2" name="Line 1017"/>
              <p:cNvSpPr>
                <a:spLocks noChangeShapeType="1"/>
              </p:cNvSpPr>
              <p:nvPr/>
            </p:nvSpPr>
            <p:spPr bwMode="auto">
              <a:xfrm flipV="1">
                <a:off x="1028" y="1546"/>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3" name="Line 1018"/>
              <p:cNvSpPr>
                <a:spLocks noChangeShapeType="1"/>
              </p:cNvSpPr>
              <p:nvPr/>
            </p:nvSpPr>
            <p:spPr bwMode="auto">
              <a:xfrm>
                <a:off x="1028" y="1546"/>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4" name="Line 1019"/>
              <p:cNvSpPr>
                <a:spLocks noChangeShapeType="1"/>
              </p:cNvSpPr>
              <p:nvPr/>
            </p:nvSpPr>
            <p:spPr bwMode="auto">
              <a:xfrm flipV="1">
                <a:off x="1028" y="1546"/>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5" name="Line 1020"/>
              <p:cNvSpPr>
                <a:spLocks noChangeShapeType="1"/>
              </p:cNvSpPr>
              <p:nvPr/>
            </p:nvSpPr>
            <p:spPr bwMode="auto">
              <a:xfrm>
                <a:off x="1030" y="1546"/>
                <a:ext cx="1" cy="1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6" name="Line 1021"/>
              <p:cNvSpPr>
                <a:spLocks noChangeShapeType="1"/>
              </p:cNvSpPr>
              <p:nvPr/>
            </p:nvSpPr>
            <p:spPr bwMode="auto">
              <a:xfrm flipV="1">
                <a:off x="1030" y="1547"/>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7" name="Line 1022"/>
              <p:cNvSpPr>
                <a:spLocks noChangeShapeType="1"/>
              </p:cNvSpPr>
              <p:nvPr/>
            </p:nvSpPr>
            <p:spPr bwMode="auto">
              <a:xfrm flipV="1">
                <a:off x="1030"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8" name="Line 1023"/>
              <p:cNvSpPr>
                <a:spLocks noChangeShapeType="1"/>
              </p:cNvSpPr>
              <p:nvPr/>
            </p:nvSpPr>
            <p:spPr bwMode="auto">
              <a:xfrm>
                <a:off x="1030"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09" name="Line 1024"/>
              <p:cNvSpPr>
                <a:spLocks noChangeShapeType="1"/>
              </p:cNvSpPr>
              <p:nvPr/>
            </p:nvSpPr>
            <p:spPr bwMode="auto">
              <a:xfrm>
                <a:off x="1030" y="1549"/>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0" name="Line 1025"/>
              <p:cNvSpPr>
                <a:spLocks noChangeShapeType="1"/>
              </p:cNvSpPr>
              <p:nvPr/>
            </p:nvSpPr>
            <p:spPr bwMode="auto">
              <a:xfrm flipV="1">
                <a:off x="1030" y="1551"/>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1" name="Line 1026"/>
              <p:cNvSpPr>
                <a:spLocks noChangeShapeType="1"/>
              </p:cNvSpPr>
              <p:nvPr/>
            </p:nvSpPr>
            <p:spPr bwMode="auto">
              <a:xfrm flipV="1">
                <a:off x="1030"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2" name="Line 1027"/>
              <p:cNvSpPr>
                <a:spLocks noChangeShapeType="1"/>
              </p:cNvSpPr>
              <p:nvPr/>
            </p:nvSpPr>
            <p:spPr bwMode="auto">
              <a:xfrm>
                <a:off x="1032" y="1543"/>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3" name="Line 1028"/>
              <p:cNvSpPr>
                <a:spLocks noChangeShapeType="1"/>
              </p:cNvSpPr>
              <p:nvPr/>
            </p:nvSpPr>
            <p:spPr bwMode="auto">
              <a:xfrm>
                <a:off x="1032" y="1552"/>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4" name="Line 1029"/>
              <p:cNvSpPr>
                <a:spLocks noChangeShapeType="1"/>
              </p:cNvSpPr>
              <p:nvPr/>
            </p:nvSpPr>
            <p:spPr bwMode="auto">
              <a:xfrm flipV="1">
                <a:off x="1032" y="1552"/>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5" name="Line 1030"/>
              <p:cNvSpPr>
                <a:spLocks noChangeShapeType="1"/>
              </p:cNvSpPr>
              <p:nvPr/>
            </p:nvSpPr>
            <p:spPr bwMode="auto">
              <a:xfrm flipV="1">
                <a:off x="1032" y="1543"/>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6" name="Line 1031"/>
              <p:cNvSpPr>
                <a:spLocks noChangeShapeType="1"/>
              </p:cNvSpPr>
              <p:nvPr/>
            </p:nvSpPr>
            <p:spPr bwMode="auto">
              <a:xfrm>
                <a:off x="1032" y="1543"/>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7" name="Line 1032"/>
              <p:cNvSpPr>
                <a:spLocks noChangeShapeType="1"/>
              </p:cNvSpPr>
              <p:nvPr/>
            </p:nvSpPr>
            <p:spPr bwMode="auto">
              <a:xfrm>
                <a:off x="1032" y="1552"/>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8" name="Line 1033"/>
              <p:cNvSpPr>
                <a:spLocks noChangeShapeType="1"/>
              </p:cNvSpPr>
              <p:nvPr/>
            </p:nvSpPr>
            <p:spPr bwMode="auto">
              <a:xfrm flipV="1">
                <a:off x="1032" y="1552"/>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19" name="Line 1034"/>
              <p:cNvSpPr>
                <a:spLocks noChangeShapeType="1"/>
              </p:cNvSpPr>
              <p:nvPr/>
            </p:nvSpPr>
            <p:spPr bwMode="auto">
              <a:xfrm flipV="1">
                <a:off x="1032" y="1543"/>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20" name="Line 1035"/>
              <p:cNvSpPr>
                <a:spLocks noChangeShapeType="1"/>
              </p:cNvSpPr>
              <p:nvPr/>
            </p:nvSpPr>
            <p:spPr bwMode="auto">
              <a:xfrm>
                <a:off x="1033" y="1543"/>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21" name="Line 1036"/>
              <p:cNvSpPr>
                <a:spLocks noChangeShapeType="1"/>
              </p:cNvSpPr>
              <p:nvPr/>
            </p:nvSpPr>
            <p:spPr bwMode="auto">
              <a:xfrm>
                <a:off x="1033" y="1552"/>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22" name="Line 1037"/>
              <p:cNvSpPr>
                <a:spLocks noChangeShapeType="1"/>
              </p:cNvSpPr>
              <p:nvPr/>
            </p:nvSpPr>
            <p:spPr bwMode="auto">
              <a:xfrm flipV="1">
                <a:off x="1033" y="1552"/>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23" name="Line 1038"/>
              <p:cNvSpPr>
                <a:spLocks noChangeShapeType="1"/>
              </p:cNvSpPr>
              <p:nvPr/>
            </p:nvSpPr>
            <p:spPr bwMode="auto">
              <a:xfrm flipV="1">
                <a:off x="1033" y="1543"/>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24" name="Line 1039"/>
              <p:cNvSpPr>
                <a:spLocks noChangeShapeType="1"/>
              </p:cNvSpPr>
              <p:nvPr/>
            </p:nvSpPr>
            <p:spPr bwMode="auto">
              <a:xfrm>
                <a:off x="1035" y="1543"/>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25" name="Line 1040"/>
              <p:cNvSpPr>
                <a:spLocks noChangeShapeType="1"/>
              </p:cNvSpPr>
              <p:nvPr/>
            </p:nvSpPr>
            <p:spPr bwMode="auto">
              <a:xfrm>
                <a:off x="1035" y="1552"/>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26" name="Line 1041"/>
              <p:cNvSpPr>
                <a:spLocks noChangeShapeType="1"/>
              </p:cNvSpPr>
              <p:nvPr/>
            </p:nvSpPr>
            <p:spPr bwMode="auto">
              <a:xfrm flipV="1">
                <a:off x="1035" y="1552"/>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27" name="Line 1042"/>
              <p:cNvSpPr>
                <a:spLocks noChangeShapeType="1"/>
              </p:cNvSpPr>
              <p:nvPr/>
            </p:nvSpPr>
            <p:spPr bwMode="auto">
              <a:xfrm flipV="1">
                <a:off x="1035" y="1543"/>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28" name="Line 1043"/>
              <p:cNvSpPr>
                <a:spLocks noChangeShapeType="1"/>
              </p:cNvSpPr>
              <p:nvPr/>
            </p:nvSpPr>
            <p:spPr bwMode="auto">
              <a:xfrm>
                <a:off x="1035" y="1543"/>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29" name="Line 1044"/>
              <p:cNvSpPr>
                <a:spLocks noChangeShapeType="1"/>
              </p:cNvSpPr>
              <p:nvPr/>
            </p:nvSpPr>
            <p:spPr bwMode="auto">
              <a:xfrm flipV="1">
                <a:off x="1035" y="1543"/>
                <a:ext cx="1" cy="4"/>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30" name="Line 1045"/>
              <p:cNvSpPr>
                <a:spLocks noChangeShapeType="1"/>
              </p:cNvSpPr>
              <p:nvPr/>
            </p:nvSpPr>
            <p:spPr bwMode="auto">
              <a:xfrm>
                <a:off x="1037"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31" name="Line 1046"/>
              <p:cNvSpPr>
                <a:spLocks noChangeShapeType="1"/>
              </p:cNvSpPr>
              <p:nvPr/>
            </p:nvSpPr>
            <p:spPr bwMode="auto">
              <a:xfrm flipV="1">
                <a:off x="1037"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32" name="Line 1047"/>
              <p:cNvSpPr>
                <a:spLocks noChangeShapeType="1"/>
              </p:cNvSpPr>
              <p:nvPr/>
            </p:nvSpPr>
            <p:spPr bwMode="auto">
              <a:xfrm>
                <a:off x="1037"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33" name="Line 1048"/>
              <p:cNvSpPr>
                <a:spLocks noChangeShapeType="1"/>
              </p:cNvSpPr>
              <p:nvPr/>
            </p:nvSpPr>
            <p:spPr bwMode="auto">
              <a:xfrm flipV="1">
                <a:off x="1037"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34" name="Line 1049"/>
              <p:cNvSpPr>
                <a:spLocks noChangeShapeType="1"/>
              </p:cNvSpPr>
              <p:nvPr/>
            </p:nvSpPr>
            <p:spPr bwMode="auto">
              <a:xfrm>
                <a:off x="1038"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35" name="Line 1050"/>
              <p:cNvSpPr>
                <a:spLocks noChangeShapeType="1"/>
              </p:cNvSpPr>
              <p:nvPr/>
            </p:nvSpPr>
            <p:spPr bwMode="auto">
              <a:xfrm flipV="1">
                <a:off x="1038"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36" name="Line 1051"/>
              <p:cNvSpPr>
                <a:spLocks noChangeShapeType="1"/>
              </p:cNvSpPr>
              <p:nvPr/>
            </p:nvSpPr>
            <p:spPr bwMode="auto">
              <a:xfrm>
                <a:off x="1038"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37" name="Line 1052"/>
              <p:cNvSpPr>
                <a:spLocks noChangeShapeType="1"/>
              </p:cNvSpPr>
              <p:nvPr/>
            </p:nvSpPr>
            <p:spPr bwMode="auto">
              <a:xfrm flipV="1">
                <a:off x="1038" y="1544"/>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38" name="Line 1053"/>
              <p:cNvSpPr>
                <a:spLocks noChangeShapeType="1"/>
              </p:cNvSpPr>
              <p:nvPr/>
            </p:nvSpPr>
            <p:spPr bwMode="auto">
              <a:xfrm>
                <a:off x="1040" y="1544"/>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39" name="Freeform 1054"/>
              <p:cNvSpPr>
                <a:spLocks/>
              </p:cNvSpPr>
              <p:nvPr/>
            </p:nvSpPr>
            <p:spPr bwMode="auto">
              <a:xfrm>
                <a:off x="969" y="1543"/>
                <a:ext cx="71" cy="21"/>
              </a:xfrm>
              <a:custGeom>
                <a:avLst/>
                <a:gdLst>
                  <a:gd name="T0" fmla="*/ 64 w 71"/>
                  <a:gd name="T1" fmla="*/ 0 h 21"/>
                  <a:gd name="T2" fmla="*/ 71 w 71"/>
                  <a:gd name="T3" fmla="*/ 1 h 21"/>
                  <a:gd name="T4" fmla="*/ 71 w 71"/>
                  <a:gd name="T5" fmla="*/ 6 h 21"/>
                  <a:gd name="T6" fmla="*/ 61 w 71"/>
                  <a:gd name="T7" fmla="*/ 4 h 21"/>
                  <a:gd name="T8" fmla="*/ 63 w 71"/>
                  <a:gd name="T9" fmla="*/ 9 h 21"/>
                  <a:gd name="T10" fmla="*/ 66 w 71"/>
                  <a:gd name="T11" fmla="*/ 9 h 21"/>
                  <a:gd name="T12" fmla="*/ 66 w 71"/>
                  <a:gd name="T13" fmla="*/ 16 h 21"/>
                  <a:gd name="T14" fmla="*/ 56 w 71"/>
                  <a:gd name="T15" fmla="*/ 16 h 21"/>
                  <a:gd name="T16" fmla="*/ 54 w 71"/>
                  <a:gd name="T17" fmla="*/ 14 h 21"/>
                  <a:gd name="T18" fmla="*/ 54 w 71"/>
                  <a:gd name="T19" fmla="*/ 16 h 21"/>
                  <a:gd name="T20" fmla="*/ 0 w 71"/>
                  <a:gd name="T21" fmla="*/ 21 h 21"/>
                  <a:gd name="T22" fmla="*/ 0 w 71"/>
                  <a:gd name="T23" fmla="*/ 19 h 21"/>
                  <a:gd name="T24" fmla="*/ 50 w 71"/>
                  <a:gd name="T25" fmla="*/ 16 h 21"/>
                  <a:gd name="T26" fmla="*/ 63 w 71"/>
                  <a:gd name="T27" fmla="*/ 0 h 21"/>
                  <a:gd name="T28" fmla="*/ 64 w 71"/>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21"/>
                  <a:gd name="T47" fmla="*/ 71 w 71"/>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21">
                    <a:moveTo>
                      <a:pt x="64" y="0"/>
                    </a:moveTo>
                    <a:lnTo>
                      <a:pt x="71" y="1"/>
                    </a:lnTo>
                    <a:lnTo>
                      <a:pt x="71" y="6"/>
                    </a:lnTo>
                    <a:lnTo>
                      <a:pt x="61" y="4"/>
                    </a:lnTo>
                    <a:lnTo>
                      <a:pt x="63" y="9"/>
                    </a:lnTo>
                    <a:lnTo>
                      <a:pt x="66" y="9"/>
                    </a:lnTo>
                    <a:lnTo>
                      <a:pt x="66" y="16"/>
                    </a:lnTo>
                    <a:lnTo>
                      <a:pt x="56" y="16"/>
                    </a:lnTo>
                    <a:lnTo>
                      <a:pt x="54" y="14"/>
                    </a:lnTo>
                    <a:lnTo>
                      <a:pt x="54" y="16"/>
                    </a:lnTo>
                    <a:lnTo>
                      <a:pt x="0" y="21"/>
                    </a:lnTo>
                    <a:lnTo>
                      <a:pt x="0" y="19"/>
                    </a:lnTo>
                    <a:lnTo>
                      <a:pt x="50" y="16"/>
                    </a:lnTo>
                    <a:lnTo>
                      <a:pt x="63" y="0"/>
                    </a:lnTo>
                    <a:lnTo>
                      <a:pt x="64"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40" name="Freeform 1055"/>
              <p:cNvSpPr>
                <a:spLocks/>
              </p:cNvSpPr>
              <p:nvPr/>
            </p:nvSpPr>
            <p:spPr bwMode="auto">
              <a:xfrm>
                <a:off x="961" y="1572"/>
                <a:ext cx="77" cy="15"/>
              </a:xfrm>
              <a:custGeom>
                <a:avLst/>
                <a:gdLst>
                  <a:gd name="T0" fmla="*/ 2 w 77"/>
                  <a:gd name="T1" fmla="*/ 4 h 15"/>
                  <a:gd name="T2" fmla="*/ 8 w 77"/>
                  <a:gd name="T3" fmla="*/ 4 h 15"/>
                  <a:gd name="T4" fmla="*/ 16 w 77"/>
                  <a:gd name="T5" fmla="*/ 2 h 15"/>
                  <a:gd name="T6" fmla="*/ 20 w 77"/>
                  <a:gd name="T7" fmla="*/ 2 h 15"/>
                  <a:gd name="T8" fmla="*/ 28 w 77"/>
                  <a:gd name="T9" fmla="*/ 2 h 15"/>
                  <a:gd name="T10" fmla="*/ 31 w 77"/>
                  <a:gd name="T11" fmla="*/ 0 h 15"/>
                  <a:gd name="T12" fmla="*/ 35 w 77"/>
                  <a:gd name="T13" fmla="*/ 0 h 15"/>
                  <a:gd name="T14" fmla="*/ 58 w 77"/>
                  <a:gd name="T15" fmla="*/ 0 h 15"/>
                  <a:gd name="T16" fmla="*/ 69 w 77"/>
                  <a:gd name="T17" fmla="*/ 2 h 15"/>
                  <a:gd name="T18" fmla="*/ 77 w 77"/>
                  <a:gd name="T19" fmla="*/ 5 h 15"/>
                  <a:gd name="T20" fmla="*/ 77 w 77"/>
                  <a:gd name="T21" fmla="*/ 12 h 15"/>
                  <a:gd name="T22" fmla="*/ 71 w 77"/>
                  <a:gd name="T23" fmla="*/ 12 h 15"/>
                  <a:gd name="T24" fmla="*/ 66 w 77"/>
                  <a:gd name="T25" fmla="*/ 12 h 15"/>
                  <a:gd name="T26" fmla="*/ 59 w 77"/>
                  <a:gd name="T27" fmla="*/ 12 h 15"/>
                  <a:gd name="T28" fmla="*/ 51 w 77"/>
                  <a:gd name="T29" fmla="*/ 12 h 15"/>
                  <a:gd name="T30" fmla="*/ 43 w 77"/>
                  <a:gd name="T31" fmla="*/ 12 h 15"/>
                  <a:gd name="T32" fmla="*/ 35 w 77"/>
                  <a:gd name="T33" fmla="*/ 12 h 15"/>
                  <a:gd name="T34" fmla="*/ 26 w 77"/>
                  <a:gd name="T35" fmla="*/ 12 h 15"/>
                  <a:gd name="T36" fmla="*/ 21 w 77"/>
                  <a:gd name="T37" fmla="*/ 12 h 15"/>
                  <a:gd name="T38" fmla="*/ 16 w 77"/>
                  <a:gd name="T39" fmla="*/ 12 h 15"/>
                  <a:gd name="T40" fmla="*/ 10 w 77"/>
                  <a:gd name="T41" fmla="*/ 14 h 15"/>
                  <a:gd name="T42" fmla="*/ 5 w 77"/>
                  <a:gd name="T43" fmla="*/ 14 h 15"/>
                  <a:gd name="T44" fmla="*/ 0 w 77"/>
                  <a:gd name="T45" fmla="*/ 15 h 15"/>
                  <a:gd name="T46" fmla="*/ 0 w 77"/>
                  <a:gd name="T47" fmla="*/ 12 h 15"/>
                  <a:gd name="T48" fmla="*/ 2 w 77"/>
                  <a:gd name="T49" fmla="*/ 12 h 15"/>
                  <a:gd name="T50" fmla="*/ 2 w 77"/>
                  <a:gd name="T51" fmla="*/ 4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
                  <a:gd name="T79" fmla="*/ 0 h 15"/>
                  <a:gd name="T80" fmla="*/ 77 w 77"/>
                  <a:gd name="T81" fmla="*/ 15 h 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 h="15">
                    <a:moveTo>
                      <a:pt x="2" y="4"/>
                    </a:moveTo>
                    <a:lnTo>
                      <a:pt x="8" y="4"/>
                    </a:lnTo>
                    <a:lnTo>
                      <a:pt x="16" y="2"/>
                    </a:lnTo>
                    <a:lnTo>
                      <a:pt x="20" y="2"/>
                    </a:lnTo>
                    <a:lnTo>
                      <a:pt x="28" y="2"/>
                    </a:lnTo>
                    <a:lnTo>
                      <a:pt x="31" y="0"/>
                    </a:lnTo>
                    <a:lnTo>
                      <a:pt x="35" y="0"/>
                    </a:lnTo>
                    <a:lnTo>
                      <a:pt x="58" y="0"/>
                    </a:lnTo>
                    <a:lnTo>
                      <a:pt x="69" y="2"/>
                    </a:lnTo>
                    <a:lnTo>
                      <a:pt x="77" y="5"/>
                    </a:lnTo>
                    <a:lnTo>
                      <a:pt x="77" y="12"/>
                    </a:lnTo>
                    <a:lnTo>
                      <a:pt x="71" y="12"/>
                    </a:lnTo>
                    <a:lnTo>
                      <a:pt x="66" y="12"/>
                    </a:lnTo>
                    <a:lnTo>
                      <a:pt x="59" y="12"/>
                    </a:lnTo>
                    <a:lnTo>
                      <a:pt x="51" y="12"/>
                    </a:lnTo>
                    <a:lnTo>
                      <a:pt x="43" y="12"/>
                    </a:lnTo>
                    <a:lnTo>
                      <a:pt x="35" y="12"/>
                    </a:lnTo>
                    <a:lnTo>
                      <a:pt x="26" y="12"/>
                    </a:lnTo>
                    <a:lnTo>
                      <a:pt x="21" y="12"/>
                    </a:lnTo>
                    <a:lnTo>
                      <a:pt x="16" y="12"/>
                    </a:lnTo>
                    <a:lnTo>
                      <a:pt x="10" y="14"/>
                    </a:lnTo>
                    <a:lnTo>
                      <a:pt x="5" y="14"/>
                    </a:lnTo>
                    <a:lnTo>
                      <a:pt x="0" y="15"/>
                    </a:lnTo>
                    <a:lnTo>
                      <a:pt x="0" y="12"/>
                    </a:lnTo>
                    <a:lnTo>
                      <a:pt x="2" y="12"/>
                    </a:lnTo>
                    <a:lnTo>
                      <a:pt x="2" y="4"/>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41" name="Line 1056"/>
              <p:cNvSpPr>
                <a:spLocks noChangeShapeType="1"/>
              </p:cNvSpPr>
              <p:nvPr/>
            </p:nvSpPr>
            <p:spPr bwMode="auto">
              <a:xfrm flipH="1">
                <a:off x="963" y="1576"/>
                <a:ext cx="9"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42" name="Freeform 1057"/>
              <p:cNvSpPr>
                <a:spLocks/>
              </p:cNvSpPr>
              <p:nvPr/>
            </p:nvSpPr>
            <p:spPr bwMode="auto">
              <a:xfrm>
                <a:off x="1032" y="1552"/>
                <a:ext cx="6" cy="22"/>
              </a:xfrm>
              <a:custGeom>
                <a:avLst/>
                <a:gdLst>
                  <a:gd name="T0" fmla="*/ 0 w 6"/>
                  <a:gd name="T1" fmla="*/ 22 h 22"/>
                  <a:gd name="T2" fmla="*/ 0 w 6"/>
                  <a:gd name="T3" fmla="*/ 10 h 22"/>
                  <a:gd name="T4" fmla="*/ 5 w 6"/>
                  <a:gd name="T5" fmla="*/ 12 h 22"/>
                  <a:gd name="T6" fmla="*/ 6 w 6"/>
                  <a:gd name="T7" fmla="*/ 12 h 22"/>
                  <a:gd name="T8" fmla="*/ 6 w 6"/>
                  <a:gd name="T9" fmla="*/ 0 h 22"/>
                  <a:gd name="T10" fmla="*/ 3 w 6"/>
                  <a:gd name="T11" fmla="*/ 0 h 22"/>
                  <a:gd name="T12" fmla="*/ 1 w 6"/>
                  <a:gd name="T13" fmla="*/ 2 h 22"/>
                  <a:gd name="T14" fmla="*/ 0 60000 65536"/>
                  <a:gd name="T15" fmla="*/ 0 60000 65536"/>
                  <a:gd name="T16" fmla="*/ 0 60000 65536"/>
                  <a:gd name="T17" fmla="*/ 0 60000 65536"/>
                  <a:gd name="T18" fmla="*/ 0 60000 65536"/>
                  <a:gd name="T19" fmla="*/ 0 60000 65536"/>
                  <a:gd name="T20" fmla="*/ 0 60000 65536"/>
                  <a:gd name="T21" fmla="*/ 0 w 6"/>
                  <a:gd name="T22" fmla="*/ 0 h 22"/>
                  <a:gd name="T23" fmla="*/ 6 w 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2">
                    <a:moveTo>
                      <a:pt x="0" y="22"/>
                    </a:moveTo>
                    <a:lnTo>
                      <a:pt x="0" y="10"/>
                    </a:lnTo>
                    <a:lnTo>
                      <a:pt x="5" y="12"/>
                    </a:lnTo>
                    <a:lnTo>
                      <a:pt x="6" y="12"/>
                    </a:lnTo>
                    <a:lnTo>
                      <a:pt x="6" y="0"/>
                    </a:lnTo>
                    <a:lnTo>
                      <a:pt x="3" y="0"/>
                    </a:lnTo>
                    <a:lnTo>
                      <a:pt x="1" y="2"/>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43" name="Freeform 1058"/>
              <p:cNvSpPr>
                <a:spLocks/>
              </p:cNvSpPr>
              <p:nvPr/>
            </p:nvSpPr>
            <p:spPr bwMode="auto">
              <a:xfrm>
                <a:off x="1017" y="1559"/>
                <a:ext cx="5" cy="15"/>
              </a:xfrm>
              <a:custGeom>
                <a:avLst/>
                <a:gdLst>
                  <a:gd name="T0" fmla="*/ 5 w 5"/>
                  <a:gd name="T1" fmla="*/ 3 h 15"/>
                  <a:gd name="T2" fmla="*/ 5 w 5"/>
                  <a:gd name="T3" fmla="*/ 13 h 15"/>
                  <a:gd name="T4" fmla="*/ 0 w 5"/>
                  <a:gd name="T5" fmla="*/ 13 h 15"/>
                  <a:gd name="T6" fmla="*/ 0 w 5"/>
                  <a:gd name="T7" fmla="*/ 0 h 15"/>
                  <a:gd name="T8" fmla="*/ 0 w 5"/>
                  <a:gd name="T9" fmla="*/ 15 h 15"/>
                  <a:gd name="T10" fmla="*/ 0 w 5"/>
                  <a:gd name="T11" fmla="*/ 0 h 15"/>
                  <a:gd name="T12" fmla="*/ 0 60000 65536"/>
                  <a:gd name="T13" fmla="*/ 0 60000 65536"/>
                  <a:gd name="T14" fmla="*/ 0 60000 65536"/>
                  <a:gd name="T15" fmla="*/ 0 60000 65536"/>
                  <a:gd name="T16" fmla="*/ 0 60000 65536"/>
                  <a:gd name="T17" fmla="*/ 0 60000 65536"/>
                  <a:gd name="T18" fmla="*/ 0 w 5"/>
                  <a:gd name="T19" fmla="*/ 0 h 15"/>
                  <a:gd name="T20" fmla="*/ 5 w 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5" h="15">
                    <a:moveTo>
                      <a:pt x="5" y="3"/>
                    </a:moveTo>
                    <a:lnTo>
                      <a:pt x="5" y="13"/>
                    </a:lnTo>
                    <a:lnTo>
                      <a:pt x="0" y="13"/>
                    </a:lnTo>
                    <a:lnTo>
                      <a:pt x="0" y="0"/>
                    </a:lnTo>
                    <a:lnTo>
                      <a:pt x="0" y="15"/>
                    </a:lnTo>
                    <a:lnTo>
                      <a:pt x="0"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44" name="Freeform 1059"/>
              <p:cNvSpPr>
                <a:spLocks/>
              </p:cNvSpPr>
              <p:nvPr/>
            </p:nvSpPr>
            <p:spPr bwMode="auto">
              <a:xfrm>
                <a:off x="974" y="1562"/>
                <a:ext cx="23" cy="5"/>
              </a:xfrm>
              <a:custGeom>
                <a:avLst/>
                <a:gdLst>
                  <a:gd name="T0" fmla="*/ 23 w 23"/>
                  <a:gd name="T1" fmla="*/ 0 h 5"/>
                  <a:gd name="T2" fmla="*/ 20 w 23"/>
                  <a:gd name="T3" fmla="*/ 5 h 5"/>
                  <a:gd name="T4" fmla="*/ 5 w 23"/>
                  <a:gd name="T5" fmla="*/ 5 h 5"/>
                  <a:gd name="T6" fmla="*/ 0 w 23"/>
                  <a:gd name="T7" fmla="*/ 0 h 5"/>
                  <a:gd name="T8" fmla="*/ 0 60000 65536"/>
                  <a:gd name="T9" fmla="*/ 0 60000 65536"/>
                  <a:gd name="T10" fmla="*/ 0 60000 65536"/>
                  <a:gd name="T11" fmla="*/ 0 60000 65536"/>
                  <a:gd name="T12" fmla="*/ 0 w 23"/>
                  <a:gd name="T13" fmla="*/ 0 h 5"/>
                  <a:gd name="T14" fmla="*/ 23 w 23"/>
                  <a:gd name="T15" fmla="*/ 5 h 5"/>
                </a:gdLst>
                <a:ahLst/>
                <a:cxnLst>
                  <a:cxn ang="T8">
                    <a:pos x="T0" y="T1"/>
                  </a:cxn>
                  <a:cxn ang="T9">
                    <a:pos x="T2" y="T3"/>
                  </a:cxn>
                  <a:cxn ang="T10">
                    <a:pos x="T4" y="T5"/>
                  </a:cxn>
                  <a:cxn ang="T11">
                    <a:pos x="T6" y="T7"/>
                  </a:cxn>
                </a:cxnLst>
                <a:rect l="T12" t="T13" r="T14" b="T15"/>
                <a:pathLst>
                  <a:path w="23" h="5">
                    <a:moveTo>
                      <a:pt x="23" y="0"/>
                    </a:moveTo>
                    <a:lnTo>
                      <a:pt x="20" y="5"/>
                    </a:lnTo>
                    <a:lnTo>
                      <a:pt x="5" y="5"/>
                    </a:lnTo>
                    <a:lnTo>
                      <a:pt x="0"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45" name="Line 1060"/>
              <p:cNvSpPr>
                <a:spLocks noChangeShapeType="1"/>
              </p:cNvSpPr>
              <p:nvPr/>
            </p:nvSpPr>
            <p:spPr bwMode="auto">
              <a:xfrm flipH="1">
                <a:off x="968" y="1574"/>
                <a:ext cx="8"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46" name="Line 1061"/>
              <p:cNvSpPr>
                <a:spLocks noChangeShapeType="1"/>
              </p:cNvSpPr>
              <p:nvPr/>
            </p:nvSpPr>
            <p:spPr bwMode="auto">
              <a:xfrm flipH="1">
                <a:off x="976" y="1574"/>
                <a:ext cx="3"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47" name="Line 1062"/>
              <p:cNvSpPr>
                <a:spLocks noChangeShapeType="1"/>
              </p:cNvSpPr>
              <p:nvPr/>
            </p:nvSpPr>
            <p:spPr bwMode="auto">
              <a:xfrm flipH="1">
                <a:off x="984" y="1574"/>
                <a:ext cx="2"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48" name="Freeform 1063"/>
              <p:cNvSpPr>
                <a:spLocks/>
              </p:cNvSpPr>
              <p:nvPr/>
            </p:nvSpPr>
            <p:spPr bwMode="auto">
              <a:xfrm>
                <a:off x="996" y="1574"/>
                <a:ext cx="1" cy="8"/>
              </a:xfrm>
              <a:custGeom>
                <a:avLst/>
                <a:gdLst>
                  <a:gd name="T0" fmla="*/ 0 w 1"/>
                  <a:gd name="T1" fmla="*/ 0 h 8"/>
                  <a:gd name="T2" fmla="*/ 0 w 1"/>
                  <a:gd name="T3" fmla="*/ 8 h 8"/>
                  <a:gd name="T4" fmla="*/ 0 w 1"/>
                  <a:gd name="T5" fmla="*/ 0 h 8"/>
                  <a:gd name="T6" fmla="*/ 0 w 1"/>
                  <a:gd name="T7" fmla="*/ 8 h 8"/>
                  <a:gd name="T8" fmla="*/ 0 60000 65536"/>
                  <a:gd name="T9" fmla="*/ 0 60000 65536"/>
                  <a:gd name="T10" fmla="*/ 0 60000 65536"/>
                  <a:gd name="T11" fmla="*/ 0 60000 65536"/>
                  <a:gd name="T12" fmla="*/ 0 w 1"/>
                  <a:gd name="T13" fmla="*/ 0 h 8"/>
                  <a:gd name="T14" fmla="*/ 1 w 1"/>
                  <a:gd name="T15" fmla="*/ 8 h 8"/>
                </a:gdLst>
                <a:ahLst/>
                <a:cxnLst>
                  <a:cxn ang="T8">
                    <a:pos x="T0" y="T1"/>
                  </a:cxn>
                  <a:cxn ang="T9">
                    <a:pos x="T2" y="T3"/>
                  </a:cxn>
                  <a:cxn ang="T10">
                    <a:pos x="T4" y="T5"/>
                  </a:cxn>
                  <a:cxn ang="T11">
                    <a:pos x="T6" y="T7"/>
                  </a:cxn>
                </a:cxnLst>
                <a:rect l="T12" t="T13" r="T14" b="T15"/>
                <a:pathLst>
                  <a:path w="1" h="8">
                    <a:moveTo>
                      <a:pt x="0" y="0"/>
                    </a:moveTo>
                    <a:lnTo>
                      <a:pt x="0" y="8"/>
                    </a:lnTo>
                    <a:lnTo>
                      <a:pt x="0" y="0"/>
                    </a:lnTo>
                    <a:lnTo>
                      <a:pt x="0" y="8"/>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49" name="Line 1064"/>
              <p:cNvSpPr>
                <a:spLocks noChangeShapeType="1"/>
              </p:cNvSpPr>
              <p:nvPr/>
            </p:nvSpPr>
            <p:spPr bwMode="auto">
              <a:xfrm>
                <a:off x="1004" y="1574"/>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50" name="Line 1065"/>
              <p:cNvSpPr>
                <a:spLocks noChangeShapeType="1"/>
              </p:cNvSpPr>
              <p:nvPr/>
            </p:nvSpPr>
            <p:spPr bwMode="auto">
              <a:xfrm>
                <a:off x="1010" y="1574"/>
                <a:ext cx="2"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51" name="Line 1066"/>
              <p:cNvSpPr>
                <a:spLocks noChangeShapeType="1"/>
              </p:cNvSpPr>
              <p:nvPr/>
            </p:nvSpPr>
            <p:spPr bwMode="auto">
              <a:xfrm>
                <a:off x="1020" y="1574"/>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52" name="Line 1067"/>
              <p:cNvSpPr>
                <a:spLocks noChangeShapeType="1"/>
              </p:cNvSpPr>
              <p:nvPr/>
            </p:nvSpPr>
            <p:spPr bwMode="auto">
              <a:xfrm flipV="1">
                <a:off x="1025" y="1574"/>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53" name="Line 1068"/>
              <p:cNvSpPr>
                <a:spLocks noChangeShapeType="1"/>
              </p:cNvSpPr>
              <p:nvPr/>
            </p:nvSpPr>
            <p:spPr bwMode="auto">
              <a:xfrm>
                <a:off x="1030" y="1574"/>
                <a:ext cx="1" cy="1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54" name="Line 1069"/>
              <p:cNvSpPr>
                <a:spLocks noChangeShapeType="1"/>
              </p:cNvSpPr>
              <p:nvPr/>
            </p:nvSpPr>
            <p:spPr bwMode="auto">
              <a:xfrm flipV="1">
                <a:off x="1033" y="1576"/>
                <a:ext cx="1" cy="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55" name="Line 1070"/>
              <p:cNvSpPr>
                <a:spLocks noChangeShapeType="1"/>
              </p:cNvSpPr>
              <p:nvPr/>
            </p:nvSpPr>
            <p:spPr bwMode="auto">
              <a:xfrm>
                <a:off x="1037" y="1577"/>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56" name="Line 1071"/>
              <p:cNvSpPr>
                <a:spLocks noChangeShapeType="1"/>
              </p:cNvSpPr>
              <p:nvPr/>
            </p:nvSpPr>
            <p:spPr bwMode="auto">
              <a:xfrm flipV="1">
                <a:off x="1012" y="1561"/>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57" name="Line 1072"/>
              <p:cNvSpPr>
                <a:spLocks noChangeShapeType="1"/>
              </p:cNvSpPr>
              <p:nvPr/>
            </p:nvSpPr>
            <p:spPr bwMode="auto">
              <a:xfrm>
                <a:off x="1004" y="1561"/>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58" name="Line 1073"/>
              <p:cNvSpPr>
                <a:spLocks noChangeShapeType="1"/>
              </p:cNvSpPr>
              <p:nvPr/>
            </p:nvSpPr>
            <p:spPr bwMode="auto">
              <a:xfrm flipV="1">
                <a:off x="997" y="1561"/>
                <a:ext cx="1" cy="11"/>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59" name="Line 1074"/>
              <p:cNvSpPr>
                <a:spLocks noChangeShapeType="1"/>
              </p:cNvSpPr>
              <p:nvPr/>
            </p:nvSpPr>
            <p:spPr bwMode="auto">
              <a:xfrm>
                <a:off x="991" y="1567"/>
                <a:ext cx="1"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60" name="Line 1075"/>
              <p:cNvSpPr>
                <a:spLocks noChangeShapeType="1"/>
              </p:cNvSpPr>
              <p:nvPr/>
            </p:nvSpPr>
            <p:spPr bwMode="auto">
              <a:xfrm flipV="1">
                <a:off x="986" y="1567"/>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61" name="Line 1076"/>
              <p:cNvSpPr>
                <a:spLocks noChangeShapeType="1"/>
              </p:cNvSpPr>
              <p:nvPr/>
            </p:nvSpPr>
            <p:spPr bwMode="auto">
              <a:xfrm>
                <a:off x="981" y="1567"/>
                <a:ext cx="1" cy="7"/>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62" name="Line 1077"/>
              <p:cNvSpPr>
                <a:spLocks noChangeShapeType="1"/>
              </p:cNvSpPr>
              <p:nvPr/>
            </p:nvSpPr>
            <p:spPr bwMode="auto">
              <a:xfrm flipV="1">
                <a:off x="969" y="1564"/>
                <a:ext cx="1" cy="12"/>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63" name="Freeform 1078"/>
              <p:cNvSpPr>
                <a:spLocks/>
              </p:cNvSpPr>
              <p:nvPr/>
            </p:nvSpPr>
            <p:spPr bwMode="auto">
              <a:xfrm>
                <a:off x="895" y="1498"/>
                <a:ext cx="45" cy="6"/>
              </a:xfrm>
              <a:custGeom>
                <a:avLst/>
                <a:gdLst>
                  <a:gd name="T0" fmla="*/ 0 w 45"/>
                  <a:gd name="T1" fmla="*/ 0 h 6"/>
                  <a:gd name="T2" fmla="*/ 10 w 45"/>
                  <a:gd name="T3" fmla="*/ 3 h 6"/>
                  <a:gd name="T4" fmla="*/ 12 w 45"/>
                  <a:gd name="T5" fmla="*/ 3 h 6"/>
                  <a:gd name="T6" fmla="*/ 13 w 45"/>
                  <a:gd name="T7" fmla="*/ 3 h 6"/>
                  <a:gd name="T8" fmla="*/ 15 w 45"/>
                  <a:gd name="T9" fmla="*/ 3 h 6"/>
                  <a:gd name="T10" fmla="*/ 15 w 45"/>
                  <a:gd name="T11" fmla="*/ 5 h 6"/>
                  <a:gd name="T12" fmla="*/ 17 w 45"/>
                  <a:gd name="T13" fmla="*/ 5 h 6"/>
                  <a:gd name="T14" fmla="*/ 18 w 45"/>
                  <a:gd name="T15" fmla="*/ 5 h 6"/>
                  <a:gd name="T16" fmla="*/ 20 w 45"/>
                  <a:gd name="T17" fmla="*/ 5 h 6"/>
                  <a:gd name="T18" fmla="*/ 22 w 45"/>
                  <a:gd name="T19" fmla="*/ 5 h 6"/>
                  <a:gd name="T20" fmla="*/ 23 w 45"/>
                  <a:gd name="T21" fmla="*/ 5 h 6"/>
                  <a:gd name="T22" fmla="*/ 25 w 45"/>
                  <a:gd name="T23" fmla="*/ 5 h 6"/>
                  <a:gd name="T24" fmla="*/ 27 w 45"/>
                  <a:gd name="T25" fmla="*/ 6 h 6"/>
                  <a:gd name="T26" fmla="*/ 28 w 45"/>
                  <a:gd name="T27" fmla="*/ 6 h 6"/>
                  <a:gd name="T28" fmla="*/ 31 w 45"/>
                  <a:gd name="T29" fmla="*/ 6 h 6"/>
                  <a:gd name="T30" fmla="*/ 33 w 45"/>
                  <a:gd name="T31" fmla="*/ 6 h 6"/>
                  <a:gd name="T32" fmla="*/ 36 w 45"/>
                  <a:gd name="T33" fmla="*/ 6 h 6"/>
                  <a:gd name="T34" fmla="*/ 41 w 45"/>
                  <a:gd name="T35" fmla="*/ 6 h 6"/>
                  <a:gd name="T36" fmla="*/ 45 w 45"/>
                  <a:gd name="T37" fmla="*/ 6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6"/>
                  <a:gd name="T59" fmla="*/ 45 w 45"/>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6">
                    <a:moveTo>
                      <a:pt x="0" y="0"/>
                    </a:moveTo>
                    <a:lnTo>
                      <a:pt x="10" y="3"/>
                    </a:lnTo>
                    <a:lnTo>
                      <a:pt x="12" y="3"/>
                    </a:lnTo>
                    <a:lnTo>
                      <a:pt x="13" y="3"/>
                    </a:lnTo>
                    <a:lnTo>
                      <a:pt x="15" y="3"/>
                    </a:lnTo>
                    <a:lnTo>
                      <a:pt x="15" y="5"/>
                    </a:lnTo>
                    <a:lnTo>
                      <a:pt x="17" y="5"/>
                    </a:lnTo>
                    <a:lnTo>
                      <a:pt x="18" y="5"/>
                    </a:lnTo>
                    <a:lnTo>
                      <a:pt x="20" y="5"/>
                    </a:lnTo>
                    <a:lnTo>
                      <a:pt x="22" y="5"/>
                    </a:lnTo>
                    <a:lnTo>
                      <a:pt x="23" y="5"/>
                    </a:lnTo>
                    <a:lnTo>
                      <a:pt x="25" y="5"/>
                    </a:lnTo>
                    <a:lnTo>
                      <a:pt x="27" y="6"/>
                    </a:lnTo>
                    <a:lnTo>
                      <a:pt x="28" y="6"/>
                    </a:lnTo>
                    <a:lnTo>
                      <a:pt x="31" y="6"/>
                    </a:lnTo>
                    <a:lnTo>
                      <a:pt x="33" y="6"/>
                    </a:lnTo>
                    <a:lnTo>
                      <a:pt x="36" y="6"/>
                    </a:lnTo>
                    <a:lnTo>
                      <a:pt x="41" y="6"/>
                    </a:lnTo>
                    <a:lnTo>
                      <a:pt x="45" y="6"/>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64" name="Freeform 1079"/>
              <p:cNvSpPr>
                <a:spLocks/>
              </p:cNvSpPr>
              <p:nvPr/>
            </p:nvSpPr>
            <p:spPr bwMode="auto">
              <a:xfrm>
                <a:off x="953" y="1503"/>
                <a:ext cx="21" cy="3"/>
              </a:xfrm>
              <a:custGeom>
                <a:avLst/>
                <a:gdLst>
                  <a:gd name="T0" fmla="*/ 0 w 21"/>
                  <a:gd name="T1" fmla="*/ 3 h 3"/>
                  <a:gd name="T2" fmla="*/ 11 w 21"/>
                  <a:gd name="T3" fmla="*/ 1 h 3"/>
                  <a:gd name="T4" fmla="*/ 13 w 21"/>
                  <a:gd name="T5" fmla="*/ 1 h 3"/>
                  <a:gd name="T6" fmla="*/ 15 w 21"/>
                  <a:gd name="T7" fmla="*/ 0 h 3"/>
                  <a:gd name="T8" fmla="*/ 16 w 21"/>
                  <a:gd name="T9" fmla="*/ 0 h 3"/>
                  <a:gd name="T10" fmla="*/ 18 w 21"/>
                  <a:gd name="T11" fmla="*/ 0 h 3"/>
                  <a:gd name="T12" fmla="*/ 19 w 21"/>
                  <a:gd name="T13" fmla="*/ 0 h 3"/>
                  <a:gd name="T14" fmla="*/ 21 w 2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3"/>
                  <a:gd name="T26" fmla="*/ 21 w 2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3">
                    <a:moveTo>
                      <a:pt x="0" y="3"/>
                    </a:moveTo>
                    <a:lnTo>
                      <a:pt x="11" y="1"/>
                    </a:lnTo>
                    <a:lnTo>
                      <a:pt x="13" y="1"/>
                    </a:lnTo>
                    <a:lnTo>
                      <a:pt x="15" y="0"/>
                    </a:lnTo>
                    <a:lnTo>
                      <a:pt x="16" y="0"/>
                    </a:lnTo>
                    <a:lnTo>
                      <a:pt x="18" y="0"/>
                    </a:lnTo>
                    <a:lnTo>
                      <a:pt x="19" y="0"/>
                    </a:lnTo>
                    <a:lnTo>
                      <a:pt x="21"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65" name="Freeform 1080"/>
              <p:cNvSpPr>
                <a:spLocks/>
              </p:cNvSpPr>
              <p:nvPr/>
            </p:nvSpPr>
            <p:spPr bwMode="auto">
              <a:xfrm>
                <a:off x="1007" y="1405"/>
                <a:ext cx="61" cy="80"/>
              </a:xfrm>
              <a:custGeom>
                <a:avLst/>
                <a:gdLst>
                  <a:gd name="T0" fmla="*/ 61 w 61"/>
                  <a:gd name="T1" fmla="*/ 0 h 80"/>
                  <a:gd name="T2" fmla="*/ 61 w 61"/>
                  <a:gd name="T3" fmla="*/ 3 h 80"/>
                  <a:gd name="T4" fmla="*/ 59 w 61"/>
                  <a:gd name="T5" fmla="*/ 5 h 80"/>
                  <a:gd name="T6" fmla="*/ 59 w 61"/>
                  <a:gd name="T7" fmla="*/ 8 h 80"/>
                  <a:gd name="T8" fmla="*/ 59 w 61"/>
                  <a:gd name="T9" fmla="*/ 10 h 80"/>
                  <a:gd name="T10" fmla="*/ 58 w 61"/>
                  <a:gd name="T11" fmla="*/ 13 h 80"/>
                  <a:gd name="T12" fmla="*/ 58 w 61"/>
                  <a:gd name="T13" fmla="*/ 15 h 80"/>
                  <a:gd name="T14" fmla="*/ 56 w 61"/>
                  <a:gd name="T15" fmla="*/ 17 h 80"/>
                  <a:gd name="T16" fmla="*/ 56 w 61"/>
                  <a:gd name="T17" fmla="*/ 18 h 80"/>
                  <a:gd name="T18" fmla="*/ 56 w 61"/>
                  <a:gd name="T19" fmla="*/ 20 h 80"/>
                  <a:gd name="T20" fmla="*/ 54 w 61"/>
                  <a:gd name="T21" fmla="*/ 22 h 80"/>
                  <a:gd name="T22" fmla="*/ 54 w 61"/>
                  <a:gd name="T23" fmla="*/ 23 h 80"/>
                  <a:gd name="T24" fmla="*/ 53 w 61"/>
                  <a:gd name="T25" fmla="*/ 25 h 80"/>
                  <a:gd name="T26" fmla="*/ 53 w 61"/>
                  <a:gd name="T27" fmla="*/ 27 h 80"/>
                  <a:gd name="T28" fmla="*/ 53 w 61"/>
                  <a:gd name="T29" fmla="*/ 28 h 80"/>
                  <a:gd name="T30" fmla="*/ 51 w 61"/>
                  <a:gd name="T31" fmla="*/ 30 h 80"/>
                  <a:gd name="T32" fmla="*/ 49 w 61"/>
                  <a:gd name="T33" fmla="*/ 32 h 80"/>
                  <a:gd name="T34" fmla="*/ 48 w 61"/>
                  <a:gd name="T35" fmla="*/ 33 h 80"/>
                  <a:gd name="T36" fmla="*/ 48 w 61"/>
                  <a:gd name="T37" fmla="*/ 35 h 80"/>
                  <a:gd name="T38" fmla="*/ 46 w 61"/>
                  <a:gd name="T39" fmla="*/ 35 h 80"/>
                  <a:gd name="T40" fmla="*/ 46 w 61"/>
                  <a:gd name="T41" fmla="*/ 37 h 80"/>
                  <a:gd name="T42" fmla="*/ 44 w 61"/>
                  <a:gd name="T43" fmla="*/ 38 h 80"/>
                  <a:gd name="T44" fmla="*/ 44 w 61"/>
                  <a:gd name="T45" fmla="*/ 40 h 80"/>
                  <a:gd name="T46" fmla="*/ 43 w 61"/>
                  <a:gd name="T47" fmla="*/ 41 h 80"/>
                  <a:gd name="T48" fmla="*/ 41 w 61"/>
                  <a:gd name="T49" fmla="*/ 43 h 80"/>
                  <a:gd name="T50" fmla="*/ 41 w 61"/>
                  <a:gd name="T51" fmla="*/ 45 h 80"/>
                  <a:gd name="T52" fmla="*/ 39 w 61"/>
                  <a:gd name="T53" fmla="*/ 46 h 80"/>
                  <a:gd name="T54" fmla="*/ 38 w 61"/>
                  <a:gd name="T55" fmla="*/ 48 h 80"/>
                  <a:gd name="T56" fmla="*/ 36 w 61"/>
                  <a:gd name="T57" fmla="*/ 50 h 80"/>
                  <a:gd name="T58" fmla="*/ 35 w 61"/>
                  <a:gd name="T59" fmla="*/ 51 h 80"/>
                  <a:gd name="T60" fmla="*/ 33 w 61"/>
                  <a:gd name="T61" fmla="*/ 53 h 80"/>
                  <a:gd name="T62" fmla="*/ 31 w 61"/>
                  <a:gd name="T63" fmla="*/ 55 h 80"/>
                  <a:gd name="T64" fmla="*/ 30 w 61"/>
                  <a:gd name="T65" fmla="*/ 58 h 80"/>
                  <a:gd name="T66" fmla="*/ 26 w 61"/>
                  <a:gd name="T67" fmla="*/ 60 h 80"/>
                  <a:gd name="T68" fmla="*/ 23 w 61"/>
                  <a:gd name="T69" fmla="*/ 61 h 80"/>
                  <a:gd name="T70" fmla="*/ 21 w 61"/>
                  <a:gd name="T71" fmla="*/ 65 h 80"/>
                  <a:gd name="T72" fmla="*/ 16 w 61"/>
                  <a:gd name="T73" fmla="*/ 68 h 80"/>
                  <a:gd name="T74" fmla="*/ 12 w 61"/>
                  <a:gd name="T75" fmla="*/ 71 h 80"/>
                  <a:gd name="T76" fmla="*/ 7 w 61"/>
                  <a:gd name="T77" fmla="*/ 75 h 80"/>
                  <a:gd name="T78" fmla="*/ 0 w 61"/>
                  <a:gd name="T79" fmla="*/ 8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
                  <a:gd name="T121" fmla="*/ 0 h 80"/>
                  <a:gd name="T122" fmla="*/ 61 w 61"/>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 h="80">
                    <a:moveTo>
                      <a:pt x="61" y="0"/>
                    </a:moveTo>
                    <a:lnTo>
                      <a:pt x="61" y="3"/>
                    </a:lnTo>
                    <a:lnTo>
                      <a:pt x="59" y="5"/>
                    </a:lnTo>
                    <a:lnTo>
                      <a:pt x="59" y="8"/>
                    </a:lnTo>
                    <a:lnTo>
                      <a:pt x="59" y="10"/>
                    </a:lnTo>
                    <a:lnTo>
                      <a:pt x="58" y="13"/>
                    </a:lnTo>
                    <a:lnTo>
                      <a:pt x="58" y="15"/>
                    </a:lnTo>
                    <a:lnTo>
                      <a:pt x="56" y="17"/>
                    </a:lnTo>
                    <a:lnTo>
                      <a:pt x="56" y="18"/>
                    </a:lnTo>
                    <a:lnTo>
                      <a:pt x="56" y="20"/>
                    </a:lnTo>
                    <a:lnTo>
                      <a:pt x="54" y="22"/>
                    </a:lnTo>
                    <a:lnTo>
                      <a:pt x="54" y="23"/>
                    </a:lnTo>
                    <a:lnTo>
                      <a:pt x="53" y="25"/>
                    </a:lnTo>
                    <a:lnTo>
                      <a:pt x="53" y="27"/>
                    </a:lnTo>
                    <a:lnTo>
                      <a:pt x="53" y="28"/>
                    </a:lnTo>
                    <a:lnTo>
                      <a:pt x="51" y="30"/>
                    </a:lnTo>
                    <a:lnTo>
                      <a:pt x="49" y="32"/>
                    </a:lnTo>
                    <a:lnTo>
                      <a:pt x="48" y="33"/>
                    </a:lnTo>
                    <a:lnTo>
                      <a:pt x="48" y="35"/>
                    </a:lnTo>
                    <a:lnTo>
                      <a:pt x="46" y="35"/>
                    </a:lnTo>
                    <a:lnTo>
                      <a:pt x="46" y="37"/>
                    </a:lnTo>
                    <a:lnTo>
                      <a:pt x="44" y="38"/>
                    </a:lnTo>
                    <a:lnTo>
                      <a:pt x="44" y="40"/>
                    </a:lnTo>
                    <a:lnTo>
                      <a:pt x="43" y="41"/>
                    </a:lnTo>
                    <a:lnTo>
                      <a:pt x="41" y="43"/>
                    </a:lnTo>
                    <a:lnTo>
                      <a:pt x="41" y="45"/>
                    </a:lnTo>
                    <a:lnTo>
                      <a:pt x="39" y="46"/>
                    </a:lnTo>
                    <a:lnTo>
                      <a:pt x="38" y="48"/>
                    </a:lnTo>
                    <a:lnTo>
                      <a:pt x="36" y="50"/>
                    </a:lnTo>
                    <a:lnTo>
                      <a:pt x="35" y="51"/>
                    </a:lnTo>
                    <a:lnTo>
                      <a:pt x="33" y="53"/>
                    </a:lnTo>
                    <a:lnTo>
                      <a:pt x="31" y="55"/>
                    </a:lnTo>
                    <a:lnTo>
                      <a:pt x="30" y="58"/>
                    </a:lnTo>
                    <a:lnTo>
                      <a:pt x="26" y="60"/>
                    </a:lnTo>
                    <a:lnTo>
                      <a:pt x="23" y="61"/>
                    </a:lnTo>
                    <a:lnTo>
                      <a:pt x="21" y="65"/>
                    </a:lnTo>
                    <a:lnTo>
                      <a:pt x="16" y="68"/>
                    </a:lnTo>
                    <a:lnTo>
                      <a:pt x="12" y="71"/>
                    </a:lnTo>
                    <a:lnTo>
                      <a:pt x="7" y="75"/>
                    </a:lnTo>
                    <a:lnTo>
                      <a:pt x="0" y="8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66" name="Freeform 1081"/>
              <p:cNvSpPr>
                <a:spLocks/>
              </p:cNvSpPr>
              <p:nvPr/>
            </p:nvSpPr>
            <p:spPr bwMode="auto">
              <a:xfrm>
                <a:off x="1019" y="1407"/>
                <a:ext cx="29" cy="66"/>
              </a:xfrm>
              <a:custGeom>
                <a:avLst/>
                <a:gdLst>
                  <a:gd name="T0" fmla="*/ 29 w 29"/>
                  <a:gd name="T1" fmla="*/ 0 h 66"/>
                  <a:gd name="T2" fmla="*/ 29 w 29"/>
                  <a:gd name="T3" fmla="*/ 1 h 66"/>
                  <a:gd name="T4" fmla="*/ 29 w 29"/>
                  <a:gd name="T5" fmla="*/ 5 h 66"/>
                  <a:gd name="T6" fmla="*/ 29 w 29"/>
                  <a:gd name="T7" fmla="*/ 6 h 66"/>
                  <a:gd name="T8" fmla="*/ 29 w 29"/>
                  <a:gd name="T9" fmla="*/ 8 h 66"/>
                  <a:gd name="T10" fmla="*/ 29 w 29"/>
                  <a:gd name="T11" fmla="*/ 10 h 66"/>
                  <a:gd name="T12" fmla="*/ 29 w 29"/>
                  <a:gd name="T13" fmla="*/ 11 h 66"/>
                  <a:gd name="T14" fmla="*/ 27 w 29"/>
                  <a:gd name="T15" fmla="*/ 13 h 66"/>
                  <a:gd name="T16" fmla="*/ 27 w 29"/>
                  <a:gd name="T17" fmla="*/ 15 h 66"/>
                  <a:gd name="T18" fmla="*/ 27 w 29"/>
                  <a:gd name="T19" fmla="*/ 16 h 66"/>
                  <a:gd name="T20" fmla="*/ 27 w 29"/>
                  <a:gd name="T21" fmla="*/ 18 h 66"/>
                  <a:gd name="T22" fmla="*/ 27 w 29"/>
                  <a:gd name="T23" fmla="*/ 20 h 66"/>
                  <a:gd name="T24" fmla="*/ 26 w 29"/>
                  <a:gd name="T25" fmla="*/ 21 h 66"/>
                  <a:gd name="T26" fmla="*/ 26 w 29"/>
                  <a:gd name="T27" fmla="*/ 23 h 66"/>
                  <a:gd name="T28" fmla="*/ 26 w 29"/>
                  <a:gd name="T29" fmla="*/ 25 h 66"/>
                  <a:gd name="T30" fmla="*/ 24 w 29"/>
                  <a:gd name="T31" fmla="*/ 26 h 66"/>
                  <a:gd name="T32" fmla="*/ 24 w 29"/>
                  <a:gd name="T33" fmla="*/ 28 h 66"/>
                  <a:gd name="T34" fmla="*/ 24 w 29"/>
                  <a:gd name="T35" fmla="*/ 30 h 66"/>
                  <a:gd name="T36" fmla="*/ 23 w 29"/>
                  <a:gd name="T37" fmla="*/ 31 h 66"/>
                  <a:gd name="T38" fmla="*/ 23 w 29"/>
                  <a:gd name="T39" fmla="*/ 33 h 66"/>
                  <a:gd name="T40" fmla="*/ 23 w 29"/>
                  <a:gd name="T41" fmla="*/ 35 h 66"/>
                  <a:gd name="T42" fmla="*/ 21 w 29"/>
                  <a:gd name="T43" fmla="*/ 36 h 66"/>
                  <a:gd name="T44" fmla="*/ 21 w 29"/>
                  <a:gd name="T45" fmla="*/ 38 h 66"/>
                  <a:gd name="T46" fmla="*/ 19 w 29"/>
                  <a:gd name="T47" fmla="*/ 39 h 66"/>
                  <a:gd name="T48" fmla="*/ 19 w 29"/>
                  <a:gd name="T49" fmla="*/ 41 h 66"/>
                  <a:gd name="T50" fmla="*/ 19 w 29"/>
                  <a:gd name="T51" fmla="*/ 43 h 66"/>
                  <a:gd name="T52" fmla="*/ 18 w 29"/>
                  <a:gd name="T53" fmla="*/ 44 h 66"/>
                  <a:gd name="T54" fmla="*/ 16 w 29"/>
                  <a:gd name="T55" fmla="*/ 46 h 66"/>
                  <a:gd name="T56" fmla="*/ 16 w 29"/>
                  <a:gd name="T57" fmla="*/ 48 h 66"/>
                  <a:gd name="T58" fmla="*/ 14 w 29"/>
                  <a:gd name="T59" fmla="*/ 49 h 66"/>
                  <a:gd name="T60" fmla="*/ 13 w 29"/>
                  <a:gd name="T61" fmla="*/ 51 h 66"/>
                  <a:gd name="T62" fmla="*/ 11 w 29"/>
                  <a:gd name="T63" fmla="*/ 54 h 66"/>
                  <a:gd name="T64" fmla="*/ 9 w 29"/>
                  <a:gd name="T65" fmla="*/ 56 h 66"/>
                  <a:gd name="T66" fmla="*/ 6 w 29"/>
                  <a:gd name="T67" fmla="*/ 59 h 66"/>
                  <a:gd name="T68" fmla="*/ 4 w 29"/>
                  <a:gd name="T69" fmla="*/ 61 h 66"/>
                  <a:gd name="T70" fmla="*/ 3 w 29"/>
                  <a:gd name="T71" fmla="*/ 64 h 66"/>
                  <a:gd name="T72" fmla="*/ 0 w 29"/>
                  <a:gd name="T73" fmla="*/ 66 h 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
                  <a:gd name="T112" fmla="*/ 0 h 66"/>
                  <a:gd name="T113" fmla="*/ 29 w 29"/>
                  <a:gd name="T114" fmla="*/ 66 h 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 h="66">
                    <a:moveTo>
                      <a:pt x="29" y="0"/>
                    </a:moveTo>
                    <a:lnTo>
                      <a:pt x="29" y="1"/>
                    </a:lnTo>
                    <a:lnTo>
                      <a:pt x="29" y="5"/>
                    </a:lnTo>
                    <a:lnTo>
                      <a:pt x="29" y="6"/>
                    </a:lnTo>
                    <a:lnTo>
                      <a:pt x="29" y="8"/>
                    </a:lnTo>
                    <a:lnTo>
                      <a:pt x="29" y="10"/>
                    </a:lnTo>
                    <a:lnTo>
                      <a:pt x="29" y="11"/>
                    </a:lnTo>
                    <a:lnTo>
                      <a:pt x="27" y="13"/>
                    </a:lnTo>
                    <a:lnTo>
                      <a:pt x="27" y="15"/>
                    </a:lnTo>
                    <a:lnTo>
                      <a:pt x="27" y="16"/>
                    </a:lnTo>
                    <a:lnTo>
                      <a:pt x="27" y="18"/>
                    </a:lnTo>
                    <a:lnTo>
                      <a:pt x="27" y="20"/>
                    </a:lnTo>
                    <a:lnTo>
                      <a:pt x="26" y="21"/>
                    </a:lnTo>
                    <a:lnTo>
                      <a:pt x="26" y="23"/>
                    </a:lnTo>
                    <a:lnTo>
                      <a:pt x="26" y="25"/>
                    </a:lnTo>
                    <a:lnTo>
                      <a:pt x="24" y="26"/>
                    </a:lnTo>
                    <a:lnTo>
                      <a:pt x="24" y="28"/>
                    </a:lnTo>
                    <a:lnTo>
                      <a:pt x="24" y="30"/>
                    </a:lnTo>
                    <a:lnTo>
                      <a:pt x="23" y="31"/>
                    </a:lnTo>
                    <a:lnTo>
                      <a:pt x="23" y="33"/>
                    </a:lnTo>
                    <a:lnTo>
                      <a:pt x="23" y="35"/>
                    </a:lnTo>
                    <a:lnTo>
                      <a:pt x="21" y="36"/>
                    </a:lnTo>
                    <a:lnTo>
                      <a:pt x="21" y="38"/>
                    </a:lnTo>
                    <a:lnTo>
                      <a:pt x="19" y="39"/>
                    </a:lnTo>
                    <a:lnTo>
                      <a:pt x="19" y="41"/>
                    </a:lnTo>
                    <a:lnTo>
                      <a:pt x="19" y="43"/>
                    </a:lnTo>
                    <a:lnTo>
                      <a:pt x="18" y="44"/>
                    </a:lnTo>
                    <a:lnTo>
                      <a:pt x="16" y="46"/>
                    </a:lnTo>
                    <a:lnTo>
                      <a:pt x="16" y="48"/>
                    </a:lnTo>
                    <a:lnTo>
                      <a:pt x="14" y="49"/>
                    </a:lnTo>
                    <a:lnTo>
                      <a:pt x="13" y="51"/>
                    </a:lnTo>
                    <a:lnTo>
                      <a:pt x="11" y="54"/>
                    </a:lnTo>
                    <a:lnTo>
                      <a:pt x="9" y="56"/>
                    </a:lnTo>
                    <a:lnTo>
                      <a:pt x="6" y="59"/>
                    </a:lnTo>
                    <a:lnTo>
                      <a:pt x="4" y="61"/>
                    </a:lnTo>
                    <a:lnTo>
                      <a:pt x="3" y="64"/>
                    </a:lnTo>
                    <a:lnTo>
                      <a:pt x="0" y="66"/>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67" name="Freeform 1082"/>
              <p:cNvSpPr>
                <a:spLocks/>
              </p:cNvSpPr>
              <p:nvPr/>
            </p:nvSpPr>
            <p:spPr bwMode="auto">
              <a:xfrm>
                <a:off x="885" y="1506"/>
                <a:ext cx="91" cy="17"/>
              </a:xfrm>
              <a:custGeom>
                <a:avLst/>
                <a:gdLst>
                  <a:gd name="T0" fmla="*/ 0 w 91"/>
                  <a:gd name="T1" fmla="*/ 17 h 17"/>
                  <a:gd name="T2" fmla="*/ 5 w 91"/>
                  <a:gd name="T3" fmla="*/ 17 h 17"/>
                  <a:gd name="T4" fmla="*/ 10 w 91"/>
                  <a:gd name="T5" fmla="*/ 17 h 17"/>
                  <a:gd name="T6" fmla="*/ 14 w 91"/>
                  <a:gd name="T7" fmla="*/ 17 h 17"/>
                  <a:gd name="T8" fmla="*/ 17 w 91"/>
                  <a:gd name="T9" fmla="*/ 17 h 17"/>
                  <a:gd name="T10" fmla="*/ 20 w 91"/>
                  <a:gd name="T11" fmla="*/ 17 h 17"/>
                  <a:gd name="T12" fmla="*/ 23 w 91"/>
                  <a:gd name="T13" fmla="*/ 17 h 17"/>
                  <a:gd name="T14" fmla="*/ 25 w 91"/>
                  <a:gd name="T15" fmla="*/ 15 h 17"/>
                  <a:gd name="T16" fmla="*/ 28 w 91"/>
                  <a:gd name="T17" fmla="*/ 15 h 17"/>
                  <a:gd name="T18" fmla="*/ 30 w 91"/>
                  <a:gd name="T19" fmla="*/ 15 h 17"/>
                  <a:gd name="T20" fmla="*/ 33 w 91"/>
                  <a:gd name="T21" fmla="*/ 15 h 17"/>
                  <a:gd name="T22" fmla="*/ 37 w 91"/>
                  <a:gd name="T23" fmla="*/ 15 h 17"/>
                  <a:gd name="T24" fmla="*/ 38 w 91"/>
                  <a:gd name="T25" fmla="*/ 15 h 17"/>
                  <a:gd name="T26" fmla="*/ 40 w 91"/>
                  <a:gd name="T27" fmla="*/ 13 h 17"/>
                  <a:gd name="T28" fmla="*/ 41 w 91"/>
                  <a:gd name="T29" fmla="*/ 13 h 17"/>
                  <a:gd name="T30" fmla="*/ 45 w 91"/>
                  <a:gd name="T31" fmla="*/ 13 h 17"/>
                  <a:gd name="T32" fmla="*/ 46 w 91"/>
                  <a:gd name="T33" fmla="*/ 12 h 17"/>
                  <a:gd name="T34" fmla="*/ 48 w 91"/>
                  <a:gd name="T35" fmla="*/ 12 h 17"/>
                  <a:gd name="T36" fmla="*/ 51 w 91"/>
                  <a:gd name="T37" fmla="*/ 12 h 17"/>
                  <a:gd name="T38" fmla="*/ 53 w 91"/>
                  <a:gd name="T39" fmla="*/ 10 h 17"/>
                  <a:gd name="T40" fmla="*/ 56 w 91"/>
                  <a:gd name="T41" fmla="*/ 10 h 17"/>
                  <a:gd name="T42" fmla="*/ 58 w 91"/>
                  <a:gd name="T43" fmla="*/ 10 h 17"/>
                  <a:gd name="T44" fmla="*/ 61 w 91"/>
                  <a:gd name="T45" fmla="*/ 8 h 17"/>
                  <a:gd name="T46" fmla="*/ 64 w 91"/>
                  <a:gd name="T47" fmla="*/ 8 h 17"/>
                  <a:gd name="T48" fmla="*/ 68 w 91"/>
                  <a:gd name="T49" fmla="*/ 7 h 17"/>
                  <a:gd name="T50" fmla="*/ 71 w 91"/>
                  <a:gd name="T51" fmla="*/ 7 h 17"/>
                  <a:gd name="T52" fmla="*/ 74 w 91"/>
                  <a:gd name="T53" fmla="*/ 5 h 17"/>
                  <a:gd name="T54" fmla="*/ 78 w 91"/>
                  <a:gd name="T55" fmla="*/ 3 h 17"/>
                  <a:gd name="T56" fmla="*/ 83 w 91"/>
                  <a:gd name="T57" fmla="*/ 2 h 17"/>
                  <a:gd name="T58" fmla="*/ 86 w 91"/>
                  <a:gd name="T59" fmla="*/ 2 h 17"/>
                  <a:gd name="T60" fmla="*/ 91 w 91"/>
                  <a:gd name="T61" fmla="*/ 0 h 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17"/>
                  <a:gd name="T95" fmla="*/ 91 w 91"/>
                  <a:gd name="T96" fmla="*/ 17 h 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17">
                    <a:moveTo>
                      <a:pt x="0" y="17"/>
                    </a:moveTo>
                    <a:lnTo>
                      <a:pt x="5" y="17"/>
                    </a:lnTo>
                    <a:lnTo>
                      <a:pt x="10" y="17"/>
                    </a:lnTo>
                    <a:lnTo>
                      <a:pt x="14" y="17"/>
                    </a:lnTo>
                    <a:lnTo>
                      <a:pt x="17" y="17"/>
                    </a:lnTo>
                    <a:lnTo>
                      <a:pt x="20" y="17"/>
                    </a:lnTo>
                    <a:lnTo>
                      <a:pt x="23" y="17"/>
                    </a:lnTo>
                    <a:lnTo>
                      <a:pt x="25" y="15"/>
                    </a:lnTo>
                    <a:lnTo>
                      <a:pt x="28" y="15"/>
                    </a:lnTo>
                    <a:lnTo>
                      <a:pt x="30" y="15"/>
                    </a:lnTo>
                    <a:lnTo>
                      <a:pt x="33" y="15"/>
                    </a:lnTo>
                    <a:lnTo>
                      <a:pt x="37" y="15"/>
                    </a:lnTo>
                    <a:lnTo>
                      <a:pt x="38" y="15"/>
                    </a:lnTo>
                    <a:lnTo>
                      <a:pt x="40" y="13"/>
                    </a:lnTo>
                    <a:lnTo>
                      <a:pt x="41" y="13"/>
                    </a:lnTo>
                    <a:lnTo>
                      <a:pt x="45" y="13"/>
                    </a:lnTo>
                    <a:lnTo>
                      <a:pt x="46" y="12"/>
                    </a:lnTo>
                    <a:lnTo>
                      <a:pt x="48" y="12"/>
                    </a:lnTo>
                    <a:lnTo>
                      <a:pt x="51" y="12"/>
                    </a:lnTo>
                    <a:lnTo>
                      <a:pt x="53" y="10"/>
                    </a:lnTo>
                    <a:lnTo>
                      <a:pt x="56" y="10"/>
                    </a:lnTo>
                    <a:lnTo>
                      <a:pt x="58" y="10"/>
                    </a:lnTo>
                    <a:lnTo>
                      <a:pt x="61" y="8"/>
                    </a:lnTo>
                    <a:lnTo>
                      <a:pt x="64" y="8"/>
                    </a:lnTo>
                    <a:lnTo>
                      <a:pt x="68" y="7"/>
                    </a:lnTo>
                    <a:lnTo>
                      <a:pt x="71" y="7"/>
                    </a:lnTo>
                    <a:lnTo>
                      <a:pt x="74" y="5"/>
                    </a:lnTo>
                    <a:lnTo>
                      <a:pt x="78" y="3"/>
                    </a:lnTo>
                    <a:lnTo>
                      <a:pt x="83" y="2"/>
                    </a:lnTo>
                    <a:lnTo>
                      <a:pt x="86" y="2"/>
                    </a:lnTo>
                    <a:lnTo>
                      <a:pt x="91"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68" name="Freeform 1083"/>
              <p:cNvSpPr>
                <a:spLocks/>
              </p:cNvSpPr>
              <p:nvPr/>
            </p:nvSpPr>
            <p:spPr bwMode="auto">
              <a:xfrm>
                <a:off x="885" y="1511"/>
                <a:ext cx="56" cy="3"/>
              </a:xfrm>
              <a:custGeom>
                <a:avLst/>
                <a:gdLst>
                  <a:gd name="T0" fmla="*/ 0 w 56"/>
                  <a:gd name="T1" fmla="*/ 2 h 3"/>
                  <a:gd name="T2" fmla="*/ 17 w 56"/>
                  <a:gd name="T3" fmla="*/ 3 h 3"/>
                  <a:gd name="T4" fmla="*/ 18 w 56"/>
                  <a:gd name="T5" fmla="*/ 3 h 3"/>
                  <a:gd name="T6" fmla="*/ 20 w 56"/>
                  <a:gd name="T7" fmla="*/ 3 h 3"/>
                  <a:gd name="T8" fmla="*/ 22 w 56"/>
                  <a:gd name="T9" fmla="*/ 3 h 3"/>
                  <a:gd name="T10" fmla="*/ 23 w 56"/>
                  <a:gd name="T11" fmla="*/ 3 h 3"/>
                  <a:gd name="T12" fmla="*/ 25 w 56"/>
                  <a:gd name="T13" fmla="*/ 3 h 3"/>
                  <a:gd name="T14" fmla="*/ 28 w 56"/>
                  <a:gd name="T15" fmla="*/ 3 h 3"/>
                  <a:gd name="T16" fmla="*/ 30 w 56"/>
                  <a:gd name="T17" fmla="*/ 3 h 3"/>
                  <a:gd name="T18" fmla="*/ 32 w 56"/>
                  <a:gd name="T19" fmla="*/ 3 h 3"/>
                  <a:gd name="T20" fmla="*/ 33 w 56"/>
                  <a:gd name="T21" fmla="*/ 3 h 3"/>
                  <a:gd name="T22" fmla="*/ 35 w 56"/>
                  <a:gd name="T23" fmla="*/ 3 h 3"/>
                  <a:gd name="T24" fmla="*/ 37 w 56"/>
                  <a:gd name="T25" fmla="*/ 3 h 3"/>
                  <a:gd name="T26" fmla="*/ 40 w 56"/>
                  <a:gd name="T27" fmla="*/ 3 h 3"/>
                  <a:gd name="T28" fmla="*/ 41 w 56"/>
                  <a:gd name="T29" fmla="*/ 2 h 3"/>
                  <a:gd name="T30" fmla="*/ 45 w 56"/>
                  <a:gd name="T31" fmla="*/ 2 h 3"/>
                  <a:gd name="T32" fmla="*/ 48 w 56"/>
                  <a:gd name="T33" fmla="*/ 2 h 3"/>
                  <a:gd name="T34" fmla="*/ 53 w 56"/>
                  <a:gd name="T35" fmla="*/ 0 h 3"/>
                  <a:gd name="T36" fmla="*/ 56 w 56"/>
                  <a:gd name="T37" fmla="*/ 0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3"/>
                  <a:gd name="T59" fmla="*/ 56 w 56"/>
                  <a:gd name="T60" fmla="*/ 3 h 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3">
                    <a:moveTo>
                      <a:pt x="0" y="2"/>
                    </a:moveTo>
                    <a:lnTo>
                      <a:pt x="17" y="3"/>
                    </a:lnTo>
                    <a:lnTo>
                      <a:pt x="18" y="3"/>
                    </a:lnTo>
                    <a:lnTo>
                      <a:pt x="20" y="3"/>
                    </a:lnTo>
                    <a:lnTo>
                      <a:pt x="22" y="3"/>
                    </a:lnTo>
                    <a:lnTo>
                      <a:pt x="23" y="3"/>
                    </a:lnTo>
                    <a:lnTo>
                      <a:pt x="25" y="3"/>
                    </a:lnTo>
                    <a:lnTo>
                      <a:pt x="28" y="3"/>
                    </a:lnTo>
                    <a:lnTo>
                      <a:pt x="30" y="3"/>
                    </a:lnTo>
                    <a:lnTo>
                      <a:pt x="32" y="3"/>
                    </a:lnTo>
                    <a:lnTo>
                      <a:pt x="33" y="3"/>
                    </a:lnTo>
                    <a:lnTo>
                      <a:pt x="35" y="3"/>
                    </a:lnTo>
                    <a:lnTo>
                      <a:pt x="37" y="3"/>
                    </a:lnTo>
                    <a:lnTo>
                      <a:pt x="40" y="3"/>
                    </a:lnTo>
                    <a:lnTo>
                      <a:pt x="41" y="2"/>
                    </a:lnTo>
                    <a:lnTo>
                      <a:pt x="45" y="2"/>
                    </a:lnTo>
                    <a:lnTo>
                      <a:pt x="48" y="2"/>
                    </a:lnTo>
                    <a:lnTo>
                      <a:pt x="53" y="0"/>
                    </a:lnTo>
                    <a:lnTo>
                      <a:pt x="56"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69" name="Freeform 1084"/>
              <p:cNvSpPr>
                <a:spLocks/>
              </p:cNvSpPr>
              <p:nvPr/>
            </p:nvSpPr>
            <p:spPr bwMode="auto">
              <a:xfrm>
                <a:off x="907" y="1483"/>
                <a:ext cx="67" cy="16"/>
              </a:xfrm>
              <a:custGeom>
                <a:avLst/>
                <a:gdLst>
                  <a:gd name="T0" fmla="*/ 0 w 67"/>
                  <a:gd name="T1" fmla="*/ 0 h 16"/>
                  <a:gd name="T2" fmla="*/ 1 w 67"/>
                  <a:gd name="T3" fmla="*/ 2 h 16"/>
                  <a:gd name="T4" fmla="*/ 3 w 67"/>
                  <a:gd name="T5" fmla="*/ 3 h 16"/>
                  <a:gd name="T6" fmla="*/ 6 w 67"/>
                  <a:gd name="T7" fmla="*/ 5 h 16"/>
                  <a:gd name="T8" fmla="*/ 8 w 67"/>
                  <a:gd name="T9" fmla="*/ 5 h 16"/>
                  <a:gd name="T10" fmla="*/ 10 w 67"/>
                  <a:gd name="T11" fmla="*/ 7 h 16"/>
                  <a:gd name="T12" fmla="*/ 11 w 67"/>
                  <a:gd name="T13" fmla="*/ 7 h 16"/>
                  <a:gd name="T14" fmla="*/ 11 w 67"/>
                  <a:gd name="T15" fmla="*/ 8 h 16"/>
                  <a:gd name="T16" fmla="*/ 13 w 67"/>
                  <a:gd name="T17" fmla="*/ 10 h 16"/>
                  <a:gd name="T18" fmla="*/ 15 w 67"/>
                  <a:gd name="T19" fmla="*/ 10 h 16"/>
                  <a:gd name="T20" fmla="*/ 18 w 67"/>
                  <a:gd name="T21" fmla="*/ 12 h 16"/>
                  <a:gd name="T22" fmla="*/ 19 w 67"/>
                  <a:gd name="T23" fmla="*/ 12 h 16"/>
                  <a:gd name="T24" fmla="*/ 21 w 67"/>
                  <a:gd name="T25" fmla="*/ 12 h 16"/>
                  <a:gd name="T26" fmla="*/ 23 w 67"/>
                  <a:gd name="T27" fmla="*/ 13 h 16"/>
                  <a:gd name="T28" fmla="*/ 24 w 67"/>
                  <a:gd name="T29" fmla="*/ 13 h 16"/>
                  <a:gd name="T30" fmla="*/ 26 w 67"/>
                  <a:gd name="T31" fmla="*/ 13 h 16"/>
                  <a:gd name="T32" fmla="*/ 28 w 67"/>
                  <a:gd name="T33" fmla="*/ 13 h 16"/>
                  <a:gd name="T34" fmla="*/ 31 w 67"/>
                  <a:gd name="T35" fmla="*/ 13 h 16"/>
                  <a:gd name="T36" fmla="*/ 33 w 67"/>
                  <a:gd name="T37" fmla="*/ 15 h 16"/>
                  <a:gd name="T38" fmla="*/ 36 w 67"/>
                  <a:gd name="T39" fmla="*/ 15 h 16"/>
                  <a:gd name="T40" fmla="*/ 38 w 67"/>
                  <a:gd name="T41" fmla="*/ 15 h 16"/>
                  <a:gd name="T42" fmla="*/ 41 w 67"/>
                  <a:gd name="T43" fmla="*/ 15 h 16"/>
                  <a:gd name="T44" fmla="*/ 44 w 67"/>
                  <a:gd name="T45" fmla="*/ 15 h 16"/>
                  <a:gd name="T46" fmla="*/ 49 w 67"/>
                  <a:gd name="T47" fmla="*/ 16 h 16"/>
                  <a:gd name="T48" fmla="*/ 54 w 67"/>
                  <a:gd name="T49" fmla="*/ 16 h 16"/>
                  <a:gd name="T50" fmla="*/ 57 w 67"/>
                  <a:gd name="T51" fmla="*/ 16 h 16"/>
                  <a:gd name="T52" fmla="*/ 62 w 67"/>
                  <a:gd name="T53" fmla="*/ 16 h 16"/>
                  <a:gd name="T54" fmla="*/ 67 w 67"/>
                  <a:gd name="T55" fmla="*/ 16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6"/>
                  <a:gd name="T86" fmla="*/ 67 w 67"/>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6">
                    <a:moveTo>
                      <a:pt x="0" y="0"/>
                    </a:moveTo>
                    <a:lnTo>
                      <a:pt x="1" y="2"/>
                    </a:lnTo>
                    <a:lnTo>
                      <a:pt x="3" y="3"/>
                    </a:lnTo>
                    <a:lnTo>
                      <a:pt x="6" y="5"/>
                    </a:lnTo>
                    <a:lnTo>
                      <a:pt x="8" y="5"/>
                    </a:lnTo>
                    <a:lnTo>
                      <a:pt x="10" y="7"/>
                    </a:lnTo>
                    <a:lnTo>
                      <a:pt x="11" y="7"/>
                    </a:lnTo>
                    <a:lnTo>
                      <a:pt x="11" y="8"/>
                    </a:lnTo>
                    <a:lnTo>
                      <a:pt x="13" y="10"/>
                    </a:lnTo>
                    <a:lnTo>
                      <a:pt x="15" y="10"/>
                    </a:lnTo>
                    <a:lnTo>
                      <a:pt x="18" y="12"/>
                    </a:lnTo>
                    <a:lnTo>
                      <a:pt x="19" y="12"/>
                    </a:lnTo>
                    <a:lnTo>
                      <a:pt x="21" y="12"/>
                    </a:lnTo>
                    <a:lnTo>
                      <a:pt x="23" y="13"/>
                    </a:lnTo>
                    <a:lnTo>
                      <a:pt x="24" y="13"/>
                    </a:lnTo>
                    <a:lnTo>
                      <a:pt x="26" y="13"/>
                    </a:lnTo>
                    <a:lnTo>
                      <a:pt x="28" y="13"/>
                    </a:lnTo>
                    <a:lnTo>
                      <a:pt x="31" y="13"/>
                    </a:lnTo>
                    <a:lnTo>
                      <a:pt x="33" y="15"/>
                    </a:lnTo>
                    <a:lnTo>
                      <a:pt x="36" y="15"/>
                    </a:lnTo>
                    <a:lnTo>
                      <a:pt x="38" y="15"/>
                    </a:lnTo>
                    <a:lnTo>
                      <a:pt x="41" y="15"/>
                    </a:lnTo>
                    <a:lnTo>
                      <a:pt x="44" y="15"/>
                    </a:lnTo>
                    <a:lnTo>
                      <a:pt x="49" y="16"/>
                    </a:lnTo>
                    <a:lnTo>
                      <a:pt x="54" y="16"/>
                    </a:lnTo>
                    <a:lnTo>
                      <a:pt x="57" y="16"/>
                    </a:lnTo>
                    <a:lnTo>
                      <a:pt x="62" y="16"/>
                    </a:lnTo>
                    <a:lnTo>
                      <a:pt x="67" y="16"/>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70" name="Freeform 1085"/>
              <p:cNvSpPr>
                <a:spLocks/>
              </p:cNvSpPr>
              <p:nvPr/>
            </p:nvSpPr>
            <p:spPr bwMode="auto">
              <a:xfrm>
                <a:off x="1012" y="1410"/>
                <a:ext cx="15" cy="68"/>
              </a:xfrm>
              <a:custGeom>
                <a:avLst/>
                <a:gdLst>
                  <a:gd name="T0" fmla="*/ 13 w 15"/>
                  <a:gd name="T1" fmla="*/ 0 h 68"/>
                  <a:gd name="T2" fmla="*/ 13 w 15"/>
                  <a:gd name="T3" fmla="*/ 3 h 68"/>
                  <a:gd name="T4" fmla="*/ 13 w 15"/>
                  <a:gd name="T5" fmla="*/ 5 h 68"/>
                  <a:gd name="T6" fmla="*/ 13 w 15"/>
                  <a:gd name="T7" fmla="*/ 8 h 68"/>
                  <a:gd name="T8" fmla="*/ 15 w 15"/>
                  <a:gd name="T9" fmla="*/ 10 h 68"/>
                  <a:gd name="T10" fmla="*/ 15 w 15"/>
                  <a:gd name="T11" fmla="*/ 12 h 68"/>
                  <a:gd name="T12" fmla="*/ 15 w 15"/>
                  <a:gd name="T13" fmla="*/ 13 h 68"/>
                  <a:gd name="T14" fmla="*/ 15 w 15"/>
                  <a:gd name="T15" fmla="*/ 15 h 68"/>
                  <a:gd name="T16" fmla="*/ 15 w 15"/>
                  <a:gd name="T17" fmla="*/ 17 h 68"/>
                  <a:gd name="T18" fmla="*/ 15 w 15"/>
                  <a:gd name="T19" fmla="*/ 18 h 68"/>
                  <a:gd name="T20" fmla="*/ 15 w 15"/>
                  <a:gd name="T21" fmla="*/ 20 h 68"/>
                  <a:gd name="T22" fmla="*/ 13 w 15"/>
                  <a:gd name="T23" fmla="*/ 22 h 68"/>
                  <a:gd name="T24" fmla="*/ 13 w 15"/>
                  <a:gd name="T25" fmla="*/ 23 h 68"/>
                  <a:gd name="T26" fmla="*/ 13 w 15"/>
                  <a:gd name="T27" fmla="*/ 25 h 68"/>
                  <a:gd name="T28" fmla="*/ 13 w 15"/>
                  <a:gd name="T29" fmla="*/ 27 h 68"/>
                  <a:gd name="T30" fmla="*/ 13 w 15"/>
                  <a:gd name="T31" fmla="*/ 28 h 68"/>
                  <a:gd name="T32" fmla="*/ 13 w 15"/>
                  <a:gd name="T33" fmla="*/ 30 h 68"/>
                  <a:gd name="T34" fmla="*/ 13 w 15"/>
                  <a:gd name="T35" fmla="*/ 32 h 68"/>
                  <a:gd name="T36" fmla="*/ 13 w 15"/>
                  <a:gd name="T37" fmla="*/ 33 h 68"/>
                  <a:gd name="T38" fmla="*/ 11 w 15"/>
                  <a:gd name="T39" fmla="*/ 35 h 68"/>
                  <a:gd name="T40" fmla="*/ 11 w 15"/>
                  <a:gd name="T41" fmla="*/ 38 h 68"/>
                  <a:gd name="T42" fmla="*/ 11 w 15"/>
                  <a:gd name="T43" fmla="*/ 40 h 68"/>
                  <a:gd name="T44" fmla="*/ 11 w 15"/>
                  <a:gd name="T45" fmla="*/ 41 h 68"/>
                  <a:gd name="T46" fmla="*/ 11 w 15"/>
                  <a:gd name="T47" fmla="*/ 43 h 68"/>
                  <a:gd name="T48" fmla="*/ 11 w 15"/>
                  <a:gd name="T49" fmla="*/ 45 h 68"/>
                  <a:gd name="T50" fmla="*/ 10 w 15"/>
                  <a:gd name="T51" fmla="*/ 46 h 68"/>
                  <a:gd name="T52" fmla="*/ 10 w 15"/>
                  <a:gd name="T53" fmla="*/ 48 h 68"/>
                  <a:gd name="T54" fmla="*/ 10 w 15"/>
                  <a:gd name="T55" fmla="*/ 50 h 68"/>
                  <a:gd name="T56" fmla="*/ 8 w 15"/>
                  <a:gd name="T57" fmla="*/ 51 h 68"/>
                  <a:gd name="T58" fmla="*/ 8 w 15"/>
                  <a:gd name="T59" fmla="*/ 53 h 68"/>
                  <a:gd name="T60" fmla="*/ 7 w 15"/>
                  <a:gd name="T61" fmla="*/ 55 h 68"/>
                  <a:gd name="T62" fmla="*/ 5 w 15"/>
                  <a:gd name="T63" fmla="*/ 58 h 68"/>
                  <a:gd name="T64" fmla="*/ 5 w 15"/>
                  <a:gd name="T65" fmla="*/ 60 h 68"/>
                  <a:gd name="T66" fmla="*/ 3 w 15"/>
                  <a:gd name="T67" fmla="*/ 61 h 68"/>
                  <a:gd name="T68" fmla="*/ 2 w 15"/>
                  <a:gd name="T69" fmla="*/ 65 h 68"/>
                  <a:gd name="T70" fmla="*/ 0 w 15"/>
                  <a:gd name="T71" fmla="*/ 68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
                  <a:gd name="T109" fmla="*/ 0 h 68"/>
                  <a:gd name="T110" fmla="*/ 15 w 15"/>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 h="68">
                    <a:moveTo>
                      <a:pt x="13" y="0"/>
                    </a:moveTo>
                    <a:lnTo>
                      <a:pt x="13" y="3"/>
                    </a:lnTo>
                    <a:lnTo>
                      <a:pt x="13" y="5"/>
                    </a:lnTo>
                    <a:lnTo>
                      <a:pt x="13" y="8"/>
                    </a:lnTo>
                    <a:lnTo>
                      <a:pt x="15" y="10"/>
                    </a:lnTo>
                    <a:lnTo>
                      <a:pt x="15" y="12"/>
                    </a:lnTo>
                    <a:lnTo>
                      <a:pt x="15" y="13"/>
                    </a:lnTo>
                    <a:lnTo>
                      <a:pt x="15" y="15"/>
                    </a:lnTo>
                    <a:lnTo>
                      <a:pt x="15" y="17"/>
                    </a:lnTo>
                    <a:lnTo>
                      <a:pt x="15" y="18"/>
                    </a:lnTo>
                    <a:lnTo>
                      <a:pt x="15" y="20"/>
                    </a:lnTo>
                    <a:lnTo>
                      <a:pt x="13" y="22"/>
                    </a:lnTo>
                    <a:lnTo>
                      <a:pt x="13" y="23"/>
                    </a:lnTo>
                    <a:lnTo>
                      <a:pt x="13" y="25"/>
                    </a:lnTo>
                    <a:lnTo>
                      <a:pt x="13" y="27"/>
                    </a:lnTo>
                    <a:lnTo>
                      <a:pt x="13" y="28"/>
                    </a:lnTo>
                    <a:lnTo>
                      <a:pt x="13" y="30"/>
                    </a:lnTo>
                    <a:lnTo>
                      <a:pt x="13" y="32"/>
                    </a:lnTo>
                    <a:lnTo>
                      <a:pt x="13" y="33"/>
                    </a:lnTo>
                    <a:lnTo>
                      <a:pt x="11" y="35"/>
                    </a:lnTo>
                    <a:lnTo>
                      <a:pt x="11" y="38"/>
                    </a:lnTo>
                    <a:lnTo>
                      <a:pt x="11" y="40"/>
                    </a:lnTo>
                    <a:lnTo>
                      <a:pt x="11" y="41"/>
                    </a:lnTo>
                    <a:lnTo>
                      <a:pt x="11" y="43"/>
                    </a:lnTo>
                    <a:lnTo>
                      <a:pt x="11" y="45"/>
                    </a:lnTo>
                    <a:lnTo>
                      <a:pt x="10" y="46"/>
                    </a:lnTo>
                    <a:lnTo>
                      <a:pt x="10" y="48"/>
                    </a:lnTo>
                    <a:lnTo>
                      <a:pt x="10" y="50"/>
                    </a:lnTo>
                    <a:lnTo>
                      <a:pt x="8" y="51"/>
                    </a:lnTo>
                    <a:lnTo>
                      <a:pt x="8" y="53"/>
                    </a:lnTo>
                    <a:lnTo>
                      <a:pt x="7" y="55"/>
                    </a:lnTo>
                    <a:lnTo>
                      <a:pt x="5" y="58"/>
                    </a:lnTo>
                    <a:lnTo>
                      <a:pt x="5" y="60"/>
                    </a:lnTo>
                    <a:lnTo>
                      <a:pt x="3" y="61"/>
                    </a:lnTo>
                    <a:lnTo>
                      <a:pt x="2" y="65"/>
                    </a:lnTo>
                    <a:lnTo>
                      <a:pt x="0" y="68"/>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71" name="Freeform 1086"/>
              <p:cNvSpPr>
                <a:spLocks/>
              </p:cNvSpPr>
              <p:nvPr/>
            </p:nvSpPr>
            <p:spPr bwMode="auto">
              <a:xfrm>
                <a:off x="1002" y="1420"/>
                <a:ext cx="5" cy="61"/>
              </a:xfrm>
              <a:custGeom>
                <a:avLst/>
                <a:gdLst>
                  <a:gd name="T0" fmla="*/ 0 w 5"/>
                  <a:gd name="T1" fmla="*/ 0 h 61"/>
                  <a:gd name="T2" fmla="*/ 0 w 5"/>
                  <a:gd name="T3" fmla="*/ 2 h 61"/>
                  <a:gd name="T4" fmla="*/ 2 w 5"/>
                  <a:gd name="T5" fmla="*/ 3 h 61"/>
                  <a:gd name="T6" fmla="*/ 2 w 5"/>
                  <a:gd name="T7" fmla="*/ 5 h 61"/>
                  <a:gd name="T8" fmla="*/ 2 w 5"/>
                  <a:gd name="T9" fmla="*/ 7 h 61"/>
                  <a:gd name="T10" fmla="*/ 3 w 5"/>
                  <a:gd name="T11" fmla="*/ 8 h 61"/>
                  <a:gd name="T12" fmla="*/ 3 w 5"/>
                  <a:gd name="T13" fmla="*/ 10 h 61"/>
                  <a:gd name="T14" fmla="*/ 3 w 5"/>
                  <a:gd name="T15" fmla="*/ 12 h 61"/>
                  <a:gd name="T16" fmla="*/ 3 w 5"/>
                  <a:gd name="T17" fmla="*/ 13 h 61"/>
                  <a:gd name="T18" fmla="*/ 3 w 5"/>
                  <a:gd name="T19" fmla="*/ 15 h 61"/>
                  <a:gd name="T20" fmla="*/ 5 w 5"/>
                  <a:gd name="T21" fmla="*/ 17 h 61"/>
                  <a:gd name="T22" fmla="*/ 5 w 5"/>
                  <a:gd name="T23" fmla="*/ 18 h 61"/>
                  <a:gd name="T24" fmla="*/ 5 w 5"/>
                  <a:gd name="T25" fmla="*/ 20 h 61"/>
                  <a:gd name="T26" fmla="*/ 5 w 5"/>
                  <a:gd name="T27" fmla="*/ 22 h 61"/>
                  <a:gd name="T28" fmla="*/ 5 w 5"/>
                  <a:gd name="T29" fmla="*/ 23 h 61"/>
                  <a:gd name="T30" fmla="*/ 5 w 5"/>
                  <a:gd name="T31" fmla="*/ 25 h 61"/>
                  <a:gd name="T32" fmla="*/ 5 w 5"/>
                  <a:gd name="T33" fmla="*/ 26 h 61"/>
                  <a:gd name="T34" fmla="*/ 5 w 5"/>
                  <a:gd name="T35" fmla="*/ 28 h 61"/>
                  <a:gd name="T36" fmla="*/ 5 w 5"/>
                  <a:gd name="T37" fmla="*/ 30 h 61"/>
                  <a:gd name="T38" fmla="*/ 5 w 5"/>
                  <a:gd name="T39" fmla="*/ 31 h 61"/>
                  <a:gd name="T40" fmla="*/ 5 w 5"/>
                  <a:gd name="T41" fmla="*/ 33 h 61"/>
                  <a:gd name="T42" fmla="*/ 5 w 5"/>
                  <a:gd name="T43" fmla="*/ 35 h 61"/>
                  <a:gd name="T44" fmla="*/ 5 w 5"/>
                  <a:gd name="T45" fmla="*/ 36 h 61"/>
                  <a:gd name="T46" fmla="*/ 5 w 5"/>
                  <a:gd name="T47" fmla="*/ 38 h 61"/>
                  <a:gd name="T48" fmla="*/ 5 w 5"/>
                  <a:gd name="T49" fmla="*/ 40 h 61"/>
                  <a:gd name="T50" fmla="*/ 5 w 5"/>
                  <a:gd name="T51" fmla="*/ 41 h 61"/>
                  <a:gd name="T52" fmla="*/ 5 w 5"/>
                  <a:gd name="T53" fmla="*/ 43 h 61"/>
                  <a:gd name="T54" fmla="*/ 5 w 5"/>
                  <a:gd name="T55" fmla="*/ 45 h 61"/>
                  <a:gd name="T56" fmla="*/ 5 w 5"/>
                  <a:gd name="T57" fmla="*/ 46 h 61"/>
                  <a:gd name="T58" fmla="*/ 5 w 5"/>
                  <a:gd name="T59" fmla="*/ 48 h 61"/>
                  <a:gd name="T60" fmla="*/ 5 w 5"/>
                  <a:gd name="T61" fmla="*/ 50 h 61"/>
                  <a:gd name="T62" fmla="*/ 3 w 5"/>
                  <a:gd name="T63" fmla="*/ 51 h 61"/>
                  <a:gd name="T64" fmla="*/ 3 w 5"/>
                  <a:gd name="T65" fmla="*/ 55 h 61"/>
                  <a:gd name="T66" fmla="*/ 3 w 5"/>
                  <a:gd name="T67" fmla="*/ 56 h 61"/>
                  <a:gd name="T68" fmla="*/ 3 w 5"/>
                  <a:gd name="T69" fmla="*/ 60 h 61"/>
                  <a:gd name="T70" fmla="*/ 3 w 5"/>
                  <a:gd name="T71" fmla="*/ 61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
                  <a:gd name="T109" fmla="*/ 0 h 61"/>
                  <a:gd name="T110" fmla="*/ 5 w 5"/>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 h="61">
                    <a:moveTo>
                      <a:pt x="0" y="0"/>
                    </a:moveTo>
                    <a:lnTo>
                      <a:pt x="0" y="2"/>
                    </a:lnTo>
                    <a:lnTo>
                      <a:pt x="2" y="3"/>
                    </a:lnTo>
                    <a:lnTo>
                      <a:pt x="2" y="5"/>
                    </a:lnTo>
                    <a:lnTo>
                      <a:pt x="2" y="7"/>
                    </a:lnTo>
                    <a:lnTo>
                      <a:pt x="3" y="8"/>
                    </a:lnTo>
                    <a:lnTo>
                      <a:pt x="3" y="10"/>
                    </a:lnTo>
                    <a:lnTo>
                      <a:pt x="3" y="12"/>
                    </a:lnTo>
                    <a:lnTo>
                      <a:pt x="3" y="13"/>
                    </a:lnTo>
                    <a:lnTo>
                      <a:pt x="3" y="15"/>
                    </a:lnTo>
                    <a:lnTo>
                      <a:pt x="5" y="17"/>
                    </a:lnTo>
                    <a:lnTo>
                      <a:pt x="5" y="18"/>
                    </a:lnTo>
                    <a:lnTo>
                      <a:pt x="5" y="20"/>
                    </a:lnTo>
                    <a:lnTo>
                      <a:pt x="5" y="22"/>
                    </a:lnTo>
                    <a:lnTo>
                      <a:pt x="5" y="23"/>
                    </a:lnTo>
                    <a:lnTo>
                      <a:pt x="5" y="25"/>
                    </a:lnTo>
                    <a:lnTo>
                      <a:pt x="5" y="26"/>
                    </a:lnTo>
                    <a:lnTo>
                      <a:pt x="5" y="28"/>
                    </a:lnTo>
                    <a:lnTo>
                      <a:pt x="5" y="30"/>
                    </a:lnTo>
                    <a:lnTo>
                      <a:pt x="5" y="31"/>
                    </a:lnTo>
                    <a:lnTo>
                      <a:pt x="5" y="33"/>
                    </a:lnTo>
                    <a:lnTo>
                      <a:pt x="5" y="35"/>
                    </a:lnTo>
                    <a:lnTo>
                      <a:pt x="5" y="36"/>
                    </a:lnTo>
                    <a:lnTo>
                      <a:pt x="5" y="38"/>
                    </a:lnTo>
                    <a:lnTo>
                      <a:pt x="5" y="40"/>
                    </a:lnTo>
                    <a:lnTo>
                      <a:pt x="5" y="41"/>
                    </a:lnTo>
                    <a:lnTo>
                      <a:pt x="5" y="43"/>
                    </a:lnTo>
                    <a:lnTo>
                      <a:pt x="5" y="45"/>
                    </a:lnTo>
                    <a:lnTo>
                      <a:pt x="5" y="46"/>
                    </a:lnTo>
                    <a:lnTo>
                      <a:pt x="5" y="48"/>
                    </a:lnTo>
                    <a:lnTo>
                      <a:pt x="5" y="50"/>
                    </a:lnTo>
                    <a:lnTo>
                      <a:pt x="3" y="51"/>
                    </a:lnTo>
                    <a:lnTo>
                      <a:pt x="3" y="55"/>
                    </a:lnTo>
                    <a:lnTo>
                      <a:pt x="3" y="56"/>
                    </a:lnTo>
                    <a:lnTo>
                      <a:pt x="3" y="60"/>
                    </a:lnTo>
                    <a:lnTo>
                      <a:pt x="3" y="61"/>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72" name="Freeform 1087"/>
              <p:cNvSpPr>
                <a:spLocks/>
              </p:cNvSpPr>
              <p:nvPr/>
            </p:nvSpPr>
            <p:spPr bwMode="auto">
              <a:xfrm>
                <a:off x="922" y="1470"/>
                <a:ext cx="54" cy="25"/>
              </a:xfrm>
              <a:custGeom>
                <a:avLst/>
                <a:gdLst>
                  <a:gd name="T0" fmla="*/ 0 w 54"/>
                  <a:gd name="T1" fmla="*/ 0 h 25"/>
                  <a:gd name="T2" fmla="*/ 1 w 54"/>
                  <a:gd name="T3" fmla="*/ 1 h 25"/>
                  <a:gd name="T4" fmla="*/ 3 w 54"/>
                  <a:gd name="T5" fmla="*/ 3 h 25"/>
                  <a:gd name="T6" fmla="*/ 4 w 54"/>
                  <a:gd name="T7" fmla="*/ 5 h 25"/>
                  <a:gd name="T8" fmla="*/ 4 w 54"/>
                  <a:gd name="T9" fmla="*/ 6 h 25"/>
                  <a:gd name="T10" fmla="*/ 6 w 54"/>
                  <a:gd name="T11" fmla="*/ 8 h 25"/>
                  <a:gd name="T12" fmla="*/ 8 w 54"/>
                  <a:gd name="T13" fmla="*/ 8 h 25"/>
                  <a:gd name="T14" fmla="*/ 9 w 54"/>
                  <a:gd name="T15" fmla="*/ 10 h 25"/>
                  <a:gd name="T16" fmla="*/ 11 w 54"/>
                  <a:gd name="T17" fmla="*/ 11 h 25"/>
                  <a:gd name="T18" fmla="*/ 13 w 54"/>
                  <a:gd name="T19" fmla="*/ 11 h 25"/>
                  <a:gd name="T20" fmla="*/ 14 w 54"/>
                  <a:gd name="T21" fmla="*/ 13 h 25"/>
                  <a:gd name="T22" fmla="*/ 16 w 54"/>
                  <a:gd name="T23" fmla="*/ 13 h 25"/>
                  <a:gd name="T24" fmla="*/ 18 w 54"/>
                  <a:gd name="T25" fmla="*/ 15 h 25"/>
                  <a:gd name="T26" fmla="*/ 19 w 54"/>
                  <a:gd name="T27" fmla="*/ 16 h 25"/>
                  <a:gd name="T28" fmla="*/ 21 w 54"/>
                  <a:gd name="T29" fmla="*/ 16 h 25"/>
                  <a:gd name="T30" fmla="*/ 23 w 54"/>
                  <a:gd name="T31" fmla="*/ 16 h 25"/>
                  <a:gd name="T32" fmla="*/ 24 w 54"/>
                  <a:gd name="T33" fmla="*/ 18 h 25"/>
                  <a:gd name="T34" fmla="*/ 26 w 54"/>
                  <a:gd name="T35" fmla="*/ 18 h 25"/>
                  <a:gd name="T36" fmla="*/ 27 w 54"/>
                  <a:gd name="T37" fmla="*/ 20 h 25"/>
                  <a:gd name="T38" fmla="*/ 29 w 54"/>
                  <a:gd name="T39" fmla="*/ 20 h 25"/>
                  <a:gd name="T40" fmla="*/ 31 w 54"/>
                  <a:gd name="T41" fmla="*/ 20 h 25"/>
                  <a:gd name="T42" fmla="*/ 32 w 54"/>
                  <a:gd name="T43" fmla="*/ 21 h 25"/>
                  <a:gd name="T44" fmla="*/ 34 w 54"/>
                  <a:gd name="T45" fmla="*/ 21 h 25"/>
                  <a:gd name="T46" fmla="*/ 37 w 54"/>
                  <a:gd name="T47" fmla="*/ 23 h 25"/>
                  <a:gd name="T48" fmla="*/ 41 w 54"/>
                  <a:gd name="T49" fmla="*/ 23 h 25"/>
                  <a:gd name="T50" fmla="*/ 42 w 54"/>
                  <a:gd name="T51" fmla="*/ 23 h 25"/>
                  <a:gd name="T52" fmla="*/ 46 w 54"/>
                  <a:gd name="T53" fmla="*/ 25 h 25"/>
                  <a:gd name="T54" fmla="*/ 50 w 54"/>
                  <a:gd name="T55" fmla="*/ 25 h 25"/>
                  <a:gd name="T56" fmla="*/ 54 w 54"/>
                  <a:gd name="T57" fmla="*/ 25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25"/>
                  <a:gd name="T89" fmla="*/ 54 w 54"/>
                  <a:gd name="T90" fmla="*/ 25 h 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25">
                    <a:moveTo>
                      <a:pt x="0" y="0"/>
                    </a:moveTo>
                    <a:lnTo>
                      <a:pt x="1" y="1"/>
                    </a:lnTo>
                    <a:lnTo>
                      <a:pt x="3" y="3"/>
                    </a:lnTo>
                    <a:lnTo>
                      <a:pt x="4" y="5"/>
                    </a:lnTo>
                    <a:lnTo>
                      <a:pt x="4" y="6"/>
                    </a:lnTo>
                    <a:lnTo>
                      <a:pt x="6" y="8"/>
                    </a:lnTo>
                    <a:lnTo>
                      <a:pt x="8" y="8"/>
                    </a:lnTo>
                    <a:lnTo>
                      <a:pt x="9" y="10"/>
                    </a:lnTo>
                    <a:lnTo>
                      <a:pt x="11" y="11"/>
                    </a:lnTo>
                    <a:lnTo>
                      <a:pt x="13" y="11"/>
                    </a:lnTo>
                    <a:lnTo>
                      <a:pt x="14" y="13"/>
                    </a:lnTo>
                    <a:lnTo>
                      <a:pt x="16" y="13"/>
                    </a:lnTo>
                    <a:lnTo>
                      <a:pt x="18" y="15"/>
                    </a:lnTo>
                    <a:lnTo>
                      <a:pt x="19" y="16"/>
                    </a:lnTo>
                    <a:lnTo>
                      <a:pt x="21" y="16"/>
                    </a:lnTo>
                    <a:lnTo>
                      <a:pt x="23" y="16"/>
                    </a:lnTo>
                    <a:lnTo>
                      <a:pt x="24" y="18"/>
                    </a:lnTo>
                    <a:lnTo>
                      <a:pt x="26" y="18"/>
                    </a:lnTo>
                    <a:lnTo>
                      <a:pt x="27" y="20"/>
                    </a:lnTo>
                    <a:lnTo>
                      <a:pt x="29" y="20"/>
                    </a:lnTo>
                    <a:lnTo>
                      <a:pt x="31" y="20"/>
                    </a:lnTo>
                    <a:lnTo>
                      <a:pt x="32" y="21"/>
                    </a:lnTo>
                    <a:lnTo>
                      <a:pt x="34" y="21"/>
                    </a:lnTo>
                    <a:lnTo>
                      <a:pt x="37" y="23"/>
                    </a:lnTo>
                    <a:lnTo>
                      <a:pt x="41" y="23"/>
                    </a:lnTo>
                    <a:lnTo>
                      <a:pt x="42" y="23"/>
                    </a:lnTo>
                    <a:lnTo>
                      <a:pt x="46" y="25"/>
                    </a:lnTo>
                    <a:lnTo>
                      <a:pt x="50" y="25"/>
                    </a:lnTo>
                    <a:lnTo>
                      <a:pt x="54" y="25"/>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73" name="Freeform 1088"/>
              <p:cNvSpPr>
                <a:spLocks/>
              </p:cNvSpPr>
              <p:nvPr/>
            </p:nvSpPr>
            <p:spPr bwMode="auto">
              <a:xfrm>
                <a:off x="936" y="1456"/>
                <a:ext cx="35" cy="32"/>
              </a:xfrm>
              <a:custGeom>
                <a:avLst/>
                <a:gdLst>
                  <a:gd name="T0" fmla="*/ 0 w 35"/>
                  <a:gd name="T1" fmla="*/ 0 h 32"/>
                  <a:gd name="T2" fmla="*/ 7 w 35"/>
                  <a:gd name="T3" fmla="*/ 9 h 32"/>
                  <a:gd name="T4" fmla="*/ 7 w 35"/>
                  <a:gd name="T5" fmla="*/ 10 h 32"/>
                  <a:gd name="T6" fmla="*/ 9 w 35"/>
                  <a:gd name="T7" fmla="*/ 10 h 32"/>
                  <a:gd name="T8" fmla="*/ 9 w 35"/>
                  <a:gd name="T9" fmla="*/ 12 h 32"/>
                  <a:gd name="T10" fmla="*/ 10 w 35"/>
                  <a:gd name="T11" fmla="*/ 12 h 32"/>
                  <a:gd name="T12" fmla="*/ 10 w 35"/>
                  <a:gd name="T13" fmla="*/ 14 h 32"/>
                  <a:gd name="T14" fmla="*/ 12 w 35"/>
                  <a:gd name="T15" fmla="*/ 14 h 32"/>
                  <a:gd name="T16" fmla="*/ 13 w 35"/>
                  <a:gd name="T17" fmla="*/ 15 h 32"/>
                  <a:gd name="T18" fmla="*/ 15 w 35"/>
                  <a:gd name="T19" fmla="*/ 17 h 32"/>
                  <a:gd name="T20" fmla="*/ 17 w 35"/>
                  <a:gd name="T21" fmla="*/ 19 h 32"/>
                  <a:gd name="T22" fmla="*/ 18 w 35"/>
                  <a:gd name="T23" fmla="*/ 19 h 32"/>
                  <a:gd name="T24" fmla="*/ 20 w 35"/>
                  <a:gd name="T25" fmla="*/ 20 h 32"/>
                  <a:gd name="T26" fmla="*/ 22 w 35"/>
                  <a:gd name="T27" fmla="*/ 22 h 32"/>
                  <a:gd name="T28" fmla="*/ 23 w 35"/>
                  <a:gd name="T29" fmla="*/ 24 h 32"/>
                  <a:gd name="T30" fmla="*/ 25 w 35"/>
                  <a:gd name="T31" fmla="*/ 25 h 32"/>
                  <a:gd name="T32" fmla="*/ 28 w 35"/>
                  <a:gd name="T33" fmla="*/ 27 h 32"/>
                  <a:gd name="T34" fmla="*/ 32 w 35"/>
                  <a:gd name="T35" fmla="*/ 29 h 32"/>
                  <a:gd name="T36" fmla="*/ 35 w 35"/>
                  <a:gd name="T37" fmla="*/ 32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32"/>
                  <a:gd name="T59" fmla="*/ 35 w 35"/>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32">
                    <a:moveTo>
                      <a:pt x="0" y="0"/>
                    </a:moveTo>
                    <a:lnTo>
                      <a:pt x="7" y="9"/>
                    </a:lnTo>
                    <a:lnTo>
                      <a:pt x="7" y="10"/>
                    </a:lnTo>
                    <a:lnTo>
                      <a:pt x="9" y="10"/>
                    </a:lnTo>
                    <a:lnTo>
                      <a:pt x="9" y="12"/>
                    </a:lnTo>
                    <a:lnTo>
                      <a:pt x="10" y="12"/>
                    </a:lnTo>
                    <a:lnTo>
                      <a:pt x="10" y="14"/>
                    </a:lnTo>
                    <a:lnTo>
                      <a:pt x="12" y="14"/>
                    </a:lnTo>
                    <a:lnTo>
                      <a:pt x="13" y="15"/>
                    </a:lnTo>
                    <a:lnTo>
                      <a:pt x="15" y="17"/>
                    </a:lnTo>
                    <a:lnTo>
                      <a:pt x="17" y="19"/>
                    </a:lnTo>
                    <a:lnTo>
                      <a:pt x="18" y="19"/>
                    </a:lnTo>
                    <a:lnTo>
                      <a:pt x="20" y="20"/>
                    </a:lnTo>
                    <a:lnTo>
                      <a:pt x="22" y="22"/>
                    </a:lnTo>
                    <a:lnTo>
                      <a:pt x="23" y="24"/>
                    </a:lnTo>
                    <a:lnTo>
                      <a:pt x="25" y="25"/>
                    </a:lnTo>
                    <a:lnTo>
                      <a:pt x="28" y="27"/>
                    </a:lnTo>
                    <a:lnTo>
                      <a:pt x="32" y="29"/>
                    </a:lnTo>
                    <a:lnTo>
                      <a:pt x="35" y="32"/>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74" name="Freeform 1089"/>
              <p:cNvSpPr>
                <a:spLocks/>
              </p:cNvSpPr>
              <p:nvPr/>
            </p:nvSpPr>
            <p:spPr bwMode="auto">
              <a:xfrm>
                <a:off x="981" y="1432"/>
                <a:ext cx="10" cy="36"/>
              </a:xfrm>
              <a:custGeom>
                <a:avLst/>
                <a:gdLst>
                  <a:gd name="T0" fmla="*/ 0 w 10"/>
                  <a:gd name="T1" fmla="*/ 0 h 36"/>
                  <a:gd name="T2" fmla="*/ 3 w 10"/>
                  <a:gd name="T3" fmla="*/ 10 h 36"/>
                  <a:gd name="T4" fmla="*/ 5 w 10"/>
                  <a:gd name="T5" fmla="*/ 11 h 36"/>
                  <a:gd name="T6" fmla="*/ 5 w 10"/>
                  <a:gd name="T7" fmla="*/ 13 h 36"/>
                  <a:gd name="T8" fmla="*/ 5 w 10"/>
                  <a:gd name="T9" fmla="*/ 14 h 36"/>
                  <a:gd name="T10" fmla="*/ 6 w 10"/>
                  <a:gd name="T11" fmla="*/ 18 h 36"/>
                  <a:gd name="T12" fmla="*/ 6 w 10"/>
                  <a:gd name="T13" fmla="*/ 19 h 36"/>
                  <a:gd name="T14" fmla="*/ 8 w 10"/>
                  <a:gd name="T15" fmla="*/ 23 h 36"/>
                  <a:gd name="T16" fmla="*/ 8 w 10"/>
                  <a:gd name="T17" fmla="*/ 26 h 36"/>
                  <a:gd name="T18" fmla="*/ 10 w 10"/>
                  <a:gd name="T19" fmla="*/ 31 h 36"/>
                  <a:gd name="T20" fmla="*/ 10 w 10"/>
                  <a:gd name="T21" fmla="*/ 36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36"/>
                  <a:gd name="T35" fmla="*/ 10 w 10"/>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36">
                    <a:moveTo>
                      <a:pt x="0" y="0"/>
                    </a:moveTo>
                    <a:lnTo>
                      <a:pt x="3" y="10"/>
                    </a:lnTo>
                    <a:lnTo>
                      <a:pt x="5" y="11"/>
                    </a:lnTo>
                    <a:lnTo>
                      <a:pt x="5" y="13"/>
                    </a:lnTo>
                    <a:lnTo>
                      <a:pt x="5" y="14"/>
                    </a:lnTo>
                    <a:lnTo>
                      <a:pt x="6" y="18"/>
                    </a:lnTo>
                    <a:lnTo>
                      <a:pt x="6" y="19"/>
                    </a:lnTo>
                    <a:lnTo>
                      <a:pt x="8" y="23"/>
                    </a:lnTo>
                    <a:lnTo>
                      <a:pt x="8" y="26"/>
                    </a:lnTo>
                    <a:lnTo>
                      <a:pt x="10" y="31"/>
                    </a:lnTo>
                    <a:lnTo>
                      <a:pt x="10" y="36"/>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75" name="Freeform 1090"/>
              <p:cNvSpPr>
                <a:spLocks/>
              </p:cNvSpPr>
              <p:nvPr/>
            </p:nvSpPr>
            <p:spPr bwMode="auto">
              <a:xfrm>
                <a:off x="954" y="1445"/>
                <a:ext cx="18" cy="25"/>
              </a:xfrm>
              <a:custGeom>
                <a:avLst/>
                <a:gdLst>
                  <a:gd name="T0" fmla="*/ 0 w 18"/>
                  <a:gd name="T1" fmla="*/ 0 h 25"/>
                  <a:gd name="T2" fmla="*/ 12 w 18"/>
                  <a:gd name="T3" fmla="*/ 16 h 25"/>
                  <a:gd name="T4" fmla="*/ 12 w 18"/>
                  <a:gd name="T5" fmla="*/ 18 h 25"/>
                  <a:gd name="T6" fmla="*/ 14 w 18"/>
                  <a:gd name="T7" fmla="*/ 20 h 25"/>
                  <a:gd name="T8" fmla="*/ 15 w 18"/>
                  <a:gd name="T9" fmla="*/ 21 h 25"/>
                  <a:gd name="T10" fmla="*/ 17 w 18"/>
                  <a:gd name="T11" fmla="*/ 23 h 25"/>
                  <a:gd name="T12" fmla="*/ 17 w 18"/>
                  <a:gd name="T13" fmla="*/ 25 h 25"/>
                  <a:gd name="T14" fmla="*/ 18 w 18"/>
                  <a:gd name="T15" fmla="*/ 25 h 25"/>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5"/>
                  <a:gd name="T26" fmla="*/ 18 w 18"/>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5">
                    <a:moveTo>
                      <a:pt x="0" y="0"/>
                    </a:moveTo>
                    <a:lnTo>
                      <a:pt x="12" y="16"/>
                    </a:lnTo>
                    <a:lnTo>
                      <a:pt x="12" y="18"/>
                    </a:lnTo>
                    <a:lnTo>
                      <a:pt x="14" y="20"/>
                    </a:lnTo>
                    <a:lnTo>
                      <a:pt x="15" y="21"/>
                    </a:lnTo>
                    <a:lnTo>
                      <a:pt x="17" y="23"/>
                    </a:lnTo>
                    <a:lnTo>
                      <a:pt x="17" y="25"/>
                    </a:lnTo>
                    <a:lnTo>
                      <a:pt x="18" y="25"/>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76" name="Freeform 1091"/>
              <p:cNvSpPr>
                <a:spLocks/>
              </p:cNvSpPr>
              <p:nvPr/>
            </p:nvSpPr>
            <p:spPr bwMode="auto">
              <a:xfrm>
                <a:off x="961" y="1559"/>
                <a:ext cx="87" cy="51"/>
              </a:xfrm>
              <a:custGeom>
                <a:avLst/>
                <a:gdLst>
                  <a:gd name="T0" fmla="*/ 2 w 87"/>
                  <a:gd name="T1" fmla="*/ 5 h 51"/>
                  <a:gd name="T2" fmla="*/ 56 w 87"/>
                  <a:gd name="T3" fmla="*/ 0 h 51"/>
                  <a:gd name="T4" fmla="*/ 61 w 87"/>
                  <a:gd name="T5" fmla="*/ 3 h 51"/>
                  <a:gd name="T6" fmla="*/ 71 w 87"/>
                  <a:gd name="T7" fmla="*/ 3 h 51"/>
                  <a:gd name="T8" fmla="*/ 77 w 87"/>
                  <a:gd name="T9" fmla="*/ 5 h 51"/>
                  <a:gd name="T10" fmla="*/ 77 w 87"/>
                  <a:gd name="T11" fmla="*/ 17 h 51"/>
                  <a:gd name="T12" fmla="*/ 81 w 87"/>
                  <a:gd name="T13" fmla="*/ 18 h 51"/>
                  <a:gd name="T14" fmla="*/ 87 w 87"/>
                  <a:gd name="T15" fmla="*/ 18 h 51"/>
                  <a:gd name="T16" fmla="*/ 87 w 87"/>
                  <a:gd name="T17" fmla="*/ 20 h 51"/>
                  <a:gd name="T18" fmla="*/ 79 w 87"/>
                  <a:gd name="T19" fmla="*/ 20 h 51"/>
                  <a:gd name="T20" fmla="*/ 79 w 87"/>
                  <a:gd name="T21" fmla="*/ 25 h 51"/>
                  <a:gd name="T22" fmla="*/ 79 w 87"/>
                  <a:gd name="T23" fmla="*/ 30 h 51"/>
                  <a:gd name="T24" fmla="*/ 79 w 87"/>
                  <a:gd name="T25" fmla="*/ 35 h 51"/>
                  <a:gd name="T26" fmla="*/ 77 w 87"/>
                  <a:gd name="T27" fmla="*/ 35 h 51"/>
                  <a:gd name="T28" fmla="*/ 77 w 87"/>
                  <a:gd name="T29" fmla="*/ 51 h 51"/>
                  <a:gd name="T30" fmla="*/ 2 w 87"/>
                  <a:gd name="T31" fmla="*/ 51 h 51"/>
                  <a:gd name="T32" fmla="*/ 2 w 87"/>
                  <a:gd name="T33" fmla="*/ 35 h 51"/>
                  <a:gd name="T34" fmla="*/ 0 w 87"/>
                  <a:gd name="T35" fmla="*/ 35 h 51"/>
                  <a:gd name="T36" fmla="*/ 0 w 87"/>
                  <a:gd name="T37" fmla="*/ 30 h 51"/>
                  <a:gd name="T38" fmla="*/ 0 w 87"/>
                  <a:gd name="T39" fmla="*/ 28 h 51"/>
                  <a:gd name="T40" fmla="*/ 0 w 87"/>
                  <a:gd name="T41" fmla="*/ 23 h 51"/>
                  <a:gd name="T42" fmla="*/ 2 w 87"/>
                  <a:gd name="T43" fmla="*/ 23 h 51"/>
                  <a:gd name="T44" fmla="*/ 2 w 87"/>
                  <a:gd name="T45" fmla="*/ 17 h 51"/>
                  <a:gd name="T46" fmla="*/ 2 w 87"/>
                  <a:gd name="T47" fmla="*/ 5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
                  <a:gd name="T73" fmla="*/ 0 h 51"/>
                  <a:gd name="T74" fmla="*/ 87 w 87"/>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 h="51">
                    <a:moveTo>
                      <a:pt x="2" y="5"/>
                    </a:moveTo>
                    <a:lnTo>
                      <a:pt x="56" y="0"/>
                    </a:lnTo>
                    <a:lnTo>
                      <a:pt x="61" y="3"/>
                    </a:lnTo>
                    <a:lnTo>
                      <a:pt x="71" y="3"/>
                    </a:lnTo>
                    <a:lnTo>
                      <a:pt x="77" y="5"/>
                    </a:lnTo>
                    <a:lnTo>
                      <a:pt x="77" y="17"/>
                    </a:lnTo>
                    <a:lnTo>
                      <a:pt x="81" y="18"/>
                    </a:lnTo>
                    <a:lnTo>
                      <a:pt x="87" y="18"/>
                    </a:lnTo>
                    <a:lnTo>
                      <a:pt x="87" y="20"/>
                    </a:lnTo>
                    <a:lnTo>
                      <a:pt x="79" y="20"/>
                    </a:lnTo>
                    <a:lnTo>
                      <a:pt x="79" y="25"/>
                    </a:lnTo>
                    <a:lnTo>
                      <a:pt x="79" y="30"/>
                    </a:lnTo>
                    <a:lnTo>
                      <a:pt x="79" y="35"/>
                    </a:lnTo>
                    <a:lnTo>
                      <a:pt x="77" y="35"/>
                    </a:lnTo>
                    <a:lnTo>
                      <a:pt x="77" y="51"/>
                    </a:lnTo>
                    <a:lnTo>
                      <a:pt x="2" y="51"/>
                    </a:lnTo>
                    <a:lnTo>
                      <a:pt x="2" y="35"/>
                    </a:lnTo>
                    <a:lnTo>
                      <a:pt x="0" y="35"/>
                    </a:lnTo>
                    <a:lnTo>
                      <a:pt x="0" y="30"/>
                    </a:lnTo>
                    <a:lnTo>
                      <a:pt x="0" y="28"/>
                    </a:lnTo>
                    <a:lnTo>
                      <a:pt x="0" y="23"/>
                    </a:lnTo>
                    <a:lnTo>
                      <a:pt x="2" y="23"/>
                    </a:lnTo>
                    <a:lnTo>
                      <a:pt x="2" y="17"/>
                    </a:lnTo>
                    <a:lnTo>
                      <a:pt x="2" y="5"/>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77" name="Freeform 1092"/>
              <p:cNvSpPr>
                <a:spLocks/>
              </p:cNvSpPr>
              <p:nvPr/>
            </p:nvSpPr>
            <p:spPr bwMode="auto">
              <a:xfrm>
                <a:off x="963" y="1587"/>
                <a:ext cx="77" cy="2"/>
              </a:xfrm>
              <a:custGeom>
                <a:avLst/>
                <a:gdLst>
                  <a:gd name="T0" fmla="*/ 0 w 77"/>
                  <a:gd name="T1" fmla="*/ 2 h 2"/>
                  <a:gd name="T2" fmla="*/ 1 w 77"/>
                  <a:gd name="T3" fmla="*/ 2 h 2"/>
                  <a:gd name="T4" fmla="*/ 5 w 77"/>
                  <a:gd name="T5" fmla="*/ 2 h 2"/>
                  <a:gd name="T6" fmla="*/ 6 w 77"/>
                  <a:gd name="T7" fmla="*/ 2 h 2"/>
                  <a:gd name="T8" fmla="*/ 8 w 77"/>
                  <a:gd name="T9" fmla="*/ 2 h 2"/>
                  <a:gd name="T10" fmla="*/ 11 w 77"/>
                  <a:gd name="T11" fmla="*/ 2 h 2"/>
                  <a:gd name="T12" fmla="*/ 13 w 77"/>
                  <a:gd name="T13" fmla="*/ 2 h 2"/>
                  <a:gd name="T14" fmla="*/ 14 w 77"/>
                  <a:gd name="T15" fmla="*/ 2 h 2"/>
                  <a:gd name="T16" fmla="*/ 16 w 77"/>
                  <a:gd name="T17" fmla="*/ 0 h 2"/>
                  <a:gd name="T18" fmla="*/ 18 w 77"/>
                  <a:gd name="T19" fmla="*/ 0 h 2"/>
                  <a:gd name="T20" fmla="*/ 19 w 77"/>
                  <a:gd name="T21" fmla="*/ 0 h 2"/>
                  <a:gd name="T22" fmla="*/ 23 w 77"/>
                  <a:gd name="T23" fmla="*/ 0 h 2"/>
                  <a:gd name="T24" fmla="*/ 24 w 77"/>
                  <a:gd name="T25" fmla="*/ 0 h 2"/>
                  <a:gd name="T26" fmla="*/ 26 w 77"/>
                  <a:gd name="T27" fmla="*/ 0 h 2"/>
                  <a:gd name="T28" fmla="*/ 28 w 77"/>
                  <a:gd name="T29" fmla="*/ 0 h 2"/>
                  <a:gd name="T30" fmla="*/ 29 w 77"/>
                  <a:gd name="T31" fmla="*/ 0 h 2"/>
                  <a:gd name="T32" fmla="*/ 31 w 77"/>
                  <a:gd name="T33" fmla="*/ 0 h 2"/>
                  <a:gd name="T34" fmla="*/ 34 w 77"/>
                  <a:gd name="T35" fmla="*/ 0 h 2"/>
                  <a:gd name="T36" fmla="*/ 36 w 77"/>
                  <a:gd name="T37" fmla="*/ 0 h 2"/>
                  <a:gd name="T38" fmla="*/ 37 w 77"/>
                  <a:gd name="T39" fmla="*/ 0 h 2"/>
                  <a:gd name="T40" fmla="*/ 39 w 77"/>
                  <a:gd name="T41" fmla="*/ 0 h 2"/>
                  <a:gd name="T42" fmla="*/ 41 w 77"/>
                  <a:gd name="T43" fmla="*/ 0 h 2"/>
                  <a:gd name="T44" fmla="*/ 42 w 77"/>
                  <a:gd name="T45" fmla="*/ 0 h 2"/>
                  <a:gd name="T46" fmla="*/ 44 w 77"/>
                  <a:gd name="T47" fmla="*/ 0 h 2"/>
                  <a:gd name="T48" fmla="*/ 46 w 77"/>
                  <a:gd name="T49" fmla="*/ 0 h 2"/>
                  <a:gd name="T50" fmla="*/ 47 w 77"/>
                  <a:gd name="T51" fmla="*/ 0 h 2"/>
                  <a:gd name="T52" fmla="*/ 49 w 77"/>
                  <a:gd name="T53" fmla="*/ 0 h 2"/>
                  <a:gd name="T54" fmla="*/ 51 w 77"/>
                  <a:gd name="T55" fmla="*/ 0 h 2"/>
                  <a:gd name="T56" fmla="*/ 52 w 77"/>
                  <a:gd name="T57" fmla="*/ 0 h 2"/>
                  <a:gd name="T58" fmla="*/ 54 w 77"/>
                  <a:gd name="T59" fmla="*/ 0 h 2"/>
                  <a:gd name="T60" fmla="*/ 56 w 77"/>
                  <a:gd name="T61" fmla="*/ 0 h 2"/>
                  <a:gd name="T62" fmla="*/ 57 w 77"/>
                  <a:gd name="T63" fmla="*/ 0 h 2"/>
                  <a:gd name="T64" fmla="*/ 59 w 77"/>
                  <a:gd name="T65" fmla="*/ 0 h 2"/>
                  <a:gd name="T66" fmla="*/ 60 w 77"/>
                  <a:gd name="T67" fmla="*/ 2 h 2"/>
                  <a:gd name="T68" fmla="*/ 62 w 77"/>
                  <a:gd name="T69" fmla="*/ 2 h 2"/>
                  <a:gd name="T70" fmla="*/ 65 w 77"/>
                  <a:gd name="T71" fmla="*/ 2 h 2"/>
                  <a:gd name="T72" fmla="*/ 67 w 77"/>
                  <a:gd name="T73" fmla="*/ 2 h 2"/>
                  <a:gd name="T74" fmla="*/ 70 w 77"/>
                  <a:gd name="T75" fmla="*/ 2 h 2"/>
                  <a:gd name="T76" fmla="*/ 74 w 77"/>
                  <a:gd name="T77" fmla="*/ 2 h 2"/>
                  <a:gd name="T78" fmla="*/ 77 w 77"/>
                  <a:gd name="T79" fmla="*/ 2 h 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2"/>
                  <a:gd name="T122" fmla="*/ 77 w 77"/>
                  <a:gd name="T123" fmla="*/ 2 h 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2">
                    <a:moveTo>
                      <a:pt x="0" y="2"/>
                    </a:moveTo>
                    <a:lnTo>
                      <a:pt x="1" y="2"/>
                    </a:lnTo>
                    <a:lnTo>
                      <a:pt x="5" y="2"/>
                    </a:lnTo>
                    <a:lnTo>
                      <a:pt x="6" y="2"/>
                    </a:lnTo>
                    <a:lnTo>
                      <a:pt x="8" y="2"/>
                    </a:lnTo>
                    <a:lnTo>
                      <a:pt x="11" y="2"/>
                    </a:lnTo>
                    <a:lnTo>
                      <a:pt x="13" y="2"/>
                    </a:lnTo>
                    <a:lnTo>
                      <a:pt x="14" y="2"/>
                    </a:lnTo>
                    <a:lnTo>
                      <a:pt x="16" y="0"/>
                    </a:lnTo>
                    <a:lnTo>
                      <a:pt x="18" y="0"/>
                    </a:lnTo>
                    <a:lnTo>
                      <a:pt x="19" y="0"/>
                    </a:lnTo>
                    <a:lnTo>
                      <a:pt x="23" y="0"/>
                    </a:lnTo>
                    <a:lnTo>
                      <a:pt x="24" y="0"/>
                    </a:lnTo>
                    <a:lnTo>
                      <a:pt x="26" y="0"/>
                    </a:lnTo>
                    <a:lnTo>
                      <a:pt x="28" y="0"/>
                    </a:lnTo>
                    <a:lnTo>
                      <a:pt x="29" y="0"/>
                    </a:lnTo>
                    <a:lnTo>
                      <a:pt x="31" y="0"/>
                    </a:lnTo>
                    <a:lnTo>
                      <a:pt x="34" y="0"/>
                    </a:lnTo>
                    <a:lnTo>
                      <a:pt x="36" y="0"/>
                    </a:lnTo>
                    <a:lnTo>
                      <a:pt x="37" y="0"/>
                    </a:lnTo>
                    <a:lnTo>
                      <a:pt x="39" y="0"/>
                    </a:lnTo>
                    <a:lnTo>
                      <a:pt x="41" y="0"/>
                    </a:lnTo>
                    <a:lnTo>
                      <a:pt x="42" y="0"/>
                    </a:lnTo>
                    <a:lnTo>
                      <a:pt x="44" y="0"/>
                    </a:lnTo>
                    <a:lnTo>
                      <a:pt x="46" y="0"/>
                    </a:lnTo>
                    <a:lnTo>
                      <a:pt x="47" y="0"/>
                    </a:lnTo>
                    <a:lnTo>
                      <a:pt x="49" y="0"/>
                    </a:lnTo>
                    <a:lnTo>
                      <a:pt x="51" y="0"/>
                    </a:lnTo>
                    <a:lnTo>
                      <a:pt x="52" y="0"/>
                    </a:lnTo>
                    <a:lnTo>
                      <a:pt x="54" y="0"/>
                    </a:lnTo>
                    <a:lnTo>
                      <a:pt x="56" y="0"/>
                    </a:lnTo>
                    <a:lnTo>
                      <a:pt x="57" y="0"/>
                    </a:lnTo>
                    <a:lnTo>
                      <a:pt x="59" y="0"/>
                    </a:lnTo>
                    <a:lnTo>
                      <a:pt x="60" y="2"/>
                    </a:lnTo>
                    <a:lnTo>
                      <a:pt x="62" y="2"/>
                    </a:lnTo>
                    <a:lnTo>
                      <a:pt x="65" y="2"/>
                    </a:lnTo>
                    <a:lnTo>
                      <a:pt x="67" y="2"/>
                    </a:lnTo>
                    <a:lnTo>
                      <a:pt x="70" y="2"/>
                    </a:lnTo>
                    <a:lnTo>
                      <a:pt x="74" y="2"/>
                    </a:lnTo>
                    <a:lnTo>
                      <a:pt x="77" y="2"/>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78" name="Freeform 1093"/>
              <p:cNvSpPr>
                <a:spLocks/>
              </p:cNvSpPr>
              <p:nvPr/>
            </p:nvSpPr>
            <p:spPr bwMode="auto">
              <a:xfrm>
                <a:off x="961" y="1584"/>
                <a:ext cx="77" cy="3"/>
              </a:xfrm>
              <a:custGeom>
                <a:avLst/>
                <a:gdLst>
                  <a:gd name="T0" fmla="*/ 77 w 77"/>
                  <a:gd name="T1" fmla="*/ 2 h 3"/>
                  <a:gd name="T2" fmla="*/ 71 w 77"/>
                  <a:gd name="T3" fmla="*/ 2 h 3"/>
                  <a:gd name="T4" fmla="*/ 66 w 77"/>
                  <a:gd name="T5" fmla="*/ 0 h 3"/>
                  <a:gd name="T6" fmla="*/ 61 w 77"/>
                  <a:gd name="T7" fmla="*/ 0 h 3"/>
                  <a:gd name="T8" fmla="*/ 56 w 77"/>
                  <a:gd name="T9" fmla="*/ 0 h 3"/>
                  <a:gd name="T10" fmla="*/ 53 w 77"/>
                  <a:gd name="T11" fmla="*/ 0 h 3"/>
                  <a:gd name="T12" fmla="*/ 49 w 77"/>
                  <a:gd name="T13" fmla="*/ 0 h 3"/>
                  <a:gd name="T14" fmla="*/ 46 w 77"/>
                  <a:gd name="T15" fmla="*/ 0 h 3"/>
                  <a:gd name="T16" fmla="*/ 43 w 77"/>
                  <a:gd name="T17" fmla="*/ 0 h 3"/>
                  <a:gd name="T18" fmla="*/ 41 w 77"/>
                  <a:gd name="T19" fmla="*/ 0 h 3"/>
                  <a:gd name="T20" fmla="*/ 39 w 77"/>
                  <a:gd name="T21" fmla="*/ 0 h 3"/>
                  <a:gd name="T22" fmla="*/ 36 w 77"/>
                  <a:gd name="T23" fmla="*/ 0 h 3"/>
                  <a:gd name="T24" fmla="*/ 35 w 77"/>
                  <a:gd name="T25" fmla="*/ 0 h 3"/>
                  <a:gd name="T26" fmla="*/ 33 w 77"/>
                  <a:gd name="T27" fmla="*/ 0 h 3"/>
                  <a:gd name="T28" fmla="*/ 31 w 77"/>
                  <a:gd name="T29" fmla="*/ 0 h 3"/>
                  <a:gd name="T30" fmla="*/ 30 w 77"/>
                  <a:gd name="T31" fmla="*/ 0 h 3"/>
                  <a:gd name="T32" fmla="*/ 28 w 77"/>
                  <a:gd name="T33" fmla="*/ 0 h 3"/>
                  <a:gd name="T34" fmla="*/ 26 w 77"/>
                  <a:gd name="T35" fmla="*/ 0 h 3"/>
                  <a:gd name="T36" fmla="*/ 25 w 77"/>
                  <a:gd name="T37" fmla="*/ 0 h 3"/>
                  <a:gd name="T38" fmla="*/ 23 w 77"/>
                  <a:gd name="T39" fmla="*/ 0 h 3"/>
                  <a:gd name="T40" fmla="*/ 21 w 77"/>
                  <a:gd name="T41" fmla="*/ 0 h 3"/>
                  <a:gd name="T42" fmla="*/ 20 w 77"/>
                  <a:gd name="T43" fmla="*/ 0 h 3"/>
                  <a:gd name="T44" fmla="*/ 18 w 77"/>
                  <a:gd name="T45" fmla="*/ 0 h 3"/>
                  <a:gd name="T46" fmla="*/ 16 w 77"/>
                  <a:gd name="T47" fmla="*/ 0 h 3"/>
                  <a:gd name="T48" fmla="*/ 15 w 77"/>
                  <a:gd name="T49" fmla="*/ 0 h 3"/>
                  <a:gd name="T50" fmla="*/ 13 w 77"/>
                  <a:gd name="T51" fmla="*/ 2 h 3"/>
                  <a:gd name="T52" fmla="*/ 11 w 77"/>
                  <a:gd name="T53" fmla="*/ 2 h 3"/>
                  <a:gd name="T54" fmla="*/ 10 w 77"/>
                  <a:gd name="T55" fmla="*/ 2 h 3"/>
                  <a:gd name="T56" fmla="*/ 8 w 77"/>
                  <a:gd name="T57" fmla="*/ 2 h 3"/>
                  <a:gd name="T58" fmla="*/ 7 w 77"/>
                  <a:gd name="T59" fmla="*/ 2 h 3"/>
                  <a:gd name="T60" fmla="*/ 5 w 77"/>
                  <a:gd name="T61" fmla="*/ 2 h 3"/>
                  <a:gd name="T62" fmla="*/ 3 w 77"/>
                  <a:gd name="T63" fmla="*/ 2 h 3"/>
                  <a:gd name="T64" fmla="*/ 2 w 77"/>
                  <a:gd name="T65" fmla="*/ 3 h 3"/>
                  <a:gd name="T66" fmla="*/ 0 w 77"/>
                  <a:gd name="T67" fmla="*/ 3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
                  <a:gd name="T103" fmla="*/ 0 h 3"/>
                  <a:gd name="T104" fmla="*/ 77 w 77"/>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 h="3">
                    <a:moveTo>
                      <a:pt x="77" y="2"/>
                    </a:moveTo>
                    <a:lnTo>
                      <a:pt x="71" y="2"/>
                    </a:lnTo>
                    <a:lnTo>
                      <a:pt x="66" y="0"/>
                    </a:lnTo>
                    <a:lnTo>
                      <a:pt x="61" y="0"/>
                    </a:lnTo>
                    <a:lnTo>
                      <a:pt x="56" y="0"/>
                    </a:lnTo>
                    <a:lnTo>
                      <a:pt x="53" y="0"/>
                    </a:lnTo>
                    <a:lnTo>
                      <a:pt x="49" y="0"/>
                    </a:lnTo>
                    <a:lnTo>
                      <a:pt x="46" y="0"/>
                    </a:lnTo>
                    <a:lnTo>
                      <a:pt x="43" y="0"/>
                    </a:lnTo>
                    <a:lnTo>
                      <a:pt x="41" y="0"/>
                    </a:lnTo>
                    <a:lnTo>
                      <a:pt x="39" y="0"/>
                    </a:lnTo>
                    <a:lnTo>
                      <a:pt x="36" y="0"/>
                    </a:lnTo>
                    <a:lnTo>
                      <a:pt x="35" y="0"/>
                    </a:lnTo>
                    <a:lnTo>
                      <a:pt x="33" y="0"/>
                    </a:lnTo>
                    <a:lnTo>
                      <a:pt x="31" y="0"/>
                    </a:lnTo>
                    <a:lnTo>
                      <a:pt x="30" y="0"/>
                    </a:lnTo>
                    <a:lnTo>
                      <a:pt x="28" y="0"/>
                    </a:lnTo>
                    <a:lnTo>
                      <a:pt x="26" y="0"/>
                    </a:lnTo>
                    <a:lnTo>
                      <a:pt x="25" y="0"/>
                    </a:lnTo>
                    <a:lnTo>
                      <a:pt x="23" y="0"/>
                    </a:lnTo>
                    <a:lnTo>
                      <a:pt x="21" y="0"/>
                    </a:lnTo>
                    <a:lnTo>
                      <a:pt x="20" y="0"/>
                    </a:lnTo>
                    <a:lnTo>
                      <a:pt x="18" y="0"/>
                    </a:lnTo>
                    <a:lnTo>
                      <a:pt x="16" y="0"/>
                    </a:lnTo>
                    <a:lnTo>
                      <a:pt x="15" y="0"/>
                    </a:lnTo>
                    <a:lnTo>
                      <a:pt x="13" y="2"/>
                    </a:lnTo>
                    <a:lnTo>
                      <a:pt x="11" y="2"/>
                    </a:lnTo>
                    <a:lnTo>
                      <a:pt x="10" y="2"/>
                    </a:lnTo>
                    <a:lnTo>
                      <a:pt x="8" y="2"/>
                    </a:lnTo>
                    <a:lnTo>
                      <a:pt x="7" y="2"/>
                    </a:lnTo>
                    <a:lnTo>
                      <a:pt x="5" y="2"/>
                    </a:lnTo>
                    <a:lnTo>
                      <a:pt x="3" y="2"/>
                    </a:lnTo>
                    <a:lnTo>
                      <a:pt x="2" y="3"/>
                    </a:lnTo>
                    <a:lnTo>
                      <a:pt x="0" y="3"/>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79" name="Freeform 1094"/>
              <p:cNvSpPr>
                <a:spLocks/>
              </p:cNvSpPr>
              <p:nvPr/>
            </p:nvSpPr>
            <p:spPr bwMode="auto">
              <a:xfrm>
                <a:off x="963" y="1592"/>
                <a:ext cx="75" cy="2"/>
              </a:xfrm>
              <a:custGeom>
                <a:avLst/>
                <a:gdLst>
                  <a:gd name="T0" fmla="*/ 0 w 75"/>
                  <a:gd name="T1" fmla="*/ 2 h 2"/>
                  <a:gd name="T2" fmla="*/ 1 w 75"/>
                  <a:gd name="T3" fmla="*/ 2 h 2"/>
                  <a:gd name="T4" fmla="*/ 3 w 75"/>
                  <a:gd name="T5" fmla="*/ 2 h 2"/>
                  <a:gd name="T6" fmla="*/ 5 w 75"/>
                  <a:gd name="T7" fmla="*/ 2 h 2"/>
                  <a:gd name="T8" fmla="*/ 6 w 75"/>
                  <a:gd name="T9" fmla="*/ 2 h 2"/>
                  <a:gd name="T10" fmla="*/ 8 w 75"/>
                  <a:gd name="T11" fmla="*/ 2 h 2"/>
                  <a:gd name="T12" fmla="*/ 11 w 75"/>
                  <a:gd name="T13" fmla="*/ 2 h 2"/>
                  <a:gd name="T14" fmla="*/ 13 w 75"/>
                  <a:gd name="T15" fmla="*/ 0 h 2"/>
                  <a:gd name="T16" fmla="*/ 14 w 75"/>
                  <a:gd name="T17" fmla="*/ 0 h 2"/>
                  <a:gd name="T18" fmla="*/ 18 w 75"/>
                  <a:gd name="T19" fmla="*/ 0 h 2"/>
                  <a:gd name="T20" fmla="*/ 19 w 75"/>
                  <a:gd name="T21" fmla="*/ 0 h 2"/>
                  <a:gd name="T22" fmla="*/ 23 w 75"/>
                  <a:gd name="T23" fmla="*/ 0 h 2"/>
                  <a:gd name="T24" fmla="*/ 26 w 75"/>
                  <a:gd name="T25" fmla="*/ 0 h 2"/>
                  <a:gd name="T26" fmla="*/ 29 w 75"/>
                  <a:gd name="T27" fmla="*/ 0 h 2"/>
                  <a:gd name="T28" fmla="*/ 34 w 75"/>
                  <a:gd name="T29" fmla="*/ 0 h 2"/>
                  <a:gd name="T30" fmla="*/ 37 w 75"/>
                  <a:gd name="T31" fmla="*/ 0 h 2"/>
                  <a:gd name="T32" fmla="*/ 41 w 75"/>
                  <a:gd name="T33" fmla="*/ 0 h 2"/>
                  <a:gd name="T34" fmla="*/ 44 w 75"/>
                  <a:gd name="T35" fmla="*/ 0 h 2"/>
                  <a:gd name="T36" fmla="*/ 47 w 75"/>
                  <a:gd name="T37" fmla="*/ 0 h 2"/>
                  <a:gd name="T38" fmla="*/ 49 w 75"/>
                  <a:gd name="T39" fmla="*/ 0 h 2"/>
                  <a:gd name="T40" fmla="*/ 52 w 75"/>
                  <a:gd name="T41" fmla="*/ 0 h 2"/>
                  <a:gd name="T42" fmla="*/ 54 w 75"/>
                  <a:gd name="T43" fmla="*/ 0 h 2"/>
                  <a:gd name="T44" fmla="*/ 56 w 75"/>
                  <a:gd name="T45" fmla="*/ 0 h 2"/>
                  <a:gd name="T46" fmla="*/ 57 w 75"/>
                  <a:gd name="T47" fmla="*/ 0 h 2"/>
                  <a:gd name="T48" fmla="*/ 59 w 75"/>
                  <a:gd name="T49" fmla="*/ 0 h 2"/>
                  <a:gd name="T50" fmla="*/ 60 w 75"/>
                  <a:gd name="T51" fmla="*/ 0 h 2"/>
                  <a:gd name="T52" fmla="*/ 62 w 75"/>
                  <a:gd name="T53" fmla="*/ 0 h 2"/>
                  <a:gd name="T54" fmla="*/ 64 w 75"/>
                  <a:gd name="T55" fmla="*/ 0 h 2"/>
                  <a:gd name="T56" fmla="*/ 65 w 75"/>
                  <a:gd name="T57" fmla="*/ 0 h 2"/>
                  <a:gd name="T58" fmla="*/ 65 w 75"/>
                  <a:gd name="T59" fmla="*/ 2 h 2"/>
                  <a:gd name="T60" fmla="*/ 67 w 75"/>
                  <a:gd name="T61" fmla="*/ 2 h 2"/>
                  <a:gd name="T62" fmla="*/ 69 w 75"/>
                  <a:gd name="T63" fmla="*/ 2 h 2"/>
                  <a:gd name="T64" fmla="*/ 70 w 75"/>
                  <a:gd name="T65" fmla="*/ 2 h 2"/>
                  <a:gd name="T66" fmla="*/ 72 w 75"/>
                  <a:gd name="T67" fmla="*/ 2 h 2"/>
                  <a:gd name="T68" fmla="*/ 74 w 75"/>
                  <a:gd name="T69" fmla="*/ 2 h 2"/>
                  <a:gd name="T70" fmla="*/ 75 w 75"/>
                  <a:gd name="T71" fmla="*/ 2 h 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2"/>
                  <a:gd name="T110" fmla="*/ 75 w 75"/>
                  <a:gd name="T111" fmla="*/ 2 h 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2">
                    <a:moveTo>
                      <a:pt x="0" y="2"/>
                    </a:moveTo>
                    <a:lnTo>
                      <a:pt x="1" y="2"/>
                    </a:lnTo>
                    <a:lnTo>
                      <a:pt x="3" y="2"/>
                    </a:lnTo>
                    <a:lnTo>
                      <a:pt x="5" y="2"/>
                    </a:lnTo>
                    <a:lnTo>
                      <a:pt x="6" y="2"/>
                    </a:lnTo>
                    <a:lnTo>
                      <a:pt x="8" y="2"/>
                    </a:lnTo>
                    <a:lnTo>
                      <a:pt x="11" y="2"/>
                    </a:lnTo>
                    <a:lnTo>
                      <a:pt x="13" y="0"/>
                    </a:lnTo>
                    <a:lnTo>
                      <a:pt x="14" y="0"/>
                    </a:lnTo>
                    <a:lnTo>
                      <a:pt x="18" y="0"/>
                    </a:lnTo>
                    <a:lnTo>
                      <a:pt x="19" y="0"/>
                    </a:lnTo>
                    <a:lnTo>
                      <a:pt x="23" y="0"/>
                    </a:lnTo>
                    <a:lnTo>
                      <a:pt x="26" y="0"/>
                    </a:lnTo>
                    <a:lnTo>
                      <a:pt x="29" y="0"/>
                    </a:lnTo>
                    <a:lnTo>
                      <a:pt x="34" y="0"/>
                    </a:lnTo>
                    <a:lnTo>
                      <a:pt x="37" y="0"/>
                    </a:lnTo>
                    <a:lnTo>
                      <a:pt x="41" y="0"/>
                    </a:lnTo>
                    <a:lnTo>
                      <a:pt x="44" y="0"/>
                    </a:lnTo>
                    <a:lnTo>
                      <a:pt x="47" y="0"/>
                    </a:lnTo>
                    <a:lnTo>
                      <a:pt x="49" y="0"/>
                    </a:lnTo>
                    <a:lnTo>
                      <a:pt x="52" y="0"/>
                    </a:lnTo>
                    <a:lnTo>
                      <a:pt x="54" y="0"/>
                    </a:lnTo>
                    <a:lnTo>
                      <a:pt x="56" y="0"/>
                    </a:lnTo>
                    <a:lnTo>
                      <a:pt x="57" y="0"/>
                    </a:lnTo>
                    <a:lnTo>
                      <a:pt x="59" y="0"/>
                    </a:lnTo>
                    <a:lnTo>
                      <a:pt x="60" y="0"/>
                    </a:lnTo>
                    <a:lnTo>
                      <a:pt x="62" y="0"/>
                    </a:lnTo>
                    <a:lnTo>
                      <a:pt x="64" y="0"/>
                    </a:lnTo>
                    <a:lnTo>
                      <a:pt x="65" y="0"/>
                    </a:lnTo>
                    <a:lnTo>
                      <a:pt x="65" y="2"/>
                    </a:lnTo>
                    <a:lnTo>
                      <a:pt x="67" y="2"/>
                    </a:lnTo>
                    <a:lnTo>
                      <a:pt x="69" y="2"/>
                    </a:lnTo>
                    <a:lnTo>
                      <a:pt x="70" y="2"/>
                    </a:lnTo>
                    <a:lnTo>
                      <a:pt x="72" y="2"/>
                    </a:lnTo>
                    <a:lnTo>
                      <a:pt x="74" y="2"/>
                    </a:lnTo>
                    <a:lnTo>
                      <a:pt x="75" y="2"/>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80" name="Rectangle 1095"/>
              <p:cNvSpPr>
                <a:spLocks noChangeArrowheads="1"/>
              </p:cNvSpPr>
              <p:nvPr/>
            </p:nvSpPr>
            <p:spPr bwMode="auto">
              <a:xfrm>
                <a:off x="1028" y="1604"/>
                <a:ext cx="7" cy="6"/>
              </a:xfrm>
              <a:prstGeom prst="rect">
                <a:avLst/>
              </a:prstGeom>
              <a:noFill/>
              <a:ln w="0">
                <a:solidFill>
                  <a:srgbClr val="333399"/>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eaLnBrk="1" fontAlgn="auto" hangingPunct="1">
                  <a:spcBef>
                    <a:spcPts val="0"/>
                  </a:spcBef>
                  <a:spcAft>
                    <a:spcPts val="0"/>
                  </a:spcAft>
                  <a:defRPr/>
                </a:pPr>
                <a:endParaRPr lang="en-US" altLang="en-US" kern="0" dirty="0" smtClean="0">
                  <a:solidFill>
                    <a:srgbClr val="000000"/>
                  </a:solidFill>
                </a:endParaRPr>
              </a:p>
            </p:txBody>
          </p:sp>
          <p:sp>
            <p:nvSpPr>
              <p:cNvPr id="181" name="Line 1096"/>
              <p:cNvSpPr>
                <a:spLocks noChangeShapeType="1"/>
              </p:cNvSpPr>
              <p:nvPr/>
            </p:nvSpPr>
            <p:spPr bwMode="auto">
              <a:xfrm flipH="1">
                <a:off x="1040" y="1581"/>
                <a:ext cx="8" cy="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82" name="Line 1097"/>
              <p:cNvSpPr>
                <a:spLocks noChangeShapeType="1"/>
              </p:cNvSpPr>
              <p:nvPr/>
            </p:nvSpPr>
            <p:spPr bwMode="auto">
              <a:xfrm flipV="1">
                <a:off x="987" y="1521"/>
                <a:ext cx="10" cy="2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83" name="Line 1098"/>
              <p:cNvSpPr>
                <a:spLocks noChangeShapeType="1"/>
              </p:cNvSpPr>
              <p:nvPr/>
            </p:nvSpPr>
            <p:spPr bwMode="auto">
              <a:xfrm flipH="1">
                <a:off x="987" y="1521"/>
                <a:ext cx="10" cy="2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84" name="Line 1099"/>
              <p:cNvSpPr>
                <a:spLocks noChangeShapeType="1"/>
              </p:cNvSpPr>
              <p:nvPr/>
            </p:nvSpPr>
            <p:spPr bwMode="auto">
              <a:xfrm flipV="1">
                <a:off x="987" y="1521"/>
                <a:ext cx="12" cy="2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85" name="Line 1100"/>
              <p:cNvSpPr>
                <a:spLocks noChangeShapeType="1"/>
              </p:cNvSpPr>
              <p:nvPr/>
            </p:nvSpPr>
            <p:spPr bwMode="auto">
              <a:xfrm flipH="1">
                <a:off x="987" y="1521"/>
                <a:ext cx="12" cy="2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86" name="Line 1101"/>
              <p:cNvSpPr>
                <a:spLocks noChangeShapeType="1"/>
              </p:cNvSpPr>
              <p:nvPr/>
            </p:nvSpPr>
            <p:spPr bwMode="auto">
              <a:xfrm flipV="1">
                <a:off x="989" y="1521"/>
                <a:ext cx="10" cy="2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87" name="Line 1102"/>
              <p:cNvSpPr>
                <a:spLocks noChangeShapeType="1"/>
              </p:cNvSpPr>
              <p:nvPr/>
            </p:nvSpPr>
            <p:spPr bwMode="auto">
              <a:xfrm flipH="1">
                <a:off x="989" y="1521"/>
                <a:ext cx="10" cy="2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88" name="Line 1103"/>
              <p:cNvSpPr>
                <a:spLocks noChangeShapeType="1"/>
              </p:cNvSpPr>
              <p:nvPr/>
            </p:nvSpPr>
            <p:spPr bwMode="auto">
              <a:xfrm flipV="1">
                <a:off x="989" y="1521"/>
                <a:ext cx="11" cy="2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89" name="Line 1104"/>
              <p:cNvSpPr>
                <a:spLocks noChangeShapeType="1"/>
              </p:cNvSpPr>
              <p:nvPr/>
            </p:nvSpPr>
            <p:spPr bwMode="auto">
              <a:xfrm flipH="1">
                <a:off x="989" y="1521"/>
                <a:ext cx="11" cy="2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90" name="Line 1105"/>
              <p:cNvSpPr>
                <a:spLocks noChangeShapeType="1"/>
              </p:cNvSpPr>
              <p:nvPr/>
            </p:nvSpPr>
            <p:spPr bwMode="auto">
              <a:xfrm flipV="1">
                <a:off x="989" y="1521"/>
                <a:ext cx="11" cy="25"/>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91" name="Freeform 1106"/>
              <p:cNvSpPr>
                <a:spLocks/>
              </p:cNvSpPr>
              <p:nvPr/>
            </p:nvSpPr>
            <p:spPr bwMode="auto">
              <a:xfrm>
                <a:off x="987" y="1521"/>
                <a:ext cx="13" cy="25"/>
              </a:xfrm>
              <a:custGeom>
                <a:avLst/>
                <a:gdLst>
                  <a:gd name="T0" fmla="*/ 0 w 13"/>
                  <a:gd name="T1" fmla="*/ 23 h 25"/>
                  <a:gd name="T2" fmla="*/ 10 w 13"/>
                  <a:gd name="T3" fmla="*/ 0 h 25"/>
                  <a:gd name="T4" fmla="*/ 13 w 13"/>
                  <a:gd name="T5" fmla="*/ 2 h 25"/>
                  <a:gd name="T6" fmla="*/ 2 w 13"/>
                  <a:gd name="T7" fmla="*/ 25 h 25"/>
                  <a:gd name="T8" fmla="*/ 0 w 13"/>
                  <a:gd name="T9" fmla="*/ 23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0" y="23"/>
                    </a:moveTo>
                    <a:lnTo>
                      <a:pt x="10" y="0"/>
                    </a:lnTo>
                    <a:lnTo>
                      <a:pt x="13" y="2"/>
                    </a:lnTo>
                    <a:lnTo>
                      <a:pt x="2" y="25"/>
                    </a:lnTo>
                    <a:lnTo>
                      <a:pt x="0" y="23"/>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92" name="Line 1107"/>
              <p:cNvSpPr>
                <a:spLocks noChangeShapeType="1"/>
              </p:cNvSpPr>
              <p:nvPr/>
            </p:nvSpPr>
            <p:spPr bwMode="auto">
              <a:xfrm flipH="1">
                <a:off x="1002" y="1513"/>
                <a:ext cx="13"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93" name="Line 1108"/>
              <p:cNvSpPr>
                <a:spLocks noChangeShapeType="1"/>
              </p:cNvSpPr>
              <p:nvPr/>
            </p:nvSpPr>
            <p:spPr bwMode="auto">
              <a:xfrm flipV="1">
                <a:off x="1002" y="1513"/>
                <a:ext cx="13"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94" name="Line 1109"/>
              <p:cNvSpPr>
                <a:spLocks noChangeShapeType="1"/>
              </p:cNvSpPr>
              <p:nvPr/>
            </p:nvSpPr>
            <p:spPr bwMode="auto">
              <a:xfrm flipH="1">
                <a:off x="1002" y="1513"/>
                <a:ext cx="15"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95" name="Line 1110"/>
              <p:cNvSpPr>
                <a:spLocks noChangeShapeType="1"/>
              </p:cNvSpPr>
              <p:nvPr/>
            </p:nvSpPr>
            <p:spPr bwMode="auto">
              <a:xfrm flipV="1">
                <a:off x="1004" y="1513"/>
                <a:ext cx="13"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96" name="Line 1111"/>
              <p:cNvSpPr>
                <a:spLocks noChangeShapeType="1"/>
              </p:cNvSpPr>
              <p:nvPr/>
            </p:nvSpPr>
            <p:spPr bwMode="auto">
              <a:xfrm flipH="1">
                <a:off x="1004" y="1513"/>
                <a:ext cx="13"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97" name="Line 1112"/>
              <p:cNvSpPr>
                <a:spLocks noChangeShapeType="1"/>
              </p:cNvSpPr>
              <p:nvPr/>
            </p:nvSpPr>
            <p:spPr bwMode="auto">
              <a:xfrm flipV="1">
                <a:off x="1004" y="1513"/>
                <a:ext cx="13" cy="28"/>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98" name="Line 1113"/>
              <p:cNvSpPr>
                <a:spLocks noChangeShapeType="1"/>
              </p:cNvSpPr>
              <p:nvPr/>
            </p:nvSpPr>
            <p:spPr bwMode="auto">
              <a:xfrm flipH="1">
                <a:off x="1004" y="1513"/>
                <a:ext cx="15"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199" name="Line 1114"/>
              <p:cNvSpPr>
                <a:spLocks noChangeShapeType="1"/>
              </p:cNvSpPr>
              <p:nvPr/>
            </p:nvSpPr>
            <p:spPr bwMode="auto">
              <a:xfrm flipV="1">
                <a:off x="1005" y="1513"/>
                <a:ext cx="14" cy="30"/>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00" name="Freeform 1115"/>
              <p:cNvSpPr>
                <a:spLocks/>
              </p:cNvSpPr>
              <p:nvPr/>
            </p:nvSpPr>
            <p:spPr bwMode="auto">
              <a:xfrm>
                <a:off x="1002" y="1511"/>
                <a:ext cx="17" cy="32"/>
              </a:xfrm>
              <a:custGeom>
                <a:avLst/>
                <a:gdLst>
                  <a:gd name="T0" fmla="*/ 0 w 17"/>
                  <a:gd name="T1" fmla="*/ 30 h 32"/>
                  <a:gd name="T2" fmla="*/ 13 w 17"/>
                  <a:gd name="T3" fmla="*/ 0 h 32"/>
                  <a:gd name="T4" fmla="*/ 17 w 17"/>
                  <a:gd name="T5" fmla="*/ 2 h 32"/>
                  <a:gd name="T6" fmla="*/ 3 w 17"/>
                  <a:gd name="T7" fmla="*/ 32 h 32"/>
                  <a:gd name="T8" fmla="*/ 0 w 17"/>
                  <a:gd name="T9" fmla="*/ 3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30"/>
                    </a:moveTo>
                    <a:lnTo>
                      <a:pt x="13" y="0"/>
                    </a:lnTo>
                    <a:lnTo>
                      <a:pt x="17" y="2"/>
                    </a:lnTo>
                    <a:lnTo>
                      <a:pt x="3" y="32"/>
                    </a:lnTo>
                    <a:lnTo>
                      <a:pt x="0" y="3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01" name="Freeform 1116"/>
              <p:cNvSpPr>
                <a:spLocks/>
              </p:cNvSpPr>
              <p:nvPr/>
            </p:nvSpPr>
            <p:spPr bwMode="auto">
              <a:xfrm>
                <a:off x="1032" y="1504"/>
                <a:ext cx="11" cy="9"/>
              </a:xfrm>
              <a:custGeom>
                <a:avLst/>
                <a:gdLst>
                  <a:gd name="T0" fmla="*/ 11 w 11"/>
                  <a:gd name="T1" fmla="*/ 9 h 9"/>
                  <a:gd name="T2" fmla="*/ 11 w 11"/>
                  <a:gd name="T3" fmla="*/ 5 h 9"/>
                  <a:gd name="T4" fmla="*/ 0 w 11"/>
                  <a:gd name="T5" fmla="*/ 0 h 9"/>
                  <a:gd name="T6" fmla="*/ 1 w 11"/>
                  <a:gd name="T7" fmla="*/ 4 h 9"/>
                  <a:gd name="T8" fmla="*/ 11 w 11"/>
                  <a:gd name="T9" fmla="*/ 7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11" y="9"/>
                    </a:moveTo>
                    <a:lnTo>
                      <a:pt x="11" y="5"/>
                    </a:lnTo>
                    <a:lnTo>
                      <a:pt x="0" y="0"/>
                    </a:lnTo>
                    <a:lnTo>
                      <a:pt x="1" y="4"/>
                    </a:lnTo>
                    <a:lnTo>
                      <a:pt x="11" y="7"/>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02" name="Line 1117"/>
              <p:cNvSpPr>
                <a:spLocks noChangeShapeType="1"/>
              </p:cNvSpPr>
              <p:nvPr/>
            </p:nvSpPr>
            <p:spPr bwMode="auto">
              <a:xfrm>
                <a:off x="1038" y="1508"/>
                <a:ext cx="1" cy="3"/>
              </a:xfrm>
              <a:prstGeom prst="line">
                <a:avLst/>
              </a:prstGeom>
              <a:noFill/>
              <a:ln w="0">
                <a:solidFill>
                  <a:srgbClr val="333399"/>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sp>
            <p:nvSpPr>
              <p:cNvPr id="203" name="Freeform 1118"/>
              <p:cNvSpPr>
                <a:spLocks/>
              </p:cNvSpPr>
              <p:nvPr/>
            </p:nvSpPr>
            <p:spPr bwMode="auto">
              <a:xfrm>
                <a:off x="961" y="1562"/>
                <a:ext cx="21" cy="2"/>
              </a:xfrm>
              <a:custGeom>
                <a:avLst/>
                <a:gdLst>
                  <a:gd name="T0" fmla="*/ 0 w 21"/>
                  <a:gd name="T1" fmla="*/ 2 h 2"/>
                  <a:gd name="T2" fmla="*/ 10 w 21"/>
                  <a:gd name="T3" fmla="*/ 0 h 2"/>
                  <a:gd name="T4" fmla="*/ 21 w 21"/>
                  <a:gd name="T5" fmla="*/ 0 h 2"/>
                  <a:gd name="T6" fmla="*/ 0 60000 65536"/>
                  <a:gd name="T7" fmla="*/ 0 60000 65536"/>
                  <a:gd name="T8" fmla="*/ 0 60000 65536"/>
                  <a:gd name="T9" fmla="*/ 0 w 21"/>
                  <a:gd name="T10" fmla="*/ 0 h 2"/>
                  <a:gd name="T11" fmla="*/ 21 w 21"/>
                  <a:gd name="T12" fmla="*/ 2 h 2"/>
                </a:gdLst>
                <a:ahLst/>
                <a:cxnLst>
                  <a:cxn ang="T6">
                    <a:pos x="T0" y="T1"/>
                  </a:cxn>
                  <a:cxn ang="T7">
                    <a:pos x="T2" y="T3"/>
                  </a:cxn>
                  <a:cxn ang="T8">
                    <a:pos x="T4" y="T5"/>
                  </a:cxn>
                </a:cxnLst>
                <a:rect l="T9" t="T10" r="T11" b="T12"/>
                <a:pathLst>
                  <a:path w="21" h="2">
                    <a:moveTo>
                      <a:pt x="0" y="2"/>
                    </a:moveTo>
                    <a:lnTo>
                      <a:pt x="10" y="0"/>
                    </a:lnTo>
                    <a:lnTo>
                      <a:pt x="21" y="0"/>
                    </a:lnTo>
                  </a:path>
                </a:pathLst>
              </a:custGeom>
              <a:noFill/>
              <a:ln w="0">
                <a:solidFill>
                  <a:srgbClr val="333399"/>
                </a:solidFill>
                <a:prstDash val="solid"/>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eaLnBrk="1" fontAlgn="auto" hangingPunct="1">
                  <a:spcBef>
                    <a:spcPts val="0"/>
                  </a:spcBef>
                  <a:spcAft>
                    <a:spcPts val="0"/>
                  </a:spcAft>
                  <a:defRPr/>
                </a:pPr>
                <a:endParaRPr lang="en-US" kern="0" dirty="0">
                  <a:solidFill>
                    <a:srgbClr val="000000"/>
                  </a:solidFill>
                </a:endParaRPr>
              </a:p>
            </p:txBody>
          </p:sp>
        </p:grpSp>
        <p:sp>
          <p:nvSpPr>
            <p:cNvPr id="83" name="Flowchart: Predefined Process 82"/>
            <p:cNvSpPr/>
            <p:nvPr/>
          </p:nvSpPr>
          <p:spPr>
            <a:xfrm>
              <a:off x="2262229" y="5253192"/>
              <a:ext cx="1247802" cy="739795"/>
            </a:xfrm>
            <a:prstGeom prst="flowChartPredefined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sp>
          <p:nvSpPr>
            <p:cNvPr id="19482" name="TextBox 3"/>
            <p:cNvSpPr txBox="1">
              <a:spLocks noChangeArrowheads="1"/>
            </p:cNvSpPr>
            <p:nvPr/>
          </p:nvSpPr>
          <p:spPr bwMode="auto">
            <a:xfrm>
              <a:off x="2386013" y="5380038"/>
              <a:ext cx="9144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defTabSz="457200">
                <a:defRPr>
                  <a:solidFill>
                    <a:schemeClr val="tx1"/>
                  </a:solidFill>
                  <a:latin typeface="Arial" panose="020B0604020202020204" pitchFamily="34" charset="0"/>
                </a:defRPr>
              </a:lvl2pPr>
              <a:lvl3pPr defTabSz="457200">
                <a:defRPr>
                  <a:solidFill>
                    <a:schemeClr val="tx1"/>
                  </a:solidFill>
                  <a:latin typeface="Arial" panose="020B0604020202020204" pitchFamily="34" charset="0"/>
                </a:defRPr>
              </a:lvl3pPr>
              <a:lvl4pPr defTabSz="457200">
                <a:defRPr>
                  <a:solidFill>
                    <a:schemeClr val="tx1"/>
                  </a:solidFill>
                  <a:latin typeface="Arial" panose="020B0604020202020204" pitchFamily="34" charset="0"/>
                </a:defRPr>
              </a:lvl4pPr>
              <a:lvl5pPr defTabSz="457200">
                <a:defRPr>
                  <a:solidFill>
                    <a:schemeClr val="tx1"/>
                  </a:solidFill>
                  <a:latin typeface="Arial" panose="020B0604020202020204" pitchFamily="34" charset="0"/>
                </a:defRPr>
              </a:lvl5pPr>
              <a:lvl6pPr marL="2284413" indent="1588" defTabSz="457200" eaLnBrk="0" fontAlgn="base" hangingPunct="0">
                <a:spcBef>
                  <a:spcPct val="0"/>
                </a:spcBef>
                <a:spcAft>
                  <a:spcPct val="0"/>
                </a:spcAft>
                <a:defRPr>
                  <a:solidFill>
                    <a:schemeClr val="tx1"/>
                  </a:solidFill>
                  <a:latin typeface="Arial" panose="020B0604020202020204" pitchFamily="34" charset="0"/>
                </a:defRPr>
              </a:lvl6pPr>
              <a:lvl7pPr marL="2741613" indent="1588" defTabSz="457200" eaLnBrk="0" fontAlgn="base" hangingPunct="0">
                <a:spcBef>
                  <a:spcPct val="0"/>
                </a:spcBef>
                <a:spcAft>
                  <a:spcPct val="0"/>
                </a:spcAft>
                <a:defRPr>
                  <a:solidFill>
                    <a:schemeClr val="tx1"/>
                  </a:solidFill>
                  <a:latin typeface="Arial" panose="020B0604020202020204" pitchFamily="34" charset="0"/>
                </a:defRPr>
              </a:lvl7pPr>
              <a:lvl8pPr marL="3198813" indent="1588" defTabSz="457200" eaLnBrk="0" fontAlgn="base" hangingPunct="0">
                <a:spcBef>
                  <a:spcPct val="0"/>
                </a:spcBef>
                <a:spcAft>
                  <a:spcPct val="0"/>
                </a:spcAft>
                <a:defRPr>
                  <a:solidFill>
                    <a:schemeClr val="tx1"/>
                  </a:solidFill>
                  <a:latin typeface="Arial" panose="020B0604020202020204" pitchFamily="34" charset="0"/>
                </a:defRPr>
              </a:lvl8pPr>
              <a:lvl9pPr marL="3656013" indent="1588"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solidFill>
                    <a:srgbClr val="000000"/>
                  </a:solidFill>
                  <a:latin typeface="Calibri" panose="020F0502020204030204" pitchFamily="34" charset="0"/>
                </a:rPr>
                <a:t>Telemetry</a:t>
              </a:r>
            </a:p>
            <a:p>
              <a:pPr eaLnBrk="1" hangingPunct="1"/>
              <a:r>
                <a:rPr lang="en-US" altLang="en-US" sz="1400" dirty="0">
                  <a:solidFill>
                    <a:srgbClr val="000000"/>
                  </a:solidFill>
                  <a:latin typeface="Calibri" panose="020F0502020204030204" pitchFamily="34" charset="0"/>
                </a:rPr>
                <a:t>Processes</a:t>
              </a:r>
            </a:p>
          </p:txBody>
        </p:sp>
        <p:grpSp>
          <p:nvGrpSpPr>
            <p:cNvPr id="19483" name="Group 1"/>
            <p:cNvGrpSpPr>
              <a:grpSpLocks/>
            </p:cNvGrpSpPr>
            <p:nvPr/>
          </p:nvGrpSpPr>
          <p:grpSpPr bwMode="auto">
            <a:xfrm>
              <a:off x="2615406" y="1231084"/>
              <a:ext cx="1990725" cy="1401762"/>
              <a:chOff x="5637664" y="1764379"/>
              <a:chExt cx="1991827" cy="1401587"/>
            </a:xfrm>
          </p:grpSpPr>
          <p:grpSp>
            <p:nvGrpSpPr>
              <p:cNvPr id="19514" name="Group 13"/>
              <p:cNvGrpSpPr>
                <a:grpSpLocks/>
              </p:cNvGrpSpPr>
              <p:nvPr/>
            </p:nvGrpSpPr>
            <p:grpSpPr bwMode="auto">
              <a:xfrm>
                <a:off x="5637664" y="2154855"/>
                <a:ext cx="1676469" cy="1011111"/>
                <a:chOff x="5499622" y="1376856"/>
                <a:chExt cx="1676400" cy="1010997"/>
              </a:xfrm>
            </p:grpSpPr>
            <p:sp>
              <p:nvSpPr>
                <p:cNvPr id="1242" name="Diamond 11"/>
                <p:cNvSpPr>
                  <a:spLocks noChangeArrowheads="1"/>
                </p:cNvSpPr>
                <p:nvPr/>
              </p:nvSpPr>
              <p:spPr bwMode="auto">
                <a:xfrm>
                  <a:off x="5498878" y="1376143"/>
                  <a:ext cx="1672529" cy="1011023"/>
                </a:xfrm>
                <a:prstGeom prst="diamond">
                  <a:avLst/>
                </a:prstGeom>
                <a:noFill/>
                <a:ln w="12700" algn="ctr">
                  <a:solidFill>
                    <a:schemeClr val="tx1"/>
                  </a:solidFill>
                  <a:round/>
                  <a:headEnd/>
                  <a:tailEnd/>
                </a:ln>
              </p:spPr>
              <p:txBody>
                <a:bodyPr/>
                <a:lstStyle/>
                <a:p>
                  <a:pPr>
                    <a:defRPr/>
                  </a:pPr>
                  <a:endParaRPr lang="en-US" altLang="en-US" sz="1600" dirty="0">
                    <a:latin typeface="+mj-lt"/>
                  </a:endParaRPr>
                </a:p>
              </p:txBody>
            </p:sp>
            <p:sp>
              <p:nvSpPr>
                <p:cNvPr id="1243" name="TextBox 12"/>
                <p:cNvSpPr txBox="1">
                  <a:spLocks noChangeArrowheads="1"/>
                </p:cNvSpPr>
                <p:nvPr/>
              </p:nvSpPr>
              <p:spPr bwMode="auto">
                <a:xfrm>
                  <a:off x="5967439" y="1541208"/>
                  <a:ext cx="767172" cy="645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eaLnBrk="1" hangingPunct="1">
                    <a:defRPr/>
                  </a:pPr>
                  <a:r>
                    <a:rPr lang="en-US" altLang="en-US" sz="1200" dirty="0">
                      <a:latin typeface="+mj-lt"/>
                    </a:rPr>
                    <a:t>Predicted</a:t>
                  </a:r>
                </a:p>
                <a:p>
                  <a:pPr eaLnBrk="1" hangingPunct="1">
                    <a:defRPr/>
                  </a:pPr>
                  <a:r>
                    <a:rPr lang="en-US" altLang="en-US" sz="1200" dirty="0">
                      <a:latin typeface="+mj-lt"/>
                    </a:rPr>
                    <a:t>Spitzer</a:t>
                  </a:r>
                </a:p>
                <a:p>
                  <a:pPr eaLnBrk="1" hangingPunct="1">
                    <a:defRPr/>
                  </a:pPr>
                  <a:r>
                    <a:rPr lang="en-US" altLang="en-US" sz="1200" dirty="0">
                      <a:latin typeface="+mj-lt"/>
                    </a:rPr>
                    <a:t>Impact</a:t>
                  </a:r>
                </a:p>
              </p:txBody>
            </p:sp>
          </p:grpSp>
          <p:cxnSp>
            <p:nvCxnSpPr>
              <p:cNvPr id="19515" name="Straight Arrow Connector 15"/>
              <p:cNvCxnSpPr>
                <a:cxnSpLocks noChangeShapeType="1"/>
                <a:stCxn id="1242" idx="0"/>
              </p:cNvCxnSpPr>
              <p:nvPr/>
            </p:nvCxnSpPr>
            <p:spPr bwMode="auto">
              <a:xfrm flipV="1">
                <a:off x="6475899" y="1764379"/>
                <a:ext cx="0" cy="390227"/>
              </a:xfrm>
              <a:prstGeom prst="straightConnector1">
                <a:avLst/>
              </a:prstGeom>
              <a:noFill/>
              <a:ln w="12700" algn="ctr">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1240" name="TextBox 18"/>
              <p:cNvSpPr txBox="1">
                <a:spLocks noChangeArrowheads="1"/>
              </p:cNvSpPr>
              <p:nvPr/>
            </p:nvSpPr>
            <p:spPr bwMode="auto">
              <a:xfrm>
                <a:off x="7220566" y="2416053"/>
                <a:ext cx="408222" cy="27619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eaLnBrk="1" hangingPunct="1">
                  <a:defRPr/>
                </a:pPr>
                <a:r>
                  <a:rPr lang="en-US" altLang="en-US" sz="1200" dirty="0">
                    <a:latin typeface="+mj-lt"/>
                  </a:rPr>
                  <a:t>Yes</a:t>
                </a:r>
              </a:p>
            </p:txBody>
          </p:sp>
          <p:sp>
            <p:nvSpPr>
              <p:cNvPr id="1241" name="TextBox 21"/>
              <p:cNvSpPr txBox="1">
                <a:spLocks noChangeArrowheads="1"/>
              </p:cNvSpPr>
              <p:nvPr/>
            </p:nvSpPr>
            <p:spPr bwMode="auto">
              <a:xfrm>
                <a:off x="6443833" y="1914452"/>
                <a:ext cx="373276" cy="27619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eaLnBrk="1" hangingPunct="1">
                  <a:defRPr/>
                </a:pPr>
                <a:r>
                  <a:rPr lang="en-US" altLang="en-US" sz="1200" dirty="0">
                    <a:latin typeface="+mj-lt"/>
                  </a:rPr>
                  <a:t>No</a:t>
                </a:r>
              </a:p>
            </p:txBody>
          </p:sp>
        </p:grpSp>
        <p:cxnSp>
          <p:nvCxnSpPr>
            <p:cNvPr id="19484" name="Straight Connector 5"/>
            <p:cNvCxnSpPr>
              <a:cxnSpLocks noChangeShapeType="1"/>
            </p:cNvCxnSpPr>
            <p:nvPr/>
          </p:nvCxnSpPr>
          <p:spPr bwMode="auto">
            <a:xfrm flipV="1">
              <a:off x="998538" y="1231084"/>
              <a:ext cx="2454639" cy="15876"/>
            </a:xfrm>
            <a:prstGeom prst="line">
              <a:avLst/>
            </a:prstGeom>
            <a:noFill/>
            <a:ln w="12700" algn="ctr">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19485" name="Straight Arrow Connector 9"/>
            <p:cNvCxnSpPr>
              <a:cxnSpLocks noChangeShapeType="1"/>
            </p:cNvCxnSpPr>
            <p:nvPr/>
          </p:nvCxnSpPr>
          <p:spPr bwMode="auto">
            <a:xfrm>
              <a:off x="998538" y="1231084"/>
              <a:ext cx="0" cy="5842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grpSp>
          <p:nvGrpSpPr>
            <p:cNvPr id="19486" name="Group 8205"/>
            <p:cNvGrpSpPr>
              <a:grpSpLocks/>
            </p:cNvGrpSpPr>
            <p:nvPr/>
          </p:nvGrpSpPr>
          <p:grpSpPr bwMode="auto">
            <a:xfrm>
              <a:off x="5147645" y="2928061"/>
              <a:ext cx="2332037" cy="785813"/>
              <a:chOff x="4425337" y="2745689"/>
              <a:chExt cx="3719521" cy="1036064"/>
            </a:xfrm>
          </p:grpSpPr>
          <p:grpSp>
            <p:nvGrpSpPr>
              <p:cNvPr id="19497" name="Group 8194"/>
              <p:cNvGrpSpPr>
                <a:grpSpLocks/>
              </p:cNvGrpSpPr>
              <p:nvPr/>
            </p:nvGrpSpPr>
            <p:grpSpPr bwMode="auto">
              <a:xfrm>
                <a:off x="4516821" y="3037700"/>
                <a:ext cx="3628037" cy="356638"/>
                <a:chOff x="4516821" y="3037700"/>
                <a:chExt cx="3628037" cy="356638"/>
              </a:xfrm>
            </p:grpSpPr>
            <p:sp>
              <p:nvSpPr>
                <p:cNvPr id="1270" name="Flowchart: Process 1269"/>
                <p:cNvSpPr/>
                <p:nvPr/>
              </p:nvSpPr>
              <p:spPr>
                <a:xfrm>
                  <a:off x="4517641" y="3037908"/>
                  <a:ext cx="1481257" cy="355830"/>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sp>
              <p:nvSpPr>
                <p:cNvPr id="1271" name="Flowchart: Process 1270"/>
                <p:cNvSpPr/>
                <p:nvPr/>
              </p:nvSpPr>
              <p:spPr>
                <a:xfrm>
                  <a:off x="5998897" y="3037908"/>
                  <a:ext cx="536798" cy="355830"/>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sp>
              <p:nvSpPr>
                <p:cNvPr id="1272" name="Flowchart: Process 1271"/>
                <p:cNvSpPr/>
                <p:nvPr/>
              </p:nvSpPr>
              <p:spPr>
                <a:xfrm>
                  <a:off x="6535695" y="3037908"/>
                  <a:ext cx="536798" cy="355830"/>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sp>
              <p:nvSpPr>
                <p:cNvPr id="1273" name="Flowchart: Process 1272"/>
                <p:cNvSpPr/>
                <p:nvPr/>
              </p:nvSpPr>
              <p:spPr>
                <a:xfrm>
                  <a:off x="7072493" y="3037908"/>
                  <a:ext cx="534266" cy="355830"/>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sp>
              <p:nvSpPr>
                <p:cNvPr id="1274" name="Flowchart: Process 1273"/>
                <p:cNvSpPr/>
                <p:nvPr/>
              </p:nvSpPr>
              <p:spPr>
                <a:xfrm>
                  <a:off x="7609290" y="3037908"/>
                  <a:ext cx="536798" cy="355830"/>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grpSp>
          <p:sp>
            <p:nvSpPr>
              <p:cNvPr id="1259" name="Flowchart: Document 1258"/>
              <p:cNvSpPr/>
              <p:nvPr/>
            </p:nvSpPr>
            <p:spPr>
              <a:xfrm>
                <a:off x="4517641" y="2774176"/>
                <a:ext cx="3628446" cy="1006788"/>
              </a:xfrm>
              <a:prstGeom prst="flowChart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sp>
            <p:nvSpPr>
              <p:cNvPr id="19499" name="TextBox 8195"/>
              <p:cNvSpPr txBox="1">
                <a:spLocks noChangeArrowheads="1"/>
              </p:cNvSpPr>
              <p:nvPr/>
            </p:nvSpPr>
            <p:spPr bwMode="auto">
              <a:xfrm>
                <a:off x="5466975" y="2745689"/>
                <a:ext cx="1572546" cy="3077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defTabSz="457200">
                  <a:defRPr>
                    <a:solidFill>
                      <a:schemeClr val="tx1"/>
                    </a:solidFill>
                    <a:latin typeface="Arial" panose="020B0604020202020204" pitchFamily="34" charset="0"/>
                  </a:defRPr>
                </a:lvl2pPr>
                <a:lvl3pPr defTabSz="457200">
                  <a:defRPr>
                    <a:solidFill>
                      <a:schemeClr val="tx1"/>
                    </a:solidFill>
                    <a:latin typeface="Arial" panose="020B0604020202020204" pitchFamily="34" charset="0"/>
                  </a:defRPr>
                </a:lvl3pPr>
                <a:lvl4pPr defTabSz="457200">
                  <a:defRPr>
                    <a:solidFill>
                      <a:schemeClr val="tx1"/>
                    </a:solidFill>
                    <a:latin typeface="Arial" panose="020B0604020202020204" pitchFamily="34" charset="0"/>
                  </a:defRPr>
                </a:lvl4pPr>
                <a:lvl5pPr defTabSz="457200">
                  <a:defRPr>
                    <a:solidFill>
                      <a:schemeClr val="tx1"/>
                    </a:solidFill>
                    <a:latin typeface="Arial" panose="020B0604020202020204" pitchFamily="34" charset="0"/>
                  </a:defRPr>
                </a:lvl5pPr>
                <a:lvl6pPr marL="2284413" indent="1588" defTabSz="457200" eaLnBrk="0" fontAlgn="base" hangingPunct="0">
                  <a:spcBef>
                    <a:spcPct val="0"/>
                  </a:spcBef>
                  <a:spcAft>
                    <a:spcPct val="0"/>
                  </a:spcAft>
                  <a:defRPr>
                    <a:solidFill>
                      <a:schemeClr val="tx1"/>
                    </a:solidFill>
                    <a:latin typeface="Arial" panose="020B0604020202020204" pitchFamily="34" charset="0"/>
                  </a:defRPr>
                </a:lvl6pPr>
                <a:lvl7pPr marL="2741613" indent="1588" defTabSz="457200" eaLnBrk="0" fontAlgn="base" hangingPunct="0">
                  <a:spcBef>
                    <a:spcPct val="0"/>
                  </a:spcBef>
                  <a:spcAft>
                    <a:spcPct val="0"/>
                  </a:spcAft>
                  <a:defRPr>
                    <a:solidFill>
                      <a:schemeClr val="tx1"/>
                    </a:solidFill>
                    <a:latin typeface="Arial" panose="020B0604020202020204" pitchFamily="34" charset="0"/>
                  </a:defRPr>
                </a:lvl7pPr>
                <a:lvl8pPr marL="3198813" indent="1588" defTabSz="457200" eaLnBrk="0" fontAlgn="base" hangingPunct="0">
                  <a:spcBef>
                    <a:spcPct val="0"/>
                  </a:spcBef>
                  <a:spcAft>
                    <a:spcPct val="0"/>
                  </a:spcAft>
                  <a:defRPr>
                    <a:solidFill>
                      <a:schemeClr val="tx1"/>
                    </a:solidFill>
                    <a:latin typeface="Arial" panose="020B0604020202020204" pitchFamily="34" charset="0"/>
                  </a:defRPr>
                </a:lvl8pPr>
                <a:lvl9pPr marL="3656013" indent="1588"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solidFill>
                      <a:srgbClr val="000000"/>
                    </a:solidFill>
                    <a:latin typeface="Calibri" panose="020F0502020204030204" pitchFamily="34" charset="0"/>
                  </a:rPr>
                  <a:t>EXCEL Spreadsheet</a:t>
                </a:r>
              </a:p>
            </p:txBody>
          </p:sp>
          <p:grpSp>
            <p:nvGrpSpPr>
              <p:cNvPr id="19500" name="Group 8196"/>
              <p:cNvGrpSpPr>
                <a:grpSpLocks/>
              </p:cNvGrpSpPr>
              <p:nvPr/>
            </p:nvGrpSpPr>
            <p:grpSpPr bwMode="auto">
              <a:xfrm>
                <a:off x="4627179" y="3505759"/>
                <a:ext cx="1371600" cy="205768"/>
                <a:chOff x="3415862" y="4534806"/>
                <a:chExt cx="1371600" cy="205768"/>
              </a:xfrm>
            </p:grpSpPr>
            <p:pic>
              <p:nvPicPr>
                <p:cNvPr id="19507" name="Picture 6"/>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3415862" y="4534806"/>
                  <a:ext cx="1371600" cy="10288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9508" name="Picture 6"/>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3415862" y="4637690"/>
                  <a:ext cx="1371600" cy="10288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cxnSp>
            <p:nvCxnSpPr>
              <p:cNvPr id="1262" name="Straight Connector 1261"/>
              <p:cNvCxnSpPr/>
              <p:nvPr/>
            </p:nvCxnSpPr>
            <p:spPr>
              <a:xfrm>
                <a:off x="5998898" y="3330945"/>
                <a:ext cx="0" cy="3872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3" name="Straight Connector 1262"/>
              <p:cNvCxnSpPr/>
              <p:nvPr/>
            </p:nvCxnSpPr>
            <p:spPr>
              <a:xfrm>
                <a:off x="6001431" y="3596771"/>
                <a:ext cx="17749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4" name="Straight Connector 1263"/>
              <p:cNvCxnSpPr/>
              <p:nvPr/>
            </p:nvCxnSpPr>
            <p:spPr>
              <a:xfrm>
                <a:off x="6535695" y="3376993"/>
                <a:ext cx="0" cy="3348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5" name="Straight Connector 1264"/>
              <p:cNvCxnSpPr/>
              <p:nvPr/>
            </p:nvCxnSpPr>
            <p:spPr>
              <a:xfrm>
                <a:off x="7072493" y="3402110"/>
                <a:ext cx="0" cy="2344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6" name="Straight Connector 1265"/>
              <p:cNvCxnSpPr/>
              <p:nvPr/>
            </p:nvCxnSpPr>
            <p:spPr>
              <a:xfrm>
                <a:off x="7606759" y="3402110"/>
                <a:ext cx="0" cy="194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506" name="TextBox 8204"/>
              <p:cNvSpPr txBox="1">
                <a:spLocks noChangeArrowheads="1"/>
              </p:cNvSpPr>
              <p:nvPr/>
            </p:nvSpPr>
            <p:spPr bwMode="auto">
              <a:xfrm>
                <a:off x="4425337" y="3023256"/>
                <a:ext cx="1576042" cy="34531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defTabSz="457200">
                  <a:defRPr>
                    <a:solidFill>
                      <a:schemeClr val="tx1"/>
                    </a:solidFill>
                    <a:latin typeface="Arial" panose="020B0604020202020204" pitchFamily="34" charset="0"/>
                  </a:defRPr>
                </a:lvl2pPr>
                <a:lvl3pPr defTabSz="457200">
                  <a:defRPr>
                    <a:solidFill>
                      <a:schemeClr val="tx1"/>
                    </a:solidFill>
                    <a:latin typeface="Arial" panose="020B0604020202020204" pitchFamily="34" charset="0"/>
                  </a:defRPr>
                </a:lvl3pPr>
                <a:lvl4pPr defTabSz="457200">
                  <a:defRPr>
                    <a:solidFill>
                      <a:schemeClr val="tx1"/>
                    </a:solidFill>
                    <a:latin typeface="Arial" panose="020B0604020202020204" pitchFamily="34" charset="0"/>
                  </a:defRPr>
                </a:lvl4pPr>
                <a:lvl5pPr defTabSz="457200">
                  <a:defRPr>
                    <a:solidFill>
                      <a:schemeClr val="tx1"/>
                    </a:solidFill>
                    <a:latin typeface="Arial" panose="020B0604020202020204" pitchFamily="34" charset="0"/>
                  </a:defRPr>
                </a:lvl5pPr>
                <a:lvl6pPr marL="2284413" indent="1588" defTabSz="457200" eaLnBrk="0" fontAlgn="base" hangingPunct="0">
                  <a:spcBef>
                    <a:spcPct val="0"/>
                  </a:spcBef>
                  <a:spcAft>
                    <a:spcPct val="0"/>
                  </a:spcAft>
                  <a:defRPr>
                    <a:solidFill>
                      <a:schemeClr val="tx1"/>
                    </a:solidFill>
                    <a:latin typeface="Arial" panose="020B0604020202020204" pitchFamily="34" charset="0"/>
                  </a:defRPr>
                </a:lvl6pPr>
                <a:lvl7pPr marL="2741613" indent="1588" defTabSz="457200" eaLnBrk="0" fontAlgn="base" hangingPunct="0">
                  <a:spcBef>
                    <a:spcPct val="0"/>
                  </a:spcBef>
                  <a:spcAft>
                    <a:spcPct val="0"/>
                  </a:spcAft>
                  <a:defRPr>
                    <a:solidFill>
                      <a:schemeClr val="tx1"/>
                    </a:solidFill>
                    <a:latin typeface="Arial" panose="020B0604020202020204" pitchFamily="34" charset="0"/>
                  </a:defRPr>
                </a:lvl7pPr>
                <a:lvl8pPr marL="3198813" indent="1588" defTabSz="457200" eaLnBrk="0" fontAlgn="base" hangingPunct="0">
                  <a:spcBef>
                    <a:spcPct val="0"/>
                  </a:spcBef>
                  <a:spcAft>
                    <a:spcPct val="0"/>
                  </a:spcAft>
                  <a:defRPr>
                    <a:solidFill>
                      <a:schemeClr val="tx1"/>
                    </a:solidFill>
                    <a:latin typeface="Arial" panose="020B0604020202020204" pitchFamily="34" charset="0"/>
                  </a:defRPr>
                </a:lvl8pPr>
                <a:lvl9pPr marL="3656013" indent="1588"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dirty="0">
                    <a:solidFill>
                      <a:srgbClr val="000000"/>
                    </a:solidFill>
                    <a:latin typeface="Calibri" panose="020F0502020204030204" pitchFamily="34" charset="0"/>
                  </a:rPr>
                  <a:t>Alert msg Info</a:t>
                </a:r>
              </a:p>
            </p:txBody>
          </p:sp>
        </p:grpSp>
        <p:cxnSp>
          <p:nvCxnSpPr>
            <p:cNvPr id="19487" name="Straight Arrow Connector 18"/>
            <p:cNvCxnSpPr>
              <a:cxnSpLocks noChangeShapeType="1"/>
            </p:cNvCxnSpPr>
            <p:nvPr/>
          </p:nvCxnSpPr>
          <p:spPr bwMode="auto">
            <a:xfrm flipH="1" flipV="1">
              <a:off x="6435395" y="4865329"/>
              <a:ext cx="22225" cy="68422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19488" name="Straight Arrow Connector 54272"/>
            <p:cNvCxnSpPr>
              <a:cxnSpLocks noChangeShapeType="1"/>
            </p:cNvCxnSpPr>
            <p:nvPr/>
          </p:nvCxnSpPr>
          <p:spPr bwMode="auto">
            <a:xfrm>
              <a:off x="4856734" y="2137849"/>
              <a:ext cx="918743" cy="1008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19489" name="Straight Arrow Connector 1298"/>
            <p:cNvCxnSpPr>
              <a:cxnSpLocks noChangeShapeType="1"/>
            </p:cNvCxnSpPr>
            <p:nvPr/>
          </p:nvCxnSpPr>
          <p:spPr bwMode="auto">
            <a:xfrm>
              <a:off x="1668751" y="5556537"/>
              <a:ext cx="582612" cy="793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19490" name="Straight Arrow Connector 54279"/>
            <p:cNvCxnSpPr>
              <a:cxnSpLocks noChangeShapeType="1"/>
              <a:stCxn id="37918" idx="4"/>
            </p:cNvCxnSpPr>
            <p:nvPr/>
          </p:nvCxnSpPr>
          <p:spPr bwMode="auto">
            <a:xfrm>
              <a:off x="6400086" y="2536448"/>
              <a:ext cx="0" cy="41383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19491" name="Straight Arrow Connector 1307"/>
            <p:cNvCxnSpPr>
              <a:cxnSpLocks noChangeShapeType="1"/>
            </p:cNvCxnSpPr>
            <p:nvPr/>
          </p:nvCxnSpPr>
          <p:spPr bwMode="auto">
            <a:xfrm flipV="1">
              <a:off x="6420111" y="3648786"/>
              <a:ext cx="0" cy="4826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19492" name="Straight Connector 1313"/>
            <p:cNvCxnSpPr>
              <a:cxnSpLocks noChangeShapeType="1"/>
              <a:stCxn id="37916" idx="3"/>
            </p:cNvCxnSpPr>
            <p:nvPr/>
          </p:nvCxnSpPr>
          <p:spPr bwMode="auto">
            <a:xfrm flipV="1">
              <a:off x="5592763" y="5565552"/>
              <a:ext cx="867568" cy="10542"/>
            </a:xfrm>
            <a:prstGeom prst="line">
              <a:avLst/>
            </a:prstGeom>
            <a:noFill/>
            <a:ln w="12700" algn="ctr">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19493" name="TextBox 54301"/>
            <p:cNvSpPr txBox="1">
              <a:spLocks noChangeArrowheads="1"/>
            </p:cNvSpPr>
            <p:nvPr/>
          </p:nvSpPr>
          <p:spPr bwMode="auto">
            <a:xfrm>
              <a:off x="4030230" y="1195434"/>
              <a:ext cx="1285875" cy="2778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altLang="en-US" sz="1200" i="1" dirty="0"/>
                <a:t>Manual Process</a:t>
              </a:r>
            </a:p>
          </p:txBody>
        </p:sp>
        <p:cxnSp>
          <p:nvCxnSpPr>
            <p:cNvPr id="19494" name="Straight Connector 54288"/>
            <p:cNvCxnSpPr>
              <a:cxnSpLocks noChangeShapeType="1"/>
            </p:cNvCxnSpPr>
            <p:nvPr/>
          </p:nvCxnSpPr>
          <p:spPr bwMode="auto">
            <a:xfrm flipH="1">
              <a:off x="4753769" y="6067424"/>
              <a:ext cx="1587" cy="371475"/>
            </a:xfrm>
            <a:prstGeom prst="line">
              <a:avLst/>
            </a:prstGeom>
            <a:noFill/>
            <a:ln w="12700" algn="ctr">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19495" name="Flowchart: Connector 9"/>
            <p:cNvSpPr>
              <a:spLocks noChangeArrowheads="1"/>
            </p:cNvSpPr>
            <p:nvPr/>
          </p:nvSpPr>
          <p:spPr bwMode="auto">
            <a:xfrm>
              <a:off x="4666654" y="2030987"/>
              <a:ext cx="174229" cy="194069"/>
            </a:xfrm>
            <a:prstGeom prst="flowChartConnector">
              <a:avLst/>
            </a:prstGeom>
            <a:noFill/>
            <a:ln w="12700" algn="ctr">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ltLang="en-US" sz="2400" dirty="0">
                <a:latin typeface="Times New Roman" panose="02020603050405020304" pitchFamily="18" charset="0"/>
              </a:endParaRPr>
            </a:p>
          </p:txBody>
        </p:sp>
        <p:cxnSp>
          <p:nvCxnSpPr>
            <p:cNvPr id="19496" name="Straight Arrow Connector 47"/>
            <p:cNvCxnSpPr>
              <a:cxnSpLocks noChangeShapeType="1"/>
              <a:endCxn id="19495" idx="2"/>
            </p:cNvCxnSpPr>
            <p:nvPr/>
          </p:nvCxnSpPr>
          <p:spPr bwMode="auto">
            <a:xfrm>
              <a:off x="4263000" y="2123260"/>
              <a:ext cx="403654" cy="476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grpSp>
      <p:sp>
        <p:nvSpPr>
          <p:cNvPr id="19461" name="Rectangle 27"/>
          <p:cNvSpPr>
            <a:spLocks noChangeArrowheads="1"/>
          </p:cNvSpPr>
          <p:nvPr/>
        </p:nvSpPr>
        <p:spPr bwMode="auto">
          <a:xfrm>
            <a:off x="2073275" y="1600200"/>
            <a:ext cx="5622925" cy="2232025"/>
          </a:xfrm>
          <a:prstGeom prst="rect">
            <a:avLst/>
          </a:prstGeom>
          <a:noFill/>
          <a:ln w="19050" algn="ctr">
            <a:solidFill>
              <a:srgbClr val="3366CC"/>
            </a:solidFill>
            <a:prstDash val="lgDashDot"/>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ltLang="en-US" sz="2400" dirty="0">
              <a:latin typeface="Times New Roman" panose="02020603050405020304" pitchFamily="18" charset="0"/>
            </a:endParaRPr>
          </a:p>
        </p:txBody>
      </p:sp>
      <p:cxnSp>
        <p:nvCxnSpPr>
          <p:cNvPr id="1216" name="Straight Arrow Connector 1215"/>
          <p:cNvCxnSpPr/>
          <p:nvPr/>
        </p:nvCxnSpPr>
        <p:spPr>
          <a:xfrm flipH="1" flipV="1">
            <a:off x="1244600" y="4348163"/>
            <a:ext cx="257175" cy="22701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17" name="Straight Arrow Connector 1216"/>
          <p:cNvCxnSpPr/>
          <p:nvPr/>
        </p:nvCxnSpPr>
        <p:spPr>
          <a:xfrm>
            <a:off x="977900" y="4495800"/>
            <a:ext cx="109538" cy="301625"/>
          </a:xfrm>
          <a:prstGeom prst="straightConnector1">
            <a:avLst/>
          </a:prstGeom>
          <a:ln>
            <a:solidFill>
              <a:srgbClr val="4986C3"/>
            </a:solidFill>
            <a:tailEnd type="arrow"/>
          </a:ln>
        </p:spPr>
        <p:style>
          <a:lnRef idx="1">
            <a:schemeClr val="accent1"/>
          </a:lnRef>
          <a:fillRef idx="0">
            <a:schemeClr val="accent1"/>
          </a:fillRef>
          <a:effectRef idx="0">
            <a:schemeClr val="accent1"/>
          </a:effectRef>
          <a:fontRef idx="minor">
            <a:schemeClr val="tx1"/>
          </a:fontRef>
        </p:style>
      </p:cxnSp>
      <p:cxnSp>
        <p:nvCxnSpPr>
          <p:cNvPr id="19464" name="Straight Arrow Connector 54279"/>
          <p:cNvCxnSpPr>
            <a:cxnSpLocks noChangeShapeType="1"/>
            <a:endCxn id="37916" idx="0"/>
          </p:cNvCxnSpPr>
          <p:nvPr/>
        </p:nvCxnSpPr>
        <p:spPr bwMode="auto">
          <a:xfrm>
            <a:off x="4752975" y="3643313"/>
            <a:ext cx="1588" cy="142716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grpSp>
        <p:nvGrpSpPr>
          <p:cNvPr id="19465" name="Group 4"/>
          <p:cNvGrpSpPr>
            <a:grpSpLocks/>
          </p:cNvGrpSpPr>
          <p:nvPr/>
        </p:nvGrpSpPr>
        <p:grpSpPr bwMode="auto">
          <a:xfrm>
            <a:off x="3929063" y="2949575"/>
            <a:ext cx="1195387" cy="1016000"/>
            <a:chOff x="3300350" y="4104423"/>
            <a:chExt cx="1195450" cy="1015663"/>
          </a:xfrm>
        </p:grpSpPr>
        <p:sp>
          <p:nvSpPr>
            <p:cNvPr id="19467" name="Rectangle 2"/>
            <p:cNvSpPr>
              <a:spLocks noChangeArrowheads="1"/>
            </p:cNvSpPr>
            <p:nvPr/>
          </p:nvSpPr>
          <p:spPr bwMode="auto">
            <a:xfrm>
              <a:off x="3300350" y="4130675"/>
              <a:ext cx="1195450" cy="666750"/>
            </a:xfrm>
            <a:prstGeom prst="rect">
              <a:avLst/>
            </a:prstGeom>
            <a:noFill/>
            <a:ln w="12700" algn="ctr">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ltLang="en-US" sz="2400" dirty="0">
                <a:latin typeface="Times New Roman" panose="02020603050405020304" pitchFamily="18" charset="0"/>
              </a:endParaRPr>
            </a:p>
          </p:txBody>
        </p:sp>
        <p:sp>
          <p:nvSpPr>
            <p:cNvPr id="19468" name="TextBox 3"/>
            <p:cNvSpPr txBox="1">
              <a:spLocks noChangeArrowheads="1"/>
            </p:cNvSpPr>
            <p:nvPr/>
          </p:nvSpPr>
          <p:spPr bwMode="auto">
            <a:xfrm>
              <a:off x="3367311" y="4104423"/>
              <a:ext cx="1043940" cy="10156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eaLnBrk="1" hangingPunct="1"/>
              <a:r>
                <a:rPr lang="en-US" altLang="en-US" sz="1400" dirty="0">
                  <a:solidFill>
                    <a:srgbClr val="000000"/>
                  </a:solidFill>
                  <a:latin typeface="Calibri" panose="020F0502020204030204" pitchFamily="34" charset="0"/>
                </a:rPr>
                <a:t>Notification</a:t>
              </a:r>
            </a:p>
            <a:p>
              <a:pPr eaLnBrk="1" hangingPunct="1"/>
              <a:r>
                <a:rPr lang="en-US" altLang="en-US" sz="1400" dirty="0">
                  <a:solidFill>
                    <a:srgbClr val="000000"/>
                  </a:solidFill>
                  <a:latin typeface="Calibri" panose="020F0502020204030204" pitchFamily="34" charset="0"/>
                </a:rPr>
                <a:t>  Message</a:t>
              </a:r>
            </a:p>
            <a:p>
              <a:pPr eaLnBrk="1" hangingPunct="1"/>
              <a:r>
                <a:rPr lang="en-US" altLang="en-US" sz="1400" dirty="0">
                  <a:solidFill>
                    <a:srgbClr val="000000"/>
                  </a:solidFill>
                  <a:latin typeface="Calibri" panose="020F0502020204030204" pitchFamily="34" charset="0"/>
                </a:rPr>
                <a:t>To Analysts</a:t>
              </a:r>
            </a:p>
            <a:p>
              <a:endParaRPr lang="en-US" altLang="en-US" dirty="0"/>
            </a:p>
          </p:txBody>
        </p:sp>
      </p:grpSp>
      <p:cxnSp>
        <p:nvCxnSpPr>
          <p:cNvPr id="19466" name="Straight Arrow Connector 54279"/>
          <p:cNvCxnSpPr>
            <a:cxnSpLocks noChangeShapeType="1"/>
            <a:stCxn id="19495" idx="4"/>
          </p:cNvCxnSpPr>
          <p:nvPr/>
        </p:nvCxnSpPr>
        <p:spPr bwMode="auto">
          <a:xfrm>
            <a:off x="4752975" y="2225675"/>
            <a:ext cx="17463" cy="74612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Master Space Weather Summary</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19175" y="1066800"/>
            <a:ext cx="7316788" cy="533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400" y="1371600"/>
            <a:ext cx="8773520" cy="4943332"/>
          </a:xfrm>
          <a:prstGeom prst="rect">
            <a:avLst/>
          </a:prstGeom>
        </p:spPr>
      </p:pic>
      <p:sp>
        <p:nvSpPr>
          <p:cNvPr id="7" name="TextBox 6"/>
          <p:cNvSpPr txBox="1"/>
          <p:nvPr/>
        </p:nvSpPr>
        <p:spPr>
          <a:xfrm>
            <a:off x="2697998" y="404260"/>
            <a:ext cx="5074402" cy="558615"/>
          </a:xfrm>
          <a:prstGeom prst="rect">
            <a:avLst/>
          </a:prstGeom>
          <a:noFill/>
        </p:spPr>
        <p:txBody>
          <a:bodyPr wrap="none" rtlCol="0">
            <a:spAutoFit/>
          </a:bodyPr>
          <a:lstStyle/>
          <a:p>
            <a:r>
              <a:rPr lang="en-US" altLang="en-US" sz="2400" b="1" dirty="0">
                <a:latin typeface="+mj-lt"/>
                <a:cs typeface="Arial" panose="020B0604020202020204" pitchFamily="34" charset="0"/>
              </a:rPr>
              <a:t>Space Weather </a:t>
            </a:r>
            <a:r>
              <a:rPr lang="en-US" altLang="en-US" sz="2400" b="1" dirty="0" smtClean="0">
                <a:latin typeface="+mj-lt"/>
                <a:cs typeface="Arial" panose="020B0604020202020204" pitchFamily="34" charset="0"/>
              </a:rPr>
              <a:t>Process</a:t>
            </a:r>
            <a:r>
              <a:rPr lang="en-US" altLang="en-US" sz="2400" b="1" dirty="0">
                <a:latin typeface="+mj-lt"/>
                <a:cs typeface="Arial" panose="020B0604020202020204" pitchFamily="34" charset="0"/>
              </a:rPr>
              <a:t> </a:t>
            </a:r>
            <a:r>
              <a:rPr lang="en-US" altLang="en-US" sz="2400" b="1" dirty="0" smtClean="0">
                <a:latin typeface="+mj-lt"/>
                <a:cs typeface="Arial" panose="020B0604020202020204" pitchFamily="34" charset="0"/>
              </a:rPr>
              <a:t>- Automated  </a:t>
            </a:r>
            <a:endParaRPr lang="en-US" sz="2400" b="1" dirty="0">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142427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80" name="Title 2"/>
          <p:cNvSpPr>
            <a:spLocks noGrp="1"/>
          </p:cNvSpPr>
          <p:nvPr>
            <p:ph type="ctrTitle"/>
          </p:nvPr>
        </p:nvSpPr>
        <p:spPr>
          <a:xfrm>
            <a:off x="758825" y="403514"/>
            <a:ext cx="8232775" cy="450273"/>
          </a:xfrm>
        </p:spPr>
        <p:txBody>
          <a:bodyPr/>
          <a:lstStyle/>
          <a:p>
            <a:pPr algn="ctr"/>
            <a:r>
              <a:rPr lang="en-US" altLang="en-US" sz="2400" dirty="0" smtClean="0">
                <a:latin typeface="+mj-lt"/>
                <a:cs typeface="Arial" panose="020B0604020202020204" pitchFamily="34" charset="0"/>
              </a:rPr>
              <a:t>Collaborative HTML Page</a:t>
            </a:r>
          </a:p>
        </p:txBody>
      </p:sp>
      <p:pic>
        <p:nvPicPr>
          <p:cNvPr id="24581"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1371600"/>
            <a:ext cx="8466138" cy="45069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 y="1219200"/>
            <a:ext cx="7086599" cy="514059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TextBox 4"/>
          <p:cNvSpPr txBox="1"/>
          <p:nvPr/>
        </p:nvSpPr>
        <p:spPr>
          <a:xfrm>
            <a:off x="3048000" y="402917"/>
            <a:ext cx="4416594" cy="830997"/>
          </a:xfrm>
          <a:prstGeom prst="rect">
            <a:avLst/>
          </a:prstGeom>
          <a:noFill/>
        </p:spPr>
        <p:txBody>
          <a:bodyPr wrap="none" rtlCol="0">
            <a:spAutoFit/>
          </a:bodyPr>
          <a:lstStyle/>
          <a:p>
            <a:pPr algn="ctr"/>
            <a:r>
              <a:rPr lang="en-US" altLang="en-US" sz="2400" b="1" dirty="0">
                <a:latin typeface="+mj-lt"/>
              </a:rPr>
              <a:t>Summary of </a:t>
            </a:r>
            <a:r>
              <a:rPr lang="en-US" altLang="en-US" sz="2400" b="1" dirty="0" smtClean="0">
                <a:latin typeface="+mj-lt"/>
              </a:rPr>
              <a:t>Key Events </a:t>
            </a:r>
            <a:r>
              <a:rPr lang="en-US" altLang="en-US" sz="2400" b="1" dirty="0">
                <a:latin typeface="+mj-lt"/>
              </a:rPr>
              <a:t>to Date</a:t>
            </a:r>
            <a:endParaRPr lang="en-US" sz="2400" b="1" dirty="0">
              <a:latin typeface="+mj-lt"/>
            </a:endParaRPr>
          </a:p>
          <a:p>
            <a:pPr algn="ctr"/>
            <a:endParaRPr lang="en-US" sz="2400" dirty="0">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403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1143000"/>
            <a:ext cx="7553255" cy="5257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6202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a:xfrm>
            <a:off x="2209800" y="457200"/>
            <a:ext cx="4762500" cy="381000"/>
          </a:xfrm>
        </p:spPr>
        <p:txBody>
          <a:bodyPr/>
          <a:lstStyle/>
          <a:p>
            <a:r>
              <a:rPr lang="en-US" altLang="en-US" dirty="0" smtClean="0"/>
              <a:t>Agenda</a:t>
            </a:r>
          </a:p>
        </p:txBody>
      </p:sp>
      <p:sp>
        <p:nvSpPr>
          <p:cNvPr id="35843" name="Content Placeholder 2"/>
          <p:cNvSpPr>
            <a:spLocks noGrp="1"/>
          </p:cNvSpPr>
          <p:nvPr>
            <p:ph idx="1"/>
          </p:nvPr>
        </p:nvSpPr>
        <p:spPr/>
        <p:txBody>
          <a:bodyPr/>
          <a:lstStyle/>
          <a:p>
            <a:pPr>
              <a:buFont typeface="Arial" panose="020B0604020202020204" pitchFamily="34" charset="0"/>
              <a:buChar char="•"/>
              <a:defRPr/>
            </a:pPr>
            <a:r>
              <a:rPr lang="en-US" dirty="0" smtClean="0">
                <a:latin typeface="+mj-lt"/>
              </a:rPr>
              <a:t>Mission Overview</a:t>
            </a:r>
          </a:p>
          <a:p>
            <a:pPr marL="0" indent="0">
              <a:buFont typeface="Wingdings" panose="05000000000000000000" pitchFamily="2" charset="2"/>
              <a:buNone/>
              <a:defRPr/>
            </a:pPr>
            <a:endParaRPr lang="en-US" dirty="0" smtClean="0">
              <a:latin typeface="+mj-lt"/>
            </a:endParaRPr>
          </a:p>
          <a:p>
            <a:pPr marL="0" indent="0">
              <a:buFont typeface="Wingdings" panose="05000000000000000000" pitchFamily="2" charset="2"/>
              <a:buNone/>
              <a:defRPr/>
            </a:pPr>
            <a:endParaRPr lang="en-US" dirty="0" smtClean="0">
              <a:latin typeface="+mj-lt"/>
            </a:endParaRPr>
          </a:p>
          <a:p>
            <a:pPr>
              <a:buFont typeface="Arial" panose="020B0604020202020204" pitchFamily="34" charset="0"/>
              <a:buChar char="•"/>
              <a:defRPr/>
            </a:pPr>
            <a:r>
              <a:rPr lang="en-US" dirty="0">
                <a:latin typeface="+mj-lt"/>
              </a:rPr>
              <a:t>Subsystems Monitored for Space Weather </a:t>
            </a:r>
            <a:r>
              <a:rPr lang="en-US" dirty="0" smtClean="0">
                <a:latin typeface="+mj-lt"/>
              </a:rPr>
              <a:t>Impacts</a:t>
            </a:r>
          </a:p>
          <a:p>
            <a:pPr>
              <a:buFont typeface="Arial" panose="020B0604020202020204" pitchFamily="34" charset="0"/>
              <a:buChar char="•"/>
              <a:defRPr/>
            </a:pPr>
            <a:endParaRPr lang="en-US" dirty="0">
              <a:latin typeface="+mj-lt"/>
            </a:endParaRPr>
          </a:p>
          <a:p>
            <a:pPr marL="0" indent="0">
              <a:buNone/>
              <a:defRPr/>
            </a:pPr>
            <a:endParaRPr lang="en-US" dirty="0">
              <a:latin typeface="+mj-lt"/>
            </a:endParaRPr>
          </a:p>
          <a:p>
            <a:pPr>
              <a:buFont typeface="Arial" panose="020B0604020202020204" pitchFamily="34" charset="0"/>
              <a:buChar char="•"/>
              <a:defRPr/>
            </a:pPr>
            <a:r>
              <a:rPr lang="en-US" dirty="0" smtClean="0">
                <a:latin typeface="+mj-lt"/>
              </a:rPr>
              <a:t>Operational </a:t>
            </a:r>
            <a:r>
              <a:rPr lang="en-US" dirty="0">
                <a:latin typeface="+mj-lt"/>
              </a:rPr>
              <a:t>Space Weather Process</a:t>
            </a:r>
          </a:p>
          <a:p>
            <a:pPr>
              <a:buFont typeface="Arial" panose="020B0604020202020204" pitchFamily="34" charset="0"/>
              <a:buChar char="•"/>
              <a:defRPr/>
            </a:pPr>
            <a:endParaRPr lang="en-US" dirty="0" smtClean="0">
              <a:latin typeface="+mj-lt"/>
            </a:endParaRPr>
          </a:p>
          <a:p>
            <a:pPr>
              <a:buFont typeface="Arial" panose="020B0604020202020204" pitchFamily="34" charset="0"/>
              <a:buChar char="•"/>
              <a:defRPr/>
            </a:pPr>
            <a:endParaRPr lang="en-US" dirty="0">
              <a:latin typeface="+mj-lt"/>
            </a:endParaRPr>
          </a:p>
          <a:p>
            <a:pPr>
              <a:buFont typeface="Arial" panose="020B0604020202020204" pitchFamily="34" charset="0"/>
              <a:buChar char="•"/>
              <a:defRPr/>
            </a:pPr>
            <a:r>
              <a:rPr lang="en-US" dirty="0" smtClean="0">
                <a:latin typeface="+mj-lt"/>
              </a:rPr>
              <a:t>Summary of Key Events</a:t>
            </a:r>
          </a:p>
          <a:p>
            <a:pPr marL="0" indent="0">
              <a:buFont typeface="Wingdings" panose="05000000000000000000" pitchFamily="2" charset="2"/>
              <a:buNone/>
              <a:defRPr/>
            </a:pPr>
            <a:endParaRPr lang="en-US" dirty="0" smtClean="0">
              <a:latin typeface="+mj-lt"/>
            </a:endParaRPr>
          </a:p>
          <a:p>
            <a:pPr marL="0" indent="0">
              <a:buFont typeface="Wingdings" panose="05000000000000000000" pitchFamily="2" charset="2"/>
              <a:buNone/>
              <a:defRPr/>
            </a:pPr>
            <a:endParaRPr lang="en-US" dirty="0" smtClean="0">
              <a:latin typeface="+mj-lt"/>
            </a:endParaRPr>
          </a:p>
          <a:p>
            <a:pPr>
              <a:buFont typeface="Arial" panose="020B0604020202020204" pitchFamily="34" charset="0"/>
              <a:buChar char="•"/>
              <a:defRPr/>
            </a:pPr>
            <a:r>
              <a:rPr lang="en-US" dirty="0" smtClean="0">
                <a:latin typeface="+mj-lt"/>
              </a:rPr>
              <a:t>Summary</a:t>
            </a:r>
          </a:p>
          <a:p>
            <a:pPr>
              <a:defRPr/>
            </a:pPr>
            <a:endParaRPr lang="en-US" dirty="0" smtClean="0"/>
          </a:p>
          <a:p>
            <a:pPr marL="0" indent="0">
              <a:buNone/>
              <a:defRPr/>
            </a:pPr>
            <a:endParaRPr lang="en-US" dirty="0" smtClean="0"/>
          </a:p>
          <a:p>
            <a:pPr>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1000" y="1066800"/>
            <a:ext cx="8763000" cy="5022850"/>
          </a:xfrm>
          <a:prstGeom prst="rect">
            <a:avLst/>
          </a:prstGeom>
          <a:noFill/>
          <a:ln w="9525">
            <a:noFill/>
            <a:miter lim="800000"/>
            <a:headEnd/>
            <a:tailEnd/>
          </a:ln>
        </p:spPr>
        <p:txBody>
          <a:bodyPr lIns="91434" tIns="45717" rIns="91434" bIns="45717">
            <a:spAutoFit/>
          </a:bodyPr>
          <a:lstStyle/>
          <a:p>
            <a:pPr eaLnBrk="1" hangingPunct="1">
              <a:spcBef>
                <a:spcPct val="20000"/>
              </a:spcBef>
              <a:defRPr/>
            </a:pPr>
            <a:endParaRPr lang="en-US" dirty="0">
              <a:latin typeface="+mj-lt"/>
              <a:cs typeface="Arial" charset="0"/>
            </a:endParaRPr>
          </a:p>
          <a:p>
            <a:pPr marL="457170" lvl="1" indent="0" eaLnBrk="1" hangingPunct="1">
              <a:spcBef>
                <a:spcPct val="20000"/>
              </a:spcBef>
              <a:defRPr/>
            </a:pPr>
            <a:endParaRPr lang="en-US" dirty="0">
              <a:latin typeface="+mj-lt"/>
              <a:cs typeface="Arial" charset="0"/>
            </a:endParaRPr>
          </a:p>
          <a:p>
            <a:pPr marL="342877" indent="-342877" eaLnBrk="1" hangingPunct="1">
              <a:spcBef>
                <a:spcPct val="20000"/>
              </a:spcBef>
              <a:buFont typeface="Arial" panose="020B0604020202020204" pitchFamily="34" charset="0"/>
              <a:buChar char="•"/>
              <a:defRPr/>
            </a:pPr>
            <a:r>
              <a:rPr lang="en-US" altLang="en-US" dirty="0">
                <a:latin typeface="+mj-lt"/>
              </a:rPr>
              <a:t>Can alert messages be tailored to threshold levels for customers</a:t>
            </a:r>
          </a:p>
          <a:p>
            <a:pPr eaLnBrk="1" hangingPunct="1">
              <a:spcBef>
                <a:spcPct val="20000"/>
              </a:spcBef>
              <a:defRPr/>
            </a:pPr>
            <a:endParaRPr lang="en-US" altLang="en-US" dirty="0">
              <a:latin typeface="+mj-lt"/>
            </a:endParaRPr>
          </a:p>
          <a:p>
            <a:pPr marL="342877" indent="-342877" eaLnBrk="1" hangingPunct="1">
              <a:spcBef>
                <a:spcPct val="20000"/>
              </a:spcBef>
              <a:buFont typeface="Arial" panose="020B0604020202020204" pitchFamily="34" charset="0"/>
              <a:buChar char="•"/>
              <a:defRPr/>
            </a:pPr>
            <a:endParaRPr lang="en-US" dirty="0">
              <a:latin typeface="+mj-lt"/>
              <a:cs typeface="Arial" charset="0"/>
            </a:endParaRPr>
          </a:p>
          <a:p>
            <a:pPr marL="342877" indent="-342877" eaLnBrk="1" hangingPunct="1">
              <a:spcBef>
                <a:spcPct val="20000"/>
              </a:spcBef>
              <a:buFont typeface="Arial" panose="020B0604020202020204" pitchFamily="34" charset="0"/>
              <a:buChar char="•"/>
              <a:defRPr/>
            </a:pPr>
            <a:r>
              <a:rPr lang="en-US" dirty="0">
                <a:latin typeface="+mj-lt"/>
                <a:cs typeface="Arial" charset="0"/>
              </a:rPr>
              <a:t>Online helpdesk support template</a:t>
            </a:r>
          </a:p>
          <a:p>
            <a:pPr marL="798490" lvl="1" indent="-342877" eaLnBrk="1" hangingPunct="1">
              <a:spcBef>
                <a:spcPct val="20000"/>
              </a:spcBef>
              <a:buFont typeface="Wingdings" panose="05000000000000000000" pitchFamily="2" charset="2"/>
              <a:buChar char="Ø"/>
              <a:defRPr/>
            </a:pPr>
            <a:r>
              <a:rPr lang="en-US" dirty="0">
                <a:latin typeface="+mj-lt"/>
                <a:cs typeface="Arial" charset="0"/>
              </a:rPr>
              <a:t>Customer request feedback for particular event times based on orbit location</a:t>
            </a:r>
          </a:p>
          <a:p>
            <a:pPr lvl="1" indent="0" eaLnBrk="1" hangingPunct="1">
              <a:spcBef>
                <a:spcPct val="20000"/>
              </a:spcBef>
              <a:defRPr/>
            </a:pPr>
            <a:endParaRPr lang="en-US" dirty="0">
              <a:latin typeface="+mj-lt"/>
              <a:cs typeface="Arial" charset="0"/>
            </a:endParaRPr>
          </a:p>
          <a:p>
            <a:pPr marL="798490" lvl="1" indent="-342877" eaLnBrk="1" hangingPunct="1">
              <a:spcBef>
                <a:spcPct val="20000"/>
              </a:spcBef>
              <a:buFont typeface="Wingdings" panose="05000000000000000000" pitchFamily="2" charset="2"/>
              <a:buChar char="Ø"/>
              <a:defRPr/>
            </a:pPr>
            <a:endParaRPr lang="en-US" dirty="0">
              <a:latin typeface="+mj-lt"/>
              <a:cs typeface="Arial" charset="0"/>
            </a:endParaRPr>
          </a:p>
          <a:p>
            <a:pPr marL="342877" indent="-342877" eaLnBrk="1" hangingPunct="1">
              <a:spcBef>
                <a:spcPct val="20000"/>
              </a:spcBef>
              <a:buFont typeface="Arial" panose="020B0604020202020204" pitchFamily="34" charset="0"/>
              <a:buChar char="•"/>
              <a:defRPr/>
            </a:pPr>
            <a:r>
              <a:rPr lang="en-US" dirty="0">
                <a:latin typeface="+mj-lt"/>
                <a:cs typeface="Arial" charset="0"/>
              </a:rPr>
              <a:t>Collaboration of user community for space weather events via “DONKI”</a:t>
            </a:r>
          </a:p>
          <a:p>
            <a:pPr marL="798490" lvl="1" indent="-342877" eaLnBrk="1" hangingPunct="1">
              <a:spcBef>
                <a:spcPct val="20000"/>
              </a:spcBef>
              <a:buFont typeface="Wingdings" panose="05000000000000000000" pitchFamily="2" charset="2"/>
              <a:buChar char="Ø"/>
              <a:defRPr/>
            </a:pPr>
            <a:r>
              <a:rPr lang="en-US" dirty="0">
                <a:latin typeface="+mj-lt"/>
                <a:cs typeface="Arial" charset="0"/>
              </a:rPr>
              <a:t>How do we manage NASA’s missions proprietary data </a:t>
            </a:r>
          </a:p>
          <a:p>
            <a:pPr marL="342877" indent="-342877" eaLnBrk="1" hangingPunct="1">
              <a:spcBef>
                <a:spcPct val="20000"/>
              </a:spcBef>
              <a:buFont typeface="Arial" panose="020B0604020202020204" pitchFamily="34" charset="0"/>
              <a:buChar char="•"/>
              <a:defRPr/>
            </a:pPr>
            <a:endParaRPr lang="en-US" dirty="0">
              <a:latin typeface="+mj-lt"/>
              <a:cs typeface="Arial" charset="0"/>
            </a:endParaRPr>
          </a:p>
          <a:p>
            <a:pPr eaLnBrk="1" hangingPunct="1">
              <a:spcBef>
                <a:spcPct val="20000"/>
              </a:spcBef>
              <a:defRPr/>
            </a:pPr>
            <a:endParaRPr lang="en-US" dirty="0">
              <a:latin typeface="+mj-lt"/>
              <a:cs typeface="Arial" charset="0"/>
            </a:endParaRPr>
          </a:p>
          <a:p>
            <a:pPr marL="457169" lvl="1" indent="0" eaLnBrk="1" hangingPunct="1">
              <a:spcBef>
                <a:spcPct val="20000"/>
              </a:spcBef>
              <a:defRPr/>
            </a:pPr>
            <a:endParaRPr lang="en-US" dirty="0">
              <a:latin typeface="+mj-lt"/>
              <a:cs typeface="Arial" charset="0"/>
            </a:endParaRPr>
          </a:p>
          <a:p>
            <a:pPr marL="742919" lvl="1" indent="-285750" eaLnBrk="1" hangingPunct="1">
              <a:spcBef>
                <a:spcPct val="20000"/>
              </a:spcBef>
              <a:buFont typeface="Wingdings" panose="05000000000000000000" pitchFamily="2" charset="2"/>
              <a:buChar char="Ø"/>
              <a:defRPr/>
            </a:pPr>
            <a:endParaRPr lang="en-US" dirty="0">
              <a:latin typeface="+mj-lt"/>
              <a:cs typeface="Arial" charset="0"/>
            </a:endParaRPr>
          </a:p>
        </p:txBody>
      </p:sp>
      <p:sp>
        <p:nvSpPr>
          <p:cNvPr id="16387" name="Rectangle 3"/>
          <p:cNvSpPr>
            <a:spLocks noChangeArrowheads="1"/>
          </p:cNvSpPr>
          <p:nvPr/>
        </p:nvSpPr>
        <p:spPr bwMode="auto">
          <a:xfrm>
            <a:off x="838200" y="-190500"/>
            <a:ext cx="7772400" cy="1257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434" tIns="45717" rIns="91434" bIns="45717" anchor="ctr"/>
          <a:lstStyle/>
          <a:p>
            <a:pPr algn="ctr" eaLnBrk="1" hangingPunct="1">
              <a:defRPr/>
            </a:pPr>
            <a:r>
              <a:rPr lang="en-US" sz="2400" b="1" dirty="0">
                <a:latin typeface="+mj-lt"/>
              </a:rPr>
              <a:t/>
            </a:r>
            <a:br>
              <a:rPr lang="en-US" sz="2400" b="1" dirty="0">
                <a:latin typeface="+mj-lt"/>
              </a:rPr>
            </a:br>
            <a:r>
              <a:rPr lang="en-US" sz="2400" b="1" dirty="0">
                <a:latin typeface="+mj-lt"/>
              </a:rPr>
              <a:t>Summary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381000" y="1447800"/>
            <a:ext cx="8458200" cy="2308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434" tIns="45717" rIns="91434" bIns="45717">
            <a:spAutoFit/>
          </a:bodyPr>
          <a:lstStyle>
            <a:lvl1pPr>
              <a:spcBef>
                <a:spcPct val="20000"/>
              </a:spcBef>
              <a:buFont typeface="Wingdings" panose="05000000000000000000" pitchFamily="2" charset="2"/>
              <a:buChar char="l"/>
              <a:defRPr sz="3200" b="1">
                <a:solidFill>
                  <a:schemeClr val="tx1"/>
                </a:solidFill>
                <a:latin typeface="Helvetica (PCL6)" pitchFamily="34" charset="0"/>
              </a:defRPr>
            </a:lvl1pPr>
            <a:lvl2pPr marL="742950" indent="-285750">
              <a:spcBef>
                <a:spcPct val="20000"/>
              </a:spcBef>
              <a:buSzPct val="100000"/>
              <a:buChar char="–"/>
              <a:defRPr sz="1600" b="1" i="1">
                <a:solidFill>
                  <a:schemeClr val="tx1"/>
                </a:solidFill>
                <a:latin typeface="Helvetica (PCL6)" pitchFamily="34" charset="0"/>
              </a:defRPr>
            </a:lvl2pPr>
            <a:lvl3pPr marL="1143000" indent="-228600">
              <a:spcBef>
                <a:spcPct val="20000"/>
              </a:spcBef>
              <a:buSzPct val="100000"/>
              <a:buChar char="•"/>
              <a:defRPr sz="1400" b="1">
                <a:solidFill>
                  <a:schemeClr val="tx1"/>
                </a:solidFill>
                <a:latin typeface="Helvetica (PCL6)" pitchFamily="34" charset="0"/>
              </a:defRPr>
            </a:lvl3pPr>
            <a:lvl4pPr marL="1600200" indent="-228600">
              <a:spcBef>
                <a:spcPct val="20000"/>
              </a:spcBef>
              <a:buSzPct val="100000"/>
              <a:buChar char="–"/>
              <a:defRPr sz="1400" b="1" i="1">
                <a:solidFill>
                  <a:schemeClr val="tx1"/>
                </a:solidFill>
                <a:latin typeface="Helvetica (PCL6)" pitchFamily="34" charset="0"/>
              </a:defRPr>
            </a:lvl4pPr>
            <a:lvl5pPr marL="2057400" indent="-228600">
              <a:spcBef>
                <a:spcPct val="20000"/>
              </a:spcBef>
              <a:buSzPct val="100000"/>
              <a:buChar char="•"/>
              <a:defRPr sz="1400" b="1">
                <a:solidFill>
                  <a:schemeClr val="tx1"/>
                </a:solidFill>
                <a:latin typeface="Helvetica (PCL6)" pitchFamily="34" charset="0"/>
              </a:defRPr>
            </a:lvl5pPr>
            <a:lvl6pPr marL="2514600" indent="-228600" eaLnBrk="0" fontAlgn="base" hangingPunct="0">
              <a:spcBef>
                <a:spcPct val="20000"/>
              </a:spcBef>
              <a:spcAft>
                <a:spcPct val="0"/>
              </a:spcAft>
              <a:buSzPct val="100000"/>
              <a:buChar char="•"/>
              <a:defRPr sz="1400" b="1">
                <a:solidFill>
                  <a:schemeClr val="tx1"/>
                </a:solidFill>
                <a:latin typeface="Helvetica (PCL6)" pitchFamily="34" charset="0"/>
              </a:defRPr>
            </a:lvl6pPr>
            <a:lvl7pPr marL="2971800" indent="-228600" eaLnBrk="0" fontAlgn="base" hangingPunct="0">
              <a:spcBef>
                <a:spcPct val="20000"/>
              </a:spcBef>
              <a:spcAft>
                <a:spcPct val="0"/>
              </a:spcAft>
              <a:buSzPct val="100000"/>
              <a:buChar char="•"/>
              <a:defRPr sz="1400" b="1">
                <a:solidFill>
                  <a:schemeClr val="tx1"/>
                </a:solidFill>
                <a:latin typeface="Helvetica (PCL6)" pitchFamily="34" charset="0"/>
              </a:defRPr>
            </a:lvl7pPr>
            <a:lvl8pPr marL="3429000" indent="-228600" eaLnBrk="0" fontAlgn="base" hangingPunct="0">
              <a:spcBef>
                <a:spcPct val="20000"/>
              </a:spcBef>
              <a:spcAft>
                <a:spcPct val="0"/>
              </a:spcAft>
              <a:buSzPct val="100000"/>
              <a:buChar char="•"/>
              <a:defRPr sz="1400" b="1">
                <a:solidFill>
                  <a:schemeClr val="tx1"/>
                </a:solidFill>
                <a:latin typeface="Helvetica (PCL6)" pitchFamily="34" charset="0"/>
              </a:defRPr>
            </a:lvl8pPr>
            <a:lvl9pPr marL="3886200" indent="-228600" eaLnBrk="0" fontAlgn="base" hangingPunct="0">
              <a:spcBef>
                <a:spcPct val="20000"/>
              </a:spcBef>
              <a:spcAft>
                <a:spcPct val="0"/>
              </a:spcAft>
              <a:buSzPct val="100000"/>
              <a:buChar char="•"/>
              <a:defRPr sz="1400" b="1">
                <a:solidFill>
                  <a:schemeClr val="tx1"/>
                </a:solidFill>
                <a:latin typeface="Helvetica (PCL6)" pitchFamily="34" charset="0"/>
              </a:defRPr>
            </a:lvl9pPr>
          </a:lstStyle>
          <a:p>
            <a:pPr eaLnBrk="1" hangingPunct="1">
              <a:spcBef>
                <a:spcPct val="0"/>
              </a:spcBef>
              <a:buFontTx/>
              <a:buNone/>
              <a:defRPr/>
            </a:pPr>
            <a:r>
              <a:rPr lang="en-US" altLang="en-US" sz="1800" b="0" dirty="0" smtClean="0">
                <a:latin typeface="+mj-lt"/>
              </a:rPr>
              <a:t>Thanks to Goddard’s SWRC for continued services which has provided outstanding support to the interplanetary user community.</a:t>
            </a:r>
          </a:p>
          <a:p>
            <a:pPr eaLnBrk="1" hangingPunct="1">
              <a:spcBef>
                <a:spcPct val="0"/>
              </a:spcBef>
              <a:buFontTx/>
              <a:buNone/>
              <a:defRPr/>
            </a:pPr>
            <a:r>
              <a:rPr lang="en-US" altLang="en-US" sz="1800" b="0" dirty="0" smtClean="0">
                <a:latin typeface="+mj-lt"/>
              </a:rPr>
              <a:t> </a:t>
            </a:r>
          </a:p>
          <a:p>
            <a:pPr eaLnBrk="1" hangingPunct="1">
              <a:spcBef>
                <a:spcPct val="0"/>
              </a:spcBef>
              <a:buFontTx/>
              <a:buNone/>
              <a:defRPr/>
            </a:pPr>
            <a:endParaRPr lang="en-US" altLang="en-US" sz="1800" b="0" dirty="0" smtClean="0">
              <a:latin typeface="+mj-lt"/>
            </a:endParaRPr>
          </a:p>
          <a:p>
            <a:pPr eaLnBrk="1" hangingPunct="1">
              <a:spcBef>
                <a:spcPct val="0"/>
              </a:spcBef>
              <a:buFontTx/>
              <a:buNone/>
              <a:defRPr/>
            </a:pPr>
            <a:r>
              <a:rPr lang="en-US" altLang="en-US" sz="1800" b="0" dirty="0" smtClean="0">
                <a:latin typeface="+mj-lt"/>
              </a:rPr>
              <a:t>A large number of people from the Spitzer project, support organizations at the Jet Propulsion Laboratory, Lockheed Martin Space System Company, and the Spitzer Science Center at  the California Institute of Technology contributed to the operations described herein.</a:t>
            </a:r>
          </a:p>
        </p:txBody>
      </p:sp>
      <p:sp>
        <p:nvSpPr>
          <p:cNvPr id="63492" name="TextBox 1"/>
          <p:cNvSpPr txBox="1">
            <a:spLocks noChangeArrowheads="1"/>
          </p:cNvSpPr>
          <p:nvPr/>
        </p:nvSpPr>
        <p:spPr bwMode="auto">
          <a:xfrm>
            <a:off x="533400" y="4267200"/>
            <a:ext cx="2679700" cy="2032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eaLnBrk="1" hangingPunct="1">
              <a:defRPr/>
            </a:pPr>
            <a:r>
              <a:rPr lang="en-US" altLang="en-US" dirty="0">
                <a:latin typeface="+mj-lt"/>
              </a:rPr>
              <a:t>Special Thanks:</a:t>
            </a:r>
          </a:p>
          <a:p>
            <a:pPr eaLnBrk="1" hangingPunct="1">
              <a:defRPr/>
            </a:pPr>
            <a:r>
              <a:rPr lang="en-US" altLang="en-US" dirty="0">
                <a:latin typeface="+mj-lt"/>
              </a:rPr>
              <a:t>Kennis Stowers – JPL</a:t>
            </a:r>
          </a:p>
          <a:p>
            <a:pPr eaLnBrk="1" hangingPunct="1">
              <a:defRPr/>
            </a:pPr>
            <a:r>
              <a:rPr lang="en-US" altLang="en-US" dirty="0">
                <a:latin typeface="+mj-lt"/>
              </a:rPr>
              <a:t>Albert Jefferson – JPL </a:t>
            </a:r>
          </a:p>
          <a:p>
            <a:pPr eaLnBrk="1" hangingPunct="1">
              <a:defRPr/>
            </a:pPr>
            <a:r>
              <a:rPr lang="en-US" altLang="en-US" dirty="0">
                <a:latin typeface="+mj-lt"/>
              </a:rPr>
              <a:t>Patrick Lowrance – SSC</a:t>
            </a:r>
          </a:p>
          <a:p>
            <a:pPr eaLnBrk="1" hangingPunct="1">
              <a:defRPr/>
            </a:pPr>
            <a:r>
              <a:rPr lang="en-US" altLang="en-US" dirty="0">
                <a:latin typeface="+mj-lt"/>
              </a:rPr>
              <a:t>Sean Carey – SSC</a:t>
            </a:r>
          </a:p>
          <a:p>
            <a:pPr eaLnBrk="1" hangingPunct="1">
              <a:defRPr/>
            </a:pPr>
            <a:r>
              <a:rPr lang="en-US" altLang="en-US" dirty="0">
                <a:latin typeface="+mj-lt"/>
              </a:rPr>
              <a:t>Andrzej Stewart – LMSSC</a:t>
            </a:r>
          </a:p>
          <a:p>
            <a:pPr eaLnBrk="1" hangingPunct="1">
              <a:defRPr/>
            </a:pPr>
            <a:r>
              <a:rPr lang="en-US" altLang="en-US" dirty="0">
                <a:latin typeface="+mj-lt"/>
              </a:rPr>
              <a:t>Paul Travis – LMSSC </a:t>
            </a:r>
          </a:p>
        </p:txBody>
      </p:sp>
      <p:sp>
        <p:nvSpPr>
          <p:cNvPr id="2" name="TextBox 1"/>
          <p:cNvSpPr txBox="1"/>
          <p:nvPr/>
        </p:nvSpPr>
        <p:spPr>
          <a:xfrm>
            <a:off x="3657600" y="381000"/>
            <a:ext cx="2613025" cy="461963"/>
          </a:xfrm>
          <a:prstGeom prst="rect">
            <a:avLst/>
          </a:prstGeom>
          <a:noFill/>
        </p:spPr>
        <p:txBody>
          <a:bodyPr wrap="none">
            <a:spAutoFit/>
          </a:bodyPr>
          <a:lstStyle/>
          <a:p>
            <a:pPr>
              <a:defRPr/>
            </a:pPr>
            <a:r>
              <a:rPr lang="en-US" sz="2400" b="1" dirty="0">
                <a:latin typeface="+mj-lt"/>
              </a:rPr>
              <a:t>Acknowledgement</a:t>
            </a:r>
          </a:p>
        </p:txBody>
      </p:sp>
      <p:sp>
        <p:nvSpPr>
          <p:cNvPr id="3" name="TextBox 2"/>
          <p:cNvSpPr txBox="1"/>
          <p:nvPr/>
        </p:nvSpPr>
        <p:spPr>
          <a:xfrm>
            <a:off x="838200" y="6400800"/>
            <a:ext cx="6934200" cy="307777"/>
          </a:xfrm>
          <a:prstGeom prst="rect">
            <a:avLst/>
          </a:prstGeom>
          <a:noFill/>
        </p:spPr>
        <p:txBody>
          <a:bodyPr wrap="square" rtlCol="0">
            <a:spAutoFit/>
          </a:bodyPr>
          <a:lstStyle/>
          <a:p>
            <a:r>
              <a:rPr lang="en-US" sz="1400" dirty="0" smtClean="0"/>
              <a:t>© </a:t>
            </a:r>
            <a:r>
              <a:rPr lang="en-US" sz="1400" dirty="0"/>
              <a:t>2015 California Institute of Technology. Government sponsorship acknowledged.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28600" y="1447800"/>
            <a:ext cx="4876800" cy="2800350"/>
          </a:xfrm>
          <a:prstGeom prst="rect">
            <a:avLst/>
          </a:prstGeom>
          <a:solidFill>
            <a:schemeClr val="bg1"/>
          </a:solidFill>
          <a:ln w="12700">
            <a:solidFill>
              <a:srgbClr val="850014"/>
            </a:solidFill>
            <a:miter lim="800000"/>
            <a:headEnd/>
            <a:tailEnd/>
          </a:ln>
        </p:spPr>
        <p:txBody>
          <a:bodyPr lIns="97361" tIns="48679" rIns="97361" bIns="48679"/>
          <a:lstStyle/>
          <a:p>
            <a:pPr marL="340108" indent="-340108">
              <a:spcBef>
                <a:spcPct val="20000"/>
              </a:spcBef>
              <a:buSzPct val="100000"/>
              <a:defRPr/>
            </a:pPr>
            <a:r>
              <a:rPr lang="en-US" sz="1400" i="1" u="sng" dirty="0">
                <a:latin typeface="+mn-lt"/>
                <a:ea typeface="ＭＳ Ｐゴシック" charset="0"/>
                <a:cs typeface="ＭＳ Ｐゴシック" charset="0"/>
              </a:rPr>
              <a:t>Salient Features</a:t>
            </a:r>
          </a:p>
          <a:p>
            <a:pPr marL="340108" indent="-340108">
              <a:spcBef>
                <a:spcPct val="20000"/>
              </a:spcBef>
              <a:buSzPct val="100000"/>
              <a:buFontTx/>
              <a:buChar char="•"/>
              <a:defRPr/>
            </a:pPr>
            <a:r>
              <a:rPr lang="en-US" sz="1400" i="1" dirty="0">
                <a:latin typeface="+mn-lt"/>
                <a:ea typeface="ＭＳ Ｐゴシック" charset="0"/>
                <a:cs typeface="ＭＳ Ｐゴシック" charset="0"/>
              </a:rPr>
              <a:t>Heliocentric orbit trailing the Earth, </a:t>
            </a:r>
            <a:r>
              <a:rPr lang="en-US" sz="1400" dirty="0"/>
              <a:t>(1.383 AU)</a:t>
            </a:r>
            <a:endParaRPr lang="en-US" sz="1400" i="1" dirty="0">
              <a:latin typeface="+mn-lt"/>
              <a:ea typeface="ＭＳ Ｐゴシック" charset="0"/>
              <a:cs typeface="ＭＳ Ｐゴシック" charset="0"/>
            </a:endParaRPr>
          </a:p>
          <a:p>
            <a:pPr marL="340108" indent="-340108">
              <a:spcBef>
                <a:spcPct val="20000"/>
              </a:spcBef>
              <a:buSzPct val="100000"/>
              <a:buFontTx/>
              <a:buChar char="•"/>
              <a:defRPr/>
            </a:pPr>
            <a:r>
              <a:rPr lang="en-US" sz="1400" i="1" dirty="0">
                <a:latin typeface="+mn-lt"/>
                <a:ea typeface="ＭＳ Ｐゴシック" charset="0"/>
                <a:cs typeface="ＭＳ Ｐゴシック" charset="0"/>
              </a:rPr>
              <a:t>85 cm Beryllium telescope operating at 26K</a:t>
            </a:r>
          </a:p>
          <a:p>
            <a:pPr marL="340108" indent="-340108">
              <a:spcBef>
                <a:spcPct val="20000"/>
              </a:spcBef>
              <a:buSzPct val="100000"/>
              <a:buFontTx/>
              <a:buChar char="•"/>
              <a:defRPr/>
            </a:pPr>
            <a:r>
              <a:rPr lang="en-US" sz="1400" i="1" dirty="0">
                <a:latin typeface="+mn-lt"/>
                <a:ea typeface="ＭＳ Ｐゴシック" charset="0"/>
                <a:cs typeface="ＭＳ Ｐゴシック" charset="0"/>
              </a:rPr>
              <a:t>2 arrays with 3-5 micron wavelength coverage</a:t>
            </a:r>
          </a:p>
          <a:p>
            <a:pPr>
              <a:spcBef>
                <a:spcPct val="20000"/>
              </a:spcBef>
              <a:buSzPct val="100000"/>
              <a:defRPr/>
            </a:pPr>
            <a:r>
              <a:rPr lang="en-US" sz="1400" i="1" dirty="0">
                <a:latin typeface="+mn-lt"/>
                <a:ea typeface="ＭＳ Ｐゴシック" charset="0"/>
                <a:cs typeface="ＭＳ Ｐゴシック" charset="0"/>
              </a:rPr>
              <a:t>       operating at ~28.7K</a:t>
            </a:r>
          </a:p>
          <a:p>
            <a:pPr marL="340108" indent="-340108">
              <a:spcBef>
                <a:spcPct val="20000"/>
              </a:spcBef>
              <a:buSzPct val="100000"/>
              <a:buFontTx/>
              <a:buChar char="•"/>
              <a:defRPr/>
            </a:pPr>
            <a:r>
              <a:rPr lang="en-US" sz="1400" i="1" dirty="0">
                <a:latin typeface="+mn-lt"/>
                <a:ea typeface="ＭＳ Ｐゴシック" charset="0"/>
                <a:cs typeface="ＭＳ Ｐゴシック" charset="0"/>
              </a:rPr>
              <a:t>Launch date: August 25, 2003, Spitzer warm mission began July 27, 2009</a:t>
            </a:r>
          </a:p>
          <a:p>
            <a:pPr marL="340108" indent="-340108">
              <a:spcBef>
                <a:spcPct val="20000"/>
              </a:spcBef>
              <a:buSzPct val="100000"/>
              <a:buFontTx/>
              <a:buChar char="•"/>
              <a:defRPr/>
            </a:pPr>
            <a:r>
              <a:rPr lang="en-US" sz="1400" dirty="0"/>
              <a:t>August 2015 Spitzer completed 12 years of Science Operations.</a:t>
            </a:r>
            <a:endParaRPr lang="en-US" sz="1400" i="1" dirty="0">
              <a:latin typeface="+mn-lt"/>
              <a:ea typeface="ＭＳ Ｐゴシック" charset="0"/>
              <a:cs typeface="ＭＳ Ｐゴシック" charset="0"/>
            </a:endParaRPr>
          </a:p>
          <a:p>
            <a:pPr marL="340108" indent="-340108">
              <a:spcBef>
                <a:spcPct val="20000"/>
              </a:spcBef>
              <a:buSzPct val="100000"/>
              <a:buFontTx/>
              <a:buChar char="•"/>
              <a:defRPr/>
            </a:pPr>
            <a:r>
              <a:rPr lang="en-US" sz="1400" i="1" dirty="0">
                <a:latin typeface="+mn-lt"/>
                <a:ea typeface="ＭＳ Ｐゴシック" charset="0"/>
                <a:cs typeface="ＭＳ Ｐゴシック" charset="0"/>
              </a:rPr>
              <a:t>Observing time avail. to general community: 100%</a:t>
            </a:r>
          </a:p>
        </p:txBody>
      </p:sp>
      <p:sp>
        <p:nvSpPr>
          <p:cNvPr id="8195" name="Rectangle 2"/>
          <p:cNvSpPr>
            <a:spLocks noChangeArrowheads="1"/>
          </p:cNvSpPr>
          <p:nvPr/>
        </p:nvSpPr>
        <p:spPr bwMode="auto">
          <a:xfrm>
            <a:off x="3429000" y="381000"/>
            <a:ext cx="2549087" cy="4608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90642" tIns="45319" rIns="90642" bIns="45319">
            <a:spAutoFit/>
          </a:bodyPr>
          <a:lstStyle>
            <a:lvl1pPr>
              <a:spcBef>
                <a:spcPct val="20000"/>
              </a:spcBef>
              <a:buFont typeface="Wingdings" panose="05000000000000000000" pitchFamily="2" charset="2"/>
              <a:buChar char="l"/>
              <a:defRPr sz="3200" b="1">
                <a:solidFill>
                  <a:schemeClr val="tx1"/>
                </a:solidFill>
                <a:latin typeface="Helvetica (PCL6)" pitchFamily="34" charset="0"/>
              </a:defRPr>
            </a:lvl1pPr>
            <a:lvl2pPr marL="742950" indent="-285750">
              <a:spcBef>
                <a:spcPct val="20000"/>
              </a:spcBef>
              <a:buSzPct val="100000"/>
              <a:buChar char="–"/>
              <a:defRPr sz="1600" b="1" i="1">
                <a:solidFill>
                  <a:schemeClr val="tx1"/>
                </a:solidFill>
                <a:latin typeface="Helvetica (PCL6)" pitchFamily="34" charset="0"/>
              </a:defRPr>
            </a:lvl2pPr>
            <a:lvl3pPr marL="1143000" indent="-228600">
              <a:spcBef>
                <a:spcPct val="20000"/>
              </a:spcBef>
              <a:buSzPct val="100000"/>
              <a:buChar char="•"/>
              <a:defRPr sz="1400" b="1">
                <a:solidFill>
                  <a:schemeClr val="tx1"/>
                </a:solidFill>
                <a:latin typeface="Helvetica (PCL6)" pitchFamily="34" charset="0"/>
              </a:defRPr>
            </a:lvl3pPr>
            <a:lvl4pPr marL="1600200" indent="-228600">
              <a:spcBef>
                <a:spcPct val="20000"/>
              </a:spcBef>
              <a:buSzPct val="100000"/>
              <a:buChar char="–"/>
              <a:defRPr sz="1400" b="1" i="1">
                <a:solidFill>
                  <a:schemeClr val="tx1"/>
                </a:solidFill>
                <a:latin typeface="Helvetica (PCL6)" pitchFamily="34" charset="0"/>
              </a:defRPr>
            </a:lvl4pPr>
            <a:lvl5pPr marL="2057400" indent="-228600">
              <a:spcBef>
                <a:spcPct val="20000"/>
              </a:spcBef>
              <a:buSzPct val="100000"/>
              <a:buChar char="•"/>
              <a:defRPr sz="1400" b="1">
                <a:solidFill>
                  <a:schemeClr val="tx1"/>
                </a:solidFill>
                <a:latin typeface="Helvetica (PCL6)" pitchFamily="34" charset="0"/>
              </a:defRPr>
            </a:lvl5pPr>
            <a:lvl6pPr marL="2514600" indent="-228600" eaLnBrk="0" fontAlgn="base" hangingPunct="0">
              <a:spcBef>
                <a:spcPct val="20000"/>
              </a:spcBef>
              <a:spcAft>
                <a:spcPct val="0"/>
              </a:spcAft>
              <a:buSzPct val="100000"/>
              <a:buChar char="•"/>
              <a:defRPr sz="1400" b="1">
                <a:solidFill>
                  <a:schemeClr val="tx1"/>
                </a:solidFill>
                <a:latin typeface="Helvetica (PCL6)" pitchFamily="34" charset="0"/>
              </a:defRPr>
            </a:lvl6pPr>
            <a:lvl7pPr marL="2971800" indent="-228600" eaLnBrk="0" fontAlgn="base" hangingPunct="0">
              <a:spcBef>
                <a:spcPct val="20000"/>
              </a:spcBef>
              <a:spcAft>
                <a:spcPct val="0"/>
              </a:spcAft>
              <a:buSzPct val="100000"/>
              <a:buChar char="•"/>
              <a:defRPr sz="1400" b="1">
                <a:solidFill>
                  <a:schemeClr val="tx1"/>
                </a:solidFill>
                <a:latin typeface="Helvetica (PCL6)" pitchFamily="34" charset="0"/>
              </a:defRPr>
            </a:lvl7pPr>
            <a:lvl8pPr marL="3429000" indent="-228600" eaLnBrk="0" fontAlgn="base" hangingPunct="0">
              <a:spcBef>
                <a:spcPct val="20000"/>
              </a:spcBef>
              <a:spcAft>
                <a:spcPct val="0"/>
              </a:spcAft>
              <a:buSzPct val="100000"/>
              <a:buChar char="•"/>
              <a:defRPr sz="1400" b="1">
                <a:solidFill>
                  <a:schemeClr val="tx1"/>
                </a:solidFill>
                <a:latin typeface="Helvetica (PCL6)" pitchFamily="34" charset="0"/>
              </a:defRPr>
            </a:lvl8pPr>
            <a:lvl9pPr marL="3886200" indent="-228600" eaLnBrk="0" fontAlgn="base" hangingPunct="0">
              <a:spcBef>
                <a:spcPct val="20000"/>
              </a:spcBef>
              <a:spcAft>
                <a:spcPct val="0"/>
              </a:spcAft>
              <a:buSzPct val="100000"/>
              <a:buChar char="•"/>
              <a:defRPr sz="1400" b="1">
                <a:solidFill>
                  <a:schemeClr val="tx1"/>
                </a:solidFill>
                <a:latin typeface="Helvetica (PCL6)" pitchFamily="34" charset="0"/>
              </a:defRPr>
            </a:lvl9pPr>
          </a:lstStyle>
          <a:p>
            <a:pPr algn="ctr" eaLnBrk="1" hangingPunct="1">
              <a:spcBef>
                <a:spcPct val="0"/>
              </a:spcBef>
              <a:buFontTx/>
              <a:buNone/>
            </a:pPr>
            <a:r>
              <a:rPr lang="en-US" altLang="en-US" sz="2400" dirty="0">
                <a:latin typeface="+mj-lt"/>
                <a:ea typeface="MS PGothic" panose="020B0600070205080204" pitchFamily="34" charset="-128"/>
              </a:rPr>
              <a:t>Mission Overview</a:t>
            </a:r>
          </a:p>
        </p:txBody>
      </p:sp>
      <p:sp>
        <p:nvSpPr>
          <p:cNvPr id="27653" name="Rectangle 3"/>
          <p:cNvSpPr>
            <a:spLocks noChangeArrowheads="1"/>
          </p:cNvSpPr>
          <p:nvPr/>
        </p:nvSpPr>
        <p:spPr bwMode="auto">
          <a:xfrm>
            <a:off x="-314325" y="862013"/>
            <a:ext cx="5614988" cy="814387"/>
          </a:xfrm>
          <a:prstGeom prst="rect">
            <a:avLst/>
          </a:prstGeom>
          <a:noFill/>
          <a:ln w="9525">
            <a:noFill/>
            <a:miter lim="800000"/>
            <a:headEnd/>
            <a:tailEnd/>
          </a:ln>
        </p:spPr>
        <p:txBody>
          <a:bodyPr lIns="97361" tIns="48679" rIns="97361" bIns="48679" anchor="ctr"/>
          <a:lstStyle/>
          <a:p>
            <a:pPr algn="ctr">
              <a:defRPr/>
            </a:pPr>
            <a:r>
              <a:rPr lang="en-US" sz="2000" dirty="0">
                <a:solidFill>
                  <a:schemeClr val="tx2"/>
                </a:solidFill>
                <a:latin typeface="+mn-lt"/>
                <a:ea typeface="ＭＳ Ｐゴシック" pitchFamily="-65" charset="-128"/>
              </a:rPr>
              <a:t>Spitzer Space Telescope</a:t>
            </a:r>
            <a:endParaRPr lang="en-US" sz="2000" i="1" dirty="0">
              <a:solidFill>
                <a:schemeClr val="tx2"/>
              </a:solidFill>
              <a:latin typeface="+mn-lt"/>
              <a:ea typeface="ＭＳ Ｐゴシック" pitchFamily="-65" charset="-128"/>
            </a:endParaRPr>
          </a:p>
        </p:txBody>
      </p:sp>
      <p:sp>
        <p:nvSpPr>
          <p:cNvPr id="27654" name="Rectangle 5"/>
          <p:cNvSpPr>
            <a:spLocks noChangeArrowheads="1"/>
          </p:cNvSpPr>
          <p:nvPr/>
        </p:nvSpPr>
        <p:spPr bwMode="auto">
          <a:xfrm>
            <a:off x="228600" y="4267200"/>
            <a:ext cx="8766175" cy="2057400"/>
          </a:xfrm>
          <a:prstGeom prst="rect">
            <a:avLst/>
          </a:prstGeom>
          <a:noFill/>
          <a:ln w="12700">
            <a:solidFill>
              <a:srgbClr val="850014"/>
            </a:solidFill>
            <a:miter lim="800000"/>
            <a:headEnd/>
            <a:tailEnd/>
          </a:ln>
        </p:spPr>
        <p:txBody>
          <a:bodyPr lIns="97361" tIns="48679" rIns="97361" bIns="48679"/>
          <a:lstStyle/>
          <a:p>
            <a:pPr marL="339725" indent="-339725">
              <a:lnSpc>
                <a:spcPct val="95000"/>
              </a:lnSpc>
              <a:spcBef>
                <a:spcPct val="20000"/>
              </a:spcBef>
              <a:buSzPct val="100000"/>
              <a:defRPr/>
            </a:pPr>
            <a:r>
              <a:rPr lang="en-US" sz="1700" i="1" u="sng" dirty="0">
                <a:latin typeface="+mn-lt"/>
                <a:ea typeface="ＭＳ Ｐゴシック" pitchFamily="-65" charset="-128"/>
              </a:rPr>
              <a:t>Science</a:t>
            </a:r>
          </a:p>
          <a:p>
            <a:pPr marL="339725" indent="-339725">
              <a:lnSpc>
                <a:spcPct val="95000"/>
              </a:lnSpc>
              <a:spcBef>
                <a:spcPct val="20000"/>
              </a:spcBef>
              <a:buSzPct val="100000"/>
              <a:buFontTx/>
              <a:buChar char="•"/>
              <a:defRPr/>
            </a:pPr>
            <a:r>
              <a:rPr lang="en-US" sz="1400" i="1" dirty="0">
                <a:latin typeface="+mn-lt"/>
                <a:ea typeface="ＭＳ Ｐゴシック" pitchFamily="-65" charset="-128"/>
              </a:rPr>
              <a:t>To study the </a:t>
            </a:r>
            <a:r>
              <a:rPr lang="en-US" sz="1400" i="1" dirty="0">
                <a:solidFill>
                  <a:srgbClr val="C00000"/>
                </a:solidFill>
                <a:latin typeface="+mn-lt"/>
                <a:ea typeface="ＭＳ Ｐゴシック" pitchFamily="-65" charset="-128"/>
              </a:rPr>
              <a:t>properties of extrasolar planets and search for super-earths around nearby solar-type stars</a:t>
            </a:r>
          </a:p>
          <a:p>
            <a:pPr marL="339725" indent="-339725">
              <a:lnSpc>
                <a:spcPct val="95000"/>
              </a:lnSpc>
              <a:spcBef>
                <a:spcPct val="20000"/>
              </a:spcBef>
              <a:buSzPct val="100000"/>
              <a:buFontTx/>
              <a:buChar char="•"/>
              <a:defRPr/>
            </a:pPr>
            <a:r>
              <a:rPr lang="en-US" sz="1400" i="1" dirty="0">
                <a:latin typeface="+mn-lt"/>
                <a:ea typeface="ＭＳ Ｐゴシック" pitchFamily="-65" charset="-128"/>
              </a:rPr>
              <a:t>To study </a:t>
            </a:r>
            <a:r>
              <a:rPr lang="en-US" sz="1400" i="1" dirty="0">
                <a:solidFill>
                  <a:srgbClr val="C00000"/>
                </a:solidFill>
                <a:latin typeface="+mn-lt"/>
                <a:ea typeface="ＭＳ Ｐゴシック" pitchFamily="-65" charset="-128"/>
              </a:rPr>
              <a:t>galaxies as they were when the Universe was less than 1 Gyr old</a:t>
            </a:r>
            <a:r>
              <a:rPr lang="en-US" sz="1400" i="1" dirty="0">
                <a:latin typeface="+mn-lt"/>
                <a:ea typeface="ＭＳ Ｐゴシック" pitchFamily="-65" charset="-128"/>
              </a:rPr>
              <a:t>, and to understand how galaxies and clusters of galaxies  have evolved with cosmic time.</a:t>
            </a:r>
          </a:p>
          <a:p>
            <a:pPr marL="339725" indent="-339725">
              <a:lnSpc>
                <a:spcPct val="95000"/>
              </a:lnSpc>
              <a:spcBef>
                <a:spcPct val="20000"/>
              </a:spcBef>
              <a:buSzPct val="100000"/>
              <a:buFontTx/>
              <a:buChar char="•"/>
              <a:defRPr/>
            </a:pPr>
            <a:r>
              <a:rPr lang="en-US" sz="1400" i="1" dirty="0">
                <a:latin typeface="+mn-lt"/>
                <a:ea typeface="ＭＳ Ｐゴシック" pitchFamily="-65" charset="-128"/>
              </a:rPr>
              <a:t>To complete </a:t>
            </a:r>
            <a:r>
              <a:rPr lang="en-US" sz="1400" i="1" dirty="0">
                <a:solidFill>
                  <a:srgbClr val="C00000"/>
                </a:solidFill>
                <a:latin typeface="+mn-lt"/>
                <a:ea typeface="ＭＳ Ｐゴシック" pitchFamily="-65" charset="-128"/>
              </a:rPr>
              <a:t>the census of the Galaxy for young stars, star forming regions and dusty post-main sequence stars</a:t>
            </a:r>
            <a:r>
              <a:rPr lang="en-US" sz="1400" i="1" dirty="0">
                <a:latin typeface="+mn-lt"/>
                <a:ea typeface="ＭＳ Ｐゴシック" pitchFamily="-65" charset="-128"/>
              </a:rPr>
              <a:t>, and search for new classes of brown dwarfs and super-planets.</a:t>
            </a:r>
          </a:p>
          <a:p>
            <a:pPr marL="339725" indent="-339725">
              <a:lnSpc>
                <a:spcPct val="95000"/>
              </a:lnSpc>
              <a:spcBef>
                <a:spcPct val="20000"/>
              </a:spcBef>
              <a:buSzPct val="100000"/>
              <a:buFontTx/>
              <a:buChar char="•"/>
              <a:defRPr/>
            </a:pPr>
            <a:r>
              <a:rPr lang="en-US" sz="1400" i="1" dirty="0">
                <a:latin typeface="+mn-lt"/>
                <a:ea typeface="ＭＳ Ｐゴシック" pitchFamily="-65" charset="-128"/>
              </a:rPr>
              <a:t>To determine the </a:t>
            </a:r>
            <a:r>
              <a:rPr lang="en-US" sz="1400" i="1" dirty="0">
                <a:solidFill>
                  <a:srgbClr val="C00000"/>
                </a:solidFill>
                <a:latin typeface="+mn-lt"/>
                <a:ea typeface="ＭＳ Ｐゴシック" pitchFamily="-65" charset="-128"/>
              </a:rPr>
              <a:t>cosmic distance scale in the local Universe </a:t>
            </a:r>
            <a:r>
              <a:rPr lang="en-US" sz="1400" i="1" dirty="0">
                <a:latin typeface="+mn-lt"/>
                <a:ea typeface="ＭＳ Ｐゴシック" pitchFamily="-65" charset="-128"/>
              </a:rPr>
              <a:t>with unprecedented precision by the first systematic application of mid-infrared observations to this critical problem.</a:t>
            </a:r>
          </a:p>
        </p:txBody>
      </p:sp>
      <p:sp>
        <p:nvSpPr>
          <p:cNvPr id="27655" name="TextBox 7"/>
          <p:cNvSpPr txBox="1">
            <a:spLocks noChangeArrowheads="1"/>
          </p:cNvSpPr>
          <p:nvPr/>
        </p:nvSpPr>
        <p:spPr bwMode="auto">
          <a:xfrm>
            <a:off x="4572000" y="4076700"/>
            <a:ext cx="4572000" cy="282575"/>
          </a:xfrm>
          <a:prstGeom prst="rect">
            <a:avLst/>
          </a:prstGeom>
          <a:noFill/>
          <a:ln w="9525">
            <a:noFill/>
            <a:miter lim="800000"/>
            <a:headEnd/>
            <a:tailEnd/>
          </a:ln>
        </p:spPr>
        <p:txBody>
          <a:bodyPr lIns="96981" tIns="48491" rIns="96981" bIns="48491">
            <a:spAutoFit/>
          </a:bodyPr>
          <a:lstStyle/>
          <a:p>
            <a:pPr>
              <a:defRPr/>
            </a:pPr>
            <a:r>
              <a:rPr lang="en-US" sz="1200" b="1" dirty="0">
                <a:latin typeface="+mn-lt"/>
                <a:ea typeface="ＭＳ Ｐゴシック" pitchFamily="-65" charset="-128"/>
              </a:rPr>
              <a:t>.</a:t>
            </a:r>
          </a:p>
        </p:txBody>
      </p:sp>
      <p:sp>
        <p:nvSpPr>
          <p:cNvPr id="8200" name="TextBox 13"/>
          <p:cNvSpPr txBox="1">
            <a:spLocks noChangeArrowheads="1"/>
          </p:cNvSpPr>
          <p:nvPr/>
        </p:nvSpPr>
        <p:spPr bwMode="auto">
          <a:xfrm>
            <a:off x="4810125" y="3810000"/>
            <a:ext cx="4343400" cy="712788"/>
          </a:xfrm>
          <a:prstGeom prst="rect">
            <a:avLst/>
          </a:prstGeom>
          <a:solidFill>
            <a:srgbClr val="FF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6981" tIns="48491" rIns="96981" bIns="48491">
            <a:spAutoFit/>
          </a:bodyPr>
          <a:lstStyle>
            <a:lvl1pPr>
              <a:spcBef>
                <a:spcPct val="20000"/>
              </a:spcBef>
              <a:buFont typeface="Wingdings" panose="05000000000000000000" pitchFamily="2" charset="2"/>
              <a:buChar char="l"/>
              <a:defRPr sz="3200" b="1">
                <a:solidFill>
                  <a:schemeClr val="tx1"/>
                </a:solidFill>
                <a:latin typeface="Helvetica (PCL6)" pitchFamily="34" charset="0"/>
              </a:defRPr>
            </a:lvl1pPr>
            <a:lvl2pPr marL="742950" indent="-285750">
              <a:spcBef>
                <a:spcPct val="20000"/>
              </a:spcBef>
              <a:buSzPct val="100000"/>
              <a:buChar char="–"/>
              <a:defRPr sz="1600" b="1" i="1">
                <a:solidFill>
                  <a:schemeClr val="tx1"/>
                </a:solidFill>
                <a:latin typeface="Helvetica (PCL6)" pitchFamily="34" charset="0"/>
              </a:defRPr>
            </a:lvl2pPr>
            <a:lvl3pPr marL="1143000" indent="-228600">
              <a:spcBef>
                <a:spcPct val="20000"/>
              </a:spcBef>
              <a:buSzPct val="100000"/>
              <a:buChar char="•"/>
              <a:defRPr sz="1400" b="1">
                <a:solidFill>
                  <a:schemeClr val="tx1"/>
                </a:solidFill>
                <a:latin typeface="Helvetica (PCL6)" pitchFamily="34" charset="0"/>
              </a:defRPr>
            </a:lvl3pPr>
            <a:lvl4pPr marL="1600200" indent="-228600">
              <a:spcBef>
                <a:spcPct val="20000"/>
              </a:spcBef>
              <a:buSzPct val="100000"/>
              <a:buChar char="–"/>
              <a:defRPr sz="1400" b="1" i="1">
                <a:solidFill>
                  <a:schemeClr val="tx1"/>
                </a:solidFill>
                <a:latin typeface="Helvetica (PCL6)" pitchFamily="34" charset="0"/>
              </a:defRPr>
            </a:lvl4pPr>
            <a:lvl5pPr marL="2057400" indent="-228600">
              <a:spcBef>
                <a:spcPct val="20000"/>
              </a:spcBef>
              <a:buSzPct val="100000"/>
              <a:buChar char="•"/>
              <a:defRPr sz="1400" b="1">
                <a:solidFill>
                  <a:schemeClr val="tx1"/>
                </a:solidFill>
                <a:latin typeface="Helvetica (PCL6)" pitchFamily="34" charset="0"/>
              </a:defRPr>
            </a:lvl5pPr>
            <a:lvl6pPr marL="2514600" indent="-228600" eaLnBrk="0" fontAlgn="base" hangingPunct="0">
              <a:spcBef>
                <a:spcPct val="20000"/>
              </a:spcBef>
              <a:spcAft>
                <a:spcPct val="0"/>
              </a:spcAft>
              <a:buSzPct val="100000"/>
              <a:buChar char="•"/>
              <a:defRPr sz="1400" b="1">
                <a:solidFill>
                  <a:schemeClr val="tx1"/>
                </a:solidFill>
                <a:latin typeface="Helvetica (PCL6)" pitchFamily="34" charset="0"/>
              </a:defRPr>
            </a:lvl6pPr>
            <a:lvl7pPr marL="2971800" indent="-228600" eaLnBrk="0" fontAlgn="base" hangingPunct="0">
              <a:spcBef>
                <a:spcPct val="20000"/>
              </a:spcBef>
              <a:spcAft>
                <a:spcPct val="0"/>
              </a:spcAft>
              <a:buSzPct val="100000"/>
              <a:buChar char="•"/>
              <a:defRPr sz="1400" b="1">
                <a:solidFill>
                  <a:schemeClr val="tx1"/>
                </a:solidFill>
                <a:latin typeface="Helvetica (PCL6)" pitchFamily="34" charset="0"/>
              </a:defRPr>
            </a:lvl7pPr>
            <a:lvl8pPr marL="3429000" indent="-228600" eaLnBrk="0" fontAlgn="base" hangingPunct="0">
              <a:spcBef>
                <a:spcPct val="20000"/>
              </a:spcBef>
              <a:spcAft>
                <a:spcPct val="0"/>
              </a:spcAft>
              <a:buSzPct val="100000"/>
              <a:buChar char="•"/>
              <a:defRPr sz="1400" b="1">
                <a:solidFill>
                  <a:schemeClr val="tx1"/>
                </a:solidFill>
                <a:latin typeface="Helvetica (PCL6)" pitchFamily="34" charset="0"/>
              </a:defRPr>
            </a:lvl8pPr>
            <a:lvl9pPr marL="3886200" indent="-228600" eaLnBrk="0" fontAlgn="base" hangingPunct="0">
              <a:spcBef>
                <a:spcPct val="20000"/>
              </a:spcBef>
              <a:spcAft>
                <a:spcPct val="0"/>
              </a:spcAft>
              <a:buSzPct val="100000"/>
              <a:buChar char="•"/>
              <a:defRPr sz="1400" b="1">
                <a:solidFill>
                  <a:schemeClr val="tx1"/>
                </a:solidFill>
                <a:latin typeface="Helvetica (PCL6)" pitchFamily="34" charset="0"/>
              </a:defRPr>
            </a:lvl9pPr>
          </a:lstStyle>
          <a:p>
            <a:pPr algn="ctr" eaLnBrk="1" hangingPunct="1">
              <a:spcBef>
                <a:spcPct val="0"/>
              </a:spcBef>
              <a:buFontTx/>
              <a:buNone/>
            </a:pPr>
            <a:r>
              <a:rPr lang="en-US" altLang="en-US" sz="1000" b="0" dirty="0">
                <a:latin typeface="Arial" panose="020B0604020202020204" pitchFamily="34" charset="0"/>
                <a:ea typeface="MS PGothic" panose="020B0600070205080204" pitchFamily="34" charset="-128"/>
              </a:rPr>
              <a:t>NGC 1333 is a star cluster populated with many young stars that are less than 2 million years old.  Data from Chandra and Spitzer show X-ray brightness mainly depends on the size of the star. In other words, the bigger the stellar sparkler, the brighter it will glow in X-rays. </a:t>
            </a:r>
            <a:endParaRPr lang="en-US" altLang="en-US" sz="1000" b="0" i="1" dirty="0">
              <a:solidFill>
                <a:schemeClr val="bg1"/>
              </a:solidFill>
              <a:latin typeface="Times New Roman" panose="02020603050405020304" pitchFamily="18" charset="0"/>
              <a:ea typeface="MS PGothic" panose="020B0600070205080204" pitchFamily="34" charset="-128"/>
            </a:endParaRPr>
          </a:p>
        </p:txBody>
      </p:sp>
      <p:pic>
        <p:nvPicPr>
          <p:cNvPr id="8201"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67400" y="1219200"/>
            <a:ext cx="2590800" cy="2590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202" name="Rectangle 3"/>
          <p:cNvSpPr>
            <a:spLocks noChangeArrowheads="1"/>
          </p:cNvSpPr>
          <p:nvPr/>
        </p:nvSpPr>
        <p:spPr bwMode="auto">
          <a:xfrm>
            <a:off x="5715000" y="990600"/>
            <a:ext cx="2900363" cy="369888"/>
          </a:xfrm>
          <a:prstGeom prst="rect">
            <a:avLst/>
          </a:prstGeom>
          <a:solidFill>
            <a:srgbClr val="FF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l"/>
              <a:defRPr sz="3200" b="1">
                <a:solidFill>
                  <a:schemeClr val="tx1"/>
                </a:solidFill>
                <a:latin typeface="Helvetica (PCL6)" pitchFamily="34" charset="0"/>
              </a:defRPr>
            </a:lvl1pPr>
            <a:lvl2pPr marL="742950" indent="-285750">
              <a:spcBef>
                <a:spcPct val="20000"/>
              </a:spcBef>
              <a:buSzPct val="100000"/>
              <a:buChar char="–"/>
              <a:defRPr sz="1600" b="1" i="1">
                <a:solidFill>
                  <a:schemeClr val="tx1"/>
                </a:solidFill>
                <a:latin typeface="Helvetica (PCL6)" pitchFamily="34" charset="0"/>
              </a:defRPr>
            </a:lvl2pPr>
            <a:lvl3pPr marL="1143000" indent="-228600">
              <a:spcBef>
                <a:spcPct val="20000"/>
              </a:spcBef>
              <a:buSzPct val="100000"/>
              <a:buChar char="•"/>
              <a:defRPr sz="1400" b="1">
                <a:solidFill>
                  <a:schemeClr val="tx1"/>
                </a:solidFill>
                <a:latin typeface="Helvetica (PCL6)" pitchFamily="34" charset="0"/>
              </a:defRPr>
            </a:lvl3pPr>
            <a:lvl4pPr marL="1600200" indent="-228600">
              <a:spcBef>
                <a:spcPct val="20000"/>
              </a:spcBef>
              <a:buSzPct val="100000"/>
              <a:buChar char="–"/>
              <a:defRPr sz="1400" b="1" i="1">
                <a:solidFill>
                  <a:schemeClr val="tx1"/>
                </a:solidFill>
                <a:latin typeface="Helvetica (PCL6)" pitchFamily="34" charset="0"/>
              </a:defRPr>
            </a:lvl4pPr>
            <a:lvl5pPr marL="2057400" indent="-228600">
              <a:spcBef>
                <a:spcPct val="20000"/>
              </a:spcBef>
              <a:buSzPct val="100000"/>
              <a:buChar char="•"/>
              <a:defRPr sz="1400" b="1">
                <a:solidFill>
                  <a:schemeClr val="tx1"/>
                </a:solidFill>
                <a:latin typeface="Helvetica (PCL6)" pitchFamily="34" charset="0"/>
              </a:defRPr>
            </a:lvl5pPr>
            <a:lvl6pPr marL="2514600" indent="-228600" eaLnBrk="0" fontAlgn="base" hangingPunct="0">
              <a:spcBef>
                <a:spcPct val="20000"/>
              </a:spcBef>
              <a:spcAft>
                <a:spcPct val="0"/>
              </a:spcAft>
              <a:buSzPct val="100000"/>
              <a:buChar char="•"/>
              <a:defRPr sz="1400" b="1">
                <a:solidFill>
                  <a:schemeClr val="tx1"/>
                </a:solidFill>
                <a:latin typeface="Helvetica (PCL6)" pitchFamily="34" charset="0"/>
              </a:defRPr>
            </a:lvl6pPr>
            <a:lvl7pPr marL="2971800" indent="-228600" eaLnBrk="0" fontAlgn="base" hangingPunct="0">
              <a:spcBef>
                <a:spcPct val="20000"/>
              </a:spcBef>
              <a:spcAft>
                <a:spcPct val="0"/>
              </a:spcAft>
              <a:buSzPct val="100000"/>
              <a:buChar char="•"/>
              <a:defRPr sz="1400" b="1">
                <a:solidFill>
                  <a:schemeClr val="tx1"/>
                </a:solidFill>
                <a:latin typeface="Helvetica (PCL6)" pitchFamily="34" charset="0"/>
              </a:defRPr>
            </a:lvl7pPr>
            <a:lvl8pPr marL="3429000" indent="-228600" eaLnBrk="0" fontAlgn="base" hangingPunct="0">
              <a:spcBef>
                <a:spcPct val="20000"/>
              </a:spcBef>
              <a:spcAft>
                <a:spcPct val="0"/>
              </a:spcAft>
              <a:buSzPct val="100000"/>
              <a:buChar char="•"/>
              <a:defRPr sz="1400" b="1">
                <a:solidFill>
                  <a:schemeClr val="tx1"/>
                </a:solidFill>
                <a:latin typeface="Helvetica (PCL6)" pitchFamily="34" charset="0"/>
              </a:defRPr>
            </a:lvl8pPr>
            <a:lvl9pPr marL="3886200" indent="-228600" eaLnBrk="0" fontAlgn="base" hangingPunct="0">
              <a:spcBef>
                <a:spcPct val="20000"/>
              </a:spcBef>
              <a:spcAft>
                <a:spcPct val="0"/>
              </a:spcAft>
              <a:buSzPct val="100000"/>
              <a:buChar char="•"/>
              <a:defRPr sz="1400" b="1">
                <a:solidFill>
                  <a:schemeClr val="tx1"/>
                </a:solidFill>
                <a:latin typeface="Helvetica (PCL6)" pitchFamily="34" charset="0"/>
              </a:defRPr>
            </a:lvl9pPr>
          </a:lstStyle>
          <a:p>
            <a:pPr eaLnBrk="1" hangingPunct="1">
              <a:spcBef>
                <a:spcPct val="0"/>
              </a:spcBef>
              <a:buFontTx/>
              <a:buNone/>
            </a:pPr>
            <a:r>
              <a:rPr lang="en-US" altLang="en-US" sz="1800" b="0" dirty="0">
                <a:latin typeface="Arial" panose="020B0604020202020204" pitchFamily="34" charset="0"/>
                <a:ea typeface="MS PGothic" panose="020B0600070205080204" pitchFamily="34" charset="-128"/>
              </a:rPr>
              <a:t>Stellar Sparklers That Last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1981200" y="1143000"/>
            <a:ext cx="4572000" cy="646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altLang="en-US" dirty="0"/>
              <a:t>08.20.15 </a:t>
            </a:r>
            <a:r>
              <a:rPr lang="en-US" altLang="en-US" b="1" dirty="0"/>
              <a:t>Colorful Calendar Celebrates 12th Anniversary of NASA's Spitzer</a:t>
            </a:r>
          </a:p>
        </p:txBody>
      </p:sp>
      <p:pic>
        <p:nvPicPr>
          <p:cNvPr id="10243" name="Picture 6"/>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0600" y="1884363"/>
            <a:ext cx="6997700" cy="39449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 name="TextBox 7"/>
          <p:cNvSpPr txBox="1"/>
          <p:nvPr/>
        </p:nvSpPr>
        <p:spPr>
          <a:xfrm>
            <a:off x="838200" y="6019800"/>
            <a:ext cx="6781800" cy="415925"/>
          </a:xfrm>
          <a:prstGeom prst="rect">
            <a:avLst/>
          </a:prstGeom>
          <a:noFill/>
        </p:spPr>
        <p:txBody>
          <a:bodyPr>
            <a:spAutoFit/>
          </a:bodyPr>
          <a:lstStyle/>
          <a:p>
            <a:pPr>
              <a:defRPr/>
            </a:pPr>
            <a:r>
              <a:rPr lang="en-US" sz="1050" dirty="0"/>
              <a:t>http://www.spitzer.caltech.edu/news/1796-feature15-10-Colorful-Calendar-Celebrates-12th-Anniversary-of-NASA-s-Spitzer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01630705"/>
              </p:ext>
            </p:extLst>
          </p:nvPr>
        </p:nvGraphicFramePr>
        <p:xfrm>
          <a:off x="-20320" y="457200"/>
          <a:ext cx="8486279" cy="6531044"/>
        </p:xfrm>
        <a:graphic>
          <a:graphicData uri="http://schemas.openxmlformats.org/drawingml/2006/chart">
            <c:chart xmlns:c="http://schemas.openxmlformats.org/drawingml/2006/chart" xmlns:r="http://schemas.openxmlformats.org/officeDocument/2006/relationships" r:id="rId3"/>
          </a:graphicData>
        </a:graphic>
      </p:graphicFrame>
      <p:pic>
        <p:nvPicPr>
          <p:cNvPr id="12291" name="Picture 8" descr="snap_30"/>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5580024" flipH="1">
            <a:off x="3960019" y="4939507"/>
            <a:ext cx="336550" cy="4302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 name="Down Arrow 7"/>
          <p:cNvSpPr/>
          <p:nvPr/>
        </p:nvSpPr>
        <p:spPr>
          <a:xfrm>
            <a:off x="3733800" y="4495800"/>
            <a:ext cx="103188" cy="520700"/>
          </a:xfrm>
          <a:prstGeom prst="downArrow">
            <a:avLst/>
          </a:prstGeom>
          <a:solidFill>
            <a:srgbClr val="B5261B"/>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Down Arrow 8"/>
          <p:cNvSpPr/>
          <p:nvPr/>
        </p:nvSpPr>
        <p:spPr>
          <a:xfrm>
            <a:off x="2971800" y="4343400"/>
            <a:ext cx="103188" cy="520700"/>
          </a:xfrm>
          <a:prstGeom prst="downArrow">
            <a:avLst/>
          </a:prstGeom>
          <a:solidFill>
            <a:srgbClr val="B5261B"/>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294" name="TextBox 3"/>
          <p:cNvSpPr txBox="1">
            <a:spLocks noChangeArrowheads="1"/>
          </p:cNvSpPr>
          <p:nvPr/>
        </p:nvSpPr>
        <p:spPr bwMode="auto">
          <a:xfrm>
            <a:off x="3352800" y="4267200"/>
            <a:ext cx="825500" cy="276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a:ea typeface="MS PGothic" panose="020B0600070205080204" pitchFamily="34" charset="-128"/>
              </a:rPr>
              <a:t>Oct 2016</a:t>
            </a:r>
          </a:p>
        </p:txBody>
      </p:sp>
      <p:sp>
        <p:nvSpPr>
          <p:cNvPr id="12295" name="TextBox 10"/>
          <p:cNvSpPr txBox="1">
            <a:spLocks noChangeArrowheads="1"/>
          </p:cNvSpPr>
          <p:nvPr/>
        </p:nvSpPr>
        <p:spPr bwMode="auto">
          <a:xfrm>
            <a:off x="2590800" y="4038600"/>
            <a:ext cx="825500" cy="276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a:ea typeface="MS PGothic" panose="020B0600070205080204" pitchFamily="34" charset="-128"/>
              </a:rPr>
              <a:t>Oct 2018</a:t>
            </a:r>
          </a:p>
        </p:txBody>
      </p:sp>
      <p:sp>
        <p:nvSpPr>
          <p:cNvPr id="27655" name="Title 1"/>
          <p:cNvSpPr>
            <a:spLocks noGrp="1"/>
          </p:cNvSpPr>
          <p:nvPr>
            <p:ph type="title"/>
          </p:nvPr>
        </p:nvSpPr>
        <p:spPr>
          <a:xfrm>
            <a:off x="2247900" y="457200"/>
            <a:ext cx="4762500" cy="381000"/>
          </a:xfrm>
        </p:spPr>
        <p:txBody>
          <a:bodyPr>
            <a:normAutofit fontScale="90000"/>
          </a:bodyPr>
          <a:lstStyle/>
          <a:p>
            <a:pPr>
              <a:defRPr/>
            </a:pPr>
            <a:r>
              <a:rPr lang="en-US" dirty="0"/>
              <a:t>Spitzer Orbit</a:t>
            </a:r>
          </a:p>
        </p:txBody>
      </p:sp>
      <p:sp>
        <p:nvSpPr>
          <p:cNvPr id="3" name="TextBox 2"/>
          <p:cNvSpPr txBox="1"/>
          <p:nvPr/>
        </p:nvSpPr>
        <p:spPr>
          <a:xfrm>
            <a:off x="2590800" y="990600"/>
            <a:ext cx="5608638" cy="461963"/>
          </a:xfrm>
          <a:prstGeom prst="rect">
            <a:avLst/>
          </a:prstGeom>
          <a:noFill/>
        </p:spPr>
        <p:txBody>
          <a:bodyPr wrap="none">
            <a:spAutoFit/>
          </a:bodyPr>
          <a:lstStyle/>
          <a:p>
            <a:pPr>
              <a:defRPr/>
            </a:pPr>
            <a:r>
              <a:rPr lang="en-US" dirty="0">
                <a:solidFill>
                  <a:srgbClr val="000090"/>
                </a:solidFill>
                <a:latin typeface="+mn-lt"/>
              </a:rPr>
              <a:t>Geometry drives operational challenges</a:t>
            </a:r>
          </a:p>
        </p:txBody>
      </p:sp>
      <p:sp>
        <p:nvSpPr>
          <p:cNvPr id="12298" name="TextBox 1"/>
          <p:cNvSpPr txBox="1">
            <a:spLocks noChangeArrowheads="1"/>
          </p:cNvSpPr>
          <p:nvPr/>
        </p:nvSpPr>
        <p:spPr bwMode="auto">
          <a:xfrm>
            <a:off x="1277938" y="5867400"/>
            <a:ext cx="6019800"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altLang="en-US" sz="1400" dirty="0"/>
              <a:t>Spitzer follows the Earth around the Sun.  Its orbit is slightly more elliptical than the Earth’s and it slowly recedes from Earth at about 0.1 AU/yr.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a:xfrm>
            <a:off x="2819400" y="457200"/>
            <a:ext cx="4762500" cy="381000"/>
          </a:xfrm>
        </p:spPr>
        <p:txBody>
          <a:bodyPr/>
          <a:lstStyle/>
          <a:p>
            <a:r>
              <a:rPr lang="en-US" altLang="en-US" dirty="0" smtClean="0"/>
              <a:t>Ground Segment Requirement</a:t>
            </a:r>
          </a:p>
        </p:txBody>
      </p:sp>
      <p:sp>
        <p:nvSpPr>
          <p:cNvPr id="11267" name="Content Placeholder 2"/>
          <p:cNvSpPr>
            <a:spLocks noGrp="1"/>
          </p:cNvSpPr>
          <p:nvPr>
            <p:ph idx="1"/>
          </p:nvPr>
        </p:nvSpPr>
        <p:spPr>
          <a:xfrm>
            <a:off x="609600" y="1066800"/>
            <a:ext cx="7772400" cy="4572000"/>
          </a:xfrm>
        </p:spPr>
        <p:txBody>
          <a:bodyPr/>
          <a:lstStyle/>
          <a:p>
            <a:pPr marL="342877" indent="-342877">
              <a:buFont typeface="Wingdings" pitchFamily="-112" charset="2"/>
              <a:buNone/>
              <a:defRPr/>
            </a:pPr>
            <a:r>
              <a:rPr lang="en-US" dirty="0">
                <a:latin typeface="+mj-lt"/>
                <a:cs typeface="Arial" charset="0"/>
              </a:rPr>
              <a:t>	</a:t>
            </a:r>
            <a:r>
              <a:rPr lang="en-US" dirty="0" smtClean="0">
                <a:latin typeface="+mj-lt"/>
                <a:cs typeface="Arial" charset="0"/>
              </a:rPr>
              <a:t>		</a:t>
            </a:r>
            <a:r>
              <a:rPr lang="en-US" sz="1600" dirty="0" smtClean="0">
                <a:latin typeface="+mj-lt"/>
                <a:cs typeface="Arial" charset="0"/>
              </a:rPr>
              <a:t>Warm </a:t>
            </a:r>
            <a:r>
              <a:rPr lang="en-US" sz="1600" dirty="0">
                <a:latin typeface="+mj-lt"/>
                <a:cs typeface="Arial" charset="0"/>
              </a:rPr>
              <a:t>Mission Science Phase</a:t>
            </a:r>
          </a:p>
          <a:p>
            <a:pPr>
              <a:buFont typeface="Arial" panose="020B0604020202020204" pitchFamily="34" charset="0"/>
              <a:buChar char="•"/>
              <a:defRPr/>
            </a:pPr>
            <a:r>
              <a:rPr lang="en-US" sz="1600" b="0" dirty="0">
                <a:latin typeface="+mj-lt"/>
                <a:cs typeface="Arial" charset="0"/>
              </a:rPr>
              <a:t>Monitor and annotate for S/C performance impacts and degraded science.</a:t>
            </a:r>
          </a:p>
          <a:p>
            <a:pPr lvl="1">
              <a:defRPr/>
            </a:pPr>
            <a:r>
              <a:rPr lang="en-US" sz="1400" b="0" dirty="0">
                <a:latin typeface="+mj-lt"/>
                <a:cs typeface="Arial" charset="0"/>
              </a:rPr>
              <a:t>No actions required from the ground</a:t>
            </a:r>
          </a:p>
          <a:p>
            <a:pPr marL="1771533" lvl="4" indent="-228585">
              <a:buFontTx/>
              <a:buNone/>
              <a:defRPr/>
            </a:pPr>
            <a:endParaRPr lang="en-US" sz="1600" dirty="0">
              <a:latin typeface="+mj-lt"/>
            </a:endParaRPr>
          </a:p>
          <a:p>
            <a:pPr marL="1771533" lvl="4" indent="-228585">
              <a:buFontTx/>
              <a:buNone/>
              <a:defRPr/>
            </a:pPr>
            <a:r>
              <a:rPr lang="en-US" sz="1600" dirty="0" smtClean="0">
                <a:latin typeface="+mj-lt"/>
              </a:rPr>
              <a:t>Launch </a:t>
            </a:r>
            <a:r>
              <a:rPr lang="en-US" sz="1600" dirty="0">
                <a:latin typeface="+mj-lt"/>
              </a:rPr>
              <a:t>and Cryo Science Mission </a:t>
            </a:r>
            <a:r>
              <a:rPr lang="en-US" sz="1600" dirty="0" smtClean="0">
                <a:latin typeface="+mj-lt"/>
              </a:rPr>
              <a:t>Phase</a:t>
            </a:r>
          </a:p>
          <a:p>
            <a:pPr marL="342783" indent="-228585">
              <a:buFont typeface="Wingdings" panose="05000000000000000000" pitchFamily="2" charset="2"/>
              <a:buNone/>
              <a:defRPr/>
            </a:pPr>
            <a:r>
              <a:rPr lang="en-US" sz="1600" dirty="0">
                <a:latin typeface="+mj-lt"/>
              </a:rPr>
              <a:t>Space Weather event producing protons exceeding the 100 MeV energy level and particle flux greater than 100 </a:t>
            </a:r>
            <a:r>
              <a:rPr lang="en-US" sz="1600" dirty="0" smtClean="0">
                <a:latin typeface="+mj-lt"/>
              </a:rPr>
              <a:t>pfu</a:t>
            </a:r>
          </a:p>
          <a:p>
            <a:pPr marL="342783" indent="-228585">
              <a:buFont typeface="Wingdings" panose="05000000000000000000" pitchFamily="2" charset="2"/>
              <a:buNone/>
              <a:defRPr/>
            </a:pPr>
            <a:endParaRPr lang="en-US" sz="1600" dirty="0">
              <a:latin typeface="+mj-lt"/>
            </a:endParaRPr>
          </a:p>
          <a:p>
            <a:pPr>
              <a:buFont typeface="Arial" panose="020B0604020202020204" pitchFamily="34" charset="0"/>
              <a:buChar char="•"/>
              <a:defRPr/>
            </a:pPr>
            <a:r>
              <a:rPr lang="en-US" sz="1600" b="0" dirty="0" smtClean="0">
                <a:latin typeface="+mj-lt"/>
                <a:cs typeface="Arial" charset="0"/>
              </a:rPr>
              <a:t>The Ground Segment, using both local and telemetry information,</a:t>
            </a:r>
          </a:p>
          <a:p>
            <a:pPr marL="342877" indent="-342877">
              <a:buFont typeface="Wingdings" pitchFamily="-112" charset="2"/>
              <a:buNone/>
              <a:defRPr/>
            </a:pPr>
            <a:r>
              <a:rPr lang="en-US" sz="1600" b="0" dirty="0" smtClean="0">
                <a:latin typeface="+mj-lt"/>
                <a:cs typeface="Arial" charset="0"/>
              </a:rPr>
              <a:t>	shall decide the time at which the Observatory is to resume</a:t>
            </a:r>
          </a:p>
          <a:p>
            <a:pPr marL="342877" indent="-342877">
              <a:buFont typeface="Wingdings" pitchFamily="-112" charset="2"/>
              <a:buNone/>
              <a:defRPr/>
            </a:pPr>
            <a:r>
              <a:rPr lang="en-US" sz="1600" b="0" dirty="0" smtClean="0">
                <a:latin typeface="+mj-lt"/>
                <a:cs typeface="Arial" charset="0"/>
              </a:rPr>
              <a:t>	science operations after a solar flare </a:t>
            </a:r>
            <a:endParaRPr lang="en-US" sz="1600" b="0" dirty="0">
              <a:latin typeface="+mj-lt"/>
              <a:cs typeface="Arial" charset="0"/>
            </a:endParaRPr>
          </a:p>
          <a:p>
            <a:pPr lvl="1">
              <a:defRPr/>
            </a:pPr>
            <a:r>
              <a:rPr lang="en-US" sz="1400" b="0" dirty="0" smtClean="0">
                <a:latin typeface="+mj-lt"/>
                <a:cs typeface="Arial" charset="0"/>
              </a:rPr>
              <a:t>real-time or stored sequence commands to accomplish this.</a:t>
            </a:r>
          </a:p>
          <a:p>
            <a:pPr marL="457200" lvl="1" indent="0">
              <a:buFontTx/>
              <a:buNone/>
              <a:defRPr/>
            </a:pPr>
            <a:endParaRPr lang="en-US" sz="1400" b="0" dirty="0" smtClean="0">
              <a:latin typeface="+mj-lt"/>
              <a:cs typeface="Arial" charset="0"/>
            </a:endParaRPr>
          </a:p>
          <a:p>
            <a:pPr>
              <a:buFont typeface="Arial" panose="020B0604020202020204" pitchFamily="34" charset="0"/>
              <a:buChar char="•"/>
              <a:defRPr/>
            </a:pPr>
            <a:r>
              <a:rPr lang="en-US" sz="1600" b="0" dirty="0" smtClean="0">
                <a:latin typeface="+mj-lt"/>
                <a:cs typeface="Arial" charset="0"/>
              </a:rPr>
              <a:t>The Ground Segment shall recognize and respond to a solar flare</a:t>
            </a:r>
          </a:p>
          <a:p>
            <a:pPr marL="342877" indent="-342877">
              <a:buFont typeface="Wingdings" pitchFamily="-112" charset="2"/>
              <a:buNone/>
              <a:defRPr/>
            </a:pPr>
            <a:r>
              <a:rPr lang="en-US" sz="1600" b="0" dirty="0" smtClean="0">
                <a:latin typeface="+mj-lt"/>
                <a:cs typeface="Arial" charset="0"/>
              </a:rPr>
              <a:t>	event within 12 hours occurrence </a:t>
            </a:r>
          </a:p>
          <a:p>
            <a:pPr lvl="1">
              <a:defRPr/>
            </a:pPr>
            <a:r>
              <a:rPr lang="en-US" sz="1400" b="0" dirty="0" smtClean="0">
                <a:latin typeface="+mj-lt"/>
                <a:cs typeface="Arial" charset="0"/>
              </a:rPr>
              <a:t>powering off non-essential loads as necessary to minimize radiation effects</a:t>
            </a:r>
            <a:r>
              <a:rPr lang="en-US" b="0" dirty="0" smtClean="0">
                <a:latin typeface="+mj-lt"/>
                <a:cs typeface="Arial" charset="0"/>
              </a:rPr>
              <a:t>.</a:t>
            </a:r>
          </a:p>
          <a:p>
            <a:pPr marL="457169" lvl="1" indent="0">
              <a:buFontTx/>
              <a:buNone/>
              <a:defRPr/>
            </a:pPr>
            <a:r>
              <a:rPr lang="en-US" b="0" dirty="0" smtClean="0">
                <a:latin typeface="+mj-lt"/>
                <a:cs typeface="Arial" charset="0"/>
              </a:rPr>
              <a:t>	</a:t>
            </a:r>
            <a:r>
              <a:rPr lang="en-US" dirty="0" smtClean="0">
                <a:latin typeface="+mj-lt"/>
                <a:cs typeface="Arial" charset="0"/>
              </a:rPr>
              <a:t>	</a:t>
            </a:r>
          </a:p>
          <a:p>
            <a:pPr marL="342877" indent="-342877">
              <a:buFont typeface="Wingdings" pitchFamily="-112" charset="2"/>
              <a:buNone/>
              <a:defRPr/>
            </a:pPr>
            <a:r>
              <a:rPr lang="en-US" dirty="0" smtClean="0">
                <a:latin typeface="+mj-lt"/>
                <a:cs typeface="Arial" charset="0"/>
              </a:rPr>
              <a:t>		</a:t>
            </a:r>
            <a:endParaRPr lang="en-US" b="0" dirty="0">
              <a:latin typeface="+mj-lt"/>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2476500" y="304800"/>
            <a:ext cx="4991100" cy="685800"/>
          </a:xfrm>
        </p:spPr>
        <p:txBody>
          <a:bodyPr/>
          <a:lstStyle/>
          <a:p>
            <a:r>
              <a:rPr lang="en-US" altLang="en-US" dirty="0" smtClean="0"/>
              <a:t> Space Weather Monitor Sources</a:t>
            </a:r>
          </a:p>
        </p:txBody>
      </p:sp>
      <p:sp>
        <p:nvSpPr>
          <p:cNvPr id="14339" name="Content Placeholder 2"/>
          <p:cNvSpPr>
            <a:spLocks noGrp="1"/>
          </p:cNvSpPr>
          <p:nvPr>
            <p:ph idx="1"/>
          </p:nvPr>
        </p:nvSpPr>
        <p:spPr>
          <a:xfrm>
            <a:off x="762000" y="1295400"/>
            <a:ext cx="7677150" cy="5181600"/>
          </a:xfrm>
        </p:spPr>
        <p:txBody>
          <a:bodyPr/>
          <a:lstStyle/>
          <a:p>
            <a:pPr>
              <a:buFont typeface="Arial" panose="020B0604020202020204" pitchFamily="34" charset="0"/>
              <a:buChar char="•"/>
              <a:defRPr/>
            </a:pPr>
            <a:r>
              <a:rPr lang="en-US" sz="1400" dirty="0">
                <a:latin typeface="+mj-lt"/>
                <a:cs typeface="Arial" charset="0"/>
              </a:rPr>
              <a:t>GSFC SWRC-Space-Weather-Research-Center</a:t>
            </a:r>
          </a:p>
          <a:p>
            <a:pPr marL="742900" lvl="1" indent="-285731">
              <a:defRPr/>
            </a:pPr>
            <a:r>
              <a:rPr lang="en-US" sz="1400" b="0" dirty="0">
                <a:latin typeface="+mj-lt"/>
              </a:rPr>
              <a:t>SWRC Alerts</a:t>
            </a:r>
          </a:p>
          <a:p>
            <a:pPr marL="742900" lvl="1" indent="-285731">
              <a:defRPr/>
            </a:pPr>
            <a:r>
              <a:rPr lang="en-US" sz="1400" b="0" dirty="0">
                <a:latin typeface="+mj-lt"/>
              </a:rPr>
              <a:t>SWRC  Model with Spitzer’s coordinates </a:t>
            </a:r>
          </a:p>
          <a:p>
            <a:pPr marL="742900" lvl="1" indent="-285731">
              <a:defRPr/>
            </a:pPr>
            <a:r>
              <a:rPr lang="en-US" sz="1400" b="0" dirty="0">
                <a:latin typeface="+mj-lt"/>
              </a:rPr>
              <a:t>SWRC Summary Reports</a:t>
            </a:r>
          </a:p>
          <a:p>
            <a:pPr>
              <a:buFont typeface="Arial" panose="020B0604020202020204" pitchFamily="34" charset="0"/>
              <a:buChar char="•"/>
              <a:defRPr/>
            </a:pPr>
            <a:endParaRPr lang="en-US" sz="1400" dirty="0" smtClean="0">
              <a:latin typeface="+mj-lt"/>
              <a:cs typeface="Arial" charset="0"/>
            </a:endParaRPr>
          </a:p>
          <a:p>
            <a:pPr>
              <a:buFont typeface="Arial" panose="020B0604020202020204" pitchFamily="34" charset="0"/>
              <a:buChar char="•"/>
              <a:defRPr/>
            </a:pPr>
            <a:r>
              <a:rPr lang="en-US" sz="1400" dirty="0" smtClean="0">
                <a:latin typeface="+mj-lt"/>
                <a:cs typeface="Arial" charset="0"/>
              </a:rPr>
              <a:t>NOAA GOES</a:t>
            </a:r>
          </a:p>
          <a:p>
            <a:pPr marL="742900" lvl="1" indent="-285731">
              <a:defRPr/>
            </a:pPr>
            <a:r>
              <a:rPr lang="en-US" sz="1400" b="0" dirty="0" smtClean="0">
                <a:latin typeface="Times New Roman" panose="02020603050405020304" pitchFamily="18" charset="0"/>
                <a:ea typeface="Times New Roman" panose="02020603050405020304" pitchFamily="18" charset="0"/>
              </a:rPr>
              <a:t>After </a:t>
            </a:r>
            <a:r>
              <a:rPr lang="en-US" sz="1400" b="0" dirty="0">
                <a:latin typeface="Times New Roman" panose="02020603050405020304" pitchFamily="18" charset="0"/>
                <a:ea typeface="Times New Roman" panose="02020603050405020304" pitchFamily="18" charset="0"/>
              </a:rPr>
              <a:t>more than </a:t>
            </a:r>
            <a:r>
              <a:rPr lang="en-US" sz="1400" b="0" dirty="0" smtClean="0">
                <a:latin typeface="Times New Roman" panose="02020603050405020304" pitchFamily="18" charset="0"/>
                <a:ea typeface="Times New Roman" panose="02020603050405020304" pitchFamily="18" charset="0"/>
              </a:rPr>
              <a:t>twelve </a:t>
            </a:r>
            <a:r>
              <a:rPr lang="en-US" sz="1400" b="0" dirty="0">
                <a:latin typeface="Times New Roman" panose="02020603050405020304" pitchFamily="18" charset="0"/>
                <a:ea typeface="Times New Roman" panose="02020603050405020304" pitchFamily="18" charset="0"/>
              </a:rPr>
              <a:t>years of drifting away from the Earth, Spitzer’s distance from Earth is </a:t>
            </a:r>
            <a:r>
              <a:rPr lang="en-US" sz="1400" b="0" dirty="0" smtClean="0">
                <a:latin typeface="Times New Roman" panose="02020603050405020304" pitchFamily="18" charset="0"/>
                <a:ea typeface="Times New Roman" panose="02020603050405020304" pitchFamily="18" charset="0"/>
              </a:rPr>
              <a:t>~1.38 </a:t>
            </a:r>
            <a:r>
              <a:rPr lang="en-US" sz="1400" b="0" dirty="0">
                <a:latin typeface="Times New Roman" panose="02020603050405020304" pitchFamily="18" charset="0"/>
                <a:ea typeface="Times New Roman" panose="02020603050405020304" pitchFamily="18" charset="0"/>
              </a:rPr>
              <a:t>AU, and the GOES satellites no longer serve as a predictive tool for </a:t>
            </a:r>
            <a:r>
              <a:rPr lang="en-US" sz="1400" b="0" dirty="0" smtClean="0">
                <a:latin typeface="Times New Roman" panose="02020603050405020304" pitchFamily="18" charset="0"/>
                <a:ea typeface="Times New Roman" panose="02020603050405020304" pitchFamily="18" charset="0"/>
              </a:rPr>
              <a:t>the S/C however, may provide ground transmission possible impacts.</a:t>
            </a:r>
            <a:endParaRPr lang="en-US" sz="1400" b="0" dirty="0" smtClean="0">
              <a:latin typeface="+mj-lt"/>
            </a:endParaRPr>
          </a:p>
          <a:p>
            <a:pPr marL="57119" indent="0" algn="ctr">
              <a:buFont typeface="Wingdings" panose="05000000000000000000" pitchFamily="2" charset="2"/>
              <a:buNone/>
              <a:defRPr/>
            </a:pPr>
            <a:endParaRPr lang="en-US" sz="1400" b="0" dirty="0" smtClean="0">
              <a:solidFill>
                <a:srgbClr val="0070C0"/>
              </a:solidFill>
              <a:latin typeface="+mj-lt"/>
            </a:endParaRPr>
          </a:p>
          <a:p>
            <a:pPr>
              <a:buFont typeface="Arial" panose="020B0604020202020204" pitchFamily="34" charset="0"/>
              <a:buChar char="•"/>
              <a:defRPr/>
            </a:pPr>
            <a:r>
              <a:rPr lang="en-US" sz="1400" dirty="0" smtClean="0">
                <a:solidFill>
                  <a:srgbClr val="0070C0"/>
                </a:solidFill>
                <a:latin typeface="Times New Roman"/>
                <a:cs typeface="Arial" charset="0"/>
              </a:rPr>
              <a:t>STEREO A/B</a:t>
            </a:r>
            <a:endParaRPr lang="en-US" sz="1400" dirty="0">
              <a:solidFill>
                <a:srgbClr val="0070C0"/>
              </a:solidFill>
              <a:latin typeface="Times New Roman"/>
              <a:cs typeface="Arial" charset="0"/>
            </a:endParaRPr>
          </a:p>
          <a:p>
            <a:pPr marL="742900" lvl="1" indent="-285731">
              <a:defRPr/>
            </a:pPr>
            <a:r>
              <a:rPr lang="en-US" sz="1400" b="0" dirty="0">
                <a:solidFill>
                  <a:srgbClr val="0070C0"/>
                </a:solidFill>
                <a:latin typeface="Times New Roman" panose="02020603050405020304" pitchFamily="18" charset="0"/>
                <a:ea typeface="Times New Roman" panose="02020603050405020304" pitchFamily="18" charset="0"/>
              </a:rPr>
              <a:t>During Spitzer’s prime mission phase, STEREO-B and Spitzer shared the same heliocentric Right </a:t>
            </a:r>
            <a:r>
              <a:rPr lang="en-US" sz="1400" b="0" dirty="0" smtClean="0">
                <a:solidFill>
                  <a:srgbClr val="0070C0"/>
                </a:solidFill>
                <a:latin typeface="Times New Roman" panose="02020603050405020304" pitchFamily="18" charset="0"/>
                <a:ea typeface="Times New Roman" panose="02020603050405020304" pitchFamily="18" charset="0"/>
              </a:rPr>
              <a:t>Ascension ,no longer applicable.  </a:t>
            </a:r>
            <a:r>
              <a:rPr lang="en-US" sz="1400" b="0" dirty="0" smtClean="0">
                <a:latin typeface="Times New Roman" panose="02020603050405020304" pitchFamily="18" charset="0"/>
                <a:ea typeface="Times New Roman" panose="02020603050405020304" pitchFamily="18" charset="0"/>
              </a:rPr>
              <a:t>STEREO-A is approaching in right Ascension and could provided </a:t>
            </a:r>
            <a:r>
              <a:rPr lang="en-US" sz="1400" b="0" dirty="0">
                <a:latin typeface="Times New Roman" panose="02020603050405020304" pitchFamily="18" charset="0"/>
                <a:ea typeface="Times New Roman" panose="02020603050405020304" pitchFamily="18" charset="0"/>
              </a:rPr>
              <a:t>useful data to </a:t>
            </a:r>
            <a:r>
              <a:rPr lang="en-US" sz="1400" b="0" dirty="0" smtClean="0">
                <a:latin typeface="Times New Roman" panose="02020603050405020304" pitchFamily="18" charset="0"/>
                <a:ea typeface="Times New Roman" panose="02020603050405020304" pitchFamily="18" charset="0"/>
              </a:rPr>
              <a:t>support alerts.  </a:t>
            </a:r>
          </a:p>
          <a:p>
            <a:pPr marL="457169" lvl="1" indent="0">
              <a:buFontTx/>
              <a:buNone/>
              <a:defRPr/>
            </a:pPr>
            <a:endParaRPr lang="en-US" sz="1400" b="0" dirty="0" smtClean="0">
              <a:latin typeface="Times New Roman" panose="02020603050405020304" pitchFamily="18" charset="0"/>
              <a:ea typeface="Times New Roman" panose="02020603050405020304" pitchFamily="18" charset="0"/>
            </a:endParaRPr>
          </a:p>
          <a:p>
            <a:pPr>
              <a:buFont typeface="Arial" panose="020B0604020202020204" pitchFamily="34" charset="0"/>
              <a:buChar char="•"/>
              <a:defRPr/>
            </a:pPr>
            <a:r>
              <a:rPr lang="en-US" sz="1400" dirty="0" smtClean="0">
                <a:latin typeface="Times New Roman"/>
                <a:cs typeface="Arial" charset="0"/>
              </a:rPr>
              <a:t>SPITZER</a:t>
            </a:r>
          </a:p>
          <a:p>
            <a:pPr marL="742900" lvl="1" indent="-285731">
              <a:defRPr/>
            </a:pPr>
            <a:r>
              <a:rPr lang="en-US" sz="1400" b="0" dirty="0" smtClean="0">
                <a:latin typeface="Times New Roman" panose="02020603050405020304" pitchFamily="18" charset="0"/>
                <a:ea typeface="Times New Roman" panose="02020603050405020304" pitchFamily="18" charset="0"/>
              </a:rPr>
              <a:t>Power </a:t>
            </a:r>
            <a:r>
              <a:rPr lang="en-US" sz="1400" b="0" dirty="0">
                <a:latin typeface="Times New Roman" panose="02020603050405020304" pitchFamily="18" charset="0"/>
                <a:ea typeface="Times New Roman" panose="02020603050405020304" pitchFamily="18" charset="0"/>
              </a:rPr>
              <a:t>S</a:t>
            </a:r>
            <a:r>
              <a:rPr lang="en-US" sz="1400" b="0" dirty="0" smtClean="0">
                <a:latin typeface="Times New Roman" panose="02020603050405020304" pitchFamily="18" charset="0"/>
                <a:ea typeface="Times New Roman" panose="02020603050405020304" pitchFamily="18" charset="0"/>
              </a:rPr>
              <a:t>ubsystem, Star Tracker, Mass Memory Card and IRAC instrument have proven to exhibit behavior that directly correlates to space weather events.</a:t>
            </a:r>
            <a:endParaRPr lang="en-US" sz="1400" b="0" dirty="0">
              <a:latin typeface="Times New Roman" panose="02020603050405020304" pitchFamily="18" charset="0"/>
              <a:ea typeface="Times New Roman" panose="02020603050405020304" pitchFamily="18" charset="0"/>
            </a:endParaRPr>
          </a:p>
          <a:p>
            <a:pPr marL="457169" lvl="1" indent="0">
              <a:buFontTx/>
              <a:buNone/>
              <a:defRPr/>
            </a:pPr>
            <a:endParaRPr lang="en-US" b="0" dirty="0" smtClean="0">
              <a:latin typeface="Times New Roman" panose="02020603050405020304" pitchFamily="18" charset="0"/>
              <a:ea typeface="Times New Roman" panose="02020603050405020304" pitchFamily="18" charset="0"/>
            </a:endParaRPr>
          </a:p>
          <a:p>
            <a:pPr marL="742900" lvl="1" indent="-285731">
              <a:defRPr/>
            </a:pPr>
            <a:endParaRPr lang="en-US" dirty="0" smtClean="0">
              <a:latin typeface="+mj-lt"/>
            </a:endParaRPr>
          </a:p>
          <a:p>
            <a:pPr marL="742900" lvl="1" indent="-285731">
              <a:defRPr/>
            </a:pPr>
            <a:endParaRPr lang="en-US" b="0" dirty="0">
              <a:latin typeface="+mj-lt"/>
            </a:endParaRPr>
          </a:p>
          <a:p>
            <a:pPr marL="57119" indent="0">
              <a:buFont typeface="Wingdings" panose="05000000000000000000" pitchFamily="2" charset="2"/>
              <a:buNone/>
              <a:defRPr/>
            </a:pPr>
            <a:r>
              <a:rPr lang="en-US" sz="1600" b="0" dirty="0" smtClean="0">
                <a:latin typeface="+mj-lt"/>
              </a:rPr>
              <a:t> </a:t>
            </a:r>
            <a:endParaRPr lang="en-US" sz="1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1" name="Picture 4"/>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414"/>
          <a:stretch/>
        </p:blipFill>
        <p:spPr bwMode="auto">
          <a:xfrm>
            <a:off x="381000" y="1066800"/>
            <a:ext cx="8305800" cy="53149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7412" name="Rectangle 7"/>
          <p:cNvSpPr>
            <a:spLocks noChangeArrowheads="1"/>
          </p:cNvSpPr>
          <p:nvPr/>
        </p:nvSpPr>
        <p:spPr bwMode="auto">
          <a:xfrm>
            <a:off x="1524000" y="1295400"/>
            <a:ext cx="685800" cy="381000"/>
          </a:xfrm>
          <a:prstGeom prst="rect">
            <a:avLst/>
          </a:prstGeom>
          <a:noFill/>
          <a:ln w="12700" algn="ctr">
            <a:solidFill>
              <a:schemeClr val="tx1"/>
            </a:solidFill>
            <a:prstDash val="sys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ltLang="en-US" sz="2400" dirty="0">
              <a:latin typeface="Times New Roman" panose="02020603050405020304" pitchFamily="18" charset="0"/>
            </a:endParaRPr>
          </a:p>
        </p:txBody>
      </p:sp>
      <p:sp>
        <p:nvSpPr>
          <p:cNvPr id="17413" name="Rectangle 8"/>
          <p:cNvSpPr>
            <a:spLocks noChangeArrowheads="1"/>
          </p:cNvSpPr>
          <p:nvPr/>
        </p:nvSpPr>
        <p:spPr bwMode="auto">
          <a:xfrm>
            <a:off x="5059363" y="1285875"/>
            <a:ext cx="685800" cy="381000"/>
          </a:xfrm>
          <a:prstGeom prst="rect">
            <a:avLst/>
          </a:prstGeom>
          <a:noFill/>
          <a:ln w="12700" algn="ctr">
            <a:solidFill>
              <a:schemeClr val="tx1"/>
            </a:solidFill>
            <a:prstDash val="sys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ltLang="en-US" sz="2400" dirty="0">
              <a:latin typeface="Times New Roman" panose="02020603050405020304" pitchFamily="18" charset="0"/>
            </a:endParaRPr>
          </a:p>
        </p:txBody>
      </p:sp>
      <p:sp>
        <p:nvSpPr>
          <p:cNvPr id="17414" name="Rectangle 9"/>
          <p:cNvSpPr>
            <a:spLocks noChangeArrowheads="1"/>
          </p:cNvSpPr>
          <p:nvPr/>
        </p:nvSpPr>
        <p:spPr bwMode="auto">
          <a:xfrm>
            <a:off x="3459163" y="1285875"/>
            <a:ext cx="685800" cy="381000"/>
          </a:xfrm>
          <a:prstGeom prst="rect">
            <a:avLst/>
          </a:prstGeom>
          <a:noFill/>
          <a:ln w="12700" algn="ctr">
            <a:solidFill>
              <a:schemeClr val="tx1"/>
            </a:solidFill>
            <a:prstDash val="sys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ltLang="en-US" sz="2400" dirty="0">
              <a:latin typeface="Times New Roman" panose="02020603050405020304" pitchFamily="18" charset="0"/>
            </a:endParaRPr>
          </a:p>
        </p:txBody>
      </p:sp>
      <p:sp>
        <p:nvSpPr>
          <p:cNvPr id="17415" name="Rectangle 10"/>
          <p:cNvSpPr>
            <a:spLocks noChangeArrowheads="1"/>
          </p:cNvSpPr>
          <p:nvPr/>
        </p:nvSpPr>
        <p:spPr bwMode="auto">
          <a:xfrm>
            <a:off x="7467600" y="3879850"/>
            <a:ext cx="685800" cy="381000"/>
          </a:xfrm>
          <a:prstGeom prst="rect">
            <a:avLst/>
          </a:prstGeom>
          <a:noFill/>
          <a:ln w="12700" algn="ctr">
            <a:solidFill>
              <a:schemeClr val="tx1"/>
            </a:solidFill>
            <a:prstDash val="sys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ltLang="en-US" sz="2400" dirty="0">
              <a:latin typeface="Times New Roman" panose="02020603050405020304" pitchFamily="18" charset="0"/>
            </a:endParaRPr>
          </a:p>
        </p:txBody>
      </p:sp>
      <p:sp>
        <p:nvSpPr>
          <p:cNvPr id="17416" name="Rectangle 11"/>
          <p:cNvSpPr>
            <a:spLocks noChangeArrowheads="1"/>
          </p:cNvSpPr>
          <p:nvPr/>
        </p:nvSpPr>
        <p:spPr bwMode="auto">
          <a:xfrm>
            <a:off x="5091113" y="3681413"/>
            <a:ext cx="685800" cy="381000"/>
          </a:xfrm>
          <a:prstGeom prst="rect">
            <a:avLst/>
          </a:prstGeom>
          <a:noFill/>
          <a:ln w="12700" algn="ctr">
            <a:solidFill>
              <a:schemeClr val="tx1"/>
            </a:solidFill>
            <a:prstDash val="sys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ltLang="en-US" sz="2400" dirty="0">
              <a:latin typeface="Times New Roman" panose="02020603050405020304" pitchFamily="18" charset="0"/>
            </a:endParaRPr>
          </a:p>
        </p:txBody>
      </p:sp>
      <p:sp>
        <p:nvSpPr>
          <p:cNvPr id="17417" name="Rectangle 12"/>
          <p:cNvSpPr>
            <a:spLocks noChangeArrowheads="1"/>
          </p:cNvSpPr>
          <p:nvPr/>
        </p:nvSpPr>
        <p:spPr bwMode="auto">
          <a:xfrm>
            <a:off x="2925763" y="3571875"/>
            <a:ext cx="685800" cy="381000"/>
          </a:xfrm>
          <a:prstGeom prst="rect">
            <a:avLst/>
          </a:prstGeom>
          <a:noFill/>
          <a:ln w="12700" algn="ctr">
            <a:solidFill>
              <a:schemeClr val="tx1"/>
            </a:solidFill>
            <a:prstDash val="sys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ltLang="en-US" sz="2400" dirty="0">
              <a:latin typeface="Times New Roman" panose="02020603050405020304" pitchFamily="18" charset="0"/>
            </a:endParaRPr>
          </a:p>
        </p:txBody>
      </p:sp>
      <p:sp>
        <p:nvSpPr>
          <p:cNvPr id="17418" name="Rectangle 13"/>
          <p:cNvSpPr>
            <a:spLocks noChangeArrowheads="1"/>
          </p:cNvSpPr>
          <p:nvPr/>
        </p:nvSpPr>
        <p:spPr bwMode="auto">
          <a:xfrm>
            <a:off x="838200" y="3332163"/>
            <a:ext cx="685800" cy="381000"/>
          </a:xfrm>
          <a:prstGeom prst="rect">
            <a:avLst/>
          </a:prstGeom>
          <a:noFill/>
          <a:ln w="12700" algn="ctr">
            <a:solidFill>
              <a:schemeClr val="tx1"/>
            </a:solidFill>
            <a:prstDash val="sys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ltLang="en-US" sz="2400" dirty="0">
              <a:latin typeface="Times New Roman" panose="02020603050405020304" pitchFamily="18" charset="0"/>
            </a:endParaRPr>
          </a:p>
        </p:txBody>
      </p:sp>
      <p:sp>
        <p:nvSpPr>
          <p:cNvPr id="17419" name="Rectangle 14"/>
          <p:cNvSpPr>
            <a:spLocks noChangeArrowheads="1"/>
          </p:cNvSpPr>
          <p:nvPr/>
        </p:nvSpPr>
        <p:spPr bwMode="auto">
          <a:xfrm>
            <a:off x="6888163" y="1439863"/>
            <a:ext cx="685800" cy="363537"/>
          </a:xfrm>
          <a:prstGeom prst="rect">
            <a:avLst/>
          </a:prstGeom>
          <a:noFill/>
          <a:ln w="12700" algn="ctr">
            <a:solidFill>
              <a:schemeClr val="tx1"/>
            </a:solidFill>
            <a:prstDash val="sys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ltLang="en-US" sz="2400" dirty="0">
              <a:latin typeface="Times New Roman" panose="02020603050405020304" pitchFamily="18" charset="0"/>
            </a:endParaRPr>
          </a:p>
        </p:txBody>
      </p:sp>
      <p:sp>
        <p:nvSpPr>
          <p:cNvPr id="17420" name="Rectangle 15"/>
          <p:cNvSpPr>
            <a:spLocks noChangeArrowheads="1"/>
          </p:cNvSpPr>
          <p:nvPr/>
        </p:nvSpPr>
        <p:spPr bwMode="auto">
          <a:xfrm>
            <a:off x="7961313" y="4876800"/>
            <a:ext cx="685800" cy="381000"/>
          </a:xfrm>
          <a:prstGeom prst="rect">
            <a:avLst/>
          </a:prstGeom>
          <a:noFill/>
          <a:ln w="12700" algn="ctr">
            <a:solidFill>
              <a:schemeClr val="tx1"/>
            </a:solidFill>
            <a:prstDash val="sys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ltLang="en-US" sz="2400" dirty="0">
              <a:latin typeface="Times New Roman" panose="02020603050405020304" pitchFamily="18" charset="0"/>
            </a:endParaRPr>
          </a:p>
        </p:txBody>
      </p:sp>
      <p:sp>
        <p:nvSpPr>
          <p:cNvPr id="17421" name="Rectangle 16"/>
          <p:cNvSpPr>
            <a:spLocks noChangeArrowheads="1"/>
          </p:cNvSpPr>
          <p:nvPr/>
        </p:nvSpPr>
        <p:spPr bwMode="auto">
          <a:xfrm>
            <a:off x="6096000" y="5143500"/>
            <a:ext cx="685800" cy="381000"/>
          </a:xfrm>
          <a:prstGeom prst="rect">
            <a:avLst/>
          </a:prstGeom>
          <a:noFill/>
          <a:ln w="12700" algn="ctr">
            <a:solidFill>
              <a:schemeClr val="tx1"/>
            </a:solidFill>
            <a:prstDash val="sys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ltLang="en-US" sz="2400" dirty="0">
              <a:latin typeface="Times New Roman" panose="02020603050405020304" pitchFamily="18" charset="0"/>
            </a:endParaRPr>
          </a:p>
        </p:txBody>
      </p:sp>
      <p:sp>
        <p:nvSpPr>
          <p:cNvPr id="17422" name="Rectangle 17"/>
          <p:cNvSpPr>
            <a:spLocks noChangeArrowheads="1"/>
          </p:cNvSpPr>
          <p:nvPr/>
        </p:nvSpPr>
        <p:spPr bwMode="auto">
          <a:xfrm>
            <a:off x="3886200" y="5334000"/>
            <a:ext cx="685800" cy="381000"/>
          </a:xfrm>
          <a:prstGeom prst="rect">
            <a:avLst/>
          </a:prstGeom>
          <a:noFill/>
          <a:ln w="12700" algn="ctr">
            <a:solidFill>
              <a:schemeClr val="tx1"/>
            </a:solidFill>
            <a:prstDash val="sys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ltLang="en-US" sz="2400" dirty="0">
              <a:latin typeface="Times New Roman" panose="02020603050405020304" pitchFamily="18" charset="0"/>
            </a:endParaRPr>
          </a:p>
        </p:txBody>
      </p:sp>
      <p:sp>
        <p:nvSpPr>
          <p:cNvPr id="17423" name="Rectangle 18"/>
          <p:cNvSpPr>
            <a:spLocks noChangeArrowheads="1"/>
          </p:cNvSpPr>
          <p:nvPr/>
        </p:nvSpPr>
        <p:spPr bwMode="auto">
          <a:xfrm>
            <a:off x="1676400" y="5486400"/>
            <a:ext cx="685800" cy="381000"/>
          </a:xfrm>
          <a:prstGeom prst="rect">
            <a:avLst/>
          </a:prstGeom>
          <a:noFill/>
          <a:ln w="12700" algn="ctr">
            <a:solidFill>
              <a:schemeClr val="tx1"/>
            </a:solidFill>
            <a:prstDash val="sys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ltLang="en-US" sz="2400" dirty="0">
              <a:latin typeface="Times New Roman" panose="02020603050405020304" pitchFamily="18" charset="0"/>
            </a:endParaRPr>
          </a:p>
        </p:txBody>
      </p:sp>
      <p:sp>
        <p:nvSpPr>
          <p:cNvPr id="18" name="Title 1"/>
          <p:cNvSpPr>
            <a:spLocks noGrp="1"/>
          </p:cNvSpPr>
          <p:nvPr>
            <p:ph type="title"/>
          </p:nvPr>
        </p:nvSpPr>
        <p:spPr>
          <a:xfrm>
            <a:off x="2476500" y="304800"/>
            <a:ext cx="4991100" cy="685800"/>
          </a:xfrm>
        </p:spPr>
        <p:txBody>
          <a:bodyPr/>
          <a:lstStyle/>
          <a:p>
            <a:r>
              <a:rPr lang="en-US" altLang="en-US" dirty="0" smtClean="0"/>
              <a:t> Spacecraft Right Ascension 2016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2895600" y="457200"/>
            <a:ext cx="4762500" cy="381000"/>
          </a:xfrm>
        </p:spPr>
        <p:txBody>
          <a:bodyPr/>
          <a:lstStyle/>
          <a:p>
            <a:r>
              <a:rPr lang="en-US" altLang="en-US" dirty="0" smtClean="0"/>
              <a:t>Subsystems Monitored for Space Weather Impacts</a:t>
            </a:r>
          </a:p>
        </p:txBody>
      </p:sp>
      <p:sp>
        <p:nvSpPr>
          <p:cNvPr id="3" name="Content Placeholder 2"/>
          <p:cNvSpPr>
            <a:spLocks noGrp="1"/>
          </p:cNvSpPr>
          <p:nvPr>
            <p:ph idx="1"/>
          </p:nvPr>
        </p:nvSpPr>
        <p:spPr>
          <a:xfrm>
            <a:off x="685800" y="1066800"/>
            <a:ext cx="7772400" cy="4267200"/>
          </a:xfrm>
        </p:spPr>
        <p:txBody>
          <a:bodyPr/>
          <a:lstStyle/>
          <a:p>
            <a:pPr>
              <a:buFont typeface="Arial" panose="020B0604020202020204" pitchFamily="34" charset="0"/>
              <a:buChar char="•"/>
              <a:defRPr/>
            </a:pPr>
            <a:r>
              <a:rPr lang="en-US" dirty="0" smtClean="0">
                <a:latin typeface="+mj-lt"/>
              </a:rPr>
              <a:t>Mass Memory Card (MMC) Soft Scrub Errors</a:t>
            </a:r>
          </a:p>
          <a:p>
            <a:pPr marL="457169" lvl="1" indent="0">
              <a:buFontTx/>
              <a:buNone/>
              <a:defRPr/>
            </a:pPr>
            <a:r>
              <a:rPr lang="en-US" b="0" dirty="0" smtClean="0">
                <a:latin typeface="+mj-lt"/>
              </a:rPr>
              <a:t>The EDAC continues to correct for single bit errors due to background radiation.  The corrections are summed by the ratio of corrupted bits over time. </a:t>
            </a:r>
          </a:p>
          <a:p>
            <a:pPr marL="457169" lvl="1" indent="0">
              <a:buFontTx/>
              <a:buNone/>
              <a:defRPr/>
            </a:pPr>
            <a:endParaRPr lang="en-US" dirty="0" smtClean="0">
              <a:latin typeface="+mj-lt"/>
            </a:endParaRPr>
          </a:p>
          <a:p>
            <a:pPr>
              <a:buFont typeface="Arial" panose="020B0604020202020204" pitchFamily="34" charset="0"/>
              <a:buChar char="•"/>
              <a:defRPr/>
            </a:pPr>
            <a:r>
              <a:rPr lang="en-US" dirty="0" smtClean="0">
                <a:latin typeface="+mj-lt"/>
              </a:rPr>
              <a:t>Power/Solar Array Panel</a:t>
            </a:r>
          </a:p>
          <a:p>
            <a:pPr marL="457169" lvl="1" indent="0">
              <a:buFontTx/>
              <a:buNone/>
              <a:defRPr/>
            </a:pPr>
            <a:r>
              <a:rPr lang="en-US" b="0" dirty="0" smtClean="0">
                <a:latin typeface="+mj-lt"/>
              </a:rPr>
              <a:t>Continuous trending provides performance statics  for the output power. All deviations are correlated and disposition.</a:t>
            </a:r>
          </a:p>
          <a:p>
            <a:pPr marL="457170" lvl="1" indent="0">
              <a:buFontTx/>
              <a:buNone/>
              <a:defRPr/>
            </a:pPr>
            <a:r>
              <a:rPr lang="en-US" b="0" dirty="0">
                <a:latin typeface="+mj-lt"/>
              </a:rPr>
              <a:t>		</a:t>
            </a:r>
            <a:r>
              <a:rPr lang="en-US" b="0" dirty="0" smtClean="0">
                <a:latin typeface="+mj-lt"/>
              </a:rPr>
              <a:t>		</a:t>
            </a:r>
            <a:endParaRPr lang="en-US" dirty="0" smtClean="0">
              <a:latin typeface="+mj-lt"/>
            </a:endParaRPr>
          </a:p>
          <a:p>
            <a:pPr>
              <a:buFont typeface="Arial" panose="020B0604020202020204" pitchFamily="34" charset="0"/>
              <a:buChar char="•"/>
              <a:defRPr/>
            </a:pPr>
            <a:r>
              <a:rPr lang="en-US" dirty="0" smtClean="0">
                <a:latin typeface="+mj-lt"/>
              </a:rPr>
              <a:t>Star Tracker</a:t>
            </a:r>
          </a:p>
          <a:p>
            <a:pPr marL="457169" lvl="1" indent="0">
              <a:buFontTx/>
              <a:buNone/>
              <a:defRPr/>
            </a:pPr>
            <a:r>
              <a:rPr lang="en-US" b="0" dirty="0" smtClean="0">
                <a:latin typeface="+mj-lt"/>
              </a:rPr>
              <a:t>STA component-level fault protection utilizes a series of checks to test the component health.  Values are set to monitor counters for fault persistence. </a:t>
            </a:r>
          </a:p>
          <a:p>
            <a:pPr marL="457169" lvl="1" indent="0">
              <a:buFontTx/>
              <a:buNone/>
              <a:defRPr/>
            </a:pPr>
            <a:endParaRPr lang="en-US" dirty="0" smtClean="0">
              <a:latin typeface="+mj-lt"/>
            </a:endParaRPr>
          </a:p>
          <a:p>
            <a:pPr>
              <a:buFont typeface="Arial" panose="020B0604020202020204" pitchFamily="34" charset="0"/>
              <a:buChar char="•"/>
              <a:defRPr/>
            </a:pPr>
            <a:r>
              <a:rPr lang="en-US" dirty="0" smtClean="0">
                <a:latin typeface="+mj-lt"/>
              </a:rPr>
              <a:t>Infrared </a:t>
            </a:r>
            <a:r>
              <a:rPr lang="en-US" dirty="0">
                <a:latin typeface="+mj-lt"/>
              </a:rPr>
              <a:t>Array </a:t>
            </a:r>
            <a:r>
              <a:rPr lang="en-US" dirty="0" smtClean="0">
                <a:latin typeface="+mj-lt"/>
              </a:rPr>
              <a:t>Camera (IRAC) </a:t>
            </a:r>
            <a:r>
              <a:rPr lang="en-US" dirty="0">
                <a:latin typeface="+mj-lt"/>
              </a:rPr>
              <a:t>R</a:t>
            </a:r>
            <a:r>
              <a:rPr lang="en-US" dirty="0" smtClean="0">
                <a:latin typeface="+mj-lt"/>
              </a:rPr>
              <a:t>adhits</a:t>
            </a:r>
          </a:p>
          <a:p>
            <a:pPr marL="457169" lvl="1" indent="0">
              <a:buFontTx/>
              <a:buNone/>
              <a:defRPr/>
            </a:pPr>
            <a:r>
              <a:rPr lang="en-US" b="0" dirty="0" smtClean="0">
                <a:latin typeface="+mj-lt"/>
              </a:rPr>
              <a:t>In the benign space weather environment, </a:t>
            </a:r>
            <a:r>
              <a:rPr lang="en-US" b="0" dirty="0">
                <a:latin typeface="+mj-lt"/>
              </a:rPr>
              <a:t>b</a:t>
            </a:r>
            <a:r>
              <a:rPr lang="en-US" b="0" dirty="0" smtClean="0">
                <a:latin typeface="+mj-lt"/>
              </a:rPr>
              <a:t>ased on the instrument exposure time the nominal observed </a:t>
            </a:r>
            <a:r>
              <a:rPr lang="en-US" b="0" dirty="0">
                <a:latin typeface="+mj-lt"/>
              </a:rPr>
              <a:t>R</a:t>
            </a:r>
            <a:r>
              <a:rPr lang="en-US" b="0" dirty="0" smtClean="0">
                <a:latin typeface="+mj-lt"/>
              </a:rPr>
              <a:t>adhits are 4 per second with very little scatter. </a:t>
            </a:r>
          </a:p>
          <a:p>
            <a:pPr marL="742919" lvl="1" indent="-285750">
              <a:buFont typeface="Arial" panose="020B0604020202020204" pitchFamily="34" charset="0"/>
              <a:buChar char="•"/>
              <a:defRPr/>
            </a:pPr>
            <a:endParaRPr lang="en-US" b="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969696"/>
      </a:lt2>
      <a:accent1>
        <a:srgbClr val="FFFF99"/>
      </a:accent1>
      <a:accent2>
        <a:srgbClr val="3333CC"/>
      </a:accent2>
      <a:accent3>
        <a:srgbClr val="FFFFFF"/>
      </a:accent3>
      <a:accent4>
        <a:srgbClr val="000000"/>
      </a:accent4>
      <a:accent5>
        <a:srgbClr val="FFFFCA"/>
      </a:accent5>
      <a:accent6>
        <a:srgbClr val="2D2DB9"/>
      </a:accent6>
      <a:hlink>
        <a:srgbClr val="CCCCFF"/>
      </a:hlink>
      <a:folHlink>
        <a:srgbClr val="B2B2B2"/>
      </a:folHlink>
    </a:clrScheme>
    <a:fontScheme name="Blank Presentation">
      <a:majorFont>
        <a:latin typeface="Times New Roman"/>
        <a:ea typeface=""/>
        <a:cs typeface=""/>
      </a:majorFont>
      <a:minorFont>
        <a:latin typeface="Helvetica (PCL6)"/>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CC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000000"/>
      </a:dk2>
      <a:lt2>
        <a:srgbClr val="969696"/>
      </a:lt2>
      <a:accent1>
        <a:srgbClr val="FFFF99"/>
      </a:accent1>
      <a:accent2>
        <a:srgbClr val="3333CC"/>
      </a:accent2>
      <a:accent3>
        <a:srgbClr val="FFFFFF"/>
      </a:accent3>
      <a:accent4>
        <a:srgbClr val="000000"/>
      </a:accent4>
      <a:accent5>
        <a:srgbClr val="FFFFCA"/>
      </a:accent5>
      <a:accent6>
        <a:srgbClr val="2D2DB9"/>
      </a:accent6>
      <a:hlink>
        <a:srgbClr val="CCCCFF"/>
      </a:hlink>
      <a:folHlink>
        <a:srgbClr val="B2B2B2"/>
      </a:folHlink>
    </a:clrScheme>
    <a:fontScheme name="Blank Presentation">
      <a:majorFont>
        <a:latin typeface="Times New Roman"/>
        <a:ea typeface=""/>
        <a:cs typeface=""/>
      </a:majorFont>
      <a:minorFont>
        <a:latin typeface="Helvetica (PCL6)"/>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CC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5944</TotalTime>
  <Words>1359</Words>
  <Application>Microsoft Macintosh PowerPoint</Application>
  <PresentationFormat>On-screen Show (4:3)</PresentationFormat>
  <Paragraphs>264</Paragraphs>
  <Slides>21</Slides>
  <Notes>8</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Blank Presentation</vt:lpstr>
      <vt:lpstr>1_Blank Presentation</vt:lpstr>
      <vt:lpstr>Photo Editor Photo</vt:lpstr>
      <vt:lpstr>Seventh NASA Space Weather and Robotic Mission Operations Workshop</vt:lpstr>
      <vt:lpstr>Agenda</vt:lpstr>
      <vt:lpstr>Slide 3</vt:lpstr>
      <vt:lpstr>Slide 4</vt:lpstr>
      <vt:lpstr>Spitzer Orbit</vt:lpstr>
      <vt:lpstr>Ground Segment Requirement</vt:lpstr>
      <vt:lpstr> Space Weather Monitor Sources</vt:lpstr>
      <vt:lpstr> Spacecraft Right Ascension 2016</vt:lpstr>
      <vt:lpstr>Subsystems Monitored for Space Weather Impacts</vt:lpstr>
      <vt:lpstr>Spitzer’s Space Weather Impacts</vt:lpstr>
      <vt:lpstr>Spitzer’s Space Weather Impacts</vt:lpstr>
      <vt:lpstr>Spitzer’s Space Weather Impacts</vt:lpstr>
      <vt:lpstr>Spitzer’s Space Weather Impacts</vt:lpstr>
      <vt:lpstr>Spitzer Space Weather Process</vt:lpstr>
      <vt:lpstr>Master Space Weather Summary</vt:lpstr>
      <vt:lpstr>Slide 16</vt:lpstr>
      <vt:lpstr>Collaborative HTML Page</vt:lpstr>
      <vt:lpstr>Slide 18</vt:lpstr>
      <vt:lpstr>Slide 19</vt:lpstr>
      <vt:lpstr>Slide 20</vt:lpstr>
      <vt:lpstr>Slide 21</vt:lpstr>
    </vt:vector>
  </TitlesOfParts>
  <Company>JPL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Spitzer Space Telescope</dc:title>
  <dc:creator>Joseph Hunt, Jr</dc:creator>
  <cp:lastModifiedBy>Office 2004 Test Drive User</cp:lastModifiedBy>
  <cp:revision>382</cp:revision>
  <cp:lastPrinted>2015-09-25T17:30:04Z</cp:lastPrinted>
  <dcterms:created xsi:type="dcterms:W3CDTF">2015-09-28T23:53:48Z</dcterms:created>
  <dcterms:modified xsi:type="dcterms:W3CDTF">2015-09-28T23:54:10Z</dcterms:modified>
</cp:coreProperties>
</file>