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3" r:id="rId1"/>
    <p:sldMasterId id="2147484812" r:id="rId2"/>
  </p:sldMasterIdLst>
  <p:notesMasterIdLst>
    <p:notesMasterId r:id="rId18"/>
  </p:notesMasterIdLst>
  <p:handoutMasterIdLst>
    <p:handoutMasterId r:id="rId19"/>
  </p:handoutMasterIdLst>
  <p:sldIdLst>
    <p:sldId id="810" r:id="rId3"/>
    <p:sldId id="818" r:id="rId4"/>
    <p:sldId id="817" r:id="rId5"/>
    <p:sldId id="835" r:id="rId6"/>
    <p:sldId id="812" r:id="rId7"/>
    <p:sldId id="820" r:id="rId8"/>
    <p:sldId id="828" r:id="rId9"/>
    <p:sldId id="833" r:id="rId10"/>
    <p:sldId id="836" r:id="rId11"/>
    <p:sldId id="834" r:id="rId12"/>
    <p:sldId id="829" r:id="rId13"/>
    <p:sldId id="830" r:id="rId14"/>
    <p:sldId id="831" r:id="rId15"/>
    <p:sldId id="837" r:id="rId16"/>
    <p:sldId id="832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29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00"/>
    <a:srgbClr val="008000"/>
    <a:srgbClr val="FF0000"/>
    <a:srgbClr val="FFCDBD"/>
    <a:srgbClr val="FFFF99"/>
    <a:srgbClr val="F0796C"/>
    <a:srgbClr val="FFFFCC"/>
    <a:srgbClr val="DDDDD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6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1296" y="2070"/>
      </p:cViewPr>
      <p:guideLst>
        <p:guide orient="horz" pos="2929"/>
        <p:guide pos="221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41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1" tIns="45417" rIns="90841" bIns="454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5876" y="0"/>
            <a:ext cx="303541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1" tIns="45417" rIns="90841" bIns="454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9363"/>
            <a:ext cx="303541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1" tIns="45417" rIns="90841" bIns="454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5876" y="8869363"/>
            <a:ext cx="303541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1" tIns="45417" rIns="90841" bIns="454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D185BD2-7375-445D-989A-051ADAA01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288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2" tIns="46369" rIns="92732" bIns="46369" numCol="1" anchor="t" anchorCtr="0" compatLnSpc="1">
            <a:prstTxWarp prst="textNoShape">
              <a:avLst/>
            </a:prstTxWarp>
          </a:bodyPr>
          <a:lstStyle>
            <a:lvl1pPr defTabSz="927923" eaLnBrk="0" hangingPunct="0">
              <a:defRPr sz="1200">
                <a:latin typeface="Times" pitchFamily="18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54" y="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2" tIns="46369" rIns="92732" bIns="46369" numCol="1" anchor="t" anchorCtr="0" compatLnSpc="1">
            <a:prstTxWarp prst="textNoShape">
              <a:avLst/>
            </a:prstTxWarp>
          </a:bodyPr>
          <a:lstStyle>
            <a:lvl1pPr algn="r" defTabSz="927923" eaLnBrk="0" hangingPunct="0">
              <a:defRPr sz="1200">
                <a:latin typeface="Times" pitchFamily="18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2" y="4416428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2" tIns="46369" rIns="92732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2" tIns="46369" rIns="92732" bIns="46369" numCol="1" anchor="b" anchorCtr="0" compatLnSpc="1">
            <a:prstTxWarp prst="textNoShape">
              <a:avLst/>
            </a:prstTxWarp>
          </a:bodyPr>
          <a:lstStyle>
            <a:lvl1pPr defTabSz="927923" eaLnBrk="0" hangingPunct="0">
              <a:defRPr sz="1200">
                <a:latin typeface="Times" pitchFamily="18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54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2" tIns="46369" rIns="92732" bIns="46369" numCol="1" anchor="b" anchorCtr="0" compatLnSpc="1">
            <a:prstTxWarp prst="textNoShape">
              <a:avLst/>
            </a:prstTxWarp>
          </a:bodyPr>
          <a:lstStyle>
            <a:lvl1pPr algn="r" defTabSz="925989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1488141-F9C7-45C4-84C3-E0CD75437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97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ＭＳ Ｐゴシック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ＭＳ Ｐゴシック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ＭＳ Ｐゴシック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anose="020B0600070205080204" pitchFamily="34" charset="-128"/>
        <a:cs typeface="ＭＳ Ｐゴシック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21B5E-1435-4268-8D4E-0664963F165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88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21B5E-1435-4268-8D4E-0664963F165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45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FA9AE-469A-4A45-A8B6-DDE40C70D0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90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488141-F9C7-45C4-84C3-E0CD7543732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217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488141-F9C7-45C4-84C3-E0CD7543732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258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848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>
          <a:xfrm>
            <a:off x="3124200" y="6643688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Pre-decisional -  For NASA Internal Use Only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36636CB-A364-4B61-A5CE-27309026ECD7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32960DF-E0D5-4A4F-BD2B-5421A47E9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319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77804"/>
            <a:ext cx="8229600" cy="743039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0550" y="651192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533273-49EF-416E-B162-286DEAA1D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24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>
          <a:xfrm>
            <a:off x="3124200" y="6643688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Pre-decisional -  For NASA Internal Use Only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4618C2C-324B-45B4-A4EB-C9C2DA2639C0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1182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02C070B-0D43-4EF3-9EB0-A8639CBA7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23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>
          <a:xfrm>
            <a:off x="3124200" y="6643688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Pre-decisional -  For NASA Internal Use Only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CAC4B92-0B92-4902-B4CF-F0A1D308F43C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1182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A5F24AB-A0BC-455A-A56D-F73DC2F51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549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 userDrawn="1"/>
        </p:nvSpPr>
        <p:spPr>
          <a:xfrm>
            <a:off x="3124200" y="6643688"/>
            <a:ext cx="2895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Pre-decisional -  For NASA Internal Use Only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76AF4D8-C025-47D7-946D-BD53EF35DACD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1182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5BE0CC4-9C4B-4B92-A9C6-365D84F47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286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1ED822C-320D-47FB-8652-3FE877D82C29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1182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EBF4C75-65AE-46A0-A8D8-A13ABF4EC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50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43688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76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148"/>
            <a:ext cx="8229600" cy="5220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550" y="121917"/>
            <a:ext cx="8229600" cy="8007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436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496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5279-D58A-4087-834D-B95F0B1D75BF}" type="datetime8">
              <a:rPr lang="en-US" smtClean="0"/>
              <a:pPr>
                <a:defRPr/>
              </a:pPr>
              <a:t>9/29/15 08:46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2571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dirty="0" smtClean="0"/>
              <a:t>‹#›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93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E1273-01B7-4958-B988-48352A059B8B}" type="datetime8">
              <a:rPr lang="en-US" smtClean="0"/>
              <a:pPr/>
              <a:t>9/29/15 08:46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53FAF801-8D41-4CA3-8D2B-FC8D230A0B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9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261FD6D-1E75-400A-A81C-B438674629A0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D570111-FA8F-46BE-BDB4-4D820B6D6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65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A6E2C96-7380-40D0-B496-99717341FC7C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C2BBFA0-82E7-49E9-BE46-3F6D411FF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315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08DA288-34AA-4320-A3B6-8DBB2FDA8B0D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C98172A-FA06-4B2F-A6D1-49F23D279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549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E52599B-D35C-4853-BC6E-AD2E8854D9C3}" type="datetime8">
              <a:rPr lang="en-US" altLang="en-US" smtClean="0"/>
              <a:pPr>
                <a:defRPr/>
              </a:pPr>
              <a:t>9/29/15 08:46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91A229D-D6E5-4A50-894A-13C645366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067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0"/>
            <a:ext cx="9461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1651000" y="595313"/>
            <a:ext cx="5813425" cy="65087"/>
          </a:xfrm>
          <a:prstGeom prst="rect">
            <a:avLst/>
          </a:prstGeom>
          <a:solidFill>
            <a:srgbClr val="4C83FF"/>
          </a:solidFill>
          <a:ln w="12700">
            <a:solidFill>
              <a:srgbClr val="4C8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1029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438" y="127000"/>
            <a:ext cx="790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7239000" y="662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73D9EE6A-1E35-4EC4-8504-6B8E6ABA5654}" type="slidenum">
              <a:rPr lang="en-US" altLang="en-US" sz="1200" smtClean="0">
                <a:latin typeface="Arial Black" panose="020B0A04020102020204" pitchFamily="34" charset="0"/>
              </a:rPr>
              <a:pPr algn="r">
                <a:defRPr/>
              </a:pPr>
              <a:t>‹#›</a:t>
            </a:fld>
            <a:endParaRPr lang="en-US" altLang="en-US" sz="1200" dirty="0" smtClean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4006" r:id="rId1"/>
    <p:sldLayoutId id="2147514007" r:id="rId2"/>
    <p:sldLayoutId id="2147514015" r:id="rId3"/>
    <p:sldLayoutId id="2147514029" r:id="rId4"/>
    <p:sldLayoutId id="2147514030" r:id="rId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239000" y="662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endParaRPr lang="en-US" alt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4017" r:id="rId1"/>
    <p:sldLayoutId id="2147514018" r:id="rId2"/>
    <p:sldLayoutId id="2147514019" r:id="rId3"/>
    <p:sldLayoutId id="2147514020" r:id="rId4"/>
    <p:sldLayoutId id="2147514022" r:id="rId5"/>
    <p:sldLayoutId id="2147514024" r:id="rId6"/>
    <p:sldLayoutId id="2147514025" r:id="rId7"/>
    <p:sldLayoutId id="2147514026" r:id="rId8"/>
    <p:sldLayoutId id="2147514027" r:id="rId9"/>
    <p:sldLayoutId id="2147514028" r:id="rId10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922900"/>
            <a:ext cx="7772400" cy="3407733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Space Weather &amp; NASA Robotic Mission Ops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29-30, 2015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Earth Science Mission Operations</a:t>
            </a:r>
            <a:b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EOS Aqua &amp; Aura Space Weather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9466"/>
            <a:ext cx="6400800" cy="143827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Bill Guit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ESMO Mission Director for EOS Aqua &amp; Aura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301-614-5188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William.J.Guit@nasa.gov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84" t="21566" r="23181" b="17133"/>
          <a:stretch/>
        </p:blipFill>
        <p:spPr>
          <a:xfrm>
            <a:off x="832104" y="1293662"/>
            <a:ext cx="7607808" cy="52745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6193" y="128016"/>
            <a:ext cx="7886700" cy="978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Just over 1-day until TCA</a:t>
            </a:r>
            <a:b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(data point #16)</a:t>
            </a:r>
            <a:endParaRPr lang="en-US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827923" y="4175393"/>
            <a:ext cx="451692" cy="42965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365913" y="4801518"/>
            <a:ext cx="451692" cy="42965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26935" y="4851094"/>
            <a:ext cx="451692" cy="42965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0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364" t="21758" r="22932" b="9758"/>
          <a:stretch/>
        </p:blipFill>
        <p:spPr>
          <a:xfrm>
            <a:off x="1216153" y="1280160"/>
            <a:ext cx="7385626" cy="53982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56193" y="128016"/>
            <a:ext cx="7886700" cy="978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Next Screening Report</a:t>
            </a:r>
            <a:b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(data point #17)</a:t>
            </a:r>
            <a:endParaRPr lang="en-US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3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00" t="21937" r="24572" b="10126"/>
          <a:stretch/>
        </p:blipFill>
        <p:spPr>
          <a:xfrm>
            <a:off x="822090" y="1014984"/>
            <a:ext cx="7614452" cy="55311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6193" y="128016"/>
            <a:ext cx="7886700" cy="978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Weather</a:t>
            </a:r>
            <a:b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3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63" t="21879" r="22864" b="10243"/>
          <a:stretch/>
        </p:blipFill>
        <p:spPr>
          <a:xfrm>
            <a:off x="1088717" y="1225295"/>
            <a:ext cx="7390189" cy="534690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6193" y="128016"/>
            <a:ext cx="7886700" cy="978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Aura vs. 89477</a:t>
            </a:r>
            <a:b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(data points #18 and #19)</a:t>
            </a:r>
            <a:endParaRPr lang="en-US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2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412"/>
            <a:ext cx="7886700" cy="5166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hings that worked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1742"/>
            <a:ext cx="8071757" cy="547460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Flight Operations Team (FOT) Collision Avoidance Engineer notified the Aura Mission Director during their weekly Monday tag-up meeting that he was monitoring a potentially high-risk Aura conjunction that has been just below the CARA Red Threshold for a couple of days 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Director included the conjunction in the Weekly Top Ten Issues reviewed with the flight support team on Tuesday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Various Space Weather alerts and warnings were issues starting on Wednesday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Flight support team monitoring Space Weather (Dst,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level dropped off and conjunction appeared to self-mitigate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Unexpectedly, with only about 16-hours to TCA the risk level became elevated to above the CARA Red Threshold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support team did an amazing job on short-notice and were prepared to executed debris avoidance maneuver if necessary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9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412"/>
            <a:ext cx="7886700" cy="5166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Questions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81742"/>
            <a:ext cx="8071757" cy="5474608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did the Pc drop off to such a low value over 2 days prior to TCA, after being in the E-04 range for many days, even though the overall miss distance was continuing to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During periods of intense solar activity what changes are being made at the JSpOC with their atmospheric density models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long are the changes modeled for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frequently are updates made to the models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are the models returned to “normal”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magnitude of changes can be expected in predicted miss distances, covariance and probability of collision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11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35896"/>
            <a:ext cx="8229600" cy="5220715"/>
          </a:xfrm>
        </p:spPr>
        <p:txBody>
          <a:bodyPr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Effects of space weather on spacecraft systems are well documented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(Ref: NOAA Space Weather Prediction Center)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Charging/Electrostatic Discharge (ESD)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Deep dielectric or bulk charging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Event Upset (SEU)/Single Event Latch-up (SEL)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Solar proton events (SPEs)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Galactic cosmic rays (GCRs)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Spacecraft drag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dose effects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Solar radio frequency interference and telemetry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scintillation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Debris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Spacecraft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Photonics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Materials degradation</a:t>
            </a:r>
          </a:p>
          <a:p>
            <a:pPr lvl="1">
              <a:buFont typeface="Arial" panose="020B0604020202020204" pitchFamily="34" charset="0"/>
              <a:buChar char="̶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Meteorite impact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135"/>
            <a:ext cx="8229600" cy="528809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Satellites &amp; Space Weather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3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70806" y="689588"/>
            <a:ext cx="8578850" cy="56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9080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8650" indent="-171450" defTabSz="9080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628650" indent="-171450" defTabSz="9080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2" indent="0" algn="ctr">
              <a:spcBef>
                <a:spcPct val="20000"/>
              </a:spcBef>
              <a:defRPr/>
            </a:pPr>
            <a:r>
              <a:rPr lang="en-US" sz="2000" b="1" dirty="0" smtClean="0"/>
              <a:t>Anomaly Investigation – How Space Events are Blamed</a:t>
            </a:r>
          </a:p>
          <a:p>
            <a:pPr marL="0" lvl="2" indent="0">
              <a:spcBef>
                <a:spcPct val="20000"/>
              </a:spcBef>
              <a:defRPr/>
            </a:pPr>
            <a:endParaRPr lang="en-US" dirty="0"/>
          </a:p>
          <a:p>
            <a:pPr marL="0" lvl="2" indent="0">
              <a:spcBef>
                <a:spcPct val="20000"/>
              </a:spcBef>
              <a:defRPr/>
            </a:pPr>
            <a:r>
              <a:rPr lang="en-US" sz="2000" dirty="0" smtClean="0"/>
              <a:t>Many spacecraft anomalous events occur throughout a mission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Hardware Failures – EOS Aura Solar Panel Connector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Degradation – EOS Aqua and Aura Solar Array Degradation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Debris and micrometeorite impact – EOS Terra Battery and Aura Solar Panel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Single </a:t>
            </a:r>
            <a:r>
              <a:rPr lang="en-US" dirty="0"/>
              <a:t>Event </a:t>
            </a:r>
            <a:r>
              <a:rPr lang="en-US" dirty="0" smtClean="0"/>
              <a:t>Upsets </a:t>
            </a:r>
            <a:r>
              <a:rPr lang="en-US" dirty="0"/>
              <a:t>(</a:t>
            </a:r>
            <a:r>
              <a:rPr lang="en-US" dirty="0" smtClean="0"/>
              <a:t>SEUs) – Experienced by all 3 EOS missions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Single Event Functional Interrupt (SEFI) – EOS Aura FMU/SSR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Single Event Latch-up (SEL) 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Electrostatic </a:t>
            </a:r>
            <a:r>
              <a:rPr lang="en-US" dirty="0"/>
              <a:t>Discharge (ESD</a:t>
            </a:r>
            <a:r>
              <a:rPr lang="en-US" dirty="0" smtClean="0"/>
              <a:t>)</a:t>
            </a:r>
            <a:endParaRPr lang="en-US" dirty="0"/>
          </a:p>
          <a:p>
            <a:pPr marL="0" lvl="2" indent="0">
              <a:spcBef>
                <a:spcPct val="20000"/>
              </a:spcBef>
              <a:defRPr/>
            </a:pPr>
            <a:endParaRPr lang="en-US" dirty="0"/>
          </a:p>
          <a:p>
            <a:pPr marL="0" lvl="2" indent="0">
              <a:spcBef>
                <a:spcPct val="20000"/>
              </a:spcBef>
              <a:defRPr/>
            </a:pPr>
            <a:r>
              <a:rPr lang="en-US" sz="2000" dirty="0" smtClean="0"/>
              <a:t>Anomaly Investigations usually start with understanding the Space Environment and geographical location of spacecraft at the time </a:t>
            </a:r>
            <a:r>
              <a:rPr lang="en-US" sz="2000" dirty="0"/>
              <a:t>of anomaly</a:t>
            </a:r>
            <a:endParaRPr lang="en-US" sz="2000" dirty="0" smtClean="0"/>
          </a:p>
          <a:p>
            <a:pPr marL="0" lvl="2" indent="0">
              <a:spcBef>
                <a:spcPct val="20000"/>
              </a:spcBef>
              <a:defRPr/>
            </a:pPr>
            <a:endParaRPr lang="en-US" dirty="0" smtClean="0"/>
          </a:p>
          <a:p>
            <a:pPr marL="0" lvl="2" indent="0">
              <a:spcBef>
                <a:spcPct val="20000"/>
              </a:spcBef>
              <a:defRPr/>
            </a:pPr>
            <a:r>
              <a:rPr lang="en-US" sz="2000" dirty="0" smtClean="0"/>
              <a:t>Contributing Factors often considered during investigation: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Solar Events</a:t>
            </a:r>
          </a:p>
          <a:p>
            <a:pPr lvl="2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Cosmic </a:t>
            </a:r>
            <a:r>
              <a:rPr lang="en-US" dirty="0"/>
              <a:t>Rays</a:t>
            </a:r>
            <a:r>
              <a:rPr lang="en-US" dirty="0" smtClean="0"/>
              <a:t>?  Is this information available and presented in a way that is useful?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68313" y="99152"/>
            <a:ext cx="8229600" cy="4516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Spacecraft Anomalies &amp; Space Weather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1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334" r="34658" b="8222"/>
          <a:stretch/>
        </p:blipFill>
        <p:spPr>
          <a:xfrm>
            <a:off x="-7947" y="0"/>
            <a:ext cx="9151947" cy="66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51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08989" y="722241"/>
            <a:ext cx="8763000" cy="632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9080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28650" indent="-171450" defTabSz="9080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28650" indent="-171450" defTabSz="9080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14350" indent="-285750" algn="ctr">
              <a:spcBef>
                <a:spcPct val="20000"/>
              </a:spcBef>
              <a:defRPr/>
            </a:pPr>
            <a:r>
              <a:rPr lang="en-US" sz="2000" b="1" dirty="0" smtClean="0"/>
              <a:t>Space Weather Events around Time of Closest Approach</a:t>
            </a:r>
          </a:p>
          <a:p>
            <a:pPr marL="514350" indent="-285750" algn="ctr">
              <a:spcBef>
                <a:spcPct val="20000"/>
              </a:spcBef>
              <a:defRPr/>
            </a:pPr>
            <a:endParaRPr lang="en-US" sz="900" b="1" dirty="0" smtClean="0"/>
          </a:p>
          <a:p>
            <a:pPr marL="5143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/>
              <a:t>Joint Space Operations Command (JSpOC) uses High Accuracy Satellite Drag Model (HASDM) which accounts for predicted space weather </a:t>
            </a:r>
            <a:endParaRPr lang="en-US" sz="1800" dirty="0" smtClean="0"/>
          </a:p>
          <a:p>
            <a:pPr marL="5143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Typically Debris Avoidance Maneuver (DAM) planning begins </a:t>
            </a:r>
            <a:r>
              <a:rPr lang="en-US" sz="1800" dirty="0"/>
              <a:t>~</a:t>
            </a:r>
            <a:r>
              <a:rPr lang="en-US" sz="1800" dirty="0" smtClean="0"/>
              <a:t>24 to 72 </a:t>
            </a:r>
            <a:r>
              <a:rPr lang="en-US" sz="1800" dirty="0"/>
              <a:t>hours prior to Time of Closest Approach </a:t>
            </a:r>
            <a:r>
              <a:rPr lang="en-US" sz="1800" dirty="0" smtClean="0"/>
              <a:t>(TCA) using </a:t>
            </a:r>
            <a:r>
              <a:rPr lang="en-US" sz="1800" dirty="0"/>
              <a:t>the predicted </a:t>
            </a:r>
            <a:r>
              <a:rPr lang="en-US" sz="1800" dirty="0" smtClean="0"/>
              <a:t>space weather</a:t>
            </a:r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Use latest </a:t>
            </a:r>
            <a:r>
              <a:rPr lang="en-US" dirty="0"/>
              <a:t>tracking </a:t>
            </a:r>
            <a:r>
              <a:rPr lang="en-US" dirty="0" smtClean="0"/>
              <a:t>data</a:t>
            </a:r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Use latest predicted space weather and atmospheric density models </a:t>
            </a:r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Allow </a:t>
            </a:r>
            <a:r>
              <a:rPr lang="en-US" dirty="0"/>
              <a:t>sufficient time for </a:t>
            </a:r>
            <a:r>
              <a:rPr lang="en-US" dirty="0" smtClean="0"/>
              <a:t>flight support team to work the maneuver planning and screening process to ensure that the planned maneuver is safe to execute</a:t>
            </a:r>
            <a:endParaRPr lang="en-US" dirty="0"/>
          </a:p>
          <a:p>
            <a:pPr marL="5143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DAM planning is a joint effort by all parties of the Flight Support Team</a:t>
            </a:r>
            <a:endParaRPr lang="en-US" sz="1800" dirty="0"/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Flight Operations Team (FOT)</a:t>
            </a:r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Flight Dynamics Team (FDT)</a:t>
            </a:r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Conjunction Assessment and Risk Analysis (CARA) Team</a:t>
            </a:r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JSpOC GSFC Orbital Safety Analyst (OSA)</a:t>
            </a:r>
          </a:p>
          <a:p>
            <a:pPr marL="5143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Uncertainties due to space weather exist and complicate DAM planning:</a:t>
            </a:r>
            <a:endParaRPr lang="en-US" sz="1800" dirty="0"/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 smtClean="0"/>
              <a:t>Arrival, confidence and magnitude of Solar Event effects projected miss </a:t>
            </a:r>
            <a:r>
              <a:rPr lang="en-US" dirty="0"/>
              <a:t>d</a:t>
            </a:r>
            <a:r>
              <a:rPr lang="en-US" dirty="0" smtClean="0"/>
              <a:t>istances</a:t>
            </a:r>
            <a:endParaRPr lang="en-US" sz="1400" dirty="0" smtClean="0"/>
          </a:p>
          <a:p>
            <a:pPr marL="971550" lvl="4" indent="-28575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dirty="0"/>
              <a:t>Uncertainties on arrival time and magnitude of Solar </a:t>
            </a:r>
            <a:r>
              <a:rPr lang="en-US" dirty="0" smtClean="0"/>
              <a:t>Events prior to TCA complicate </a:t>
            </a:r>
            <a:r>
              <a:rPr lang="en-US" dirty="0"/>
              <a:t>evaluation </a:t>
            </a:r>
            <a:r>
              <a:rPr lang="en-US" dirty="0" smtClean="0"/>
              <a:t>in determining if a DAM is warranted or could possibly make matters worse</a:t>
            </a:r>
          </a:p>
          <a:p>
            <a:pPr>
              <a:spcBef>
                <a:spcPct val="20000"/>
              </a:spcBef>
              <a:defRPr/>
            </a:pPr>
            <a:endParaRPr lang="en-US" dirty="0" smtClean="0"/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0"/>
            <a:ext cx="8229600" cy="4516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Conjunction Assessment &amp; Collision Avoidance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3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309" y="632131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Aura vs. 89477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Short-notice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Debris Avoidance Maneuver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Interest Event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89" y="3886200"/>
            <a:ext cx="864824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Friday, August 28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as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high-risk close approach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Closest Approach (TCA)</a:t>
            </a:r>
            <a:r>
              <a:rPr lang="da-DK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Saturday, Aug 29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at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07:51:15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16-hours of DAM planning, screening and approving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 waived-off Saturday, August 29, 2015 around 0300 GMT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complicated by intense solar and geomagnetic activity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5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93" y="128016"/>
            <a:ext cx="7886700" cy="978408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Aura vs. 89477</a:t>
            </a:r>
            <a:b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(TCA: 8/29 at 07:51:15 GMT)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10" y="1381871"/>
            <a:ext cx="8850289" cy="489086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29th Aura predicted close approach was particularly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challenging High Interest Event (HIE).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Late notice with dramatic change to the risk highlights the need to be able to detect changes and respond faster. 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predicted drag a few days prior to the conjunction resulted in a high-risk (1 in 1300) with only about 16-hours of response time. 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ESMO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Flight Support Team (FST)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did an amazing job and were prepared to execute a debris avoidance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maneuver on short notice.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tracking just hours prior to the conjunction resulted in the risk rolling off after the prime burn opportunity had been waived-off to allow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collect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analyze the data.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Aura HIE was very similar to the Terra HIE that occurred on June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a number of other short-notice HIEs.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69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300" t="21927" r="23214" b="16939"/>
          <a:stretch/>
        </p:blipFill>
        <p:spPr>
          <a:xfrm>
            <a:off x="1026741" y="1287989"/>
            <a:ext cx="7385739" cy="513236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56193" y="128016"/>
            <a:ext cx="7886700" cy="978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3-days until TCA</a:t>
            </a:r>
            <a:b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ata point #11)</a:t>
            </a:r>
            <a:endParaRPr lang="en-US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30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6193" y="128016"/>
            <a:ext cx="7886700" cy="9784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Next Screening Report</a:t>
            </a:r>
            <a:br>
              <a:rPr lang="en-US" sz="2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(data point #12)</a:t>
            </a:r>
            <a:endParaRPr lang="en-US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301" t="21952" r="23397" b="17261"/>
          <a:stretch/>
        </p:blipFill>
        <p:spPr>
          <a:xfrm>
            <a:off x="812173" y="1322024"/>
            <a:ext cx="7351325" cy="50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23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p Slide 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46804</TotalTime>
  <Words>1047</Words>
  <Application>Microsoft Macintosh PowerPoint</Application>
  <PresentationFormat>On-screen Show (4:3)</PresentationFormat>
  <Paragraphs>98</Paragraphs>
  <Slides>15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Dup Slide Master</vt:lpstr>
      <vt:lpstr>blank</vt:lpstr>
      <vt:lpstr>7th Space Weather &amp; NASA Robotic Mission Ops Workshop  September 29-30, 2015    Earth Science Mission Operations EOS Aqua &amp; Aura Space Weather View</vt:lpstr>
      <vt:lpstr>Satellites &amp; Space Weather</vt:lpstr>
      <vt:lpstr>Slide 3</vt:lpstr>
      <vt:lpstr>Slide 4</vt:lpstr>
      <vt:lpstr>Slide 5</vt:lpstr>
      <vt:lpstr>Aura vs. 89477 Short-notice  Debris Avoidance Maneuver High Interest Event</vt:lpstr>
      <vt:lpstr>Aura vs. 89477   (TCA: 8/29 at 07:51:15 GMT)</vt:lpstr>
      <vt:lpstr>Slide 8</vt:lpstr>
      <vt:lpstr>Slide 9</vt:lpstr>
      <vt:lpstr>Slide 10</vt:lpstr>
      <vt:lpstr>Slide 11</vt:lpstr>
      <vt:lpstr>Slide 12</vt:lpstr>
      <vt:lpstr>Slide 13</vt:lpstr>
      <vt:lpstr>Some things that worked</vt:lpstr>
      <vt:lpstr>Some Questions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 Aqua and Aura View</dc:title>
  <dc:subject>Space Weather</dc:subject>
  <dc:creator>Bill Guit</dc:creator>
  <cp:lastModifiedBy>Office 2004 Test Drive User</cp:lastModifiedBy>
  <cp:revision>3655</cp:revision>
  <cp:lastPrinted>2015-09-28T22:13:37Z</cp:lastPrinted>
  <dcterms:created xsi:type="dcterms:W3CDTF">2015-09-29T12:46:31Z</dcterms:created>
  <dcterms:modified xsi:type="dcterms:W3CDTF">2015-09-29T12:46:49Z</dcterms:modified>
</cp:coreProperties>
</file>