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sldIdLst>
    <p:sldId id="25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15" r:id="rId2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51" autoAdjust="0"/>
    <p:restoredTop sz="99831" autoAdjust="0"/>
  </p:normalViewPr>
  <p:slideViewPr>
    <p:cSldViewPr>
      <p:cViewPr varScale="1">
        <p:scale>
          <a:sx n="77" d="100"/>
          <a:sy n="77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407046B0-4C7E-49DF-BFFD-0D445C611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E4191E-2DE0-41F7-96C8-D9E0CD1EB67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lipso-01B-102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8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olins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4800600"/>
            <a:ext cx="10668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nes-b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4648200"/>
            <a:ext cx="9810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-55563" y="6691313"/>
            <a:ext cx="2105026" cy="214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b="0">
                <a:solidFill>
                  <a:schemeClr val="bg1"/>
                </a:solidFill>
                <a:cs typeface="Arial" charset="0"/>
              </a:rPr>
              <a:t>© </a:t>
            </a:r>
            <a:r>
              <a:rPr lang="en-US" sz="800" b="0">
                <a:solidFill>
                  <a:schemeClr val="bg1"/>
                </a:solidFill>
              </a:rPr>
              <a:t>CNES – Juillet 2004 / illustration P.Carril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381000"/>
            <a:ext cx="5715000" cy="1524000"/>
          </a:xfrm>
          <a:effectLst>
            <a:outerShdw dist="28398" dir="3806097" algn="ctr" rotWithShape="0">
              <a:schemeClr val="tx1">
                <a:alpha val="50000"/>
              </a:schemeClr>
            </a:outerShdw>
          </a:effectLst>
        </p:spPr>
        <p:txBody>
          <a:bodyPr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962400" y="3124200"/>
            <a:ext cx="4953000" cy="457200"/>
          </a:xfrm>
        </p:spPr>
        <p:txBody>
          <a:bodyPr/>
          <a:lstStyle>
            <a:lvl1pPr marL="0" indent="0" algn="r">
              <a:spcAft>
                <a:spcPct val="0"/>
              </a:spcAft>
              <a:buFont typeface="Wingdings 2" pitchFamily="18" charset="2"/>
              <a:buNone/>
              <a:defRPr>
                <a:solidFill>
                  <a:srgbClr val="FFCC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quarter" idx="10"/>
          </p:nvPr>
        </p:nvSpPr>
        <p:spPr>
          <a:xfrm>
            <a:off x="5943600" y="4114800"/>
            <a:ext cx="2971800" cy="476250"/>
          </a:xfrm>
        </p:spPr>
        <p:txBody>
          <a:bodyPr/>
          <a:lstStyle>
            <a:lvl1pPr algn="r">
              <a:buClr>
                <a:schemeClr val="accent2"/>
              </a:buClr>
              <a:buSzPct val="80000"/>
              <a:buFont typeface="Wingdings 2" pitchFamily="18" charset="2"/>
              <a:buNone/>
              <a:defRPr sz="1600">
                <a:solidFill>
                  <a:srgbClr val="FFCC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962400" y="3810000"/>
            <a:ext cx="4953000" cy="400050"/>
          </a:xfrm>
        </p:spPr>
        <p:txBody>
          <a:bodyPr/>
          <a:lstStyle>
            <a:lvl1pPr algn="r">
              <a:defRPr sz="1800" b="0">
                <a:solidFill>
                  <a:srgbClr val="FFCC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5F14A-9DD9-41F4-A5E0-06AA5F3F6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5450" y="76200"/>
            <a:ext cx="2139950" cy="616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425" y="76200"/>
            <a:ext cx="6270625" cy="616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EBF0B-E301-4B5C-890F-89F0CE722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57912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CC3E8-8961-4C82-88FE-1557D882F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48917-D5E0-4F9B-AD8D-9EF19BDFF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425" y="1066800"/>
            <a:ext cx="4205288" cy="5176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113" y="1066800"/>
            <a:ext cx="4205287" cy="5176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FF1AD-F9C1-485A-B5BC-868D61166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01C43-CA46-475C-992B-C883D4E68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6E5E0-0A3C-44A9-9046-189D40A1C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5462C-194A-4F31-A0AE-C3E1C5458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593EC-C92C-4AB8-ADC6-18DE45729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BE9C9-5372-4EFA-B6CE-EB14FA03B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066800"/>
            <a:ext cx="8562975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8" name="Picture 4" descr="Picture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0605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olinsi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23225" y="114300"/>
            <a:ext cx="9937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73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000" b="0" i="1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381750"/>
            <a:ext cx="41227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0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53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 b="0" i="1">
                <a:latin typeface="Arial" charset="0"/>
              </a:defRPr>
            </a:lvl1pPr>
          </a:lstStyle>
          <a:p>
            <a:pPr>
              <a:defRPr/>
            </a:pPr>
            <a:fld id="{86CAA6FE-5A59-4A09-8907-7A6DA7D67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3" name="Picture 9" descr="CNES_nom_ centré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69138" y="76200"/>
            <a:ext cx="93186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328613" y="6381750"/>
            <a:ext cx="21415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00" b="0" i="1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76200"/>
            <a:ext cx="601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0" r:id="rId1"/>
    <p:sldLayoutId id="2147485390" r:id="rId2"/>
    <p:sldLayoutId id="2147485391" r:id="rId3"/>
    <p:sldLayoutId id="2147485392" r:id="rId4"/>
    <p:sldLayoutId id="2147485393" r:id="rId5"/>
    <p:sldLayoutId id="2147485394" r:id="rId6"/>
    <p:sldLayoutId id="2147485395" r:id="rId7"/>
    <p:sldLayoutId id="2147485396" r:id="rId8"/>
    <p:sldLayoutId id="2147485397" r:id="rId9"/>
    <p:sldLayoutId id="2147485398" r:id="rId10"/>
    <p:sldLayoutId id="2147485399" r:id="rId11"/>
  </p:sldLayoutIdLst>
  <p:transition>
    <p:cover dir="r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 i="1">
          <a:solidFill>
            <a:srgbClr val="0000C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400" i="1">
          <a:solidFill>
            <a:srgbClr val="0000CC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400" i="1">
          <a:solidFill>
            <a:srgbClr val="0000CC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400" i="1">
          <a:solidFill>
            <a:srgbClr val="0000CC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400" i="1">
          <a:solidFill>
            <a:srgbClr val="0000CC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400" i="1">
          <a:solidFill>
            <a:srgbClr val="0000CC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400" i="1">
          <a:solidFill>
            <a:srgbClr val="0000CC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400" i="1">
          <a:solidFill>
            <a:srgbClr val="0000CC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400" i="1">
          <a:solidFill>
            <a:srgbClr val="0000CC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50000"/>
        </a:spcAft>
        <a:buClr>
          <a:schemeClr val="accent2"/>
        </a:buClr>
        <a:buSzPct val="80000"/>
        <a:buFont typeface="Wingdings 2" pitchFamily="18" charset="2"/>
        <a:buChar char="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50000"/>
        </a:spcAft>
        <a:buClr>
          <a:srgbClr val="0D0DCF"/>
        </a:buClr>
        <a:buSzPct val="90000"/>
        <a:buChar char="–"/>
        <a:defRPr sz="2800">
          <a:solidFill>
            <a:srgbClr val="0D0DCF"/>
          </a:solidFill>
          <a:latin typeface="+mn-lt"/>
        </a:defRPr>
      </a:lvl2pPr>
      <a:lvl3pPr marL="1143000" indent="-228600" algn="l" rtl="0" eaLnBrk="1" fontAlgn="base" hangingPunct="1">
        <a:spcBef>
          <a:spcPct val="0"/>
        </a:spcBef>
        <a:spcAft>
          <a:spcPct val="50000"/>
        </a:spcAft>
        <a:buChar char="•"/>
        <a:defRPr sz="2000"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spcBef>
          <a:spcPct val="0"/>
        </a:spcBef>
        <a:spcAft>
          <a:spcPct val="50000"/>
        </a:spcAft>
        <a:buChar char="–"/>
        <a:defRPr sz="1400">
          <a:solidFill>
            <a:srgbClr val="777777"/>
          </a:solidFill>
          <a:latin typeface="+mn-lt"/>
        </a:defRPr>
      </a:lvl4pPr>
      <a:lvl5pPr marL="2057400" indent="-228600" algn="l" rtl="0" eaLnBrk="1" fontAlgn="base" hangingPunct="1">
        <a:spcBef>
          <a:spcPct val="0"/>
        </a:spcBef>
        <a:spcAft>
          <a:spcPct val="50000"/>
        </a:spcAft>
        <a:buChar char="»"/>
        <a:defRPr sz="1200">
          <a:solidFill>
            <a:srgbClr val="0614C4"/>
          </a:solidFill>
          <a:latin typeface="+mn-lt"/>
        </a:defRPr>
      </a:lvl5pPr>
      <a:lvl6pPr marL="2514600" indent="-228600" algn="l" rtl="0" eaLnBrk="1" fontAlgn="base" hangingPunct="1">
        <a:spcBef>
          <a:spcPct val="0"/>
        </a:spcBef>
        <a:spcAft>
          <a:spcPct val="50000"/>
        </a:spcAft>
        <a:buChar char="»"/>
        <a:defRPr sz="1200">
          <a:solidFill>
            <a:srgbClr val="0614C4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50000"/>
        </a:spcAft>
        <a:buChar char="»"/>
        <a:defRPr sz="1200">
          <a:solidFill>
            <a:srgbClr val="0614C4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50000"/>
        </a:spcAft>
        <a:buChar char="»"/>
        <a:defRPr sz="1200">
          <a:solidFill>
            <a:srgbClr val="0614C4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50000"/>
        </a:spcAft>
        <a:buChar char="»"/>
        <a:defRPr sz="1200">
          <a:solidFill>
            <a:srgbClr val="0614C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/>
              <a:t>CALIPSO </a:t>
            </a:r>
            <a:br>
              <a:rPr lang="en-US" dirty="0" smtClean="0"/>
            </a:br>
            <a:r>
              <a:rPr lang="en-US" dirty="0" smtClean="0"/>
              <a:t>Cloud-Aerosol </a:t>
            </a:r>
            <a:r>
              <a:rPr lang="en-US" dirty="0" err="1" smtClean="0"/>
              <a:t>Lidar</a:t>
            </a:r>
            <a:r>
              <a:rPr lang="en-US" dirty="0" smtClean="0"/>
              <a:t> Infrared Pathfinder Satellite Observations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3124200"/>
            <a:ext cx="53340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September </a:t>
            </a:r>
            <a:r>
              <a:rPr lang="en-US" dirty="0" smtClean="0"/>
              <a:t>27, 2012</a:t>
            </a:r>
            <a:endParaRPr lang="en-US" dirty="0" smtClean="0"/>
          </a:p>
          <a:p>
            <a:pPr eaLnBrk="1" hangingPunct="1"/>
            <a:r>
              <a:rPr lang="en-US" dirty="0" smtClean="0"/>
              <a:t>NASA Robotic Mission Ops and Space </a:t>
            </a:r>
            <a:r>
              <a:rPr lang="en-US" smtClean="0"/>
              <a:t>Weather </a:t>
            </a:r>
            <a:r>
              <a:rPr lang="en-US" smtClean="0"/>
              <a:t>Workshop</a:t>
            </a:r>
            <a:endParaRPr lang="en-US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50000" t="15385" r="11539" b="7692"/>
          <a:stretch>
            <a:fillRect/>
          </a:stretch>
        </p:blipFill>
        <p:spPr bwMode="auto">
          <a:xfrm>
            <a:off x="0" y="1371600"/>
            <a:ext cx="38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CALIPSO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Payload in SAFE mode (10 </a:t>
            </a:r>
            <a:r>
              <a:rPr lang="en-US" dirty="0" err="1" smtClean="0"/>
              <a:t>MeV</a:t>
            </a:r>
            <a:r>
              <a:rPr lang="en-US" dirty="0" smtClean="0"/>
              <a:t> &gt; 10 </a:t>
            </a:r>
            <a:r>
              <a:rPr lang="en-US" dirty="0" err="1" smtClean="0"/>
              <a:t>pfu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07/13/2012 – 07/18/2012 – 09/03/2012</a:t>
            </a:r>
          </a:p>
          <a:p>
            <a:pPr lvl="1"/>
            <a:r>
              <a:rPr lang="en-US" dirty="0" smtClean="0"/>
              <a:t>11 days of lost science data</a:t>
            </a:r>
          </a:p>
          <a:p>
            <a:r>
              <a:rPr lang="en-US" dirty="0" smtClean="0"/>
              <a:t>Payload OFF (100 </a:t>
            </a:r>
            <a:r>
              <a:rPr lang="en-US" dirty="0" err="1" smtClean="0"/>
              <a:t>MeV</a:t>
            </a:r>
            <a:r>
              <a:rPr lang="en-US" dirty="0" smtClean="0"/>
              <a:t> &gt; 1 </a:t>
            </a:r>
            <a:r>
              <a:rPr lang="en-US" dirty="0" err="1" smtClean="0"/>
              <a:t>pfu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01/23/2012 – 03/07/2012 – 05/17/2012</a:t>
            </a:r>
          </a:p>
          <a:p>
            <a:pPr lvl="1"/>
            <a:r>
              <a:rPr lang="en-US" dirty="0" smtClean="0"/>
              <a:t>28 days of lost science data</a:t>
            </a:r>
          </a:p>
          <a:p>
            <a:r>
              <a:rPr lang="en-US" dirty="0" smtClean="0"/>
              <a:t>2011 – 15 days of lost science data</a:t>
            </a:r>
          </a:p>
        </p:txBody>
      </p:sp>
    </p:spTree>
  </p:cSld>
  <p:clrMapOvr>
    <a:masterClrMapping/>
  </p:clrMapOvr>
  <p:transition>
    <p:cover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Sunspot Region 1520</a:t>
            </a:r>
            <a:endParaRPr lang="en-US" dirty="0"/>
          </a:p>
        </p:txBody>
      </p:sp>
      <p:pic>
        <p:nvPicPr>
          <p:cNvPr id="5123" name="Picture 2" descr="http://www.spaceweather.com/images2012/11jul12/archipelago_str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204628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ttp://www.spaceweather.com/images2012/12jul12/x1p4_str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365250"/>
            <a:ext cx="32766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http://www.spaceweather.com/images2012/15jul12/vegastar_stri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810000"/>
            <a:ext cx="42719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8" descr="http://www.spaceweather.com/images2012/17jul12/slowcme_stri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360488"/>
            <a:ext cx="3022600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12</a:t>
            </a:r>
            <a:r>
              <a:rPr lang="en-US" baseline="30000" dirty="0" smtClean="0"/>
              <a:t>th</a:t>
            </a:r>
            <a:r>
              <a:rPr lang="en-US" dirty="0" smtClean="0"/>
              <a:t> Solar Flare SOE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Long duration X1.4 class solar flare detected on July 12, 2012 at 16:49 UT originating from region 1520.</a:t>
            </a:r>
          </a:p>
          <a:p>
            <a:r>
              <a:rPr lang="en-US" dirty="0" smtClean="0"/>
              <a:t>CALIPSO commanded to SAFE mode on July 13, 2012 at 16:07 UT due to observed increase in 10 </a:t>
            </a:r>
            <a:r>
              <a:rPr lang="en-US" dirty="0" err="1" smtClean="0"/>
              <a:t>MeV</a:t>
            </a:r>
            <a:r>
              <a:rPr lang="en-US" dirty="0" smtClean="0"/>
              <a:t> &gt; 10 </a:t>
            </a:r>
            <a:r>
              <a:rPr lang="en-US" dirty="0" err="1" smtClean="0"/>
              <a:t>pfu</a:t>
            </a:r>
            <a:r>
              <a:rPr lang="en-US" dirty="0" smtClean="0"/>
              <a:t> proton flux.</a:t>
            </a:r>
          </a:p>
          <a:p>
            <a:endParaRPr lang="en-US" dirty="0"/>
          </a:p>
        </p:txBody>
      </p:sp>
      <p:pic>
        <p:nvPicPr>
          <p:cNvPr id="6148" name="Picture 12" descr="http://iswa.gsfc.nasa.gov:8080/IswaSystemWebApp/StreamByDataIdServlet?allDataId=4206723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478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GOES X-Ray and Proton Flux</a:t>
            </a:r>
            <a:endParaRPr lang="en-US" dirty="0"/>
          </a:p>
        </p:txBody>
      </p:sp>
      <p:pic>
        <p:nvPicPr>
          <p:cNvPr id="7171" name="Picture 4" descr="http://www.swpc.noaa.gov/ftpdir/plots/proton/20120712_prot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 descr="http://www.swpc.noaa.gov/ftpdir/plots/xray/20120712_xra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430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 descr="http://www.swpc.noaa.gov/ftpdir/plots/proton/20120715_prot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8100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 descr="http://www.swpc.noaa.gov/ftpdir/plots/xray/20120715_xra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1430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17</a:t>
            </a:r>
            <a:r>
              <a:rPr lang="en-US" baseline="30000" dirty="0" smtClean="0"/>
              <a:t>th</a:t>
            </a:r>
            <a:r>
              <a:rPr lang="en-US" dirty="0" smtClean="0"/>
              <a:t> Return to DAQ</a:t>
            </a:r>
            <a:endParaRPr lang="en-US" dirty="0"/>
          </a:p>
        </p:txBody>
      </p:sp>
      <p:sp>
        <p:nvSpPr>
          <p:cNvPr id="819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Return to Data Acquisition on July 17, 2012 at 13:33 UT.</a:t>
            </a:r>
          </a:p>
        </p:txBody>
      </p:sp>
    </p:spTree>
  </p:cSld>
  <p:clrMapOvr>
    <a:masterClrMapping/>
  </p:clrMapOvr>
  <p:transition>
    <p:cover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17</a:t>
            </a:r>
            <a:r>
              <a:rPr lang="en-US" baseline="30000" dirty="0" smtClean="0"/>
              <a:t>th</a:t>
            </a:r>
            <a:r>
              <a:rPr lang="en-US" dirty="0" smtClean="0"/>
              <a:t> Solar Flare SOE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066800"/>
            <a:ext cx="5638800" cy="5638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Long duration M1.7 class solar flare detected on July 17, 2012 at 12:03 UT originating from region 1520.</a:t>
            </a:r>
          </a:p>
          <a:p>
            <a:pPr>
              <a:defRPr/>
            </a:pPr>
            <a:r>
              <a:rPr lang="en-US" dirty="0" smtClean="0"/>
              <a:t> Long duration M7.7 class solar flare detected on July 19, 2012 at 05:13 UT originating from region 1520 as it rotated off the west limb of the visible disk.</a:t>
            </a:r>
          </a:p>
          <a:p>
            <a:pPr>
              <a:defRPr/>
            </a:pPr>
            <a:r>
              <a:rPr lang="en-US" dirty="0" smtClean="0"/>
              <a:t>CALIPSO commanded to SAFE mode on July 18, 2012 at 10:05 UT due to observed increase in 10 </a:t>
            </a:r>
            <a:r>
              <a:rPr lang="en-US" dirty="0" err="1" smtClean="0"/>
              <a:t>MeV</a:t>
            </a:r>
            <a:r>
              <a:rPr lang="en-US" dirty="0" smtClean="0"/>
              <a:t> &gt; 10 </a:t>
            </a:r>
            <a:r>
              <a:rPr lang="en-US" dirty="0" err="1" smtClean="0"/>
              <a:t>pfu</a:t>
            </a:r>
            <a:r>
              <a:rPr lang="en-US" dirty="0" smtClean="0"/>
              <a:t> proton flux.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9220" name="Picture 2" descr="http://iswa.gsfc.nasa.gov:8080/IswaSystemWebApp/StreamByDataIdServlet?allDataId=4210079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5240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GOES X-Ray and Proton Flux</a:t>
            </a:r>
            <a:endParaRPr lang="en-US" dirty="0"/>
          </a:p>
        </p:txBody>
      </p:sp>
      <p:pic>
        <p:nvPicPr>
          <p:cNvPr id="10243" name="Picture 2" descr="http://www.swpc.noaa.gov/ftpdir/plots/proton/20120718_prot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9624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 descr="http://www.swpc.noaa.gov/ftpdir/plots/proton/20120721_prot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9624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 descr="http://www.swpc.noaa.gov/ftpdir/plots/xray/20120718_xra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954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4" descr="http://www.swpc.noaa.gov/ftpdir/plots/xray/20120721_xra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295400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23</a:t>
            </a:r>
            <a:r>
              <a:rPr lang="en-US" baseline="30000" dirty="0" smtClean="0"/>
              <a:t>rd</a:t>
            </a:r>
            <a:r>
              <a:rPr lang="en-US" dirty="0" smtClean="0"/>
              <a:t> Return to DAQ</a:t>
            </a:r>
            <a:endParaRPr lang="en-US" dirty="0"/>
          </a:p>
        </p:txBody>
      </p:sp>
      <p:sp>
        <p:nvSpPr>
          <p:cNvPr id="1126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Return to Data Acquisition on July 23, 2012 at 14:35 UT.</a:t>
            </a:r>
          </a:p>
        </p:txBody>
      </p:sp>
    </p:spTree>
  </p:cSld>
  <p:clrMapOvr>
    <a:masterClrMapping/>
  </p:clrMapOvr>
  <p:transition>
    <p:cover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Stuck </a:t>
            </a:r>
            <a:r>
              <a:rPr lang="en-US" dirty="0" smtClean="0"/>
              <a:t>Bit (3b125e8</a:t>
            </a:r>
            <a:r>
              <a:rPr lang="en-US" dirty="0" smtClean="0"/>
              <a:t>)-07/13/2012</a:t>
            </a:r>
            <a:endParaRPr lang="en-US" dirty="0"/>
          </a:p>
        </p:txBody>
      </p:sp>
      <p:sp>
        <p:nvSpPr>
          <p:cNvPr id="12291" name="Content Placeholder 4"/>
          <p:cNvSpPr>
            <a:spLocks noGrp="1"/>
          </p:cNvSpPr>
          <p:nvPr>
            <p:ph sz="half" idx="1"/>
          </p:nvPr>
        </p:nvSpPr>
        <p:spPr>
          <a:xfrm>
            <a:off x="352425" y="1066800"/>
            <a:ext cx="3762375" cy="5486400"/>
          </a:xfrm>
        </p:spPr>
        <p:txBody>
          <a:bodyPr/>
          <a:lstStyle/>
          <a:p>
            <a:r>
              <a:rPr lang="en-US" dirty="0" smtClean="0"/>
              <a:t>Payload computer power cycle is required if 1024 or more consecutive memory corrections are observed.</a:t>
            </a:r>
          </a:p>
          <a:p>
            <a:r>
              <a:rPr lang="en-US" dirty="0" smtClean="0"/>
              <a:t>720 </a:t>
            </a:r>
            <a:r>
              <a:rPr lang="en-US" dirty="0" smtClean="0"/>
              <a:t>total scrubbing errors corrected, </a:t>
            </a:r>
            <a:r>
              <a:rPr lang="en-US" dirty="0" smtClean="0"/>
              <a:t>224 consecutive</a:t>
            </a:r>
          </a:p>
          <a:p>
            <a:r>
              <a:rPr lang="en-US" dirty="0" smtClean="0"/>
              <a:t>Last seen on 08/17/2012</a:t>
            </a:r>
            <a:endParaRPr lang="en-US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447800"/>
            <a:ext cx="5008362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CALIPSO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Heavy Ion Warning/Tool</a:t>
            </a:r>
          </a:p>
          <a:p>
            <a:pPr lvl="1"/>
            <a:r>
              <a:rPr lang="en-US" dirty="0" smtClean="0"/>
              <a:t>Alpha Magnetic Spectrometer on ISS</a:t>
            </a:r>
          </a:p>
          <a:p>
            <a:r>
              <a:rPr lang="en-US" dirty="0" smtClean="0"/>
              <a:t>Advanced Warning for Protons</a:t>
            </a:r>
          </a:p>
          <a:p>
            <a:pPr lvl="1"/>
            <a:r>
              <a:rPr lang="en-US" dirty="0" smtClean="0"/>
              <a:t>Currently the only correlation we have to Heavy </a:t>
            </a:r>
            <a:r>
              <a:rPr lang="en-US" dirty="0" smtClean="0"/>
              <a:t>Ions</a:t>
            </a:r>
          </a:p>
          <a:p>
            <a:r>
              <a:rPr lang="en-US" dirty="0" smtClean="0"/>
              <a:t>Heavy Ion / Proton information near CALIPSO orbit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cover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CALIPSO Overview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Provides insight into the role that clouds and atmospheric aerosols </a:t>
            </a:r>
            <a:r>
              <a:rPr lang="en-US" sz="2000" dirty="0" smtClean="0"/>
              <a:t>play </a:t>
            </a:r>
            <a:r>
              <a:rPr lang="en-US" sz="2000" dirty="0" smtClean="0"/>
              <a:t>in regulating Earth's weather, climate, and air quality.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Launched </a:t>
            </a:r>
            <a:r>
              <a:rPr lang="en-US" sz="2000" dirty="0"/>
              <a:t>on April 28, 2006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Joint </a:t>
            </a:r>
            <a:r>
              <a:rPr lang="en-US" sz="2000" dirty="0"/>
              <a:t>French (CNES) and NASA Mission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CNES Proteus Spacecraft Bus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US Payload (Laser, Telescope, Wide Field </a:t>
            </a:r>
            <a:r>
              <a:rPr lang="en-US" sz="2000" dirty="0" smtClean="0"/>
              <a:t>Camera, IIR)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Member of the Afternoon Constellation (A-Train)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Altitude of 705km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Polar Orbit (Sun-Synchronous)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Ground Track repeated every 16 days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Payload Operations are conducted from NASA Langley Research Center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Spacecraft Operations are conducted by CNES in Toulouse, France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CALIPSO LIDAR</a:t>
            </a:r>
          </a:p>
        </p:txBody>
      </p:sp>
      <p:pic>
        <p:nvPicPr>
          <p:cNvPr id="17413" name="Picture 5" descr="Calipso-03-1024"/>
          <p:cNvPicPr>
            <a:picLocks noChangeAspect="1" noChangeArrowheads="1"/>
          </p:cNvPicPr>
          <p:nvPr/>
        </p:nvPicPr>
        <p:blipFill>
          <a:blip r:embed="rId2" cstate="print"/>
          <a:srcRect b="23709"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</p:spPr>
      </p:pic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3962400" y="4038600"/>
            <a:ext cx="0" cy="2286000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 type="arrow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 rot="16200000">
            <a:off x="2204710" y="4424690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66FF33"/>
                </a:solidFill>
              </a:rPr>
              <a:t>Laser Pulse Out</a:t>
            </a: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4267200" y="4419600"/>
            <a:ext cx="762000" cy="1447800"/>
          </a:xfrm>
          <a:prstGeom prst="upArrow">
            <a:avLst>
              <a:gd name="adj1" fmla="val 50000"/>
              <a:gd name="adj2" fmla="val 47500"/>
            </a:avLst>
          </a:prstGeom>
          <a:solidFill>
            <a:srgbClr val="00FF00">
              <a:alpha val="42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 rot="16200000">
            <a:off x="3893344" y="5112544"/>
            <a:ext cx="236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66FF33"/>
                </a:solidFill>
              </a:rPr>
              <a:t>Backscatter Return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Coverage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2525" y="1054100"/>
            <a:ext cx="6456363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49238" y="1695450"/>
            <a:ext cx="21209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16-Day </a:t>
            </a:r>
            <a:r>
              <a:rPr lang="en-US" sz="2400" dirty="0" smtClean="0"/>
              <a:t>repeating ground track to within 10 km</a:t>
            </a:r>
            <a:endParaRPr lang="en-US" sz="2400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A-Train Missions</a:t>
            </a:r>
          </a:p>
        </p:txBody>
      </p:sp>
      <p:pic>
        <p:nvPicPr>
          <p:cNvPr id="1026" name="Picture 2" descr="A-Train_w-Time_s.jpg"/>
          <p:cNvPicPr>
            <a:picLocks noChangeAspect="1" noChangeArrowheads="1"/>
          </p:cNvPicPr>
          <p:nvPr/>
        </p:nvPicPr>
        <p:blipFill>
          <a:blip r:embed="rId2" cstate="print"/>
          <a:srcRect t="12794"/>
          <a:stretch>
            <a:fillRect/>
          </a:stretch>
        </p:blipFill>
        <p:spPr bwMode="auto">
          <a:xfrm>
            <a:off x="-1" y="1676400"/>
            <a:ext cx="913341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 rot="2031130">
            <a:off x="8305800" y="1981200"/>
            <a:ext cx="94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Aug 17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 rot="2031130">
            <a:off x="7924800" y="2833688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Aug 18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 rot="2031130">
            <a:off x="7283450" y="3519488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Aug 19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 rot="2031130">
            <a:off x="6477000" y="4052888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Aug 20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 rot="2031130">
            <a:off x="5835650" y="4724400"/>
            <a:ext cx="94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Aug 21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 rot="2031130">
            <a:off x="4845050" y="5119688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Aug 22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 rot="2031130">
            <a:off x="4419600" y="5943600"/>
            <a:ext cx="94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Aug 23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 rot="22322759">
            <a:off x="152400" y="4953000"/>
            <a:ext cx="94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Aug 25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 rot="22322759">
            <a:off x="-76200" y="5410200"/>
            <a:ext cx="94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Aug 28</a:t>
            </a:r>
          </a:p>
        </p:txBody>
      </p:sp>
      <p:sp>
        <p:nvSpPr>
          <p:cNvPr id="10252" name="Freeform 12"/>
          <p:cNvSpPr>
            <a:spLocks/>
          </p:cNvSpPr>
          <p:nvPr/>
        </p:nvSpPr>
        <p:spPr bwMode="auto">
          <a:xfrm>
            <a:off x="6819900" y="4953000"/>
            <a:ext cx="38100" cy="838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" y="528"/>
              </a:cxn>
            </a:cxnLst>
            <a:rect l="0" t="0" r="r" b="b"/>
            <a:pathLst>
              <a:path w="24" h="528">
                <a:moveTo>
                  <a:pt x="0" y="0"/>
                </a:moveTo>
                <a:lnTo>
                  <a:pt x="24" y="528"/>
                </a:lnTo>
              </a:path>
            </a:pathLst>
          </a:custGeom>
          <a:noFill/>
          <a:ln w="19050" cmpd="sng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6807200" y="5232400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5 km</a:t>
            </a:r>
          </a:p>
        </p:txBody>
      </p:sp>
      <p:sp>
        <p:nvSpPr>
          <p:cNvPr id="10254" name="Freeform 14"/>
          <p:cNvSpPr>
            <a:spLocks/>
          </p:cNvSpPr>
          <p:nvPr/>
        </p:nvSpPr>
        <p:spPr bwMode="auto">
          <a:xfrm>
            <a:off x="2741613" y="5427663"/>
            <a:ext cx="26987" cy="5064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" y="319"/>
              </a:cxn>
            </a:cxnLst>
            <a:rect l="0" t="0" r="r" b="b"/>
            <a:pathLst>
              <a:path w="17" h="319">
                <a:moveTo>
                  <a:pt x="0" y="0"/>
                </a:moveTo>
                <a:lnTo>
                  <a:pt x="17" y="319"/>
                </a:lnTo>
              </a:path>
            </a:pathLst>
          </a:custGeom>
          <a:noFill/>
          <a:ln w="19050" cmpd="sng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2743200" y="5586413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3 km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CALIPSO </a:t>
            </a:r>
            <a:r>
              <a:rPr lang="en-US" dirty="0" smtClean="0"/>
              <a:t>Payload Heavy </a:t>
            </a:r>
            <a:r>
              <a:rPr lang="en-US" dirty="0" smtClean="0"/>
              <a:t>Ion Vulnerability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Heavy Ion </a:t>
            </a:r>
            <a:r>
              <a:rPr lang="en-US" dirty="0" smtClean="0"/>
              <a:t>Vulnerability</a:t>
            </a:r>
          </a:p>
          <a:p>
            <a:pPr lvl="1"/>
            <a:r>
              <a:rPr lang="en-US" sz="2000" dirty="0" smtClean="0"/>
              <a:t>Heavy ions are correlated with protons</a:t>
            </a:r>
            <a:endParaRPr lang="en-US" sz="2000" dirty="0" smtClean="0"/>
          </a:p>
          <a:p>
            <a:pPr lvl="1"/>
            <a:r>
              <a:rPr lang="en-US" sz="2000" dirty="0" smtClean="0"/>
              <a:t>CALIPSO uses NOAA </a:t>
            </a:r>
            <a:r>
              <a:rPr lang="en-US" sz="2000" dirty="0" smtClean="0"/>
              <a:t>GOES </a:t>
            </a:r>
            <a:r>
              <a:rPr lang="en-US" sz="2000" dirty="0" smtClean="0"/>
              <a:t>proton alerts</a:t>
            </a:r>
            <a:endParaRPr lang="en-US" sz="2000" dirty="0" smtClean="0"/>
          </a:p>
          <a:p>
            <a:r>
              <a:rPr lang="en-US" dirty="0" smtClean="0"/>
              <a:t> 10 </a:t>
            </a:r>
            <a:r>
              <a:rPr lang="en-US" dirty="0" err="1" smtClean="0"/>
              <a:t>MeV</a:t>
            </a:r>
            <a:r>
              <a:rPr lang="en-US" dirty="0" smtClean="0"/>
              <a:t> Proton </a:t>
            </a:r>
            <a:r>
              <a:rPr lang="en-US" dirty="0" smtClean="0"/>
              <a:t>Event greater </a:t>
            </a:r>
            <a:r>
              <a:rPr lang="en-US" dirty="0" smtClean="0"/>
              <a:t>than 10 </a:t>
            </a:r>
            <a:r>
              <a:rPr lang="en-US" dirty="0" err="1" smtClean="0"/>
              <a:t>pfu</a:t>
            </a:r>
            <a:endParaRPr lang="en-US" dirty="0" smtClean="0"/>
          </a:p>
          <a:p>
            <a:pPr lvl="1"/>
            <a:r>
              <a:rPr lang="en-US" sz="2000" dirty="0" smtClean="0"/>
              <a:t>Threat of a Single Event Gate Rupture in high-voltage MOSFETs</a:t>
            </a:r>
          </a:p>
          <a:p>
            <a:pPr lvl="1"/>
            <a:r>
              <a:rPr lang="en-US" sz="2000" dirty="0" smtClean="0"/>
              <a:t>One MOSFET loss is anticipated during the mission due to Galactic Cosmic Rays (GCR)</a:t>
            </a:r>
          </a:p>
          <a:p>
            <a:pPr lvl="1"/>
            <a:r>
              <a:rPr lang="en-US" sz="2000" dirty="0" smtClean="0"/>
              <a:t>Payload commanded to Safe Mode, Laser Relays Opened</a:t>
            </a:r>
          </a:p>
          <a:p>
            <a:r>
              <a:rPr lang="en-US" dirty="0" smtClean="0"/>
              <a:t>100 </a:t>
            </a:r>
            <a:r>
              <a:rPr lang="en-US" dirty="0" err="1" smtClean="0"/>
              <a:t>MeV</a:t>
            </a:r>
            <a:r>
              <a:rPr lang="en-US" dirty="0" smtClean="0"/>
              <a:t> Proton </a:t>
            </a:r>
            <a:r>
              <a:rPr lang="en-US" dirty="0" smtClean="0"/>
              <a:t>Event </a:t>
            </a:r>
            <a:r>
              <a:rPr lang="en-US" dirty="0" smtClean="0"/>
              <a:t>greater than 1 </a:t>
            </a:r>
            <a:r>
              <a:rPr lang="en-US" dirty="0" err="1" smtClean="0"/>
              <a:t>pfu</a:t>
            </a:r>
            <a:endParaRPr lang="en-US" dirty="0" smtClean="0"/>
          </a:p>
          <a:p>
            <a:pPr lvl="1"/>
            <a:r>
              <a:rPr lang="en-US" sz="2000" dirty="0" smtClean="0"/>
              <a:t>Single Board Computer Memory Damage </a:t>
            </a:r>
          </a:p>
          <a:p>
            <a:pPr lvl="1"/>
            <a:r>
              <a:rPr lang="en-US" sz="2000" dirty="0" smtClean="0"/>
              <a:t>Payload is powered off</a:t>
            </a:r>
            <a:endParaRPr lang="en-US" sz="2000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05"/>
            <a:ext cx="5791200" cy="762000"/>
          </a:xfrm>
        </p:spPr>
        <p:txBody>
          <a:bodyPr/>
          <a:lstStyle/>
          <a:p>
            <a:r>
              <a:rPr lang="en-US" dirty="0" smtClean="0"/>
              <a:t>Flight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MeV Proton levels </a:t>
            </a:r>
            <a:r>
              <a:rPr lang="en-US" dirty="0" smtClean="0"/>
              <a:t>greater than</a:t>
            </a:r>
            <a:r>
              <a:rPr lang="en-US" dirty="0" smtClean="0"/>
              <a:t> </a:t>
            </a:r>
            <a:r>
              <a:rPr lang="en-US" dirty="0" smtClean="0"/>
              <a:t>10 </a:t>
            </a:r>
            <a:r>
              <a:rPr lang="en-US" dirty="0" err="1" smtClean="0"/>
              <a:t>pfu</a:t>
            </a:r>
            <a:endParaRPr lang="en-US" dirty="0" smtClean="0"/>
          </a:p>
          <a:p>
            <a:pPr lvl="1"/>
            <a:r>
              <a:rPr lang="en-US" sz="2400" dirty="0" smtClean="0"/>
              <a:t>Action to </a:t>
            </a:r>
            <a:r>
              <a:rPr lang="en-US" sz="2400" dirty="0" smtClean="0"/>
              <a:t>be executed during working hours (CNES</a:t>
            </a:r>
            <a:r>
              <a:rPr lang="en-US" sz="2400" dirty="0" smtClean="0"/>
              <a:t>)</a:t>
            </a:r>
          </a:p>
          <a:p>
            <a:pPr lvl="2"/>
            <a:r>
              <a:rPr lang="en-US" sz="1600" dirty="0" smtClean="0"/>
              <a:t>Payload to Safe mode, laser relays opened.</a:t>
            </a:r>
            <a:endParaRPr lang="en-US" sz="1600" dirty="0" smtClean="0"/>
          </a:p>
          <a:p>
            <a:r>
              <a:rPr lang="en-US" dirty="0" smtClean="0"/>
              <a:t>100 MeV Proton levels </a:t>
            </a:r>
            <a:r>
              <a:rPr lang="en-US" dirty="0" smtClean="0"/>
              <a:t>greater than</a:t>
            </a:r>
            <a:r>
              <a:rPr lang="en-US" dirty="0" smtClean="0"/>
              <a:t> </a:t>
            </a:r>
            <a:r>
              <a:rPr lang="en-US" dirty="0" smtClean="0"/>
              <a:t>1 </a:t>
            </a:r>
            <a:r>
              <a:rPr lang="en-US" dirty="0" err="1" smtClean="0"/>
              <a:t>pfu</a:t>
            </a:r>
            <a:endParaRPr lang="en-US" dirty="0" smtClean="0"/>
          </a:p>
          <a:p>
            <a:pPr lvl="1"/>
            <a:r>
              <a:rPr lang="en-US" sz="2400" dirty="0" smtClean="0"/>
              <a:t>Require immediate </a:t>
            </a:r>
            <a:r>
              <a:rPr lang="en-US" sz="2400" dirty="0" smtClean="0"/>
              <a:t>action</a:t>
            </a:r>
          </a:p>
          <a:p>
            <a:pPr lvl="2"/>
            <a:r>
              <a:rPr lang="en-US" sz="1600" dirty="0" smtClean="0"/>
              <a:t>P</a:t>
            </a:r>
            <a:r>
              <a:rPr lang="en-US" sz="1600" dirty="0" smtClean="0"/>
              <a:t>ayload </a:t>
            </a:r>
            <a:r>
              <a:rPr lang="en-US" sz="1600" dirty="0" smtClean="0"/>
              <a:t>off next available </a:t>
            </a:r>
            <a:r>
              <a:rPr lang="en-US" sz="1600" dirty="0" smtClean="0"/>
              <a:t>pass.</a:t>
            </a:r>
            <a:endParaRPr lang="en-US" sz="1600" dirty="0" smtClean="0"/>
          </a:p>
          <a:p>
            <a:pPr lvl="2"/>
            <a:r>
              <a:rPr lang="en-US" sz="1600" dirty="0" smtClean="0"/>
              <a:t>Operations Team uses a </a:t>
            </a:r>
            <a:r>
              <a:rPr lang="en-US" sz="1600" dirty="0" smtClean="0"/>
              <a:t>hotline to </a:t>
            </a:r>
            <a:r>
              <a:rPr lang="en-US" sz="1600" dirty="0" smtClean="0"/>
              <a:t>request turn </a:t>
            </a:r>
            <a:r>
              <a:rPr lang="en-US" sz="1600" dirty="0" smtClean="0"/>
              <a:t>off.</a:t>
            </a:r>
          </a:p>
          <a:p>
            <a:r>
              <a:rPr lang="en-US" dirty="0" smtClean="0"/>
              <a:t>Return to Data Acquisition following 10 </a:t>
            </a:r>
            <a:r>
              <a:rPr lang="en-US" dirty="0" err="1" smtClean="0"/>
              <a:t>MeV</a:t>
            </a:r>
            <a:r>
              <a:rPr lang="en-US" dirty="0" smtClean="0"/>
              <a:t> SUMMARY </a:t>
            </a:r>
            <a:endParaRPr lang="en-US" dirty="0" smtClean="0"/>
          </a:p>
          <a:p>
            <a:endParaRPr lang="en-US" sz="2400" dirty="0" smtClean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 26, 2012 Event</a:t>
            </a:r>
            <a:endParaRPr lang="en-US" dirty="0"/>
          </a:p>
        </p:txBody>
      </p:sp>
      <p:pic>
        <p:nvPicPr>
          <p:cNvPr id="4" name="Picture 3" descr="20120528_proton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143000"/>
            <a:ext cx="7315200" cy="5486400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theme/theme1.xml><?xml version="1.0" encoding="utf-8"?>
<a:theme xmlns:a="http://schemas.openxmlformats.org/drawingml/2006/main" name="CALIPSO">
  <a:themeElements>
    <a:clrScheme name="0000_CALIPSO-OHR_template_2006082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0000_CALIPSO-OHR_template_200608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000_CALIPSO-OHR_template_2006082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00_CALIPSO-OHR_template_2006082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_CALIPSO-OHR_template_2006082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_CALIPSO-OHR_template_2006082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_CALIPSO-OHR_template_2006082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_CALIPSO-OHR_template_2006082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_CALIPSO-OHR_template_2006082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CALIPSO</Template>
  <TotalTime>22972</TotalTime>
  <Words>601</Words>
  <Application>Microsoft Office PowerPoint</Application>
  <PresentationFormat>On-screen Show (4:3)</PresentationFormat>
  <Paragraphs>86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CALIPSO</vt:lpstr>
      <vt:lpstr>CALIPSO  Cloud-Aerosol Lidar Infrared Pathfinder Satellite Observations</vt:lpstr>
      <vt:lpstr>CALIPSO Overview</vt:lpstr>
      <vt:lpstr>CALIPSO LIDAR</vt:lpstr>
      <vt:lpstr>Global Coverage</vt:lpstr>
      <vt:lpstr>A-Train Missions</vt:lpstr>
      <vt:lpstr>Slide 6</vt:lpstr>
      <vt:lpstr>CALIPSO Payload Heavy Ion Vulnerability</vt:lpstr>
      <vt:lpstr>Flight Rules</vt:lpstr>
      <vt:lpstr>May 26, 2012 Event</vt:lpstr>
      <vt:lpstr>CALIPSO 2012</vt:lpstr>
      <vt:lpstr>Sunspot Region 1520</vt:lpstr>
      <vt:lpstr>July 12th Solar Flare SOE</vt:lpstr>
      <vt:lpstr>GOES X-Ray and Proton Flux</vt:lpstr>
      <vt:lpstr>July 17th Return to DAQ</vt:lpstr>
      <vt:lpstr>July 17th Solar Flare SOE</vt:lpstr>
      <vt:lpstr>GOES X-Ray and Proton Flux</vt:lpstr>
      <vt:lpstr>July 23rd Return to DAQ</vt:lpstr>
      <vt:lpstr>Stuck Bit (3b125e8)-07/13/2012</vt:lpstr>
      <vt:lpstr>CALIPSO Needs</vt:lpstr>
    </vt:vector>
  </TitlesOfParts>
  <Company>NASA/ODIN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CALIPSO  Cloud-Aerosol  Lidar Infrared Pathfinder Satellite Observations</dc:title>
  <dc:creator>jlwilso5</dc:creator>
  <cp:lastModifiedBy>jlwilso5</cp:lastModifiedBy>
  <cp:revision>28</cp:revision>
  <dcterms:created xsi:type="dcterms:W3CDTF">2010-08-25T15:14:14Z</dcterms:created>
  <dcterms:modified xsi:type="dcterms:W3CDTF">2012-09-27T17:48:49Z</dcterms:modified>
</cp:coreProperties>
</file>