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03" r:id="rId2"/>
    <p:sldId id="590" r:id="rId3"/>
    <p:sldId id="619" r:id="rId4"/>
    <p:sldId id="620" r:id="rId5"/>
    <p:sldId id="621" r:id="rId6"/>
    <p:sldId id="622" r:id="rId7"/>
    <p:sldId id="624" r:id="rId8"/>
    <p:sldId id="625" r:id="rId9"/>
    <p:sldId id="623" r:id="rId1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CFFFF"/>
    <a:srgbClr val="0000FF"/>
    <a:srgbClr val="FFFF66"/>
    <a:srgbClr val="E6E6E6"/>
    <a:srgbClr val="CCFF66"/>
    <a:srgbClr val="FF0000"/>
    <a:srgbClr val="3ADBF7"/>
    <a:srgbClr val="00F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-13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t" anchorCtr="0" compatLnSpc="1">
            <a:prstTxWarp prst="textNoShape">
              <a:avLst/>
            </a:prstTxWarp>
          </a:bodyPr>
          <a:lstStyle>
            <a:lvl1pPr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b" anchorCtr="0" compatLnSpc="1">
            <a:prstTxWarp prst="textNoShape">
              <a:avLst/>
            </a:prstTxWarp>
          </a:bodyPr>
          <a:lstStyle>
            <a:lvl1pPr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fld id="{E3C140C8-2CC8-E647-9A12-019937415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9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t" anchorCtr="0" compatLnSpc="1">
            <a:prstTxWarp prst="textNoShape">
              <a:avLst/>
            </a:prstTxWarp>
          </a:bodyPr>
          <a:lstStyle>
            <a:lvl1pPr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414838"/>
            <a:ext cx="513397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b" anchorCtr="0" compatLnSpc="1">
            <a:prstTxWarp prst="textNoShape">
              <a:avLst/>
            </a:prstTxWarp>
          </a:bodyPr>
          <a:lstStyle>
            <a:lvl1pPr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61" tIns="46132" rIns="92261" bIns="4613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300">
                <a:latin typeface="Times New Roman" pitchFamily="-112" charset="0"/>
              </a:defRPr>
            </a:lvl1pPr>
          </a:lstStyle>
          <a:p>
            <a:pPr>
              <a:defRPr/>
            </a:pPr>
            <a:fld id="{A5B2C21B-851B-684E-AADA-A2C226E2E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81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54174-10FB-634A-B5D3-97CA104B72F3}" type="slidenum">
              <a:rPr lang="en-US">
                <a:latin typeface="Times New Roman" charset="0"/>
              </a:rPr>
              <a:pPr/>
              <a:t>1</a:t>
            </a:fld>
            <a:endParaRPr lang="en-US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B2C21B-851B-684E-AADA-A2C226E2E9A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B2C21B-851B-684E-AADA-A2C226E2E9A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15EEE-8DF5-8B4C-8B00-4980A5360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822CC-0197-654F-BA2E-28AE57701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568C6-C3F5-5943-A7E7-D231A165B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0AFC2-0F64-454F-B359-DC1FF5C6F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F92E0-9948-3740-BD13-83766F41A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7D50D-9955-6B49-898E-219556D5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591FE-5E98-EB4C-BC97-243A77F28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F51E2-AAA1-5349-9CA4-3AD5730F3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3F19A-7C2A-AE42-AD22-C59D8DB2F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EE1BF-6C19-CF42-9E51-A3074BF2F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01950-F013-A84C-9224-D57E924EC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DC7F2-2CFE-B24B-9C6A-3CACD635F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2" charset="0"/>
              </a:defRPr>
            </a:lvl1pPr>
          </a:lstStyle>
          <a:p>
            <a:pPr>
              <a:defRPr/>
            </a:pPr>
            <a:fld id="{176A0288-1889-954E-B4A9-58C2A728E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400">
              <a:latin typeface="Times" pitchFamily="-112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1400">
              <a:latin typeface="Times" pitchFamily="-112" charset="0"/>
            </a:endParaRP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endParaRPr lang="en-US" sz="1400">
              <a:latin typeface="Times" pitchFamily="-112" charset="0"/>
            </a:endParaRPr>
          </a:p>
        </p:txBody>
      </p:sp>
      <p:sp>
        <p:nvSpPr>
          <p:cNvPr id="1045" name="Line 21"/>
          <p:cNvSpPr>
            <a:spLocks noChangeShapeType="1"/>
          </p:cNvSpPr>
          <p:nvPr userDrawn="1"/>
        </p:nvSpPr>
        <p:spPr bwMode="auto">
          <a:xfrm>
            <a:off x="381000" y="1143000"/>
            <a:ext cx="807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35" name="Picture 8" descr="Macintosh HD:d-disk:branch:GSFC_memorial_symposium_06:"/>
          <p:cNvPicPr>
            <a:picLocks noChangeAspect="1" noChangeArrowheads="1"/>
          </p:cNvPicPr>
          <p:nvPr userDrawn="1"/>
        </p:nvPicPr>
        <p:blipFill>
          <a:blip r:embed="rId14">
            <a:lum bright="-4000" contrast="28000"/>
          </a:blip>
          <a:srcRect/>
          <a:stretch>
            <a:fillRect/>
          </a:stretch>
        </p:blipFill>
        <p:spPr bwMode="auto">
          <a:xfrm>
            <a:off x="8075613" y="192088"/>
            <a:ext cx="91440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6" name="Group 15"/>
          <p:cNvGrpSpPr>
            <a:grpSpLocks/>
          </p:cNvGrpSpPr>
          <p:nvPr userDrawn="1"/>
        </p:nvGrpSpPr>
        <p:grpSpPr bwMode="auto">
          <a:xfrm>
            <a:off x="304800" y="192088"/>
            <a:ext cx="1371600" cy="762000"/>
            <a:chOff x="192" y="96"/>
            <a:chExt cx="1008" cy="576"/>
          </a:xfrm>
        </p:grpSpPr>
        <p:sp>
          <p:nvSpPr>
            <p:cNvPr id="14" name="Rectangle 14"/>
            <p:cNvSpPr>
              <a:spLocks noChangeArrowheads="1"/>
            </p:cNvSpPr>
            <p:nvPr userDrawn="1"/>
          </p:nvSpPr>
          <p:spPr bwMode="auto">
            <a:xfrm>
              <a:off x="192" y="96"/>
              <a:ext cx="1008" cy="5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pitchFamily="-109" charset="0"/>
              </a:endParaRPr>
            </a:p>
          </p:txBody>
        </p:sp>
        <p:pic>
          <p:nvPicPr>
            <p:cNvPr id="1038" name="Picture 13" descr="swl_logo8_150dpi_10percent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92" y="96"/>
              <a:ext cx="1008" cy="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7" Type="http://schemas.openxmlformats.org/officeDocument/2006/relationships/image" Target="../media/image17.jpeg"/><Relationship Id="rId18" Type="http://schemas.openxmlformats.org/officeDocument/2006/relationships/oleObject" Target="../embeddings/oleObject1.bin"/><Relationship Id="rId19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452438" y="6019800"/>
            <a:ext cx="8237537" cy="685800"/>
            <a:chOff x="288" y="3600"/>
            <a:chExt cx="5189" cy="432"/>
          </a:xfrm>
        </p:grpSpPr>
        <p:pic>
          <p:nvPicPr>
            <p:cNvPr id="16403" name="Picture 3" descr="logobanne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" y="3600"/>
              <a:ext cx="432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Picture 4" descr="logobanne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2" y="3600"/>
              <a:ext cx="432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5" name="Picture 5" descr="logobanne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2" y="3600"/>
              <a:ext cx="432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6" name="Picture 6" descr="logobanne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44" y="3600"/>
              <a:ext cx="432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7" name="Picture 7" descr="logobanne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04" y="3600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8" name="Picture 8" descr="logobanner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16" y="3600"/>
              <a:ext cx="432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9" name="Picture 9" descr="logobanner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24" y="3600"/>
              <a:ext cx="52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0" name="Picture 10" descr="logobanner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40" y="3600"/>
              <a:ext cx="437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8" name="Line 11"/>
          <p:cNvSpPr>
            <a:spLocks noChangeShapeType="1"/>
          </p:cNvSpPr>
          <p:nvPr/>
        </p:nvSpPr>
        <p:spPr bwMode="auto">
          <a:xfrm>
            <a:off x="381000" y="5867400"/>
            <a:ext cx="84582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1" name="Picture 14" descr="beowulfclean"/>
          <p:cNvPicPr>
            <a:picLocks noChangeAspect="1" noChangeArrowheads="1"/>
          </p:cNvPicPr>
          <p:nvPr/>
        </p:nvPicPr>
        <p:blipFill>
          <a:blip r:embed="rId12">
            <a:lum bright="40000" contrast="-70000"/>
          </a:blip>
          <a:srcRect/>
          <a:stretch>
            <a:fillRect/>
          </a:stretch>
        </p:blipFill>
        <p:spPr bwMode="auto">
          <a:xfrm>
            <a:off x="381000" y="311785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alphaModFix amt="75000"/>
          </a:blip>
          <a:srcRect/>
          <a:stretch>
            <a:fillRect/>
          </a:stretch>
        </p:blipFill>
        <p:spPr bwMode="auto">
          <a:xfrm>
            <a:off x="457200" y="3178175"/>
            <a:ext cx="1295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1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5775" y="4032250"/>
            <a:ext cx="6953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2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20000" contrast="8000"/>
            <a:alphaModFix amt="75000"/>
          </a:blip>
          <a:srcRect/>
          <a:stretch>
            <a:fillRect/>
          </a:stretch>
        </p:blipFill>
        <p:spPr bwMode="auto">
          <a:xfrm>
            <a:off x="1905000" y="3346450"/>
            <a:ext cx="12192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23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108450"/>
            <a:ext cx="10191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24" descr="iono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-20000" contrast="38000"/>
          </a:blip>
          <a:srcRect/>
          <a:stretch>
            <a:fillRect/>
          </a:stretch>
        </p:blipFill>
        <p:spPr bwMode="auto">
          <a:xfrm>
            <a:off x="2514600" y="4108450"/>
            <a:ext cx="6858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752600" y="4876800"/>
          <a:ext cx="14478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4" name="Photo Editor Photo" r:id="rId18" imgW="6504762" imgH="3333333" progId="">
                  <p:embed/>
                </p:oleObj>
              </mc:Choice>
              <mc:Fallback>
                <p:oleObj name="Photo Editor Photo" r:id="rId18" imgW="6504762" imgH="33333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876800"/>
                        <a:ext cx="144780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352800" y="3060700"/>
            <a:ext cx="5410200" cy="12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i="1" dirty="0" smtClean="0">
                <a:latin typeface="Helvetica" charset="0"/>
              </a:rPr>
              <a:t>Pulkkinen</a:t>
            </a:r>
            <a:r>
              <a:rPr lang="en-US" sz="2200" b="1" i="1" dirty="0">
                <a:latin typeface="Helvetica" charset="0"/>
              </a:rPr>
              <a:t>, A.</a:t>
            </a:r>
            <a:r>
              <a:rPr lang="en-US" sz="2200" b="1" i="1" baseline="30000" dirty="0" smtClean="0">
                <a:latin typeface="Helvetica" charset="0"/>
              </a:rPr>
              <a:t>1,2 </a:t>
            </a:r>
            <a:r>
              <a:rPr lang="en-US" sz="2200" b="1" i="1" dirty="0" smtClean="0">
                <a:latin typeface="Helvetica" charset="0"/>
              </a:rPr>
              <a:t>and the </a:t>
            </a:r>
            <a:r>
              <a:rPr lang="en-US" sz="2200" b="1" i="1" dirty="0" err="1" smtClean="0">
                <a:latin typeface="Helvetica" charset="0"/>
              </a:rPr>
              <a:t>SWx</a:t>
            </a:r>
            <a:r>
              <a:rPr lang="en-US" sz="2200" b="1" i="1" dirty="0" smtClean="0">
                <a:latin typeface="Helvetica" charset="0"/>
              </a:rPr>
              <a:t> team</a:t>
            </a:r>
            <a:endParaRPr lang="en-US" sz="2200" b="1" i="1" baseline="30000" dirty="0" smtClean="0">
              <a:latin typeface="Helvetica" charset="0"/>
            </a:endParaRPr>
          </a:p>
          <a:p>
            <a:pPr algn="ctr"/>
            <a:endParaRPr lang="en-US" b="1" i="1" baseline="30000" dirty="0">
              <a:latin typeface="Helvetica" charset="0"/>
            </a:endParaRPr>
          </a:p>
          <a:p>
            <a:pPr algn="ctr"/>
            <a:r>
              <a:rPr lang="en-US" sz="1400" b="1" baseline="30000" dirty="0">
                <a:latin typeface="Helvetica" charset="0"/>
              </a:rPr>
              <a:t>1</a:t>
            </a:r>
            <a:r>
              <a:rPr lang="en-US" sz="1400" b="1" dirty="0">
                <a:latin typeface="Helvetica" charset="0"/>
              </a:rPr>
              <a:t>The Catholic University of America, USA</a:t>
            </a:r>
          </a:p>
          <a:p>
            <a:pPr algn="ctr"/>
            <a:r>
              <a:rPr lang="en-US" sz="1400" b="1" baseline="30000" dirty="0">
                <a:latin typeface="Helvetica" charset="0"/>
              </a:rPr>
              <a:t>2</a:t>
            </a:r>
            <a:r>
              <a:rPr lang="en-US" sz="1400" b="1" dirty="0">
                <a:latin typeface="Helvetica" charset="0"/>
              </a:rPr>
              <a:t>NASA/GSFC Space Weather Laboratory, </a:t>
            </a:r>
            <a:r>
              <a:rPr lang="en-US" sz="1400" b="1" dirty="0" smtClean="0">
                <a:latin typeface="Helvetica" charset="0"/>
              </a:rPr>
              <a:t>USA</a:t>
            </a:r>
            <a:endParaRPr lang="en-US" sz="1400" b="1" i="1" baseline="30000" dirty="0" smtClean="0">
              <a:latin typeface="Helvetica" charset="0"/>
            </a:endParaRPr>
          </a:p>
          <a:p>
            <a:pPr algn="just"/>
            <a:endParaRPr lang="en-US" sz="1400" b="1" i="1" baseline="30000" dirty="0">
              <a:latin typeface="Helvetica" charset="0"/>
            </a:endParaRPr>
          </a:p>
        </p:txBody>
      </p:sp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3124200" y="1143000"/>
            <a:ext cx="5791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8000"/>
                </a:solidFill>
                <a:latin typeface="Arial" charset="0"/>
              </a:rPr>
              <a:t>NASA GSFC Space Weather Research Center: status and future plans </a:t>
            </a:r>
            <a:endParaRPr lang="en-US" sz="3000" b="1" dirty="0">
              <a:solidFill>
                <a:srgbClr val="FF8000"/>
              </a:solidFill>
              <a:latin typeface="Arial" charset="0"/>
            </a:endParaRPr>
          </a:p>
        </p:txBody>
      </p:sp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533400" y="1143000"/>
            <a:ext cx="2534602" cy="1408112"/>
            <a:chOff x="192" y="96"/>
            <a:chExt cx="1008" cy="576"/>
          </a:xfrm>
        </p:grpSpPr>
        <p:sp>
          <p:nvSpPr>
            <p:cNvPr id="23" name="Rectangle 14"/>
            <p:cNvSpPr>
              <a:spLocks noChangeArrowheads="1"/>
            </p:cNvSpPr>
            <p:nvPr userDrawn="1"/>
          </p:nvSpPr>
          <p:spPr bwMode="auto">
            <a:xfrm>
              <a:off x="192" y="96"/>
              <a:ext cx="1008" cy="5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pitchFamily="-109" charset="0"/>
              </a:endParaRPr>
            </a:p>
          </p:txBody>
        </p:sp>
        <p:pic>
          <p:nvPicPr>
            <p:cNvPr id="24" name="Picture 13" descr="swl_logo8_150dpi_10percent"/>
            <p:cNvPicPr>
              <a:picLocks noChangeAspect="1" noChangeArrowheads="1"/>
            </p:cNvPicPr>
            <p:nvPr userDrawn="1"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92" y="96"/>
              <a:ext cx="1008" cy="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Overview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5800" y="14478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0" indent="-457200" eaLnBrk="0" hangingPunct="0">
              <a:spcBef>
                <a:spcPct val="20000"/>
              </a:spcBef>
              <a:buFont typeface="Arial"/>
              <a:buChar char="•"/>
            </a:pPr>
            <a:r>
              <a:rPr lang="en-US" kern="0" dirty="0" smtClean="0">
                <a:latin typeface="Helvetica Neue" charset="0"/>
                <a:ea typeface="Helvetica Neue" charset="0"/>
                <a:cs typeface="Helvetica Neue" charset="0"/>
              </a:rPr>
              <a:t>Some historical notes.</a:t>
            </a:r>
          </a:p>
          <a:p>
            <a:pPr marL="457200" lvl="0" indent="-457200" eaLnBrk="0" hangingPunct="0">
              <a:spcBef>
                <a:spcPct val="20000"/>
              </a:spcBef>
              <a:buFont typeface="Arial"/>
              <a:buChar char="•"/>
            </a:pPr>
            <a:r>
              <a:rPr lang="en-US" kern="0" dirty="0" smtClean="0">
                <a:latin typeface="Helvetica Neue" charset="0"/>
                <a:ea typeface="Helvetica Neue" charset="0"/>
                <a:cs typeface="Helvetica Neue" charset="0"/>
              </a:rPr>
              <a:t>Status of the NASA GSFC Space Weather Research Center </a:t>
            </a:r>
            <a:r>
              <a:rPr lang="en-US" kern="0" dirty="0" err="1" smtClean="0">
                <a:latin typeface="Helvetica Neue" charset="0"/>
                <a:ea typeface="Helvetica Neue" charset="0"/>
                <a:cs typeface="Helvetica Neue" charset="0"/>
              </a:rPr>
              <a:t>SWx</a:t>
            </a:r>
            <a:r>
              <a:rPr lang="en-US" kern="0" dirty="0" smtClean="0">
                <a:latin typeface="Helvetica Neue" charset="0"/>
                <a:ea typeface="Helvetica Neue" charset="0"/>
                <a:cs typeface="Helvetica Neue" charset="0"/>
              </a:rPr>
              <a:t> services.</a:t>
            </a:r>
          </a:p>
          <a:p>
            <a:pPr marL="457200" indent="-457200" eaLnBrk="0" hangingPunct="0">
              <a:spcBef>
                <a:spcPct val="20000"/>
              </a:spcBef>
              <a:buFont typeface="Arial"/>
              <a:buChar char="•"/>
            </a:pPr>
            <a:r>
              <a:rPr lang="en-US" kern="0" dirty="0" smtClean="0">
                <a:latin typeface="Helvetica Neue" charset="0"/>
                <a:ea typeface="Helvetica Neue" charset="0"/>
                <a:cs typeface="Helvetica Neue" charset="0"/>
              </a:rPr>
              <a:t>Future plans.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Some historical notes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2007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Charged by NASA HQ/HSD to develop initial web-service.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SWx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and anomaly resolution support for SSMO initiated.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2008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Successful proposal to OCE/TEI to develop innovative 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SWx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information dissemination system (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iSWA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).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OCE study emphasizes 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SWx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needs of NASA’s robotic missions.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2009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Robotic mission operator workshop, IPP/OCE supported, requirements document.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SWx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alert partnering with the US Air Force Weather Agency.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2010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Formal establishment of GSFC Space Weather Desk in March 2010.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Routine 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SWx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alerts and updates for robotic missions across NASA, broad partnering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500" kern="0" dirty="0" smtClean="0">
                <a:latin typeface="Helvetica Neue" charset="0"/>
                <a:ea typeface="Helvetica Neue" charset="0"/>
                <a:cs typeface="Helvetica Neue" charset="0"/>
              </a:rPr>
              <a:t>2012</a:t>
            </a:r>
            <a:endParaRPr lang="en-US" sz="1500" kern="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500" kern="0" dirty="0" smtClean="0">
                <a:latin typeface="Helvetica Neue" charset="0"/>
                <a:ea typeface="Helvetica Neue" charset="0"/>
                <a:cs typeface="Helvetica Neue" charset="0"/>
              </a:rPr>
              <a:t>Activity renamed as NASA GSFC Space Weather Research Center (SWRC).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500" kern="0" dirty="0" smtClean="0">
                <a:latin typeface="Helvetica Neue" charset="0"/>
                <a:ea typeface="Helvetica Neue" charset="0"/>
                <a:cs typeface="Helvetica Neue" charset="0"/>
              </a:rPr>
              <a:t>Substantial effort to train new forecasters for supporting sustained operations.</a:t>
            </a:r>
            <a:endParaRPr lang="en-US" sz="1500" kern="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8:00-24:00 EST, 7 days per week space weather alerts. 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Weekly reports.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Spacecraft anomaly analysis support.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Real-time space weather displays and products via </a:t>
            </a:r>
            <a:r>
              <a:rPr lang="en-US" sz="2100" kern="0" dirty="0" err="1" smtClean="0">
                <a:latin typeface="Helvetica Neue" charset="0"/>
                <a:ea typeface="Helvetica Neue" charset="0"/>
                <a:cs typeface="Helvetica Neue" charset="0"/>
              </a:rPr>
              <a:t>iSWA</a:t>
            </a: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Annual </a:t>
            </a:r>
            <a:r>
              <a:rPr lang="en-US" sz="2100" kern="0" dirty="0" err="1" smtClean="0">
                <a:latin typeface="Helvetica Neue" charset="0"/>
                <a:ea typeface="Helvetica Neue" charset="0"/>
                <a:cs typeface="Helvetica Neue" charset="0"/>
              </a:rPr>
              <a:t>SWx</a:t>
            </a: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 and NASA robotic </a:t>
            </a: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missions </a:t>
            </a:r>
            <a:r>
              <a:rPr lang="en-US" sz="2100" kern="0" dirty="0" smtClean="0">
                <a:latin typeface="Helvetica Neue" charset="0"/>
                <a:ea typeface="Helvetica Neue" charset="0"/>
                <a:cs typeface="Helvetica Neue" charset="0"/>
              </a:rPr>
              <a:t>operator workshop.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3" descr="DSC080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6957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hot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90363" y="3918139"/>
            <a:ext cx="3011497" cy="225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0668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Status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 of the SWRC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SWx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 services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 charset="0"/>
              <a:ea typeface="ＭＳ Ｐゴシック" charset="-128"/>
              <a:cs typeface="Helvetica Neue Bold Condense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As usual, we try to be very responsive to your feedback. For example: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New products from WSA-</a:t>
            </a:r>
            <a:r>
              <a:rPr lang="en-US" sz="2000" kern="0" dirty="0" err="1" smtClean="0">
                <a:latin typeface="Helvetica Neue" charset="0"/>
                <a:ea typeface="Helvetica Neue" charset="0"/>
                <a:cs typeface="Helvetica Neue" charset="0"/>
              </a:rPr>
              <a:t>Enlil</a:t>
            </a: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: background solution </a:t>
            </a:r>
            <a:r>
              <a:rPr lang="en-US" sz="2000" kern="0" dirty="0" err="1" smtClean="0">
                <a:latin typeface="Helvetica Neue" charset="0"/>
                <a:ea typeface="Helvetica Neue" charset="0"/>
                <a:cs typeface="Helvetica Neue" charset="0"/>
              </a:rPr>
              <a:t>Kp</a:t>
            </a: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 index estimates, inclusion of only ecliptic cut to some of the visualizations, control of the CME simulation visualizations, movie making capability.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kern="0" noProof="0" dirty="0" smtClean="0">
                <a:latin typeface="Helvetica Neue" charset="0"/>
                <a:ea typeface="Helvetica Neue" charset="0"/>
                <a:cs typeface="Helvetica Neue" charset="0"/>
              </a:rPr>
              <a:t>Tutorial about the WSA-</a:t>
            </a:r>
            <a:r>
              <a:rPr lang="en-US" sz="2000" kern="0" noProof="0" dirty="0" err="1" smtClean="0">
                <a:latin typeface="Helvetica Neue" charset="0"/>
                <a:ea typeface="Helvetica Neue" charset="0"/>
                <a:cs typeface="Helvetica Neue" charset="0"/>
              </a:rPr>
              <a:t>Enlil</a:t>
            </a:r>
            <a:r>
              <a:rPr lang="en-US" sz="2000" kern="0" noProof="0" dirty="0" smtClean="0">
                <a:latin typeface="Helvetica Neue" charset="0"/>
                <a:ea typeface="Helvetica Neue" charset="0"/>
                <a:cs typeface="Helvetica Neue" charset="0"/>
              </a:rPr>
              <a:t> simulations and explanation of the used projections.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Inviting NAIRAS team to the workshop to check for possible collaboration.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New rounds of training for new space weather forecasters.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The core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forecasting team now includes 12 folks</a:t>
            </a: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.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SWx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 service updates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New </a:t>
            </a:r>
            <a:r>
              <a:rPr lang="en-US" sz="2200" kern="0" dirty="0" err="1" smtClean="0">
                <a:latin typeface="Helvetica Neue" charset="0"/>
                <a:ea typeface="Helvetica Neue" charset="0"/>
                <a:cs typeface="Helvetica Neue" charset="0"/>
              </a:rPr>
              <a:t>iSWA</a:t>
            </a: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 features and products. (presentation by D. </a:t>
            </a:r>
            <a:r>
              <a:rPr lang="en-US" sz="2200" kern="0" dirty="0" err="1" smtClean="0">
                <a:latin typeface="Helvetica Neue" charset="0"/>
                <a:ea typeface="Helvetica Neue" charset="0"/>
                <a:cs typeface="Helvetica Neue" charset="0"/>
              </a:rPr>
              <a:t>Berrios</a:t>
            </a: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 and R. </a:t>
            </a:r>
            <a:r>
              <a:rPr lang="en-US" sz="2200" kern="0" dirty="0" err="1" smtClean="0">
                <a:latin typeface="Helvetica Neue" charset="0"/>
                <a:ea typeface="Helvetica Neue" charset="0"/>
                <a:cs typeface="Helvetica Neue" charset="0"/>
              </a:rPr>
              <a:t>Mullinix</a:t>
            </a: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Continuing extensive model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validation activities.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Fo</a:t>
            </a:r>
            <a:r>
              <a:rPr lang="en-US" sz="2200" kern="0" dirty="0" err="1" smtClean="0">
                <a:latin typeface="Helvetica Neue" charset="0"/>
                <a:ea typeface="Helvetica Neue" charset="0"/>
                <a:cs typeface="Helvetica Neue" charset="0"/>
              </a:rPr>
              <a:t>r</a:t>
            </a: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 example: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Geospace model validation to check how well state-of-the-art models reproduce ground dB/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dt.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Paper under preparation.</a:t>
            </a:r>
          </a:p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200" kern="0" baseline="0" dirty="0" smtClean="0">
                <a:latin typeface="Helvetica Neue" charset="0"/>
                <a:ea typeface="Helvetica Neue" charset="0"/>
                <a:cs typeface="Helvetica Neue" charset="0"/>
              </a:rPr>
              <a:t>Model</a:t>
            </a: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 updates and new models. For example: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Working with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JSC SRAG folks under </a:t>
            </a:r>
            <a:r>
              <a:rPr lang="en-US" sz="2200" kern="0" dirty="0">
                <a:latin typeface="Helvetica Neue" charset="0"/>
                <a:ea typeface="Helvetica Neue" charset="0"/>
                <a:cs typeface="Helvetica Neue" charset="0"/>
              </a:rPr>
              <a:t>the umbrella of </a:t>
            </a: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OCT-supported Integrated </a:t>
            </a:r>
            <a:r>
              <a:rPr lang="en-US" sz="2200" kern="0" dirty="0">
                <a:latin typeface="Helvetica Neue" charset="0"/>
                <a:ea typeface="Helvetica Neue" charset="0"/>
                <a:cs typeface="Helvetica Neue" charset="0"/>
              </a:rPr>
              <a:t>Solar Energetic Proton Event Alert Warning </a:t>
            </a: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System (ISEP) project.</a:t>
            </a:r>
            <a:endParaRPr lang="en-US" sz="2200" kern="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200" kern="0" dirty="0" smtClean="0">
                <a:latin typeface="Helvetica Neue" charset="0"/>
                <a:ea typeface="Helvetica Neue" charset="0"/>
                <a:cs typeface="Helvetica Neue" charset="0"/>
              </a:rPr>
              <a:t>First ensemble CME simulations carried out.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SWx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 service updates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Ensemble CME predictions (example)</a:t>
            </a:r>
          </a:p>
        </p:txBody>
      </p:sp>
      <p:pic>
        <p:nvPicPr>
          <p:cNvPr id="2" name="Picture 1" descr="arrival_Eart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40005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rrival_Mar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68120"/>
            <a:ext cx="3962400" cy="211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Earth_Magnetic_fiel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33800"/>
            <a:ext cx="3992880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arth_Velocit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3733800"/>
            <a:ext cx="3992880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" y="6324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 Neue"/>
                <a:cs typeface="Helvetica Neue"/>
              </a:rPr>
              <a:t>2012-02-</a:t>
            </a:r>
            <a:r>
              <a:rPr lang="en-US" sz="1800" dirty="0" smtClean="0">
                <a:latin typeface="Helvetica Neue"/>
                <a:cs typeface="Helvetica Neue"/>
              </a:rPr>
              <a:t>24 CME event</a:t>
            </a:r>
            <a:endParaRPr lang="en-US" sz="18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153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We have taken increasingly active role also in the education front: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Interns working on space weather problems. 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Student forecasters as a part of the team throughout the year.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kern="0" dirty="0" smtClean="0">
                <a:latin typeface="Helvetica Neue" charset="0"/>
                <a:ea typeface="Helvetica Neue" charset="0"/>
                <a:cs typeface="Helvetica Neue" charset="0"/>
              </a:rPr>
              <a:t>University collaboration: online space weather tutorials and space weather classes (e.g. “Space Weather: Physics, Applications and Operations” taught by CUA at GSFC).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SWx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 service updates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769416"/>
            <a:ext cx="1310991" cy="170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419600"/>
            <a:ext cx="1183186" cy="182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800600"/>
            <a:ext cx="135974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pic.pn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4267200" y="4343400"/>
            <a:ext cx="1219200" cy="165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xel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10200" y="4953000"/>
            <a:ext cx="1371600" cy="175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Jck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38900" y="4191000"/>
            <a:ext cx="12573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boblitt2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36368" y="4953000"/>
            <a:ext cx="1326632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82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300" kern="0" dirty="0" smtClean="0">
                <a:latin typeface="Helvetica Neue" charset="0"/>
                <a:ea typeface="Helvetica Neue" charset="0"/>
                <a:cs typeface="Helvetica Neue" charset="0"/>
              </a:rPr>
              <a:t>As usual, we invite user feedback to improve our services. </a:t>
            </a:r>
          </a:p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300" kern="0" dirty="0" smtClean="0">
                <a:latin typeface="Helvetica Neue" charset="0"/>
                <a:ea typeface="Helvetica Neue" charset="0"/>
                <a:cs typeface="Helvetica Neue" charset="0"/>
              </a:rPr>
              <a:t>Continue the training of the new forecasters.</a:t>
            </a:r>
          </a:p>
          <a:p>
            <a:pPr marL="342900" lvl="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Continuous</a:t>
            </a:r>
            <a:r>
              <a:rPr kumimoji="0" lang="en-US" sz="23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improvement of our forecasting capacity. For example: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300" kern="0" baseline="0" dirty="0" smtClean="0">
                <a:latin typeface="Helvetica Neue" charset="0"/>
                <a:ea typeface="Helvetica Neue" charset="0"/>
                <a:cs typeface="Helvetica Neue" charset="0"/>
              </a:rPr>
              <a:t>Integrate RBSP</a:t>
            </a:r>
            <a:r>
              <a:rPr lang="en-US" sz="2300" kern="0" dirty="0" smtClean="0">
                <a:latin typeface="Helvetica Neue" charset="0"/>
                <a:ea typeface="Helvetica Neue" charset="0"/>
                <a:cs typeface="Helvetica Neue" charset="0"/>
              </a:rPr>
              <a:t> data into </a:t>
            </a:r>
            <a:r>
              <a:rPr lang="en-US" sz="2300" kern="0" dirty="0" err="1" smtClean="0">
                <a:latin typeface="Helvetica Neue" charset="0"/>
                <a:ea typeface="Helvetica Neue" charset="0"/>
                <a:cs typeface="Helvetica Neue" charset="0"/>
              </a:rPr>
              <a:t>iSWA</a:t>
            </a:r>
            <a:r>
              <a:rPr lang="en-US" sz="2300" kern="0" dirty="0" smtClean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300" kern="0" dirty="0" smtClean="0">
                <a:latin typeface="Helvetica Neue" charset="0"/>
                <a:ea typeface="Helvetica Neue" charset="0"/>
                <a:cs typeface="Helvetica Neue" charset="0"/>
              </a:rPr>
              <a:t>Implement DREAM model to better quantify the state of the radiation belts.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76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Bold Condensed" charset="0"/>
                <a:ea typeface="ＭＳ Ｐゴシック" charset="-128"/>
                <a:cs typeface="Helvetica Neue Bold Condensed"/>
              </a:rPr>
              <a:t>SWRC future plans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29493</TotalTime>
  <Words>562</Words>
  <Application>Microsoft Macintosh PowerPoint</Application>
  <PresentationFormat>On-screen Show (4:3)</PresentationFormat>
  <Paragraphs>64</Paragraphs>
  <Slides>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Sony Customer</dc:creator>
  <cp:lastModifiedBy>Antti Pulkkinen</cp:lastModifiedBy>
  <cp:revision>2326</cp:revision>
  <cp:lastPrinted>2010-06-22T14:19:58Z</cp:lastPrinted>
  <dcterms:created xsi:type="dcterms:W3CDTF">2011-09-11T15:33:29Z</dcterms:created>
  <dcterms:modified xsi:type="dcterms:W3CDTF">2012-09-27T11:47:00Z</dcterms:modified>
</cp:coreProperties>
</file>