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gif" ContentType="image/gif"/>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media/media1.gif" ContentType="video/unknown"/>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7"/>
  </p:notesMasterIdLst>
  <p:sldIdLst>
    <p:sldId id="256" r:id="rId2"/>
    <p:sldId id="258" r:id="rId3"/>
    <p:sldId id="259" r:id="rId4"/>
    <p:sldId id="272" r:id="rId5"/>
    <p:sldId id="264" r:id="rId6"/>
    <p:sldId id="263" r:id="rId7"/>
    <p:sldId id="257" r:id="rId8"/>
    <p:sldId id="273" r:id="rId9"/>
    <p:sldId id="266" r:id="rId10"/>
    <p:sldId id="261" r:id="rId11"/>
    <p:sldId id="271" r:id="rId12"/>
    <p:sldId id="267" r:id="rId13"/>
    <p:sldId id="268" r:id="rId14"/>
    <p:sldId id="269" r:id="rId15"/>
    <p:sldId id="270" r:id="rId1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2953" autoAdjust="0"/>
  </p:normalViewPr>
  <p:slideViewPr>
    <p:cSldViewPr snapToGrid="0" snapToObjects="1">
      <p:cViewPr varScale="1">
        <p:scale>
          <a:sx n="78" d="100"/>
          <a:sy n="78" d="100"/>
        </p:scale>
        <p:origin x="-1640"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viewProps" Target="viewProps.xml"/><Relationship Id="rId21" Type="http://schemas.openxmlformats.org/officeDocument/2006/relationships/theme" Target="theme/theme1.xml"/><Relationship Id="rId22"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notesMaster" Target="notesMasters/notesMaster1.xml"/><Relationship Id="rId18" Type="http://schemas.openxmlformats.org/officeDocument/2006/relationships/printerSettings" Target="printerSettings/printerSettings1.bin"/><Relationship Id="rId19" Type="http://schemas.openxmlformats.org/officeDocument/2006/relationships/presProps" Target="presProp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5B52232-98C4-E147-9735-1DCC79DA5218}" type="datetimeFigureOut">
              <a:rPr lang="en-US" smtClean="0"/>
              <a:pPr/>
              <a:t>9/26/12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AE61634-1702-CE40-B94F-3BABF0043905}" type="slidenum">
              <a:rPr lang="en-US" smtClean="0"/>
              <a:pPr/>
              <a:t>‹#›</a:t>
            </a:fld>
            <a:endParaRPr lang="en-US"/>
          </a:p>
        </p:txBody>
      </p:sp>
    </p:spTree>
    <p:extLst>
      <p:ext uri="{BB962C8B-B14F-4D97-AF65-F5344CB8AC3E}">
        <p14:creationId xmlns:p14="http://schemas.microsoft.com/office/powerpoint/2010/main" val="320503073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AE61634-1702-CE40-B94F-3BABF0043905}"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Modeled output using GONG data and the latest WSA-ENLIL code c/o D. Odstrcil.</a:t>
            </a:r>
          </a:p>
          <a:p>
            <a:endParaRPr lang="en-US" baseline="0" dirty="0" smtClean="0"/>
          </a:p>
          <a:p>
            <a:r>
              <a:rPr lang="en-US" dirty="0" smtClean="0"/>
              <a:t>The top graph shows the longitude separation of the field</a:t>
            </a:r>
            <a:r>
              <a:rPr lang="en-US" baseline="0" dirty="0" smtClean="0"/>
              <a:t> lines connecting Earth with the Sun and MSL with the sun, derived for 1 AU. The bottom graph displays the separation in latitude.</a:t>
            </a:r>
          </a:p>
          <a:p>
            <a:endParaRPr lang="en-US" dirty="0" smtClean="0"/>
          </a:p>
          <a:p>
            <a:r>
              <a:rPr lang="en-US" dirty="0" smtClean="0"/>
              <a:t>For the first ~185 days, MSL stayed</a:t>
            </a:r>
            <a:r>
              <a:rPr lang="en-US" baseline="0" dirty="0" smtClean="0"/>
              <a:t> within a 20deg fan of field line separation in heliographic longitude. Latitude separation grows slowly toward the end of the cruise phase interval. We need to be cautious. For 92 days of the cruise phase, the interval between the vertical lines, the E detector was run in a single, constant detection mode. Concentrating on this period would avoid any instrumental artifacts. </a:t>
            </a:r>
          </a:p>
          <a:p>
            <a:endParaRPr lang="en-US" baseline="0" dirty="0" smtClean="0"/>
          </a:p>
          <a:p>
            <a:r>
              <a:rPr lang="en-US" baseline="0" dirty="0" smtClean="0"/>
              <a:t>Constant RAD operations criteria and close proximity in magnetic latitude and longitude during this period, starting at Feb. 1 (here day 58, DOY32) and ending May 5 (here day 154, DOY126) ( May 21/day 170/DOY 142), warrant the most meaningful GCR comparison during cruise.</a:t>
            </a:r>
            <a:endParaRPr lang="en-US" dirty="0"/>
          </a:p>
        </p:txBody>
      </p:sp>
      <p:sp>
        <p:nvSpPr>
          <p:cNvPr id="4" name="Slide Number Placeholder 3"/>
          <p:cNvSpPr>
            <a:spLocks noGrp="1"/>
          </p:cNvSpPr>
          <p:nvPr>
            <p:ph type="sldNum" sz="quarter" idx="10"/>
          </p:nvPr>
        </p:nvSpPr>
        <p:spPr/>
        <p:txBody>
          <a:bodyPr/>
          <a:lstStyle/>
          <a:p>
            <a:fld id="{CAE61634-1702-CE40-B94F-3BABF0043905}" type="slidenum">
              <a:rPr lang="en-US" smtClean="0"/>
              <a:pPr/>
              <a:t>11</a:t>
            </a:fld>
            <a:endParaRPr lang="en-US"/>
          </a:p>
        </p:txBody>
      </p:sp>
    </p:spTree>
    <p:extLst>
      <p:ext uri="{BB962C8B-B14F-4D97-AF65-F5344CB8AC3E}">
        <p14:creationId xmlns:p14="http://schemas.microsoft.com/office/powerpoint/2010/main" val="34728733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Going back to the current observations. This graph shows on top the single detector count rate of</a:t>
            </a:r>
            <a:r>
              <a:rPr lang="en-US" baseline="0" dirty="0" smtClean="0"/>
              <a:t> the E-detector of MSL/RAD. The middle graph shows an equivalent count rate (F Detector of COSTEP) at 1 AU. The ratio of the two is shown at bottom. Clearly visible are four single excursions during the particle events of January, March, May, and July 2012. During this time, the SOHO/COSTEP F detector count rates by far exceed the top range of the viewgraph. The (slightly) lower energy cut-off for COSTEP allows more SEPs to reach the F detector than the RAD E detector. Radial SEP intensity differences might also play a role, but presumably are not significant.</a:t>
            </a:r>
          </a:p>
          <a:p>
            <a:r>
              <a:rPr lang="en-US" baseline="0" dirty="0" smtClean="0"/>
              <a:t>We will analyze the highlighted time interval with regard to radial GCR gradients.</a:t>
            </a:r>
          </a:p>
        </p:txBody>
      </p:sp>
      <p:sp>
        <p:nvSpPr>
          <p:cNvPr id="4" name="Slide Number Placeholder 3"/>
          <p:cNvSpPr>
            <a:spLocks noGrp="1"/>
          </p:cNvSpPr>
          <p:nvPr>
            <p:ph type="sldNum" sz="quarter" idx="10"/>
          </p:nvPr>
        </p:nvSpPr>
        <p:spPr/>
        <p:txBody>
          <a:bodyPr/>
          <a:lstStyle/>
          <a:p>
            <a:fld id="{CAE61634-1702-CE40-B94F-3BABF0043905}" type="slidenum">
              <a:rPr lang="en-US" smtClean="0"/>
              <a:pPr/>
              <a:t>12</a:t>
            </a:fld>
            <a:endParaRPr lang="en-US"/>
          </a:p>
        </p:txBody>
      </p:sp>
    </p:spTree>
    <p:extLst>
      <p:ext uri="{BB962C8B-B14F-4D97-AF65-F5344CB8AC3E}">
        <p14:creationId xmlns:p14="http://schemas.microsoft.com/office/powerpoint/2010/main" val="15733128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radial gradient over distance would be</a:t>
            </a:r>
            <a:r>
              <a:rPr lang="en-US" baseline="0" dirty="0" smtClean="0"/>
              <a:t>~14%/AU. Given the response function uncertainties, this value could be interpreted as an upper limit. </a:t>
            </a:r>
          </a:p>
          <a:p>
            <a:r>
              <a:rPr lang="en-US" baseline="0" dirty="0" smtClean="0"/>
              <a:t>Periods of SEP fluxes are omitted and gradient determination is limited to 1.14-1.43 AU. </a:t>
            </a:r>
          </a:p>
          <a:p>
            <a:endParaRPr lang="en-US" baseline="0" dirty="0" smtClean="0"/>
          </a:p>
          <a:p>
            <a:r>
              <a:rPr lang="en-US" baseline="0" dirty="0" smtClean="0"/>
              <a:t>After this, the detection mode changes, and the latitude and longitude separations between Earth and MSL rise significantly, making the determination of GCR gradients more uncertain.</a:t>
            </a:r>
            <a:endParaRPr lang="en-US" dirty="0"/>
          </a:p>
        </p:txBody>
      </p:sp>
      <p:sp>
        <p:nvSpPr>
          <p:cNvPr id="4" name="Slide Number Placeholder 3"/>
          <p:cNvSpPr>
            <a:spLocks noGrp="1"/>
          </p:cNvSpPr>
          <p:nvPr>
            <p:ph type="sldNum" sz="quarter" idx="10"/>
          </p:nvPr>
        </p:nvSpPr>
        <p:spPr/>
        <p:txBody>
          <a:bodyPr/>
          <a:lstStyle/>
          <a:p>
            <a:fld id="{CAE61634-1702-CE40-B94F-3BABF0043905}" type="slidenum">
              <a:rPr lang="en-US" smtClean="0"/>
              <a:pPr/>
              <a:t>13</a:t>
            </a:fld>
            <a:endParaRPr lang="en-US"/>
          </a:p>
        </p:txBody>
      </p:sp>
    </p:spTree>
    <p:extLst>
      <p:ext uri="{BB962C8B-B14F-4D97-AF65-F5344CB8AC3E}">
        <p14:creationId xmlns:p14="http://schemas.microsoft.com/office/powerpoint/2010/main" val="18658455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a:t>
            </a:r>
            <a:r>
              <a:rPr lang="en-US" baseline="0" dirty="0" smtClean="0"/>
              <a:t> put this in context, </a:t>
            </a:r>
            <a:r>
              <a:rPr lang="en-US" baseline="0" dirty="0" err="1" smtClean="0"/>
              <a:t>Fujii&amp;McDonald</a:t>
            </a:r>
            <a:r>
              <a:rPr lang="en-US" baseline="0" dirty="0" smtClean="0"/>
              <a:t> determined radial GCR gradients with IMP-7/8 and Pioneer/Voyager. The left graph shows various GCR components and their dependency on the solar cycle over various distances. In general, low-rigidity particles are modulated stronger than those of higher rigidity (He), and the total effect of modulation is stronger in the inner heliosphere than farther out, expressed in lower radial gradients with distance.</a:t>
            </a:r>
          </a:p>
          <a:p>
            <a:r>
              <a:rPr lang="en-US" baseline="0" dirty="0" smtClean="0"/>
              <a:t>Radial gradients for protons of comparable energies as shown here are provided in the right panel. Intermediate distance measurements, i.e. near 1 AU, are in short supply. The value derived here appears rather high as compared to the published data. However, various factors may explain why this is:</a:t>
            </a:r>
          </a:p>
          <a:p>
            <a:r>
              <a:rPr lang="en-US" baseline="0" dirty="0" smtClean="0"/>
              <a:t>Solar cycle phase leads to steep decrease in GCR intensity during the cruise period, explaining the observed up- and down in gradients. </a:t>
            </a:r>
          </a:p>
          <a:p>
            <a:r>
              <a:rPr lang="en-US" baseline="0" dirty="0" smtClean="0"/>
              <a:t>The higher instrument low-energy cut-off at MSL removes lower-rigidity ions and thus contributes to less overall modulation when compared with lower instrument cut-off observations from L1.</a:t>
            </a:r>
          </a:p>
          <a:p>
            <a:r>
              <a:rPr lang="en-US" baseline="0" dirty="0" smtClean="0"/>
              <a:t>Taking these two effects into account and extrapolating the radial gradient to smaller distances would lead to near agreement of published data with the gradient found here.</a:t>
            </a:r>
            <a:endParaRPr lang="en-US" dirty="0"/>
          </a:p>
        </p:txBody>
      </p:sp>
      <p:sp>
        <p:nvSpPr>
          <p:cNvPr id="4" name="Slide Number Placeholder 3"/>
          <p:cNvSpPr>
            <a:spLocks noGrp="1"/>
          </p:cNvSpPr>
          <p:nvPr>
            <p:ph type="sldNum" sz="quarter" idx="10"/>
          </p:nvPr>
        </p:nvSpPr>
        <p:spPr/>
        <p:txBody>
          <a:bodyPr/>
          <a:lstStyle/>
          <a:p>
            <a:fld id="{CAE61634-1702-CE40-B94F-3BABF0043905}" type="slidenum">
              <a:rPr lang="en-US" smtClean="0"/>
              <a:pPr/>
              <a:t>14</a:t>
            </a:fld>
            <a:endParaRPr lang="en-US"/>
          </a:p>
        </p:txBody>
      </p:sp>
    </p:spTree>
    <p:extLst>
      <p:ext uri="{BB962C8B-B14F-4D97-AF65-F5344CB8AC3E}">
        <p14:creationId xmlns:p14="http://schemas.microsoft.com/office/powerpoint/2010/main" val="3328428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E61634-1702-CE40-B94F-3BABF0043905}" type="slidenum">
              <a:rPr lang="en-US" smtClean="0"/>
              <a:pPr/>
              <a:t>15</a:t>
            </a:fld>
            <a:endParaRPr lang="en-US"/>
          </a:p>
        </p:txBody>
      </p:sp>
    </p:spTree>
    <p:extLst>
      <p:ext uri="{BB962C8B-B14F-4D97-AF65-F5344CB8AC3E}">
        <p14:creationId xmlns:p14="http://schemas.microsoft.com/office/powerpoint/2010/main" val="25861769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Historically high Cosmic Ray levels observed in recent deep solar minimum. Cosmic ray </a:t>
            </a:r>
            <a:r>
              <a:rPr lang="en-US" sz="1200" kern="1200" baseline="0" dirty="0" smtClean="0">
                <a:solidFill>
                  <a:schemeClr val="tx1"/>
                </a:solidFill>
                <a:latin typeface="+mn-lt"/>
                <a:ea typeface="+mn-ea"/>
                <a:cs typeface="+mn-cs"/>
              </a:rPr>
              <a:t>projected intensity for 2008-2012 based on 1951 – 2005 Climax neutron-monitor observations projected forward using a 10.5 year solar cycle and the projected intensity for 1996 thru late 1997 based on scaling the Fe intensity versus data from 1998 – 2005. </a:t>
            </a:r>
            <a:endParaRPr lang="en-US" dirty="0"/>
          </a:p>
        </p:txBody>
      </p:sp>
      <p:sp>
        <p:nvSpPr>
          <p:cNvPr id="4" name="Slide Number Placeholder 3"/>
          <p:cNvSpPr>
            <a:spLocks noGrp="1"/>
          </p:cNvSpPr>
          <p:nvPr>
            <p:ph type="sldNum" sz="quarter" idx="10"/>
          </p:nvPr>
        </p:nvSpPr>
        <p:spPr/>
        <p:txBody>
          <a:bodyPr/>
          <a:lstStyle/>
          <a:p>
            <a:fld id="{CAE61634-1702-CE40-B94F-3BABF0043905}" type="slidenum">
              <a:rPr lang="en-US" smtClean="0"/>
              <a:pPr/>
              <a:t>3</a:t>
            </a:fld>
            <a:endParaRPr lang="en-US"/>
          </a:p>
        </p:txBody>
      </p:sp>
    </p:spTree>
    <p:extLst>
      <p:ext uri="{BB962C8B-B14F-4D97-AF65-F5344CB8AC3E}">
        <p14:creationId xmlns:p14="http://schemas.microsoft.com/office/powerpoint/2010/main" val="30595217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err="1" smtClean="0"/>
              <a:t>Forbush</a:t>
            </a:r>
            <a:r>
              <a:rPr lang="en-US" dirty="0" smtClean="0"/>
              <a:t> decreases are caused by transient</a:t>
            </a:r>
            <a:r>
              <a:rPr lang="en-US" baseline="0" dirty="0" smtClean="0"/>
              <a:t> disturbances (ICMEs, magnetic clouds) that propagate out from the Sun. These disturbances cause modulation of GCRs. During the early phase of the solar maximum, “steps” to lower GCR levels are observed and maintained for some time, presumably linked to the ~1 year propagation time of these disturbances to the heliosheath. The GCR level recovers during the decline of solar activity in response to a lower frequency of transient disturbances generated by the sun.</a:t>
            </a:r>
            <a:endParaRPr lang="en-US" dirty="0" smtClean="0"/>
          </a:p>
          <a:p>
            <a:endParaRPr lang="en-US" dirty="0"/>
          </a:p>
        </p:txBody>
      </p:sp>
      <p:sp>
        <p:nvSpPr>
          <p:cNvPr id="4" name="Slide Number Placeholder 3"/>
          <p:cNvSpPr>
            <a:spLocks noGrp="1"/>
          </p:cNvSpPr>
          <p:nvPr>
            <p:ph type="sldNum" sz="quarter" idx="10"/>
          </p:nvPr>
        </p:nvSpPr>
        <p:spPr/>
        <p:txBody>
          <a:bodyPr/>
          <a:lstStyle/>
          <a:p>
            <a:fld id="{CAE61634-1702-CE40-B94F-3BABF0043905}" type="slidenum">
              <a:rPr lang="en-US" smtClean="0"/>
              <a:pPr/>
              <a:t>4</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folHlink"/>
                </a:solidFill>
                <a:latin typeface="Arial Narrow" charset="0"/>
                <a:ea typeface="ＭＳ Ｐゴシック" charset="0"/>
                <a:cs typeface="ＭＳ Ｐゴシック" charset="0"/>
              </a:defRPr>
            </a:lvl1pPr>
            <a:lvl2pPr marL="742950" indent="-285750" eaLnBrk="0" hangingPunct="0">
              <a:defRPr sz="2400">
                <a:solidFill>
                  <a:schemeClr val="folHlink"/>
                </a:solidFill>
                <a:latin typeface="Arial Narrow" charset="0"/>
                <a:ea typeface="ＭＳ Ｐゴシック" charset="0"/>
              </a:defRPr>
            </a:lvl2pPr>
            <a:lvl3pPr marL="1143000" indent="-228600" eaLnBrk="0" hangingPunct="0">
              <a:defRPr sz="2400">
                <a:solidFill>
                  <a:schemeClr val="folHlink"/>
                </a:solidFill>
                <a:latin typeface="Arial Narrow" charset="0"/>
                <a:ea typeface="ＭＳ Ｐゴシック" charset="0"/>
              </a:defRPr>
            </a:lvl3pPr>
            <a:lvl4pPr marL="1600200" indent="-228600" eaLnBrk="0" hangingPunct="0">
              <a:defRPr sz="2400">
                <a:solidFill>
                  <a:schemeClr val="folHlink"/>
                </a:solidFill>
                <a:latin typeface="Arial Narrow" charset="0"/>
                <a:ea typeface="ＭＳ Ｐゴシック" charset="0"/>
              </a:defRPr>
            </a:lvl4pPr>
            <a:lvl5pPr marL="2057400" indent="-228600" eaLnBrk="0" hangingPunct="0">
              <a:defRPr sz="2400">
                <a:solidFill>
                  <a:schemeClr val="folHlink"/>
                </a:solidFill>
                <a:latin typeface="Arial Narrow" charset="0"/>
                <a:ea typeface="ＭＳ Ｐゴシック" charset="0"/>
              </a:defRPr>
            </a:lvl5pPr>
            <a:lvl6pPr marL="2514600" indent="-228600" algn="ctr" eaLnBrk="0" fontAlgn="base" hangingPunct="0">
              <a:spcBef>
                <a:spcPct val="0"/>
              </a:spcBef>
              <a:spcAft>
                <a:spcPct val="0"/>
              </a:spcAft>
              <a:defRPr sz="2400">
                <a:solidFill>
                  <a:schemeClr val="folHlink"/>
                </a:solidFill>
                <a:latin typeface="Arial Narrow" charset="0"/>
                <a:ea typeface="ＭＳ Ｐゴシック" charset="0"/>
              </a:defRPr>
            </a:lvl6pPr>
            <a:lvl7pPr marL="2971800" indent="-228600" algn="ctr" eaLnBrk="0" fontAlgn="base" hangingPunct="0">
              <a:spcBef>
                <a:spcPct val="0"/>
              </a:spcBef>
              <a:spcAft>
                <a:spcPct val="0"/>
              </a:spcAft>
              <a:defRPr sz="2400">
                <a:solidFill>
                  <a:schemeClr val="folHlink"/>
                </a:solidFill>
                <a:latin typeface="Arial Narrow" charset="0"/>
                <a:ea typeface="ＭＳ Ｐゴシック" charset="0"/>
              </a:defRPr>
            </a:lvl7pPr>
            <a:lvl8pPr marL="3429000" indent="-228600" algn="ctr" eaLnBrk="0" fontAlgn="base" hangingPunct="0">
              <a:spcBef>
                <a:spcPct val="0"/>
              </a:spcBef>
              <a:spcAft>
                <a:spcPct val="0"/>
              </a:spcAft>
              <a:defRPr sz="2400">
                <a:solidFill>
                  <a:schemeClr val="folHlink"/>
                </a:solidFill>
                <a:latin typeface="Arial Narrow" charset="0"/>
                <a:ea typeface="ＭＳ Ｐゴシック" charset="0"/>
              </a:defRPr>
            </a:lvl8pPr>
            <a:lvl9pPr marL="3886200" indent="-228600" algn="ctr" eaLnBrk="0" fontAlgn="base" hangingPunct="0">
              <a:spcBef>
                <a:spcPct val="0"/>
              </a:spcBef>
              <a:spcAft>
                <a:spcPct val="0"/>
              </a:spcAft>
              <a:defRPr sz="2400">
                <a:solidFill>
                  <a:schemeClr val="folHlink"/>
                </a:solidFill>
                <a:latin typeface="Arial Narrow" charset="0"/>
                <a:ea typeface="ＭＳ Ｐゴシック" charset="0"/>
              </a:defRPr>
            </a:lvl9pPr>
          </a:lstStyle>
          <a:p>
            <a:pPr eaLnBrk="1" hangingPunct="1"/>
            <a:fld id="{B52B6E09-861F-ED4A-8F55-94C5EFAEF085}" type="slidenum">
              <a:rPr lang="en-US" sz="1200">
                <a:solidFill>
                  <a:schemeClr val="tx1"/>
                </a:solidFill>
              </a:rPr>
              <a:pPr eaLnBrk="1" hangingPunct="1"/>
              <a:t>5</a:t>
            </a:fld>
            <a:endParaRPr lang="en-US" sz="1200">
              <a:solidFill>
                <a:schemeClr val="tx1"/>
              </a:solidFill>
            </a:endParaRPr>
          </a:p>
        </p:txBody>
      </p:sp>
      <p:sp>
        <p:nvSpPr>
          <p:cNvPr id="34818" name="Rectangle 2"/>
          <p:cNvSpPr>
            <a:spLocks noGrp="1" noRot="1" noChangeAspect="1" noChangeArrowheads="1" noTextEdit="1"/>
          </p:cNvSpPr>
          <p:nvPr>
            <p:ph type="sldImg"/>
          </p:nvPr>
        </p:nvSpPr>
        <p:spPr>
          <a:ln/>
        </p:spPr>
      </p:sp>
      <p:sp>
        <p:nvSpPr>
          <p:cNvPr id="3481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DE" dirty="0" smtClean="0">
                <a:latin typeface="Times New Roman" charset="0"/>
              </a:rPr>
              <a:t>Disregarding</a:t>
            </a:r>
            <a:r>
              <a:rPr lang="de-DE" baseline="0" dirty="0" smtClean="0">
                <a:latin typeface="Times New Roman" charset="0"/>
              </a:rPr>
              <a:t> turbulence, c</a:t>
            </a:r>
            <a:r>
              <a:rPr lang="de-DE" dirty="0" smtClean="0">
                <a:latin typeface="Times New Roman" charset="0"/>
              </a:rPr>
              <a:t>harged</a:t>
            </a:r>
            <a:r>
              <a:rPr lang="de-DE" baseline="0" dirty="0" smtClean="0">
                <a:latin typeface="Times New Roman" charset="0"/>
              </a:rPr>
              <a:t> particles travel along the large-scale heliospheric magnetic field lines. Propagation </a:t>
            </a:r>
            <a:r>
              <a:rPr lang="de-DE" baseline="0" dirty="0" err="1" smtClean="0">
                <a:latin typeface="Times New Roman" charset="0"/>
              </a:rPr>
              <a:t>along</a:t>
            </a:r>
            <a:r>
              <a:rPr lang="de-DE" baseline="0" dirty="0" smtClean="0">
                <a:latin typeface="Times New Roman" charset="0"/>
              </a:rPr>
              <a:t> </a:t>
            </a:r>
            <a:r>
              <a:rPr lang="de-DE" baseline="0" dirty="0" err="1" smtClean="0">
                <a:latin typeface="Times New Roman" charset="0"/>
              </a:rPr>
              <a:t>the</a:t>
            </a:r>
            <a:r>
              <a:rPr lang="de-DE" baseline="0" dirty="0" smtClean="0">
                <a:latin typeface="Times New Roman" charset="0"/>
              </a:rPr>
              <a:t> </a:t>
            </a:r>
            <a:r>
              <a:rPr lang="de-DE" baseline="0" dirty="0" err="1" smtClean="0">
                <a:latin typeface="Times New Roman" charset="0"/>
              </a:rPr>
              <a:t>field</a:t>
            </a:r>
            <a:r>
              <a:rPr lang="de-DE" baseline="0" dirty="0" smtClean="0">
                <a:latin typeface="Times New Roman" charset="0"/>
              </a:rPr>
              <a:t> </a:t>
            </a:r>
            <a:r>
              <a:rPr lang="de-DE" baseline="0" dirty="0" err="1" smtClean="0">
                <a:latin typeface="Times New Roman" charset="0"/>
              </a:rPr>
              <a:t>happens</a:t>
            </a:r>
            <a:r>
              <a:rPr lang="de-DE" baseline="0" dirty="0" smtClean="0">
                <a:latin typeface="Times New Roman" charset="0"/>
              </a:rPr>
              <a:t> </a:t>
            </a:r>
            <a:r>
              <a:rPr lang="de-DE" baseline="0" dirty="0" err="1" smtClean="0">
                <a:latin typeface="Times New Roman" charset="0"/>
              </a:rPr>
              <a:t>much</a:t>
            </a:r>
            <a:r>
              <a:rPr lang="de-DE" baseline="0" dirty="0" smtClean="0">
                <a:latin typeface="Times New Roman" charset="0"/>
              </a:rPr>
              <a:t> </a:t>
            </a:r>
            <a:r>
              <a:rPr lang="de-DE" baseline="0" dirty="0" err="1" smtClean="0">
                <a:latin typeface="Times New Roman" charset="0"/>
              </a:rPr>
              <a:t>faster</a:t>
            </a:r>
            <a:r>
              <a:rPr lang="de-DE" baseline="0" dirty="0" smtClean="0">
                <a:latin typeface="Times New Roman" charset="0"/>
              </a:rPr>
              <a:t> </a:t>
            </a:r>
            <a:r>
              <a:rPr lang="de-DE" baseline="0" dirty="0" err="1" smtClean="0">
                <a:latin typeface="Times New Roman" charset="0"/>
              </a:rPr>
              <a:t>than</a:t>
            </a:r>
            <a:r>
              <a:rPr lang="de-DE" baseline="0" dirty="0" smtClean="0">
                <a:latin typeface="Times New Roman" charset="0"/>
              </a:rPr>
              <a:t> </a:t>
            </a:r>
            <a:r>
              <a:rPr lang="de-DE" baseline="0" dirty="0" err="1" smtClean="0">
                <a:latin typeface="Times New Roman" charset="0"/>
              </a:rPr>
              <a:t>any</a:t>
            </a:r>
            <a:r>
              <a:rPr lang="de-DE" baseline="0" dirty="0" smtClean="0">
                <a:latin typeface="Times New Roman" charset="0"/>
              </a:rPr>
              <a:t> </a:t>
            </a:r>
            <a:r>
              <a:rPr lang="de-DE" baseline="0" dirty="0" err="1" smtClean="0">
                <a:latin typeface="Times New Roman" charset="0"/>
              </a:rPr>
              <a:t>propagation</a:t>
            </a:r>
            <a:r>
              <a:rPr lang="de-DE" baseline="0" dirty="0" smtClean="0">
                <a:latin typeface="Times New Roman" charset="0"/>
              </a:rPr>
              <a:t> </a:t>
            </a:r>
            <a:r>
              <a:rPr lang="de-DE" baseline="0" dirty="0" err="1" smtClean="0">
                <a:latin typeface="Times New Roman" charset="0"/>
              </a:rPr>
              <a:t>across</a:t>
            </a:r>
            <a:r>
              <a:rPr lang="de-DE" baseline="0" dirty="0" smtClean="0">
                <a:latin typeface="Times New Roman" charset="0"/>
              </a:rPr>
              <a:t> </a:t>
            </a:r>
            <a:r>
              <a:rPr lang="de-DE" baseline="0" dirty="0" err="1" smtClean="0">
                <a:latin typeface="Times New Roman" charset="0"/>
              </a:rPr>
              <a:t>the</a:t>
            </a:r>
            <a:r>
              <a:rPr lang="de-DE" baseline="0" dirty="0" smtClean="0">
                <a:latin typeface="Times New Roman" charset="0"/>
              </a:rPr>
              <a:t> large-</a:t>
            </a:r>
            <a:r>
              <a:rPr lang="de-DE" baseline="0" dirty="0" err="1" smtClean="0">
                <a:latin typeface="Times New Roman" charset="0"/>
              </a:rPr>
              <a:t>scale</a:t>
            </a:r>
            <a:r>
              <a:rPr lang="de-DE" baseline="0" dirty="0" smtClean="0">
                <a:latin typeface="Times New Roman" charset="0"/>
              </a:rPr>
              <a:t> </a:t>
            </a:r>
            <a:r>
              <a:rPr lang="de-DE" baseline="0" dirty="0" err="1" smtClean="0">
                <a:latin typeface="Times New Roman" charset="0"/>
              </a:rPr>
              <a:t>field</a:t>
            </a:r>
            <a:r>
              <a:rPr lang="de-DE" baseline="0" dirty="0" smtClean="0">
                <a:latin typeface="Times New Roman" charset="0"/>
              </a:rPr>
              <a:t>, in a </a:t>
            </a:r>
            <a:r>
              <a:rPr lang="de-DE" baseline="0" dirty="0" err="1" smtClean="0">
                <a:latin typeface="Times New Roman" charset="0"/>
              </a:rPr>
              <a:t>similar</a:t>
            </a:r>
            <a:r>
              <a:rPr lang="de-DE" baseline="0" dirty="0" smtClean="0">
                <a:latin typeface="Times New Roman" charset="0"/>
              </a:rPr>
              <a:t> </a:t>
            </a:r>
            <a:r>
              <a:rPr lang="de-DE" baseline="0" dirty="0" err="1" smtClean="0">
                <a:latin typeface="Times New Roman" charset="0"/>
              </a:rPr>
              <a:t>fashion</a:t>
            </a:r>
            <a:r>
              <a:rPr lang="de-DE" baseline="0" dirty="0" smtClean="0">
                <a:latin typeface="Times New Roman" charset="0"/>
              </a:rPr>
              <a:t> </a:t>
            </a:r>
            <a:r>
              <a:rPr lang="de-DE" baseline="0" dirty="0" err="1" smtClean="0">
                <a:latin typeface="Times New Roman" charset="0"/>
              </a:rPr>
              <a:t>as</a:t>
            </a:r>
            <a:r>
              <a:rPr lang="de-DE" baseline="0" dirty="0" smtClean="0">
                <a:latin typeface="Times New Roman" charset="0"/>
              </a:rPr>
              <a:t> a </a:t>
            </a:r>
            <a:r>
              <a:rPr lang="de-DE" baseline="0" dirty="0" err="1" smtClean="0">
                <a:latin typeface="Times New Roman" charset="0"/>
              </a:rPr>
              <a:t>road</a:t>
            </a:r>
            <a:r>
              <a:rPr lang="de-DE" baseline="0" dirty="0" smtClean="0">
                <a:latin typeface="Times New Roman" charset="0"/>
              </a:rPr>
              <a:t> </a:t>
            </a:r>
            <a:r>
              <a:rPr lang="de-DE" baseline="0" dirty="0" err="1" smtClean="0">
                <a:latin typeface="Times New Roman" charset="0"/>
              </a:rPr>
              <a:t>allows</a:t>
            </a:r>
            <a:r>
              <a:rPr lang="de-DE" baseline="0" dirty="0" smtClean="0">
                <a:latin typeface="Times New Roman" charset="0"/>
              </a:rPr>
              <a:t> </a:t>
            </a:r>
            <a:r>
              <a:rPr lang="de-DE" baseline="0" dirty="0" err="1" smtClean="0">
                <a:latin typeface="Times New Roman" charset="0"/>
              </a:rPr>
              <a:t>higher</a:t>
            </a:r>
            <a:r>
              <a:rPr lang="de-DE" baseline="0" dirty="0" smtClean="0">
                <a:latin typeface="Times New Roman" charset="0"/>
              </a:rPr>
              <a:t> </a:t>
            </a:r>
            <a:r>
              <a:rPr lang="de-DE" baseline="0" dirty="0" err="1" smtClean="0">
                <a:latin typeface="Times New Roman" charset="0"/>
              </a:rPr>
              <a:t>car</a:t>
            </a:r>
            <a:r>
              <a:rPr lang="de-DE" baseline="0" dirty="0" smtClean="0">
                <a:latin typeface="Times New Roman" charset="0"/>
              </a:rPr>
              <a:t> </a:t>
            </a:r>
            <a:r>
              <a:rPr lang="de-DE" baseline="0" dirty="0" err="1" smtClean="0">
                <a:latin typeface="Times New Roman" charset="0"/>
              </a:rPr>
              <a:t>speed</a:t>
            </a:r>
            <a:r>
              <a:rPr lang="de-DE" baseline="0" dirty="0" smtClean="0">
                <a:latin typeface="Times New Roman" charset="0"/>
              </a:rPr>
              <a:t> </a:t>
            </a:r>
            <a:r>
              <a:rPr lang="de-DE" baseline="0" dirty="0" err="1" smtClean="0">
                <a:latin typeface="Times New Roman" charset="0"/>
              </a:rPr>
              <a:t>than</a:t>
            </a:r>
            <a:r>
              <a:rPr lang="de-DE" baseline="0" dirty="0" smtClean="0">
                <a:latin typeface="Times New Roman" charset="0"/>
              </a:rPr>
              <a:t> off-road </a:t>
            </a:r>
            <a:r>
              <a:rPr lang="de-DE" baseline="0" dirty="0" err="1" smtClean="0">
                <a:latin typeface="Times New Roman" charset="0"/>
              </a:rPr>
              <a:t>travel</a:t>
            </a:r>
            <a:r>
              <a:rPr lang="de-DE" baseline="0" dirty="0" smtClean="0">
                <a:latin typeface="Times New Roman" charset="0"/>
              </a:rPr>
              <a:t>. </a:t>
            </a:r>
            <a:endParaRPr lang="de-DE" dirty="0">
              <a:latin typeface="Times New Roman"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folHlink"/>
                </a:solidFill>
                <a:latin typeface="Arial Narrow" charset="0"/>
                <a:ea typeface="ＭＳ Ｐゴシック" charset="0"/>
                <a:cs typeface="ＭＳ Ｐゴシック" charset="0"/>
              </a:defRPr>
            </a:lvl1pPr>
            <a:lvl2pPr marL="742950" indent="-285750" eaLnBrk="0" hangingPunct="0">
              <a:defRPr sz="2400">
                <a:solidFill>
                  <a:schemeClr val="folHlink"/>
                </a:solidFill>
                <a:latin typeface="Arial Narrow" charset="0"/>
                <a:ea typeface="ＭＳ Ｐゴシック" charset="0"/>
              </a:defRPr>
            </a:lvl2pPr>
            <a:lvl3pPr marL="1143000" indent="-228600" eaLnBrk="0" hangingPunct="0">
              <a:defRPr sz="2400">
                <a:solidFill>
                  <a:schemeClr val="folHlink"/>
                </a:solidFill>
                <a:latin typeface="Arial Narrow" charset="0"/>
                <a:ea typeface="ＭＳ Ｐゴシック" charset="0"/>
              </a:defRPr>
            </a:lvl3pPr>
            <a:lvl4pPr marL="1600200" indent="-228600" eaLnBrk="0" hangingPunct="0">
              <a:defRPr sz="2400">
                <a:solidFill>
                  <a:schemeClr val="folHlink"/>
                </a:solidFill>
                <a:latin typeface="Arial Narrow" charset="0"/>
                <a:ea typeface="ＭＳ Ｐゴシック" charset="0"/>
              </a:defRPr>
            </a:lvl4pPr>
            <a:lvl5pPr marL="2057400" indent="-228600" eaLnBrk="0" hangingPunct="0">
              <a:defRPr sz="2400">
                <a:solidFill>
                  <a:schemeClr val="folHlink"/>
                </a:solidFill>
                <a:latin typeface="Arial Narrow" charset="0"/>
                <a:ea typeface="ＭＳ Ｐゴシック" charset="0"/>
              </a:defRPr>
            </a:lvl5pPr>
            <a:lvl6pPr marL="2514600" indent="-228600" algn="ctr" eaLnBrk="0" fontAlgn="base" hangingPunct="0">
              <a:spcBef>
                <a:spcPct val="0"/>
              </a:spcBef>
              <a:spcAft>
                <a:spcPct val="0"/>
              </a:spcAft>
              <a:defRPr sz="2400">
                <a:solidFill>
                  <a:schemeClr val="folHlink"/>
                </a:solidFill>
                <a:latin typeface="Arial Narrow" charset="0"/>
                <a:ea typeface="ＭＳ Ｐゴシック" charset="0"/>
              </a:defRPr>
            </a:lvl6pPr>
            <a:lvl7pPr marL="2971800" indent="-228600" algn="ctr" eaLnBrk="0" fontAlgn="base" hangingPunct="0">
              <a:spcBef>
                <a:spcPct val="0"/>
              </a:spcBef>
              <a:spcAft>
                <a:spcPct val="0"/>
              </a:spcAft>
              <a:defRPr sz="2400">
                <a:solidFill>
                  <a:schemeClr val="folHlink"/>
                </a:solidFill>
                <a:latin typeface="Arial Narrow" charset="0"/>
                <a:ea typeface="ＭＳ Ｐゴシック" charset="0"/>
              </a:defRPr>
            </a:lvl7pPr>
            <a:lvl8pPr marL="3429000" indent="-228600" algn="ctr" eaLnBrk="0" fontAlgn="base" hangingPunct="0">
              <a:spcBef>
                <a:spcPct val="0"/>
              </a:spcBef>
              <a:spcAft>
                <a:spcPct val="0"/>
              </a:spcAft>
              <a:defRPr sz="2400">
                <a:solidFill>
                  <a:schemeClr val="folHlink"/>
                </a:solidFill>
                <a:latin typeface="Arial Narrow" charset="0"/>
                <a:ea typeface="ＭＳ Ｐゴシック" charset="0"/>
              </a:defRPr>
            </a:lvl8pPr>
            <a:lvl9pPr marL="3886200" indent="-228600" algn="ctr" eaLnBrk="0" fontAlgn="base" hangingPunct="0">
              <a:spcBef>
                <a:spcPct val="0"/>
              </a:spcBef>
              <a:spcAft>
                <a:spcPct val="0"/>
              </a:spcAft>
              <a:defRPr sz="2400">
                <a:solidFill>
                  <a:schemeClr val="folHlink"/>
                </a:solidFill>
                <a:latin typeface="Arial Narrow" charset="0"/>
                <a:ea typeface="ＭＳ Ｐゴシック" charset="0"/>
              </a:defRPr>
            </a:lvl9pPr>
          </a:lstStyle>
          <a:p>
            <a:pPr eaLnBrk="1" hangingPunct="1"/>
            <a:fld id="{B52B6E09-861F-ED4A-8F55-94C5EFAEF085}" type="slidenum">
              <a:rPr lang="en-US" sz="1200">
                <a:solidFill>
                  <a:schemeClr val="tx1"/>
                </a:solidFill>
              </a:rPr>
              <a:pPr eaLnBrk="1" hangingPunct="1"/>
              <a:t>6</a:t>
            </a:fld>
            <a:endParaRPr lang="en-US" sz="1200">
              <a:solidFill>
                <a:schemeClr val="tx1"/>
              </a:solidFill>
            </a:endParaRPr>
          </a:p>
        </p:txBody>
      </p:sp>
      <p:sp>
        <p:nvSpPr>
          <p:cNvPr id="34818" name="Rectangle 2"/>
          <p:cNvSpPr>
            <a:spLocks noGrp="1" noRot="1" noChangeAspect="1" noChangeArrowheads="1" noTextEdit="1"/>
          </p:cNvSpPr>
          <p:nvPr>
            <p:ph type="sldImg"/>
          </p:nvPr>
        </p:nvSpPr>
        <p:spPr>
          <a:ln/>
        </p:spPr>
      </p:sp>
      <p:sp>
        <p:nvSpPr>
          <p:cNvPr id="3481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DE" dirty="0" smtClean="0">
                <a:latin typeface="Times New Roman" charset="0"/>
              </a:rPr>
              <a:t>For</a:t>
            </a:r>
            <a:r>
              <a:rPr lang="de-DE" baseline="0" dirty="0" smtClean="0">
                <a:latin typeface="Times New Roman" charset="0"/>
              </a:rPr>
              <a:t> locations along the magnetic field lines connected with those crossing near Earth,</a:t>
            </a:r>
            <a:r>
              <a:rPr lang="de-DE" dirty="0" smtClean="0">
                <a:latin typeface="Times New Roman" charset="0"/>
              </a:rPr>
              <a:t> early warning of prompt</a:t>
            </a:r>
            <a:r>
              <a:rPr lang="de-DE" baseline="0" dirty="0" smtClean="0">
                <a:latin typeface="Times New Roman" charset="0"/>
              </a:rPr>
              <a:t> particle events from the sun with forecasting systems such as REleASE or UMASEP would be possible. </a:t>
            </a:r>
            <a:r>
              <a:rPr lang="de-DE" dirty="0" smtClean="0">
                <a:latin typeface="Times New Roman" charset="0"/>
              </a:rPr>
              <a:t>The </a:t>
            </a:r>
            <a:r>
              <a:rPr lang="de-DE" dirty="0">
                <a:latin typeface="Times New Roman" charset="0"/>
              </a:rPr>
              <a:t>top </a:t>
            </a:r>
            <a:r>
              <a:rPr lang="de-DE" dirty="0" err="1">
                <a:latin typeface="Times New Roman" charset="0"/>
              </a:rPr>
              <a:t>sketch</a:t>
            </a:r>
            <a:r>
              <a:rPr lang="de-DE" dirty="0">
                <a:latin typeface="Times New Roman" charset="0"/>
              </a:rPr>
              <a:t> </a:t>
            </a:r>
            <a:r>
              <a:rPr lang="de-DE" dirty="0" err="1">
                <a:latin typeface="Times New Roman" charset="0"/>
              </a:rPr>
              <a:t>depicts</a:t>
            </a:r>
            <a:r>
              <a:rPr lang="de-DE" dirty="0">
                <a:latin typeface="Times New Roman" charset="0"/>
              </a:rPr>
              <a:t> an </a:t>
            </a:r>
            <a:r>
              <a:rPr lang="de-DE" dirty="0" err="1">
                <a:latin typeface="Times New Roman" charset="0"/>
              </a:rPr>
              <a:t>artists</a:t>
            </a:r>
            <a:r>
              <a:rPr lang="de-DE" dirty="0">
                <a:latin typeface="Times New Roman" charset="0"/>
              </a:rPr>
              <a:t>‘ </a:t>
            </a:r>
            <a:r>
              <a:rPr lang="de-DE" dirty="0" err="1">
                <a:latin typeface="Times New Roman" charset="0"/>
              </a:rPr>
              <a:t>view</a:t>
            </a:r>
            <a:r>
              <a:rPr lang="de-DE" dirty="0">
                <a:latin typeface="Times New Roman" charset="0"/>
              </a:rPr>
              <a:t> </a:t>
            </a:r>
            <a:r>
              <a:rPr lang="de-DE" dirty="0" err="1">
                <a:latin typeface="Times New Roman" charset="0"/>
              </a:rPr>
              <a:t>of</a:t>
            </a:r>
            <a:r>
              <a:rPr lang="de-DE" dirty="0">
                <a:latin typeface="Times New Roman" charset="0"/>
              </a:rPr>
              <a:t> </a:t>
            </a:r>
            <a:r>
              <a:rPr lang="de-DE" dirty="0" err="1">
                <a:latin typeface="Times New Roman" charset="0"/>
              </a:rPr>
              <a:t>the</a:t>
            </a:r>
            <a:r>
              <a:rPr lang="de-DE" dirty="0">
                <a:latin typeface="Times New Roman" charset="0"/>
              </a:rPr>
              <a:t> </a:t>
            </a:r>
            <a:r>
              <a:rPr lang="de-DE" dirty="0" err="1">
                <a:latin typeface="Times New Roman" charset="0"/>
              </a:rPr>
              <a:t>radiation</a:t>
            </a:r>
            <a:r>
              <a:rPr lang="de-DE" dirty="0">
                <a:latin typeface="Times New Roman" charset="0"/>
              </a:rPr>
              <a:t> </a:t>
            </a:r>
            <a:r>
              <a:rPr lang="de-DE" dirty="0" err="1">
                <a:latin typeface="Times New Roman" charset="0"/>
              </a:rPr>
              <a:t>field</a:t>
            </a:r>
            <a:r>
              <a:rPr lang="de-DE" dirty="0">
                <a:latin typeface="Times New Roman" charset="0"/>
              </a:rPr>
              <a:t> in </a:t>
            </a:r>
            <a:r>
              <a:rPr lang="de-DE" dirty="0" err="1">
                <a:latin typeface="Times New Roman" charset="0"/>
              </a:rPr>
              <a:t>the</a:t>
            </a:r>
            <a:r>
              <a:rPr lang="de-DE" dirty="0">
                <a:latin typeface="Times New Roman" charset="0"/>
              </a:rPr>
              <a:t> </a:t>
            </a:r>
            <a:r>
              <a:rPr lang="de-DE" dirty="0" err="1">
                <a:latin typeface="Times New Roman" charset="0"/>
              </a:rPr>
              <a:t>inner</a:t>
            </a:r>
            <a:r>
              <a:rPr lang="de-DE" dirty="0">
                <a:latin typeface="Times New Roman" charset="0"/>
              </a:rPr>
              <a:t> heliosphere </a:t>
            </a:r>
            <a:r>
              <a:rPr lang="de-DE" dirty="0" err="1">
                <a:latin typeface="Times New Roman" charset="0"/>
              </a:rPr>
              <a:t>ten</a:t>
            </a:r>
            <a:r>
              <a:rPr lang="de-DE" dirty="0">
                <a:latin typeface="Times New Roman" charset="0"/>
              </a:rPr>
              <a:t> </a:t>
            </a:r>
            <a:r>
              <a:rPr lang="de-DE" dirty="0" err="1">
                <a:latin typeface="Times New Roman" charset="0"/>
              </a:rPr>
              <a:t>minutes</a:t>
            </a:r>
            <a:r>
              <a:rPr lang="de-DE" dirty="0">
                <a:latin typeface="Times New Roman" charset="0"/>
              </a:rPr>
              <a:t> after </a:t>
            </a:r>
            <a:r>
              <a:rPr lang="de-DE" dirty="0" err="1">
                <a:latin typeface="Times New Roman" charset="0"/>
              </a:rPr>
              <a:t>release</a:t>
            </a:r>
            <a:r>
              <a:rPr lang="de-DE" dirty="0">
                <a:latin typeface="Times New Roman" charset="0"/>
              </a:rPr>
              <a:t> </a:t>
            </a:r>
            <a:r>
              <a:rPr lang="de-DE" dirty="0" err="1">
                <a:latin typeface="Times New Roman" charset="0"/>
              </a:rPr>
              <a:t>of</a:t>
            </a:r>
            <a:r>
              <a:rPr lang="de-DE" dirty="0">
                <a:latin typeface="Times New Roman" charset="0"/>
              </a:rPr>
              <a:t> solar </a:t>
            </a:r>
            <a:r>
              <a:rPr lang="de-DE" dirty="0" err="1">
                <a:latin typeface="Times New Roman" charset="0"/>
              </a:rPr>
              <a:t>energetic</a:t>
            </a:r>
            <a:r>
              <a:rPr lang="de-DE" dirty="0">
                <a:latin typeface="Times New Roman" charset="0"/>
              </a:rPr>
              <a:t> </a:t>
            </a:r>
            <a:r>
              <a:rPr lang="de-DE" dirty="0" err="1">
                <a:latin typeface="Times New Roman" charset="0"/>
              </a:rPr>
              <a:t>particles</a:t>
            </a:r>
            <a:r>
              <a:rPr lang="de-DE" dirty="0">
                <a:latin typeface="Times New Roman" charset="0"/>
              </a:rPr>
              <a:t> </a:t>
            </a:r>
            <a:r>
              <a:rPr lang="de-DE" dirty="0" err="1">
                <a:latin typeface="Times New Roman" charset="0"/>
              </a:rPr>
              <a:t>from</a:t>
            </a:r>
            <a:r>
              <a:rPr lang="de-DE" dirty="0">
                <a:latin typeface="Times New Roman" charset="0"/>
              </a:rPr>
              <a:t> </a:t>
            </a:r>
            <a:r>
              <a:rPr lang="de-DE" dirty="0" err="1">
                <a:latin typeface="Times New Roman" charset="0"/>
              </a:rPr>
              <a:t>the</a:t>
            </a:r>
            <a:r>
              <a:rPr lang="de-DE" dirty="0">
                <a:latin typeface="Times New Roman" charset="0"/>
              </a:rPr>
              <a:t> Sun. Relativistic </a:t>
            </a:r>
            <a:r>
              <a:rPr lang="de-DE" dirty="0" smtClean="0">
                <a:latin typeface="Times New Roman" charset="0"/>
              </a:rPr>
              <a:t>electrons (and protons) </a:t>
            </a:r>
            <a:r>
              <a:rPr lang="de-DE" dirty="0">
                <a:latin typeface="Times New Roman" charset="0"/>
              </a:rPr>
              <a:t>have reached 1 AU at the time when hazardous </a:t>
            </a:r>
            <a:r>
              <a:rPr lang="de-DE" dirty="0" smtClean="0">
                <a:latin typeface="Times New Roman" charset="0"/>
              </a:rPr>
              <a:t>high-intensity protons </a:t>
            </a:r>
            <a:r>
              <a:rPr lang="de-DE" dirty="0">
                <a:latin typeface="Times New Roman" charset="0"/>
              </a:rPr>
              <a:t>(~30 MeV) are still within 0.2 AU from the flare location. The fast-</a:t>
            </a:r>
            <a:r>
              <a:rPr lang="de-DE" dirty="0" err="1">
                <a:latin typeface="Times New Roman" charset="0"/>
              </a:rPr>
              <a:t>moving</a:t>
            </a:r>
            <a:r>
              <a:rPr lang="de-DE" dirty="0">
                <a:latin typeface="Times New Roman" charset="0"/>
              </a:rPr>
              <a:t> (test-) </a:t>
            </a:r>
            <a:r>
              <a:rPr lang="de-DE" dirty="0" err="1">
                <a:latin typeface="Times New Roman" charset="0"/>
              </a:rPr>
              <a:t>particles</a:t>
            </a:r>
            <a:r>
              <a:rPr lang="de-DE" dirty="0">
                <a:latin typeface="Times New Roman" charset="0"/>
              </a:rPr>
              <a:t> probe </a:t>
            </a:r>
            <a:r>
              <a:rPr lang="de-DE" dirty="0" err="1">
                <a:latin typeface="Times New Roman" charset="0"/>
              </a:rPr>
              <a:t>the</a:t>
            </a:r>
            <a:r>
              <a:rPr lang="de-DE" dirty="0">
                <a:latin typeface="Times New Roman" charset="0"/>
              </a:rPr>
              <a:t> </a:t>
            </a:r>
            <a:r>
              <a:rPr lang="de-DE" dirty="0" err="1">
                <a:latin typeface="Times New Roman" charset="0"/>
              </a:rPr>
              <a:t>magnetic</a:t>
            </a:r>
            <a:r>
              <a:rPr lang="de-DE" dirty="0">
                <a:latin typeface="Times New Roman" charset="0"/>
              </a:rPr>
              <a:t> </a:t>
            </a:r>
            <a:r>
              <a:rPr lang="de-DE" dirty="0" err="1">
                <a:latin typeface="Times New Roman" charset="0"/>
              </a:rPr>
              <a:t>field</a:t>
            </a:r>
            <a:r>
              <a:rPr lang="de-DE" dirty="0">
                <a:latin typeface="Times New Roman" charset="0"/>
              </a:rPr>
              <a:t> </a:t>
            </a:r>
            <a:r>
              <a:rPr lang="de-DE" dirty="0" err="1">
                <a:latin typeface="Times New Roman" charset="0"/>
              </a:rPr>
              <a:t>ahead</a:t>
            </a:r>
            <a:r>
              <a:rPr lang="de-DE" dirty="0">
                <a:latin typeface="Times New Roman" charset="0"/>
              </a:rPr>
              <a:t> </a:t>
            </a:r>
            <a:r>
              <a:rPr lang="de-DE" dirty="0" err="1">
                <a:latin typeface="Times New Roman" charset="0"/>
              </a:rPr>
              <a:t>of</a:t>
            </a:r>
            <a:r>
              <a:rPr lang="de-DE" dirty="0">
                <a:latin typeface="Times New Roman" charset="0"/>
              </a:rPr>
              <a:t> </a:t>
            </a:r>
            <a:r>
              <a:rPr lang="de-DE" dirty="0" err="1">
                <a:latin typeface="Times New Roman" charset="0"/>
              </a:rPr>
              <a:t>the</a:t>
            </a:r>
            <a:r>
              <a:rPr lang="de-DE" dirty="0">
                <a:latin typeface="Times New Roman" charset="0"/>
              </a:rPr>
              <a:t> </a:t>
            </a:r>
            <a:r>
              <a:rPr lang="de-DE" dirty="0" err="1">
                <a:latin typeface="Times New Roman" charset="0"/>
              </a:rPr>
              <a:t>protons</a:t>
            </a:r>
            <a:r>
              <a:rPr lang="de-DE" dirty="0">
                <a:latin typeface="Times New Roman" charset="0"/>
              </a:rPr>
              <a:t> </a:t>
            </a:r>
            <a:r>
              <a:rPr lang="de-DE" dirty="0" err="1">
                <a:latin typeface="Times New Roman" charset="0"/>
              </a:rPr>
              <a:t>for</a:t>
            </a:r>
            <a:r>
              <a:rPr lang="de-DE" dirty="0">
                <a:latin typeface="Times New Roman" charset="0"/>
              </a:rPr>
              <a:t> </a:t>
            </a:r>
            <a:r>
              <a:rPr lang="de-DE" dirty="0" err="1">
                <a:latin typeface="Times New Roman" charset="0"/>
              </a:rPr>
              <a:t>instantaneous</a:t>
            </a:r>
            <a:r>
              <a:rPr lang="de-DE" dirty="0">
                <a:latin typeface="Times New Roman" charset="0"/>
              </a:rPr>
              <a:t> </a:t>
            </a:r>
            <a:r>
              <a:rPr lang="de-DE" dirty="0" err="1">
                <a:latin typeface="Times New Roman" charset="0"/>
              </a:rPr>
              <a:t>magnetic</a:t>
            </a:r>
            <a:r>
              <a:rPr lang="de-DE" dirty="0">
                <a:latin typeface="Times New Roman" charset="0"/>
              </a:rPr>
              <a:t> </a:t>
            </a:r>
            <a:r>
              <a:rPr lang="de-DE" dirty="0" err="1">
                <a:latin typeface="Times New Roman" charset="0"/>
              </a:rPr>
              <a:t>connectivity</a:t>
            </a:r>
            <a:r>
              <a:rPr lang="de-DE" dirty="0">
                <a:latin typeface="Times New Roman" charset="0"/>
              </a:rPr>
              <a:t>, </a:t>
            </a:r>
            <a:r>
              <a:rPr lang="de-DE" dirty="0" err="1">
                <a:latin typeface="Times New Roman" charset="0"/>
              </a:rPr>
              <a:t>which</a:t>
            </a:r>
            <a:r>
              <a:rPr lang="de-DE" dirty="0">
                <a:latin typeface="Times New Roman" charset="0"/>
              </a:rPr>
              <a:t> </a:t>
            </a:r>
            <a:r>
              <a:rPr lang="de-DE" dirty="0" err="1">
                <a:latin typeface="Times New Roman" charset="0"/>
              </a:rPr>
              <a:t>would</a:t>
            </a:r>
            <a:r>
              <a:rPr lang="de-DE" dirty="0">
                <a:latin typeface="Times New Roman" charset="0"/>
              </a:rPr>
              <a:t> not </a:t>
            </a:r>
            <a:r>
              <a:rPr lang="de-DE" dirty="0" err="1">
                <a:latin typeface="Times New Roman" charset="0"/>
              </a:rPr>
              <a:t>otherwise</a:t>
            </a:r>
            <a:r>
              <a:rPr lang="de-DE" dirty="0">
                <a:latin typeface="Times New Roman" charset="0"/>
              </a:rPr>
              <a:t> </a:t>
            </a:r>
            <a:r>
              <a:rPr lang="de-DE" dirty="0" err="1">
                <a:latin typeface="Times New Roman" charset="0"/>
              </a:rPr>
              <a:t>be</a:t>
            </a:r>
            <a:r>
              <a:rPr lang="de-DE" dirty="0">
                <a:latin typeface="Times New Roman" charset="0"/>
              </a:rPr>
              <a:t> </a:t>
            </a:r>
            <a:r>
              <a:rPr lang="de-DE" dirty="0" err="1">
                <a:latin typeface="Times New Roman" charset="0"/>
              </a:rPr>
              <a:t>possible</a:t>
            </a:r>
            <a:r>
              <a:rPr lang="de-DE" dirty="0">
                <a:latin typeface="Times New Roman" charset="0"/>
              </a:rPr>
              <a:t>.</a:t>
            </a:r>
          </a:p>
          <a:p>
            <a:pPr eaLnBrk="1" hangingPunct="1"/>
            <a:endParaRPr lang="de-DE" dirty="0">
              <a:latin typeface="Times New Roman" charset="0"/>
            </a:endParaRPr>
          </a:p>
          <a:p>
            <a:pPr eaLnBrk="1" hangingPunct="1"/>
            <a:r>
              <a:rPr lang="de-DE" dirty="0">
                <a:latin typeface="Times New Roman" charset="0"/>
              </a:rPr>
              <a:t>Twenty minutes to one hour later, the </a:t>
            </a:r>
            <a:r>
              <a:rPr lang="de-DE" dirty="0" smtClean="0">
                <a:latin typeface="Times New Roman" charset="0"/>
              </a:rPr>
              <a:t>hazardous </a:t>
            </a:r>
            <a:r>
              <a:rPr lang="de-DE" dirty="0">
                <a:latin typeface="Times New Roman" charset="0"/>
              </a:rPr>
              <a:t>protons have reached the Earth-moon </a:t>
            </a:r>
            <a:r>
              <a:rPr lang="de-DE" dirty="0" smtClean="0">
                <a:latin typeface="Times New Roman" charset="0"/>
              </a:rPr>
              <a:t>system, and minutes later these particles would also reach locations along this field line downstream of Earth. </a:t>
            </a:r>
          </a:p>
          <a:p>
            <a:pPr eaLnBrk="1" hangingPunct="1"/>
            <a:endParaRPr lang="de-DE" dirty="0">
              <a:latin typeface="Times New Roman" charset="0"/>
            </a:endParaRPr>
          </a:p>
          <a:p>
            <a:pPr eaLnBrk="1" hangingPunct="1"/>
            <a:r>
              <a:rPr lang="en-US" dirty="0">
                <a:solidFill>
                  <a:schemeClr val="accent2"/>
                </a:solidFill>
                <a:latin typeface="Times New Roman" charset="0"/>
              </a:rPr>
              <a:t>Astronauts venturing beyond the protective magnetic field of Earth face the direct effects of the </a:t>
            </a:r>
            <a:r>
              <a:rPr lang="en-US" dirty="0" smtClean="0">
                <a:solidFill>
                  <a:schemeClr val="accent2"/>
                </a:solidFill>
                <a:latin typeface="Times New Roman" charset="0"/>
              </a:rPr>
              <a:t>Sun.</a:t>
            </a:r>
            <a:r>
              <a:rPr lang="de-DE" baseline="0" dirty="0" smtClean="0">
                <a:solidFill>
                  <a:schemeClr val="tx1"/>
                </a:solidFill>
                <a:latin typeface="Times New Roman" charset="0"/>
              </a:rPr>
              <a:t> </a:t>
            </a:r>
            <a:r>
              <a:rPr lang="en-US" dirty="0" smtClean="0">
                <a:solidFill>
                  <a:schemeClr val="accent2"/>
                </a:solidFill>
                <a:latin typeface="Times New Roman" charset="0"/>
              </a:rPr>
              <a:t>Within </a:t>
            </a:r>
            <a:r>
              <a:rPr lang="en-US" dirty="0">
                <a:solidFill>
                  <a:schemeClr val="accent2"/>
                </a:solidFill>
                <a:latin typeface="Times New Roman" charset="0"/>
              </a:rPr>
              <a:t>even one hour, explorers can be engulfed with particles that cause harmful long- or short-term health effects and put missions at risk.  </a:t>
            </a:r>
          </a:p>
          <a:p>
            <a:pPr eaLnBrk="1" hangingPunct="1"/>
            <a:endParaRPr lang="en-US" dirty="0">
              <a:solidFill>
                <a:schemeClr val="accent2"/>
              </a:solidFill>
              <a:latin typeface="Times New Roman" charset="0"/>
            </a:endParaRPr>
          </a:p>
          <a:p>
            <a:pPr eaLnBrk="1" hangingPunct="1"/>
            <a:endParaRPr lang="en-US" dirty="0">
              <a:solidFill>
                <a:schemeClr val="accent2"/>
              </a:solidFill>
              <a:latin typeface="Times New Roman" charset="0"/>
            </a:endParaRPr>
          </a:p>
          <a:p>
            <a:pPr eaLnBrk="1" hangingPunct="1"/>
            <a:endParaRPr lang="de-DE" dirty="0">
              <a:latin typeface="Times New Roman"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However, there exists</a:t>
            </a:r>
            <a:r>
              <a:rPr lang="en-US" baseline="0" dirty="0" smtClean="0"/>
              <a:t> significant</a:t>
            </a:r>
            <a:r>
              <a:rPr lang="en-US" dirty="0" smtClean="0"/>
              <a:t> SEP</a:t>
            </a:r>
            <a:r>
              <a:rPr lang="en-US" baseline="0" dirty="0" smtClean="0"/>
              <a:t> transport across the heliospheric magnetic field, as this example from January 2012 shows.</a:t>
            </a:r>
            <a:r>
              <a:rPr lang="en-US" dirty="0" smtClean="0"/>
              <a:t> Note, the delay of the onset between the well-connected and successively worse-connected s/c</a:t>
            </a:r>
            <a:r>
              <a:rPr lang="en-US" baseline="0" dirty="0" smtClean="0"/>
              <a:t> (SOHO at Earth, STEREO B, STEREO A). </a:t>
            </a:r>
            <a:endParaRPr lang="en-US" dirty="0"/>
          </a:p>
        </p:txBody>
      </p:sp>
      <p:sp>
        <p:nvSpPr>
          <p:cNvPr id="4" name="Slide Number Placeholder 3"/>
          <p:cNvSpPr>
            <a:spLocks noGrp="1"/>
          </p:cNvSpPr>
          <p:nvPr>
            <p:ph type="sldNum" sz="quarter" idx="10"/>
          </p:nvPr>
        </p:nvSpPr>
        <p:spPr/>
        <p:txBody>
          <a:bodyPr/>
          <a:lstStyle/>
          <a:p>
            <a:fld id="{CAE61634-1702-CE40-B94F-3BABF0043905}" type="slidenum">
              <a:rPr lang="en-US" smtClean="0"/>
              <a:pPr/>
              <a:t>7</a:t>
            </a:fld>
            <a:endParaRPr lang="en-US"/>
          </a:p>
        </p:txBody>
      </p:sp>
    </p:spTree>
    <p:extLst>
      <p:ext uri="{BB962C8B-B14F-4D97-AF65-F5344CB8AC3E}">
        <p14:creationId xmlns:p14="http://schemas.microsoft.com/office/powerpoint/2010/main" val="18072973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RAD observations:</a:t>
            </a:r>
          </a:p>
          <a:p>
            <a:endParaRPr lang="en-US" dirty="0" smtClean="0"/>
          </a:p>
          <a:p>
            <a:r>
              <a:rPr lang="en-US" dirty="0" smtClean="0"/>
              <a:t>RAD observed cosmic rays, including </a:t>
            </a:r>
            <a:r>
              <a:rPr lang="en-US" dirty="0" err="1" smtClean="0"/>
              <a:t>Forbush</a:t>
            </a:r>
            <a:r>
              <a:rPr lang="en-US" dirty="0" smtClean="0"/>
              <a:t> decreases, and SEP events during cruise.</a:t>
            </a:r>
            <a:endParaRPr lang="en-US" dirty="0"/>
          </a:p>
        </p:txBody>
      </p:sp>
      <p:sp>
        <p:nvSpPr>
          <p:cNvPr id="4" name="Slide Number Placeholder 3"/>
          <p:cNvSpPr>
            <a:spLocks noGrp="1"/>
          </p:cNvSpPr>
          <p:nvPr>
            <p:ph type="sldNum" sz="quarter" idx="10"/>
          </p:nvPr>
        </p:nvSpPr>
        <p:spPr/>
        <p:txBody>
          <a:bodyPr/>
          <a:lstStyle/>
          <a:p>
            <a:fld id="{CAE61634-1702-CE40-B94F-3BABF0043905}" type="slidenum">
              <a:rPr lang="en-US" smtClean="0"/>
              <a:pPr/>
              <a:t>8</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this analysis, single detector rates are being used. The commonality between the detectors is that they both are deeply embedded in the s/c and instruments, leading to rather high low-energy cut-off values for electrons and ions. Outside SEP events, the count rates are dominated</a:t>
            </a:r>
            <a:r>
              <a:rPr lang="en-US" baseline="0" dirty="0" smtClean="0"/>
              <a:t> by high-energy protons from GCRs. SOHO/COSTEP F detector data with proton cut-off at &gt;50 </a:t>
            </a:r>
            <a:r>
              <a:rPr lang="en-US" baseline="0" dirty="0" err="1" smtClean="0"/>
              <a:t>MeV</a:t>
            </a:r>
            <a:r>
              <a:rPr lang="en-US" baseline="0" dirty="0" smtClean="0"/>
              <a:t> for protons tracks the observations of  ACE GCRs shown earlier. The cut-off for MSL/RAD’s E detector is higher, but due to lack of information on the MSL s/c it is hard to determine accurately.</a:t>
            </a:r>
          </a:p>
          <a:p>
            <a:r>
              <a:rPr lang="en-US" dirty="0" smtClean="0"/>
              <a:t>Longer-term trend of GCRs including MSL</a:t>
            </a:r>
            <a:r>
              <a:rPr lang="en-US" baseline="0" dirty="0" smtClean="0"/>
              <a:t> cruise phase data. MSL observations are normalized to the levels seen at 1 AU by SOHO/COSTEP.</a:t>
            </a:r>
          </a:p>
          <a:p>
            <a:r>
              <a:rPr lang="en-US" baseline="0" dirty="0" smtClean="0"/>
              <a:t>The spikes are high-energy SEPs that reach the detectors.</a:t>
            </a:r>
            <a:endParaRPr lang="en-US" dirty="0"/>
          </a:p>
        </p:txBody>
      </p:sp>
      <p:sp>
        <p:nvSpPr>
          <p:cNvPr id="4" name="Slide Number Placeholder 3"/>
          <p:cNvSpPr>
            <a:spLocks noGrp="1"/>
          </p:cNvSpPr>
          <p:nvPr>
            <p:ph type="sldNum" sz="quarter" idx="10"/>
          </p:nvPr>
        </p:nvSpPr>
        <p:spPr/>
        <p:txBody>
          <a:bodyPr/>
          <a:lstStyle/>
          <a:p>
            <a:fld id="{CAE61634-1702-CE40-B94F-3BABF0043905}" type="slidenum">
              <a:rPr lang="en-US" smtClean="0"/>
              <a:pPr/>
              <a:t>9</a:t>
            </a:fld>
            <a:endParaRPr lang="en-US"/>
          </a:p>
        </p:txBody>
      </p:sp>
    </p:spTree>
    <p:extLst>
      <p:ext uri="{BB962C8B-B14F-4D97-AF65-F5344CB8AC3E}">
        <p14:creationId xmlns:p14="http://schemas.microsoft.com/office/powerpoint/2010/main" val="31719784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SOHO is located near 1 AU, and MSL is on</a:t>
            </a:r>
            <a:r>
              <a:rPr lang="en-US" baseline="0" dirty="0" smtClean="0"/>
              <a:t> cruise to Mars. </a:t>
            </a:r>
            <a:r>
              <a:rPr lang="en-US" dirty="0" smtClean="0"/>
              <a:t>This movie c/o D. Odstrcil,</a:t>
            </a:r>
            <a:r>
              <a:rPr lang="en-US" baseline="0" dirty="0" smtClean="0"/>
              <a:t> L. Rastaetter and P. MacNeice </a:t>
            </a:r>
            <a:r>
              <a:rPr lang="en-US" dirty="0" smtClean="0"/>
              <a:t>shows the trajectory of MSL to Mars in the time frame January 2012 through May</a:t>
            </a:r>
            <a:r>
              <a:rPr lang="en-US" baseline="0" dirty="0" smtClean="0"/>
              <a:t> 2012. The solar wind conditions in the inner heliosphere are derived from actual GONG remote-sensing solar observations during this period in connection with the WSA-ENLIL model. </a:t>
            </a:r>
          </a:p>
          <a:p>
            <a:r>
              <a:rPr lang="en-US" baseline="0" dirty="0" smtClean="0"/>
              <a:t>Note that the MSL trajectory stays close to the (modeled) magnetic field line from the Sun that intersects with the Earth. The actual field line separation distances in longitude and latitude have been determined using an updated version of WSA-ENLIL.</a:t>
            </a:r>
            <a:endParaRPr lang="en-US" dirty="0"/>
          </a:p>
        </p:txBody>
      </p:sp>
      <p:sp>
        <p:nvSpPr>
          <p:cNvPr id="4" name="Slide Number Placeholder 3"/>
          <p:cNvSpPr>
            <a:spLocks noGrp="1"/>
          </p:cNvSpPr>
          <p:nvPr>
            <p:ph type="sldNum" sz="quarter" idx="10"/>
          </p:nvPr>
        </p:nvSpPr>
        <p:spPr/>
        <p:txBody>
          <a:bodyPr/>
          <a:lstStyle/>
          <a:p>
            <a:fld id="{CAE61634-1702-CE40-B94F-3BABF0043905}" type="slidenum">
              <a:rPr lang="en-US" smtClean="0"/>
              <a:pPr/>
              <a:t>10</a:t>
            </a:fld>
            <a:endParaRPr lang="en-US"/>
          </a:p>
        </p:txBody>
      </p:sp>
    </p:spTree>
    <p:extLst>
      <p:ext uri="{BB962C8B-B14F-4D97-AF65-F5344CB8AC3E}">
        <p14:creationId xmlns:p14="http://schemas.microsoft.com/office/powerpoint/2010/main" val="24919201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F3647FD-6C97-544C-A6EE-601641B98200}" type="datetimeFigureOut">
              <a:rPr lang="en-US" smtClean="0"/>
              <a:pPr/>
              <a:t>9/26/12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E4C885-C702-3146-A2DE-8EB8240A6F33}" type="slidenum">
              <a:rPr lang="en-US" smtClean="0"/>
              <a:pPr/>
              <a:t>‹#›</a:t>
            </a:fld>
            <a:endParaRPr lang="en-US"/>
          </a:p>
        </p:txBody>
      </p:sp>
    </p:spTree>
    <p:extLst>
      <p:ext uri="{BB962C8B-B14F-4D97-AF65-F5344CB8AC3E}">
        <p14:creationId xmlns:p14="http://schemas.microsoft.com/office/powerpoint/2010/main" val="2281283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F3647FD-6C97-544C-A6EE-601641B98200}" type="datetimeFigureOut">
              <a:rPr lang="en-US" smtClean="0"/>
              <a:pPr/>
              <a:t>9/26/12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E4C885-C702-3146-A2DE-8EB8240A6F33}" type="slidenum">
              <a:rPr lang="en-US" smtClean="0"/>
              <a:pPr/>
              <a:t>‹#›</a:t>
            </a:fld>
            <a:endParaRPr lang="en-US"/>
          </a:p>
        </p:txBody>
      </p:sp>
    </p:spTree>
    <p:extLst>
      <p:ext uri="{BB962C8B-B14F-4D97-AF65-F5344CB8AC3E}">
        <p14:creationId xmlns:p14="http://schemas.microsoft.com/office/powerpoint/2010/main" val="30200069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F3647FD-6C97-544C-A6EE-601641B98200}" type="datetimeFigureOut">
              <a:rPr lang="en-US" smtClean="0"/>
              <a:pPr/>
              <a:t>9/26/12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E4C885-C702-3146-A2DE-8EB8240A6F33}" type="slidenum">
              <a:rPr lang="en-US" smtClean="0"/>
              <a:pPr/>
              <a:t>‹#›</a:t>
            </a:fld>
            <a:endParaRPr lang="en-US"/>
          </a:p>
        </p:txBody>
      </p:sp>
    </p:spTree>
    <p:extLst>
      <p:ext uri="{BB962C8B-B14F-4D97-AF65-F5344CB8AC3E}">
        <p14:creationId xmlns:p14="http://schemas.microsoft.com/office/powerpoint/2010/main" val="18811032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F3647FD-6C97-544C-A6EE-601641B98200}" type="datetimeFigureOut">
              <a:rPr lang="en-US" smtClean="0"/>
              <a:pPr/>
              <a:t>9/26/12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E4C885-C702-3146-A2DE-8EB8240A6F33}" type="slidenum">
              <a:rPr lang="en-US" smtClean="0"/>
              <a:pPr/>
              <a:t>‹#›</a:t>
            </a:fld>
            <a:endParaRPr lang="en-US"/>
          </a:p>
        </p:txBody>
      </p:sp>
    </p:spTree>
    <p:extLst>
      <p:ext uri="{BB962C8B-B14F-4D97-AF65-F5344CB8AC3E}">
        <p14:creationId xmlns:p14="http://schemas.microsoft.com/office/powerpoint/2010/main" val="28024853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F3647FD-6C97-544C-A6EE-601641B98200}" type="datetimeFigureOut">
              <a:rPr lang="en-US" smtClean="0"/>
              <a:pPr/>
              <a:t>9/26/12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E4C885-C702-3146-A2DE-8EB8240A6F33}" type="slidenum">
              <a:rPr lang="en-US" smtClean="0"/>
              <a:pPr/>
              <a:t>‹#›</a:t>
            </a:fld>
            <a:endParaRPr lang="en-US"/>
          </a:p>
        </p:txBody>
      </p:sp>
    </p:spTree>
    <p:extLst>
      <p:ext uri="{BB962C8B-B14F-4D97-AF65-F5344CB8AC3E}">
        <p14:creationId xmlns:p14="http://schemas.microsoft.com/office/powerpoint/2010/main" val="35064564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F3647FD-6C97-544C-A6EE-601641B98200}" type="datetimeFigureOut">
              <a:rPr lang="en-US" smtClean="0"/>
              <a:pPr/>
              <a:t>9/26/12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BE4C885-C702-3146-A2DE-8EB8240A6F33}" type="slidenum">
              <a:rPr lang="en-US" smtClean="0"/>
              <a:pPr/>
              <a:t>‹#›</a:t>
            </a:fld>
            <a:endParaRPr lang="en-US"/>
          </a:p>
        </p:txBody>
      </p:sp>
    </p:spTree>
    <p:extLst>
      <p:ext uri="{BB962C8B-B14F-4D97-AF65-F5344CB8AC3E}">
        <p14:creationId xmlns:p14="http://schemas.microsoft.com/office/powerpoint/2010/main" val="34702210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F3647FD-6C97-544C-A6EE-601641B98200}" type="datetimeFigureOut">
              <a:rPr lang="en-US" smtClean="0"/>
              <a:pPr/>
              <a:t>9/26/12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BE4C885-C702-3146-A2DE-8EB8240A6F33}" type="slidenum">
              <a:rPr lang="en-US" smtClean="0"/>
              <a:pPr/>
              <a:t>‹#›</a:t>
            </a:fld>
            <a:endParaRPr lang="en-US"/>
          </a:p>
        </p:txBody>
      </p:sp>
    </p:spTree>
    <p:extLst>
      <p:ext uri="{BB962C8B-B14F-4D97-AF65-F5344CB8AC3E}">
        <p14:creationId xmlns:p14="http://schemas.microsoft.com/office/powerpoint/2010/main" val="24882273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F3647FD-6C97-544C-A6EE-601641B98200}" type="datetimeFigureOut">
              <a:rPr lang="en-US" smtClean="0"/>
              <a:pPr/>
              <a:t>9/26/12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BE4C885-C702-3146-A2DE-8EB8240A6F33}" type="slidenum">
              <a:rPr lang="en-US" smtClean="0"/>
              <a:pPr/>
              <a:t>‹#›</a:t>
            </a:fld>
            <a:endParaRPr lang="en-US"/>
          </a:p>
        </p:txBody>
      </p:sp>
    </p:spTree>
    <p:extLst>
      <p:ext uri="{BB962C8B-B14F-4D97-AF65-F5344CB8AC3E}">
        <p14:creationId xmlns:p14="http://schemas.microsoft.com/office/powerpoint/2010/main" val="31780637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F3647FD-6C97-544C-A6EE-601641B98200}" type="datetimeFigureOut">
              <a:rPr lang="en-US" smtClean="0"/>
              <a:pPr/>
              <a:t>9/26/12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BE4C885-C702-3146-A2DE-8EB8240A6F33}" type="slidenum">
              <a:rPr lang="en-US" smtClean="0"/>
              <a:pPr/>
              <a:t>‹#›</a:t>
            </a:fld>
            <a:endParaRPr lang="en-US"/>
          </a:p>
        </p:txBody>
      </p:sp>
    </p:spTree>
    <p:extLst>
      <p:ext uri="{BB962C8B-B14F-4D97-AF65-F5344CB8AC3E}">
        <p14:creationId xmlns:p14="http://schemas.microsoft.com/office/powerpoint/2010/main" val="42436183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F3647FD-6C97-544C-A6EE-601641B98200}" type="datetimeFigureOut">
              <a:rPr lang="en-US" smtClean="0"/>
              <a:pPr/>
              <a:t>9/26/12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BE4C885-C702-3146-A2DE-8EB8240A6F33}" type="slidenum">
              <a:rPr lang="en-US" smtClean="0"/>
              <a:pPr/>
              <a:t>‹#›</a:t>
            </a:fld>
            <a:endParaRPr lang="en-US"/>
          </a:p>
        </p:txBody>
      </p:sp>
    </p:spTree>
    <p:extLst>
      <p:ext uri="{BB962C8B-B14F-4D97-AF65-F5344CB8AC3E}">
        <p14:creationId xmlns:p14="http://schemas.microsoft.com/office/powerpoint/2010/main" val="16975151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F3647FD-6C97-544C-A6EE-601641B98200}" type="datetimeFigureOut">
              <a:rPr lang="en-US" smtClean="0"/>
              <a:pPr/>
              <a:t>9/26/12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BE4C885-C702-3146-A2DE-8EB8240A6F33}" type="slidenum">
              <a:rPr lang="en-US" smtClean="0"/>
              <a:pPr/>
              <a:t>‹#›</a:t>
            </a:fld>
            <a:endParaRPr lang="en-US"/>
          </a:p>
        </p:txBody>
      </p:sp>
    </p:spTree>
    <p:extLst>
      <p:ext uri="{BB962C8B-B14F-4D97-AF65-F5344CB8AC3E}">
        <p14:creationId xmlns:p14="http://schemas.microsoft.com/office/powerpoint/2010/main" val="3091897736"/>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F3647FD-6C97-544C-A6EE-601641B98200}" type="datetimeFigureOut">
              <a:rPr lang="en-US" smtClean="0"/>
              <a:pPr/>
              <a:t>9/26/12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BE4C885-C702-3146-A2DE-8EB8240A6F33}" type="slidenum">
              <a:rPr lang="en-US" smtClean="0"/>
              <a:pPr/>
              <a:t>‹#›</a:t>
            </a:fld>
            <a:endParaRPr lang="en-US"/>
          </a:p>
        </p:txBody>
      </p:sp>
    </p:spTree>
    <p:extLst>
      <p:ext uri="{BB962C8B-B14F-4D97-AF65-F5344CB8AC3E}">
        <p14:creationId xmlns:p14="http://schemas.microsoft.com/office/powerpoint/2010/main" val="13699891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9.xml"/><Relationship Id="rId5" Type="http://schemas.openxmlformats.org/officeDocument/2006/relationships/image" Target="../media/image16.png"/><Relationship Id="rId1" Type="http://schemas.microsoft.com/office/2007/relationships/media" Target="../media/media1.gif"/><Relationship Id="rId2" Type="http://schemas.openxmlformats.org/officeDocument/2006/relationships/video" Target="../media/media1.gi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7.gif"/></Relationships>
</file>

<file path=ppt/slides/_rels/slide12.xml.rels><?xml version="1.0" encoding="UTF-8" standalone="yes"?>
<Relationships xmlns="http://schemas.openxmlformats.org/package/2006/relationships"><Relationship Id="rId3" Type="http://schemas.openxmlformats.org/officeDocument/2006/relationships/image" Target="../media/image18.gif"/><Relationship Id="rId4" Type="http://schemas.openxmlformats.org/officeDocument/2006/relationships/image" Target="../media/image1.png"/><Relationship Id="rId5" Type="http://schemas.openxmlformats.org/officeDocument/2006/relationships/image" Target="../media/image11.png"/><Relationship Id="rId6" Type="http://schemas.openxmlformats.org/officeDocument/2006/relationships/image" Target="../media/image12.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image" Target="../media/image19.gif"/><Relationship Id="rId4" Type="http://schemas.openxmlformats.org/officeDocument/2006/relationships/image" Target="../media/image1.pn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1" Type="http://schemas.openxmlformats.org/officeDocument/2006/relationships/slideLayout" Target="../slideLayouts/slideLayout1.xml"/><Relationship Id="rId2"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5.png"/><Relationship Id="rId5" Type="http://schemas.openxmlformats.org/officeDocument/2006/relationships/image" Target="../media/image6.jpeg"/><Relationship Id="rId6" Type="http://schemas.openxmlformats.org/officeDocument/2006/relationships/image" Target="../media/image7.jpeg"/><Relationship Id="rId7" Type="http://schemas.openxmlformats.org/officeDocument/2006/relationships/image" Target="../media/image8.gif"/><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5.png"/><Relationship Id="rId5" Type="http://schemas.openxmlformats.org/officeDocument/2006/relationships/image" Target="../media/image6.jpeg"/><Relationship Id="rId6" Type="http://schemas.openxmlformats.org/officeDocument/2006/relationships/image" Target="../media/image8.gif"/><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4" Type="http://schemas.openxmlformats.org/officeDocument/2006/relationships/image" Target="../media/image10.gif"/><Relationship Id="rId5" Type="http://schemas.openxmlformats.org/officeDocument/2006/relationships/image" Target="../media/image11.png"/><Relationship Id="rId6" Type="http://schemas.openxmlformats.org/officeDocument/2006/relationships/image" Target="../media/image12.png"/><Relationship Id="rId7" Type="http://schemas.openxmlformats.org/officeDocument/2006/relationships/image" Target="../media/image13.gif"/><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image" Target="../media/image15.gif"/><Relationship Id="rId4" Type="http://schemas.openxmlformats.org/officeDocument/2006/relationships/image" Target="../media/image11.png"/><Relationship Id="rId5" Type="http://schemas.openxmlformats.org/officeDocument/2006/relationships/image" Target="../media/image12.png"/><Relationship Id="rId6" Type="http://schemas.openxmlformats.org/officeDocument/2006/relationships/image" Target="../media/image1.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522300"/>
            <a:ext cx="7772400" cy="1470025"/>
          </a:xfrm>
        </p:spPr>
        <p:txBody>
          <a:bodyPr>
            <a:normAutofit fontScale="90000"/>
          </a:bodyPr>
          <a:lstStyle/>
          <a:p>
            <a:r>
              <a:rPr lang="en-US" dirty="0" smtClean="0"/>
              <a:t>Linkage </a:t>
            </a:r>
            <a:r>
              <a:rPr lang="en-US" dirty="0"/>
              <a:t>of </a:t>
            </a:r>
            <a:r>
              <a:rPr lang="en-US" dirty="0" smtClean="0"/>
              <a:t>Radiation </a:t>
            </a:r>
            <a:r>
              <a:rPr lang="en-US" dirty="0"/>
              <a:t>E</a:t>
            </a:r>
            <a:r>
              <a:rPr lang="en-US" dirty="0" smtClean="0"/>
              <a:t>nvironment </a:t>
            </a:r>
            <a:r>
              <a:rPr lang="en-US" dirty="0"/>
              <a:t>V</a:t>
            </a:r>
            <a:r>
              <a:rPr lang="en-US" dirty="0" smtClean="0"/>
              <a:t>ariability </a:t>
            </a:r>
            <a:r>
              <a:rPr lang="en-US" dirty="0"/>
              <a:t>near Earth with MSL on the </a:t>
            </a:r>
            <a:r>
              <a:rPr lang="en-US" dirty="0" smtClean="0"/>
              <a:t>Cruise </a:t>
            </a:r>
            <a:r>
              <a:rPr lang="en-US" dirty="0"/>
              <a:t>to Mars</a:t>
            </a:r>
            <a:br>
              <a:rPr lang="en-US" dirty="0"/>
            </a:br>
            <a:endParaRPr lang="en-US" dirty="0"/>
          </a:p>
        </p:txBody>
      </p:sp>
      <p:sp>
        <p:nvSpPr>
          <p:cNvPr id="3" name="Subtitle 2"/>
          <p:cNvSpPr>
            <a:spLocks noGrp="1"/>
          </p:cNvSpPr>
          <p:nvPr>
            <p:ph type="subTitle" idx="1"/>
          </p:nvPr>
        </p:nvSpPr>
        <p:spPr>
          <a:xfrm>
            <a:off x="1191503" y="4004950"/>
            <a:ext cx="6725719" cy="2171664"/>
          </a:xfrm>
        </p:spPr>
        <p:txBody>
          <a:bodyPr>
            <a:normAutofit fontScale="62500" lnSpcReduction="20000"/>
          </a:bodyPr>
          <a:lstStyle/>
          <a:p>
            <a:r>
              <a:rPr lang="en-US" dirty="0"/>
              <a:t>by A. Posner, C. </a:t>
            </a:r>
            <a:r>
              <a:rPr lang="en-US" dirty="0" err="1"/>
              <a:t>Zeitlin</a:t>
            </a:r>
            <a:r>
              <a:rPr lang="en-US" dirty="0"/>
              <a:t>, D. M. </a:t>
            </a:r>
            <a:r>
              <a:rPr lang="en-US" dirty="0" err="1"/>
              <a:t>Hassler</a:t>
            </a:r>
            <a:r>
              <a:rPr lang="en-US" dirty="0"/>
              <a:t>, R. F. </a:t>
            </a:r>
            <a:r>
              <a:rPr lang="en-US" dirty="0" err="1"/>
              <a:t>Wimmer-Schweingruber</a:t>
            </a:r>
            <a:r>
              <a:rPr lang="en-US" dirty="0"/>
              <a:t>, P. MacNeice</a:t>
            </a:r>
            <a:r>
              <a:rPr lang="en-US" dirty="0" smtClean="0"/>
              <a:t>, D. </a:t>
            </a:r>
            <a:r>
              <a:rPr lang="en-US" dirty="0" err="1" smtClean="0"/>
              <a:t>Odstrcil</a:t>
            </a:r>
            <a:r>
              <a:rPr lang="en-US" dirty="0" smtClean="0"/>
              <a:t>, </a:t>
            </a:r>
            <a:r>
              <a:rPr lang="en-US" dirty="0"/>
              <a:t>L. </a:t>
            </a:r>
            <a:r>
              <a:rPr lang="en-US" dirty="0" err="1"/>
              <a:t>Rastaetter</a:t>
            </a:r>
            <a:r>
              <a:rPr lang="en-US" dirty="0" smtClean="0"/>
              <a:t>, B. Heber, B. Ehresmann,  F. A. Cucinotta, J. </a:t>
            </a:r>
            <a:r>
              <a:rPr lang="en-US" dirty="0"/>
              <a:t>P. Andrews, R. </a:t>
            </a:r>
            <a:r>
              <a:rPr lang="en-US" dirty="0" err="1" smtClean="0"/>
              <a:t>Beaujean</a:t>
            </a:r>
            <a:r>
              <a:rPr lang="en-US" dirty="0" smtClean="0"/>
              <a:t>, </a:t>
            </a:r>
            <a:r>
              <a:rPr lang="en-US" dirty="0"/>
              <a:t>E. Boehm, S. Boettcher, D. </a:t>
            </a:r>
            <a:r>
              <a:rPr lang="en-US" dirty="0" err="1"/>
              <a:t>Brinza</a:t>
            </a:r>
            <a:r>
              <a:rPr lang="en-US" dirty="0"/>
              <a:t>, M. Bullock, S. </a:t>
            </a:r>
            <a:r>
              <a:rPr lang="en-US" dirty="0" err="1"/>
              <a:t>Burmeister</a:t>
            </a:r>
            <a:r>
              <a:rPr lang="en-US" dirty="0"/>
              <a:t>, T. </a:t>
            </a:r>
            <a:r>
              <a:rPr lang="en-US" dirty="0" err="1"/>
              <a:t>Cleghorn</a:t>
            </a:r>
            <a:r>
              <a:rPr lang="en-US" dirty="0"/>
              <a:t>, </a:t>
            </a:r>
            <a:r>
              <a:rPr lang="en-US" dirty="0" smtClean="0"/>
              <a:t>J. Eigenbrode, </a:t>
            </a:r>
            <a:r>
              <a:rPr lang="en-US" dirty="0"/>
              <a:t>M. </a:t>
            </a:r>
            <a:r>
              <a:rPr lang="en-US" dirty="0" err="1"/>
              <a:t>Epperly</a:t>
            </a:r>
            <a:r>
              <a:rPr lang="en-US" dirty="0"/>
              <a:t>, D. </a:t>
            </a:r>
            <a:r>
              <a:rPr lang="en-US" dirty="0" err="1"/>
              <a:t>Grinspoon</a:t>
            </a:r>
            <a:r>
              <a:rPr lang="en-US" dirty="0"/>
              <a:t>, J. </a:t>
            </a:r>
            <a:r>
              <a:rPr lang="en-US" dirty="0" err="1"/>
              <a:t>Guo</a:t>
            </a:r>
            <a:r>
              <a:rPr lang="en-US" dirty="0"/>
              <a:t>, M.-H. Kim, J. Koehler, O. </a:t>
            </a:r>
            <a:r>
              <a:rPr lang="en-US" dirty="0" err="1"/>
              <a:t>Kortmann</a:t>
            </a:r>
            <a:r>
              <a:rPr lang="en-US" dirty="0"/>
              <a:t>, C. Martin, R. Mueller-</a:t>
            </a:r>
            <a:r>
              <a:rPr lang="en-US" dirty="0" err="1"/>
              <a:t>Mellin</a:t>
            </a:r>
            <a:r>
              <a:rPr lang="en-US" dirty="0"/>
              <a:t>, K. Neal, J. Peterson, S. C. R. </a:t>
            </a:r>
            <a:r>
              <a:rPr lang="en-US" dirty="0" err="1"/>
              <a:t>Rafkin</a:t>
            </a:r>
            <a:r>
              <a:rPr lang="en-US" dirty="0"/>
              <a:t>, G. Reitz, L. </a:t>
            </a:r>
            <a:r>
              <a:rPr lang="en-US" dirty="0" err="1"/>
              <a:t>Seimetz</a:t>
            </a:r>
            <a:r>
              <a:rPr lang="en-US" dirty="0"/>
              <a:t>,  K. D. Smith, Y. Tyler, and E. </a:t>
            </a:r>
            <a:r>
              <a:rPr lang="en-US" dirty="0" err="1"/>
              <a:t>Weigle</a:t>
            </a:r>
            <a:endParaRPr lang="en-US" dirty="0"/>
          </a:p>
        </p:txBody>
      </p:sp>
      <p:pic>
        <p:nvPicPr>
          <p:cNvPr id="1026" name="Picture 2"/>
          <p:cNvPicPr>
            <a:picLocks noChangeAspect="1" noChangeArrowheads="1"/>
          </p:cNvPicPr>
          <p:nvPr/>
        </p:nvPicPr>
        <p:blipFill>
          <a:blip r:embed="rId3"/>
          <a:srcRect/>
          <a:stretch>
            <a:fillRect/>
          </a:stretch>
        </p:blipFill>
        <p:spPr bwMode="auto">
          <a:xfrm>
            <a:off x="6843000" y="6434"/>
            <a:ext cx="2148444" cy="2139781"/>
          </a:xfrm>
          <a:prstGeom prst="rect">
            <a:avLst/>
          </a:prstGeom>
          <a:noFill/>
          <a:ln w="9525">
            <a:noFill/>
            <a:miter lim="800000"/>
            <a:headEnd/>
            <a:tailEnd/>
          </a:ln>
        </p:spPr>
      </p:pic>
    </p:spTree>
    <p:extLst>
      <p:ext uri="{BB962C8B-B14F-4D97-AF65-F5344CB8AC3E}">
        <p14:creationId xmlns:p14="http://schemas.microsoft.com/office/powerpoint/2010/main" val="3281146642"/>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26275"/>
          </a:xfrm>
        </p:spPr>
        <p:txBody>
          <a:bodyPr/>
          <a:lstStyle/>
          <a:p>
            <a:r>
              <a:rPr lang="en-US" dirty="0" smtClean="0"/>
              <a:t>WSA-ENLIL &amp; MSL Cruise Phase</a:t>
            </a:r>
            <a:endParaRPr lang="en-US" dirty="0"/>
          </a:p>
        </p:txBody>
      </p:sp>
      <p:pic>
        <p:nvPicPr>
          <p:cNvPr id="4" name="movie_10.gif">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233580" y="712520"/>
            <a:ext cx="8662589" cy="5413644"/>
          </a:xfrm>
        </p:spPr>
      </p:pic>
      <p:sp>
        <p:nvSpPr>
          <p:cNvPr id="5" name="TextBox 4"/>
          <p:cNvSpPr txBox="1"/>
          <p:nvPr/>
        </p:nvSpPr>
        <p:spPr>
          <a:xfrm>
            <a:off x="7030994" y="6339016"/>
            <a:ext cx="1655806" cy="369332"/>
          </a:xfrm>
          <a:prstGeom prst="rect">
            <a:avLst/>
          </a:prstGeom>
          <a:noFill/>
        </p:spPr>
        <p:txBody>
          <a:bodyPr wrap="square" rtlCol="0">
            <a:spAutoFit/>
          </a:bodyPr>
          <a:lstStyle/>
          <a:p>
            <a:r>
              <a:rPr lang="en-US" dirty="0" smtClean="0"/>
              <a:t>c/o D. Odstrcil</a:t>
            </a:r>
            <a:endParaRPr lang="en-US" dirty="0"/>
          </a:p>
        </p:txBody>
      </p:sp>
    </p:spTree>
    <p:extLst>
      <p:ext uri="{BB962C8B-B14F-4D97-AF65-F5344CB8AC3E}">
        <p14:creationId xmlns:p14="http://schemas.microsoft.com/office/powerpoint/2010/main" val="2599713809"/>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5888"/>
            <a:ext cx="8229600" cy="865393"/>
          </a:xfrm>
        </p:spPr>
        <p:txBody>
          <a:bodyPr/>
          <a:lstStyle/>
          <a:p>
            <a:r>
              <a:rPr lang="en-US" dirty="0" smtClean="0"/>
              <a:t>Magnetic field line separation</a:t>
            </a:r>
            <a:endParaRPr lang="en-US" dirty="0"/>
          </a:p>
        </p:txBody>
      </p:sp>
      <p:pic>
        <p:nvPicPr>
          <p:cNvPr id="4" name="Content Placeholder 3" descr="msl_proj_plot.gif"/>
          <p:cNvPicPr>
            <a:picLocks noGrp="1" noChangeAspect="1"/>
          </p:cNvPicPr>
          <p:nvPr>
            <p:ph idx="1"/>
          </p:nvPr>
        </p:nvPicPr>
        <p:blipFill rotWithShape="1">
          <a:blip r:embed="rId3">
            <a:extLst>
              <a:ext uri="{28A0092B-C50C-407E-A947-70E740481C1C}">
                <a14:useLocalDpi xmlns:a14="http://schemas.microsoft.com/office/drawing/2010/main" val="0"/>
              </a:ext>
            </a:extLst>
          </a:blip>
          <a:srcRect l="4000" t="2400" r="800" b="1200"/>
          <a:stretch/>
        </p:blipFill>
        <p:spPr>
          <a:xfrm>
            <a:off x="365220" y="953244"/>
            <a:ext cx="8692250" cy="5867827"/>
          </a:xfrm>
        </p:spPr>
      </p:pic>
      <p:cxnSp>
        <p:nvCxnSpPr>
          <p:cNvPr id="6" name="Straight Connector 5"/>
          <p:cNvCxnSpPr/>
          <p:nvPr/>
        </p:nvCxnSpPr>
        <p:spPr>
          <a:xfrm>
            <a:off x="2861953" y="1140031"/>
            <a:ext cx="0" cy="5118255"/>
          </a:xfrm>
          <a:prstGeom prst="line">
            <a:avLst/>
          </a:prstGeom>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a:off x="5723907" y="1140031"/>
            <a:ext cx="11875" cy="5213255"/>
          </a:xfrm>
          <a:prstGeom prst="line">
            <a:avLst/>
          </a:prstGeom>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2873828" y="3718388"/>
            <a:ext cx="2814458" cy="369332"/>
          </a:xfrm>
          <a:prstGeom prst="rect">
            <a:avLst/>
          </a:prstGeom>
          <a:noFill/>
        </p:spPr>
        <p:txBody>
          <a:bodyPr wrap="square" rtlCol="0">
            <a:spAutoFit/>
          </a:bodyPr>
          <a:lstStyle/>
          <a:p>
            <a:r>
              <a:rPr lang="en-US" dirty="0" smtClean="0"/>
              <a:t>Feb. 1 – May 4 Time Interval</a:t>
            </a:r>
            <a:endParaRPr lang="en-US" dirty="0"/>
          </a:p>
        </p:txBody>
      </p:sp>
      <p:sp>
        <p:nvSpPr>
          <p:cNvPr id="3" name="TextBox 2"/>
          <p:cNvSpPr txBox="1"/>
          <p:nvPr/>
        </p:nvSpPr>
        <p:spPr>
          <a:xfrm>
            <a:off x="1139693" y="2523418"/>
            <a:ext cx="4548593" cy="523220"/>
          </a:xfrm>
          <a:prstGeom prst="rect">
            <a:avLst/>
          </a:prstGeom>
          <a:noFill/>
        </p:spPr>
        <p:txBody>
          <a:bodyPr wrap="square" rtlCol="0">
            <a:spAutoFit/>
          </a:bodyPr>
          <a:lstStyle/>
          <a:p>
            <a:r>
              <a:rPr lang="en-US" sz="2800" dirty="0" err="1" smtClean="0"/>
              <a:t>Hohmann</a:t>
            </a:r>
            <a:r>
              <a:rPr lang="en-US" sz="2800" dirty="0" smtClean="0"/>
              <a:t>-Parker Effect</a:t>
            </a:r>
            <a:endParaRPr lang="en-US" sz="2800" dirty="0"/>
          </a:p>
        </p:txBody>
      </p:sp>
    </p:spTree>
    <p:extLst>
      <p:ext uri="{BB962C8B-B14F-4D97-AF65-F5344CB8AC3E}">
        <p14:creationId xmlns:p14="http://schemas.microsoft.com/office/powerpoint/2010/main" val="3696933376"/>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descr="F3pl_ratio_ltd2.gif"/>
          <p:cNvPicPr>
            <a:picLocks noGrp="1" noChangeAspect="1"/>
          </p:cNvPicPr>
          <p:nvPr>
            <p:ph idx="1"/>
          </p:nvPr>
        </p:nvPicPr>
        <p:blipFill rotWithShape="1">
          <a:blip r:embed="rId3">
            <a:extLst>
              <a:ext uri="{28A0092B-C50C-407E-A947-70E740481C1C}">
                <a14:useLocalDpi xmlns:a14="http://schemas.microsoft.com/office/drawing/2010/main" val="0"/>
              </a:ext>
            </a:extLst>
          </a:blip>
          <a:srcRect t="2032" r="-3097" b="-7449"/>
          <a:stretch/>
        </p:blipFill>
        <p:spPr>
          <a:xfrm>
            <a:off x="17825" y="22370"/>
            <a:ext cx="8229600" cy="7322516"/>
          </a:xfrm>
        </p:spPr>
      </p:pic>
      <p:pic>
        <p:nvPicPr>
          <p:cNvPr id="4" name="Picture 2"/>
          <p:cNvPicPr>
            <a:picLocks noChangeAspect="1" noChangeArrowheads="1"/>
          </p:cNvPicPr>
          <p:nvPr/>
        </p:nvPicPr>
        <p:blipFill>
          <a:blip r:embed="rId4"/>
          <a:srcRect/>
          <a:stretch>
            <a:fillRect/>
          </a:stretch>
        </p:blipFill>
        <p:spPr bwMode="auto">
          <a:xfrm>
            <a:off x="6991376" y="13388"/>
            <a:ext cx="2148444" cy="2139781"/>
          </a:xfrm>
          <a:prstGeom prst="rect">
            <a:avLst/>
          </a:prstGeom>
          <a:noFill/>
          <a:ln w="9525">
            <a:noFill/>
            <a:miter lim="800000"/>
            <a:headEnd/>
            <a:tailEnd/>
          </a:ln>
        </p:spPr>
      </p:pic>
      <p:pic>
        <p:nvPicPr>
          <p:cNvPr id="5" name="Picture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29400" y="2345629"/>
            <a:ext cx="2514600" cy="170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3"/>
          <p:cNvPicPr>
            <a:picLocks noChangeAspect="1" noChangeArrowheads="1"/>
          </p:cNvPicPr>
          <p:nvPr/>
        </p:nvPicPr>
        <p:blipFill>
          <a:blip r:embed="rId6">
            <a:extLst>
              <a:ext uri="{28A0092B-C50C-407E-A947-70E740481C1C}">
                <a14:useLocalDpi xmlns:a14="http://schemas.microsoft.com/office/drawing/2010/main" val="0"/>
              </a:ext>
            </a:extLst>
          </a:blip>
          <a:srcRect r="11163"/>
          <a:stretch>
            <a:fillRect/>
          </a:stretch>
        </p:blipFill>
        <p:spPr bwMode="auto">
          <a:xfrm>
            <a:off x="8682620" y="3133029"/>
            <a:ext cx="457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1710046" y="1783837"/>
            <a:ext cx="2814458" cy="369332"/>
          </a:xfrm>
          <a:prstGeom prst="rect">
            <a:avLst/>
          </a:prstGeom>
          <a:noFill/>
        </p:spPr>
        <p:txBody>
          <a:bodyPr wrap="square" rtlCol="0">
            <a:spAutoFit/>
          </a:bodyPr>
          <a:lstStyle/>
          <a:p>
            <a:r>
              <a:rPr lang="en-US" dirty="0" smtClean="0"/>
              <a:t>Feb. 1 – May 4 Time Interval</a:t>
            </a:r>
            <a:endParaRPr lang="en-US" dirty="0"/>
          </a:p>
        </p:txBody>
      </p:sp>
    </p:spTree>
    <p:extLst>
      <p:ext uri="{BB962C8B-B14F-4D97-AF65-F5344CB8AC3E}">
        <p14:creationId xmlns:p14="http://schemas.microsoft.com/office/powerpoint/2010/main" val="2449399298"/>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 name="Content Placeholder 6" descr="rad_grad_ltd2.gif"/>
          <p:cNvPicPr>
            <a:picLocks noGrp="1" noChangeAspect="1"/>
          </p:cNvPicPr>
          <p:nvPr>
            <p:ph idx="1"/>
          </p:nvPr>
        </p:nvPicPr>
        <p:blipFill rotWithShape="1">
          <a:blip r:embed="rId3">
            <a:extLst>
              <a:ext uri="{28A0092B-C50C-407E-A947-70E740481C1C}">
                <a14:useLocalDpi xmlns:a14="http://schemas.microsoft.com/office/drawing/2010/main" val="0"/>
              </a:ext>
            </a:extLst>
          </a:blip>
          <a:srcRect l="-14261" t="2812" r="-14261" b="-2812"/>
          <a:stretch/>
        </p:blipFill>
        <p:spPr>
          <a:xfrm>
            <a:off x="154993" y="0"/>
            <a:ext cx="8814011" cy="6858000"/>
          </a:xfrm>
        </p:spPr>
      </p:pic>
      <p:pic>
        <p:nvPicPr>
          <p:cNvPr id="4" name="Picture 2"/>
          <p:cNvPicPr>
            <a:picLocks noChangeAspect="1" noChangeArrowheads="1"/>
          </p:cNvPicPr>
          <p:nvPr/>
        </p:nvPicPr>
        <p:blipFill>
          <a:blip r:embed="rId4"/>
          <a:srcRect/>
          <a:stretch>
            <a:fillRect/>
          </a:stretch>
        </p:blipFill>
        <p:spPr bwMode="auto">
          <a:xfrm>
            <a:off x="6974935" y="15247"/>
            <a:ext cx="2148444" cy="2139781"/>
          </a:xfrm>
          <a:prstGeom prst="rect">
            <a:avLst/>
          </a:prstGeom>
          <a:noFill/>
          <a:ln w="9525">
            <a:noFill/>
            <a:miter lim="800000"/>
            <a:headEnd/>
            <a:tailEnd/>
          </a:ln>
        </p:spPr>
      </p:pic>
      <p:sp>
        <p:nvSpPr>
          <p:cNvPr id="5" name="TextBox 4"/>
          <p:cNvSpPr txBox="1"/>
          <p:nvPr/>
        </p:nvSpPr>
        <p:spPr>
          <a:xfrm>
            <a:off x="2873828" y="4087720"/>
            <a:ext cx="2814458" cy="646331"/>
          </a:xfrm>
          <a:prstGeom prst="rect">
            <a:avLst/>
          </a:prstGeom>
          <a:noFill/>
        </p:spPr>
        <p:txBody>
          <a:bodyPr wrap="square" rtlCol="0">
            <a:spAutoFit/>
          </a:bodyPr>
          <a:lstStyle/>
          <a:p>
            <a:r>
              <a:rPr lang="en-US" dirty="0" smtClean="0"/>
              <a:t>Feb. 1 – May 4 Time Interval</a:t>
            </a:r>
          </a:p>
          <a:p>
            <a:r>
              <a:rPr lang="en-US" dirty="0" smtClean="0"/>
              <a:t>(blue symbols)</a:t>
            </a:r>
            <a:endParaRPr lang="en-US" dirty="0"/>
          </a:p>
        </p:txBody>
      </p:sp>
    </p:spTree>
    <p:extLst>
      <p:ext uri="{BB962C8B-B14F-4D97-AF65-F5344CB8AC3E}">
        <p14:creationId xmlns:p14="http://schemas.microsoft.com/office/powerpoint/2010/main" val="3456552473"/>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ctrTitle"/>
          </p:nvPr>
        </p:nvSpPr>
        <p:spPr/>
        <p:txBody>
          <a:bodyPr/>
          <a:lstStyle/>
          <a:p>
            <a:endParaRPr lang="en-US">
              <a:latin typeface="Calibri" charset="0"/>
            </a:endParaRPr>
          </a:p>
        </p:txBody>
      </p:sp>
      <p:sp>
        <p:nvSpPr>
          <p:cNvPr id="3" name="Subtitle 2"/>
          <p:cNvSpPr>
            <a:spLocks noGrp="1"/>
          </p:cNvSpPr>
          <p:nvPr>
            <p:ph type="subTitle" idx="1"/>
          </p:nvPr>
        </p:nvSpPr>
        <p:spPr/>
        <p:txBody>
          <a:bodyPr rtlCol="0">
            <a:normAutofit/>
          </a:bodyPr>
          <a:lstStyle/>
          <a:p>
            <a:pPr fontAlgn="auto">
              <a:spcAft>
                <a:spcPts val="0"/>
              </a:spcAft>
              <a:buFont typeface="Arial" pitchFamily="34" charset="0"/>
              <a:buNone/>
              <a:defRPr/>
            </a:pPr>
            <a:endParaRPr lang="en-US" smtClean="0">
              <a:ea typeface="+mn-ea"/>
            </a:endParaRPr>
          </a:p>
        </p:txBody>
      </p:sp>
      <p:pic>
        <p:nvPicPr>
          <p:cNvPr id="205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431800"/>
            <a:ext cx="4264025" cy="642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4400" y="1524000"/>
            <a:ext cx="4238625" cy="379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4" name="TextBox 5"/>
          <p:cNvSpPr txBox="1">
            <a:spLocks noChangeArrowheads="1"/>
          </p:cNvSpPr>
          <p:nvPr/>
        </p:nvSpPr>
        <p:spPr bwMode="auto">
          <a:xfrm>
            <a:off x="4953000" y="5486400"/>
            <a:ext cx="3581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a:t>Fujii and McDonald, JGR, 1996</a:t>
            </a:r>
          </a:p>
        </p:txBody>
      </p:sp>
      <p:sp>
        <p:nvSpPr>
          <p:cNvPr id="7" name="Flowchart: Or 6"/>
          <p:cNvSpPr/>
          <p:nvPr/>
        </p:nvSpPr>
        <p:spPr>
          <a:xfrm>
            <a:off x="5545779" y="2154175"/>
            <a:ext cx="225631" cy="220889"/>
          </a:xfrm>
          <a:prstGeom prst="flowChartOr">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5157292"/>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05263"/>
            <a:ext cx="8229600" cy="1143000"/>
          </a:xfrm>
        </p:spPr>
        <p:txBody>
          <a:bodyPr/>
          <a:lstStyle/>
          <a:p>
            <a:r>
              <a:rPr lang="en-US" dirty="0" smtClean="0"/>
              <a:t>Discussion</a:t>
            </a:r>
            <a:endParaRPr lang="en-US" dirty="0"/>
          </a:p>
        </p:txBody>
      </p:sp>
      <p:sp>
        <p:nvSpPr>
          <p:cNvPr id="3" name="Content Placeholder 2"/>
          <p:cNvSpPr>
            <a:spLocks noGrp="1"/>
          </p:cNvSpPr>
          <p:nvPr>
            <p:ph idx="1"/>
          </p:nvPr>
        </p:nvSpPr>
        <p:spPr>
          <a:xfrm>
            <a:off x="385950" y="2110825"/>
            <a:ext cx="8229600" cy="4525963"/>
          </a:xfrm>
        </p:spPr>
        <p:txBody>
          <a:bodyPr>
            <a:normAutofit fontScale="70000" lnSpcReduction="20000"/>
          </a:bodyPr>
          <a:lstStyle/>
          <a:p>
            <a:r>
              <a:rPr lang="en-US" dirty="0" err="1" smtClean="0"/>
              <a:t>Fujii</a:t>
            </a:r>
            <a:r>
              <a:rPr lang="en-US" dirty="0" smtClean="0"/>
              <a:t> &amp; McDonald find with IMP-8, Pioneer and Voyager that GCR radial gradients are highly variable with distance and phase of the solar cycle</a:t>
            </a:r>
          </a:p>
          <a:p>
            <a:r>
              <a:rPr lang="en-US" dirty="0" smtClean="0"/>
              <a:t>Limited data from comparisons between intermediate distances. RAD fills the void. Comparison shows rather high radial gradient of ~14%/AU. </a:t>
            </a:r>
          </a:p>
          <a:p>
            <a:r>
              <a:rPr lang="en-US" dirty="0" smtClean="0"/>
              <a:t>Higher cut-off energy for protons expected at RAD vs. COSTEP. This may contribute to a seemingly high-end radial gradient, which is exacerbated by rise in modulation level during this period.</a:t>
            </a:r>
          </a:p>
          <a:p>
            <a:r>
              <a:rPr lang="en-US" dirty="0" smtClean="0"/>
              <a:t>Additional information to be gained from solar rotation phase analysis due to unique cruise phase trajectory ~ along Earth’s Parker spiral magnetic field lines </a:t>
            </a:r>
            <a:r>
              <a:rPr lang="en-US" smtClean="0"/>
              <a:t>in connection with WSA-ENLIL.</a:t>
            </a:r>
            <a:endParaRPr lang="en-US" dirty="0" smtClean="0"/>
          </a:p>
          <a:p>
            <a:r>
              <a:rPr lang="en-US" dirty="0" smtClean="0"/>
              <a:t>Higher than expected radiation dose exposure to astronauts when relied upon 1 AU GCR observations &amp; previous radial gradient determinations. Effect of excess dose on MSL s/c negligible.</a:t>
            </a:r>
            <a:endParaRPr lang="en-US" dirty="0"/>
          </a:p>
        </p:txBody>
      </p:sp>
      <p:pic>
        <p:nvPicPr>
          <p:cNvPr id="4" name="Picture 2"/>
          <p:cNvPicPr>
            <a:picLocks noChangeAspect="1" noChangeArrowheads="1"/>
          </p:cNvPicPr>
          <p:nvPr/>
        </p:nvPicPr>
        <p:blipFill>
          <a:blip r:embed="rId3"/>
          <a:srcRect/>
          <a:stretch>
            <a:fillRect/>
          </a:stretch>
        </p:blipFill>
        <p:spPr bwMode="auto">
          <a:xfrm>
            <a:off x="6974935" y="15247"/>
            <a:ext cx="2148444" cy="2139781"/>
          </a:xfrm>
          <a:prstGeom prst="rect">
            <a:avLst/>
          </a:prstGeom>
          <a:noFill/>
          <a:ln w="9525">
            <a:noFill/>
            <a:miter lim="800000"/>
            <a:headEnd/>
            <a:tailEnd/>
          </a:ln>
        </p:spPr>
      </p:pic>
    </p:spTree>
    <p:extLst>
      <p:ext uri="{BB962C8B-B14F-4D97-AF65-F5344CB8AC3E}">
        <p14:creationId xmlns:p14="http://schemas.microsoft.com/office/powerpoint/2010/main" val="362623508"/>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a:xfrm>
            <a:off x="457199" y="1600200"/>
            <a:ext cx="8513811" cy="4525963"/>
          </a:xfrm>
        </p:spPr>
        <p:txBody>
          <a:bodyPr/>
          <a:lstStyle/>
          <a:p>
            <a:r>
              <a:rPr lang="en-US" dirty="0" smtClean="0"/>
              <a:t>The cosmic ray/SEP  environment in              the inner heliosphere</a:t>
            </a:r>
          </a:p>
          <a:p>
            <a:r>
              <a:rPr lang="en-US" dirty="0" smtClean="0"/>
              <a:t>Particle </a:t>
            </a:r>
            <a:r>
              <a:rPr lang="en-US" dirty="0" smtClean="0"/>
              <a:t>propagation, the </a:t>
            </a:r>
            <a:r>
              <a:rPr lang="en-US" dirty="0" smtClean="0"/>
              <a:t>heliospheric magnetic </a:t>
            </a:r>
            <a:r>
              <a:rPr lang="en-US" dirty="0" smtClean="0"/>
              <a:t>field and the transfer orbit: HP effect</a:t>
            </a:r>
            <a:endParaRPr lang="en-US" dirty="0" smtClean="0"/>
          </a:p>
          <a:p>
            <a:r>
              <a:rPr lang="en-US" dirty="0" smtClean="0"/>
              <a:t>MSL/RAD observations and the comparison with 1 AU</a:t>
            </a:r>
          </a:p>
          <a:p>
            <a:r>
              <a:rPr lang="en-US" dirty="0" smtClean="0"/>
              <a:t>Radial cosmic ray gradients revisited</a:t>
            </a:r>
          </a:p>
          <a:p>
            <a:r>
              <a:rPr lang="en-US" dirty="0" smtClean="0"/>
              <a:t>Discussion</a:t>
            </a:r>
            <a:endParaRPr lang="en-US" dirty="0"/>
          </a:p>
        </p:txBody>
      </p:sp>
      <p:pic>
        <p:nvPicPr>
          <p:cNvPr id="4" name="Picture 2"/>
          <p:cNvPicPr>
            <a:picLocks noChangeAspect="1" noChangeArrowheads="1"/>
          </p:cNvPicPr>
          <p:nvPr/>
        </p:nvPicPr>
        <p:blipFill>
          <a:blip r:embed="rId2"/>
          <a:srcRect/>
          <a:stretch>
            <a:fillRect/>
          </a:stretch>
        </p:blipFill>
        <p:spPr bwMode="auto">
          <a:xfrm>
            <a:off x="6995556" y="6434"/>
            <a:ext cx="2148444" cy="2139781"/>
          </a:xfrm>
          <a:prstGeom prst="rect">
            <a:avLst/>
          </a:prstGeom>
          <a:noFill/>
          <a:ln w="9525">
            <a:noFill/>
            <a:miter lim="800000"/>
            <a:headEnd/>
            <a:tailEnd/>
          </a:ln>
        </p:spPr>
      </p:pic>
    </p:spTree>
    <p:extLst>
      <p:ext uri="{BB962C8B-B14F-4D97-AF65-F5344CB8AC3E}">
        <p14:creationId xmlns:p14="http://schemas.microsoft.com/office/powerpoint/2010/main" val="2369390334"/>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Galactic cosmic rays at 1 AU</a:t>
            </a:r>
            <a:endParaRPr lang="en-US" dirty="0"/>
          </a:p>
        </p:txBody>
      </p:sp>
      <p:pic>
        <p:nvPicPr>
          <p:cNvPr id="4" name="Content Placeholder 3" descr="cosmic_ray_record.jpg"/>
          <p:cNvPicPr>
            <a:picLocks noGrp="1" noChangeAspect="1"/>
          </p:cNvPicPr>
          <p:nvPr>
            <p:ph idx="1"/>
          </p:nvPr>
        </p:nvPicPr>
        <p:blipFill>
          <a:blip r:embed="rId3">
            <a:extLst>
              <a:ext uri="{28A0092B-C50C-407E-A947-70E740481C1C}">
                <a14:useLocalDpi xmlns:a14="http://schemas.microsoft.com/office/drawing/2010/main" val="0"/>
              </a:ext>
            </a:extLst>
          </a:blip>
          <a:srcRect t="1690" b="1690"/>
          <a:stretch>
            <a:fillRect/>
          </a:stretch>
        </p:blipFill>
        <p:spPr/>
      </p:pic>
    </p:spTree>
    <p:extLst>
      <p:ext uri="{BB962C8B-B14F-4D97-AF65-F5344CB8AC3E}">
        <p14:creationId xmlns:p14="http://schemas.microsoft.com/office/powerpoint/2010/main" val="2943081051"/>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dirty="0" smtClean="0"/>
              <a:t>The March 2012 </a:t>
            </a:r>
            <a:r>
              <a:rPr lang="de-DE" dirty="0" err="1" smtClean="0"/>
              <a:t>Forbush</a:t>
            </a:r>
            <a:r>
              <a:rPr lang="de-DE" dirty="0" smtClean="0"/>
              <a:t> </a:t>
            </a:r>
            <a:r>
              <a:rPr lang="de-DE" dirty="0" err="1" smtClean="0"/>
              <a:t>effect</a:t>
            </a:r>
            <a:endParaRPr lang="de-DE" dirty="0"/>
          </a:p>
        </p:txBody>
      </p:sp>
      <p:pic>
        <p:nvPicPr>
          <p:cNvPr id="4" name="Bild 3" descr="cha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4776" y="1278233"/>
            <a:ext cx="6721379" cy="4480919"/>
          </a:xfrm>
          <a:prstGeom prst="rect">
            <a:avLst/>
          </a:prstGeom>
        </p:spPr>
      </p:pic>
      <p:sp>
        <p:nvSpPr>
          <p:cNvPr id="5" name="Textfeld 4"/>
          <p:cNvSpPr txBox="1"/>
          <p:nvPr/>
        </p:nvSpPr>
        <p:spPr>
          <a:xfrm>
            <a:off x="340746" y="5918513"/>
            <a:ext cx="8627073" cy="830997"/>
          </a:xfrm>
          <a:prstGeom prst="rect">
            <a:avLst/>
          </a:prstGeom>
          <a:noFill/>
        </p:spPr>
        <p:txBody>
          <a:bodyPr wrap="square" rtlCol="0">
            <a:spAutoFit/>
          </a:bodyPr>
          <a:lstStyle/>
          <a:p>
            <a:r>
              <a:rPr lang="de-DE" sz="2400" dirty="0" smtClean="0"/>
              <a:t>Count rate </a:t>
            </a:r>
            <a:r>
              <a:rPr lang="de-DE" sz="2400" dirty="0" err="1" smtClean="0"/>
              <a:t>variation</a:t>
            </a:r>
            <a:r>
              <a:rPr lang="de-DE" sz="2400" dirty="0" smtClean="0"/>
              <a:t> </a:t>
            </a:r>
            <a:r>
              <a:rPr lang="de-DE" sz="2400" dirty="0" err="1" smtClean="0"/>
              <a:t>of</a:t>
            </a:r>
            <a:r>
              <a:rPr lang="de-DE" sz="2400" dirty="0" smtClean="0"/>
              <a:t> different </a:t>
            </a:r>
            <a:r>
              <a:rPr lang="de-DE" sz="2400" dirty="0" err="1" smtClean="0"/>
              <a:t>neutron</a:t>
            </a:r>
            <a:r>
              <a:rPr lang="de-DE" sz="2400" dirty="0" smtClean="0"/>
              <a:t> </a:t>
            </a:r>
            <a:r>
              <a:rPr lang="de-DE" sz="2400" dirty="0" err="1" smtClean="0"/>
              <a:t>monitors</a:t>
            </a:r>
            <a:r>
              <a:rPr lang="de-DE" sz="2400" dirty="0" smtClean="0"/>
              <a:t> in </a:t>
            </a:r>
            <a:r>
              <a:rPr lang="de-DE" sz="2400" dirty="0"/>
              <a:t>M</a:t>
            </a:r>
            <a:r>
              <a:rPr lang="de-DE" sz="2400" dirty="0" smtClean="0"/>
              <a:t>arch 2012 </a:t>
            </a:r>
            <a:r>
              <a:rPr lang="de-DE" sz="2400" dirty="0" err="1" smtClean="0"/>
              <a:t>during</a:t>
            </a:r>
            <a:r>
              <a:rPr lang="de-DE" sz="2400" dirty="0" smtClean="0"/>
              <a:t> a </a:t>
            </a:r>
            <a:r>
              <a:rPr lang="de-DE" sz="2400" dirty="0" err="1" smtClean="0"/>
              <a:t>period</a:t>
            </a:r>
            <a:r>
              <a:rPr lang="de-DE" sz="2400" dirty="0" smtClean="0"/>
              <a:t> </a:t>
            </a:r>
            <a:r>
              <a:rPr lang="de-DE" sz="2400" dirty="0" err="1" smtClean="0"/>
              <a:t>of</a:t>
            </a:r>
            <a:r>
              <a:rPr lang="de-DE" sz="2400" dirty="0" smtClean="0"/>
              <a:t> </a:t>
            </a:r>
            <a:r>
              <a:rPr lang="de-DE" sz="2400" dirty="0" err="1" smtClean="0"/>
              <a:t>two</a:t>
            </a:r>
            <a:r>
              <a:rPr lang="de-DE" sz="2400" dirty="0" smtClean="0"/>
              <a:t> </a:t>
            </a:r>
            <a:r>
              <a:rPr lang="de-DE" sz="2400" dirty="0" err="1" smtClean="0"/>
              <a:t>Forbush</a:t>
            </a:r>
            <a:r>
              <a:rPr lang="de-DE" sz="2400" dirty="0" smtClean="0"/>
              <a:t> </a:t>
            </a:r>
            <a:r>
              <a:rPr lang="de-DE" sz="2400" dirty="0" err="1" smtClean="0"/>
              <a:t>decreases</a:t>
            </a:r>
            <a:r>
              <a:rPr lang="de-DE" sz="2400" dirty="0" smtClean="0"/>
              <a:t>. </a:t>
            </a:r>
            <a:r>
              <a:rPr lang="de-DE" sz="2400" dirty="0" err="1" smtClean="0"/>
              <a:t>Courtesy</a:t>
            </a:r>
            <a:r>
              <a:rPr lang="de-DE" sz="2400" dirty="0" smtClean="0"/>
              <a:t>: </a:t>
            </a:r>
            <a:r>
              <a:rPr lang="de-DE" sz="2400" dirty="0" err="1" smtClean="0"/>
              <a:t>www.nmdb.eu</a:t>
            </a:r>
            <a:endParaRPr lang="de-DE" sz="2400" dirty="0"/>
          </a:p>
        </p:txBody>
      </p:sp>
    </p:spTree>
    <p:extLst>
      <p:ext uri="{BB962C8B-B14F-4D97-AF65-F5344CB8AC3E}">
        <p14:creationId xmlns:p14="http://schemas.microsoft.com/office/powerpoint/2010/main" val="1298804255"/>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4" descr="Protons_Far"/>
          <p:cNvPicPr>
            <a:picLocks noChangeAspect="1" noChangeArrowheads="1"/>
          </p:cNvPicPr>
          <p:nvPr/>
        </p:nvPicPr>
        <p:blipFill>
          <a:blip r:embed="rId3">
            <a:extLst>
              <a:ext uri="{28A0092B-C50C-407E-A947-70E740481C1C}">
                <a14:useLocalDpi xmlns:a14="http://schemas.microsoft.com/office/drawing/2010/main" val="0"/>
              </a:ext>
            </a:extLst>
          </a:blip>
          <a:srcRect t="4370" r="5208" b="8742"/>
          <a:stretch>
            <a:fillRect/>
          </a:stretch>
        </p:blipFill>
        <p:spPr bwMode="auto">
          <a:xfrm>
            <a:off x="1" y="1510167"/>
            <a:ext cx="9144000" cy="5287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4" name="Picture 5" descr="Radiation_warning_symbo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15768" y="4328813"/>
            <a:ext cx="228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1" name="Picture 9" descr="REleASE_logo_final1"/>
          <p:cNvPicPr>
            <a:picLocks noChangeAspect="1" noChangeArrowheads="1"/>
          </p:cNvPicPr>
          <p:nvPr/>
        </p:nvPicPr>
        <p:blipFill>
          <a:blip r:embed="rId5">
            <a:extLst>
              <a:ext uri="{28A0092B-C50C-407E-A947-70E740481C1C}">
                <a14:useLocalDpi xmlns:a14="http://schemas.microsoft.com/office/drawing/2010/main" val="0"/>
              </a:ext>
            </a:extLst>
          </a:blip>
          <a:srcRect l="20074" b="44800"/>
          <a:stretch>
            <a:fillRect/>
          </a:stretch>
        </p:blipFill>
        <p:spPr bwMode="auto">
          <a:xfrm>
            <a:off x="0" y="1"/>
            <a:ext cx="2248454" cy="1443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descr="road_curve.jpg"/>
          <p:cNvPicPr>
            <a:picLocks noChangeAspect="1"/>
          </p:cNvPicPr>
          <p:nvPr/>
        </p:nvPicPr>
        <p:blipFill rotWithShape="1">
          <a:blip r:embed="rId6">
            <a:extLst>
              <a:ext uri="{28A0092B-C50C-407E-A947-70E740481C1C}">
                <a14:useLocalDpi xmlns:a14="http://schemas.microsoft.com/office/drawing/2010/main" val="0"/>
              </a:ext>
            </a:extLst>
          </a:blip>
          <a:srcRect l="6719" t="33610" r="1657" b="-20"/>
          <a:stretch/>
        </p:blipFill>
        <p:spPr>
          <a:xfrm>
            <a:off x="4102284" y="4041648"/>
            <a:ext cx="5001768" cy="2715768"/>
          </a:xfrm>
          <a:prstGeom prst="rect">
            <a:avLst/>
          </a:prstGeom>
        </p:spPr>
      </p:pic>
      <p:pic>
        <p:nvPicPr>
          <p:cNvPr id="8" name="Picture 7" descr="umalogo.gif"/>
          <p:cNvPicPr>
            <a:picLocks noChangeAspect="1"/>
          </p:cNvPicPr>
          <p:nvPr/>
        </p:nvPicPr>
        <p:blipFill>
          <a:blip r:embed="rId7"/>
          <a:stretch>
            <a:fillRect/>
          </a:stretch>
        </p:blipFill>
        <p:spPr>
          <a:xfrm>
            <a:off x="2843212" y="197293"/>
            <a:ext cx="1152525" cy="1123950"/>
          </a:xfrm>
          <a:prstGeom prst="rect">
            <a:avLst/>
          </a:prstGeom>
        </p:spPr>
      </p:pic>
      <p:sp>
        <p:nvSpPr>
          <p:cNvPr id="9" name="TextBox 8"/>
          <p:cNvSpPr txBox="1"/>
          <p:nvPr/>
        </p:nvSpPr>
        <p:spPr>
          <a:xfrm>
            <a:off x="4007283" y="-40207"/>
            <a:ext cx="1775999" cy="1200329"/>
          </a:xfrm>
          <a:prstGeom prst="rect">
            <a:avLst/>
          </a:prstGeom>
          <a:noFill/>
        </p:spPr>
        <p:txBody>
          <a:bodyPr wrap="square" rtlCol="0">
            <a:spAutoFit/>
          </a:bodyPr>
          <a:lstStyle/>
          <a:p>
            <a:r>
              <a:rPr lang="en-US" sz="7200" dirty="0" smtClean="0"/>
              <a:t>SEP</a:t>
            </a:r>
            <a:endParaRPr lang="en-US" sz="7200" dirty="0"/>
          </a:p>
        </p:txBody>
      </p:sp>
    </p:spTree>
    <p:extLst>
      <p:ext uri="{BB962C8B-B14F-4D97-AF65-F5344CB8AC3E}">
        <p14:creationId xmlns:p14="http://schemas.microsoft.com/office/powerpoint/2010/main" val="40453677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4" descr="Protons_Far"/>
          <p:cNvPicPr>
            <a:picLocks noChangeAspect="1" noChangeArrowheads="1"/>
          </p:cNvPicPr>
          <p:nvPr/>
        </p:nvPicPr>
        <p:blipFill>
          <a:blip r:embed="rId3">
            <a:extLst>
              <a:ext uri="{28A0092B-C50C-407E-A947-70E740481C1C}">
                <a14:useLocalDpi xmlns:a14="http://schemas.microsoft.com/office/drawing/2010/main" val="0"/>
              </a:ext>
            </a:extLst>
          </a:blip>
          <a:srcRect t="4370" r="5208" b="8742"/>
          <a:stretch>
            <a:fillRect/>
          </a:stretch>
        </p:blipFill>
        <p:spPr bwMode="auto">
          <a:xfrm>
            <a:off x="1" y="1510167"/>
            <a:ext cx="9144000" cy="5287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4" name="Picture 5" descr="Radiation_warning_symbo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15768" y="4328813"/>
            <a:ext cx="228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1" name="Picture 9" descr="REleASE_logo_final1"/>
          <p:cNvPicPr>
            <a:picLocks noChangeAspect="1" noChangeArrowheads="1"/>
          </p:cNvPicPr>
          <p:nvPr/>
        </p:nvPicPr>
        <p:blipFill>
          <a:blip r:embed="rId5">
            <a:extLst>
              <a:ext uri="{28A0092B-C50C-407E-A947-70E740481C1C}">
                <a14:useLocalDpi xmlns:a14="http://schemas.microsoft.com/office/drawing/2010/main" val="0"/>
              </a:ext>
            </a:extLst>
          </a:blip>
          <a:srcRect l="20074" b="44800"/>
          <a:stretch>
            <a:fillRect/>
          </a:stretch>
        </p:blipFill>
        <p:spPr bwMode="auto">
          <a:xfrm>
            <a:off x="0" y="1"/>
            <a:ext cx="2248454" cy="1443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umalogo.gif"/>
          <p:cNvPicPr>
            <a:picLocks noChangeAspect="1"/>
          </p:cNvPicPr>
          <p:nvPr/>
        </p:nvPicPr>
        <p:blipFill>
          <a:blip r:embed="rId6"/>
          <a:stretch>
            <a:fillRect/>
          </a:stretch>
        </p:blipFill>
        <p:spPr>
          <a:xfrm>
            <a:off x="2843212" y="197293"/>
            <a:ext cx="1152525" cy="1123950"/>
          </a:xfrm>
          <a:prstGeom prst="rect">
            <a:avLst/>
          </a:prstGeom>
        </p:spPr>
      </p:pic>
      <p:sp>
        <p:nvSpPr>
          <p:cNvPr id="8" name="TextBox 7"/>
          <p:cNvSpPr txBox="1"/>
          <p:nvPr/>
        </p:nvSpPr>
        <p:spPr>
          <a:xfrm>
            <a:off x="4007283" y="-40207"/>
            <a:ext cx="1775999" cy="1200329"/>
          </a:xfrm>
          <a:prstGeom prst="rect">
            <a:avLst/>
          </a:prstGeom>
          <a:noFill/>
        </p:spPr>
        <p:txBody>
          <a:bodyPr wrap="square" rtlCol="0">
            <a:spAutoFit/>
          </a:bodyPr>
          <a:lstStyle/>
          <a:p>
            <a:r>
              <a:rPr lang="en-US" sz="7200" dirty="0" smtClean="0"/>
              <a:t>SEP</a:t>
            </a:r>
            <a:endParaRPr lang="en-US" sz="7200" dirty="0"/>
          </a:p>
        </p:txBody>
      </p:sp>
    </p:spTree>
    <p:extLst>
      <p:ext uri="{BB962C8B-B14F-4D97-AF65-F5344CB8AC3E}">
        <p14:creationId xmlns:p14="http://schemas.microsoft.com/office/powerpoint/2010/main" val="13452025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03388"/>
            <a:ext cx="6175169" cy="889142"/>
          </a:xfrm>
        </p:spPr>
        <p:txBody>
          <a:bodyPr>
            <a:noAutofit/>
          </a:bodyPr>
          <a:lstStyle/>
          <a:p>
            <a:r>
              <a:rPr lang="en-US" sz="4000" dirty="0" smtClean="0"/>
              <a:t>SEP event all around the sun</a:t>
            </a:r>
            <a:endParaRPr lang="en-US" sz="4000" dirty="0"/>
          </a:p>
        </p:txBody>
      </p:sp>
      <p:pic>
        <p:nvPicPr>
          <p:cNvPr id="4" name="Content Placeholder 3" descr="SEP_obs_Jan23.jpg"/>
          <p:cNvPicPr>
            <a:picLocks noGrp="1" noChangeAspect="1"/>
          </p:cNvPicPr>
          <p:nvPr>
            <p:ph idx="1"/>
          </p:nvPr>
        </p:nvPicPr>
        <p:blipFill rotWithShape="1">
          <a:blip r:embed="rId3">
            <a:extLst>
              <a:ext uri="{28A0092B-C50C-407E-A947-70E740481C1C}">
                <a14:useLocalDpi xmlns:a14="http://schemas.microsoft.com/office/drawing/2010/main" val="0"/>
              </a:ext>
            </a:extLst>
          </a:blip>
          <a:srcRect l="-3244" r="-1"/>
          <a:stretch/>
        </p:blipFill>
        <p:spPr>
          <a:xfrm>
            <a:off x="0" y="950026"/>
            <a:ext cx="4792890" cy="5907974"/>
          </a:xfrm>
        </p:spPr>
      </p:pic>
      <p:pic>
        <p:nvPicPr>
          <p:cNvPr id="3" name="Picture 2" descr="2012_01_23_sc_positions.g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61647" y="3265700"/>
            <a:ext cx="4466357" cy="3573085"/>
          </a:xfrm>
          <a:prstGeom prst="rect">
            <a:avLst/>
          </a:prstGeom>
        </p:spPr>
      </p:pic>
      <p:pic>
        <p:nvPicPr>
          <p:cNvPr id="5" name="Picture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25220" y="6190"/>
            <a:ext cx="2514600" cy="170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3"/>
          <p:cNvPicPr>
            <a:picLocks noChangeAspect="1" noChangeArrowheads="1"/>
          </p:cNvPicPr>
          <p:nvPr/>
        </p:nvPicPr>
        <p:blipFill>
          <a:blip r:embed="rId6">
            <a:extLst>
              <a:ext uri="{28A0092B-C50C-407E-A947-70E740481C1C}">
                <a14:useLocalDpi xmlns:a14="http://schemas.microsoft.com/office/drawing/2010/main" val="0"/>
              </a:ext>
            </a:extLst>
          </a:blip>
          <a:srcRect r="11163"/>
          <a:stretch>
            <a:fillRect/>
          </a:stretch>
        </p:blipFill>
        <p:spPr bwMode="auto">
          <a:xfrm>
            <a:off x="8695700" y="759268"/>
            <a:ext cx="457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Straight Arrow Connector 7"/>
          <p:cNvCxnSpPr/>
          <p:nvPr/>
        </p:nvCxnSpPr>
        <p:spPr>
          <a:xfrm>
            <a:off x="7279573" y="4560111"/>
            <a:ext cx="332509" cy="61751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9" name="Picture 8" descr="stereo_symb.gif"/>
          <p:cNvPicPr>
            <a:picLocks noChangeAspect="1"/>
          </p:cNvPicPr>
          <p:nvPr/>
        </p:nvPicPr>
        <p:blipFill>
          <a:blip r:embed="rId7"/>
          <a:stretch>
            <a:fillRect/>
          </a:stretch>
        </p:blipFill>
        <p:spPr>
          <a:xfrm>
            <a:off x="4707718" y="1707990"/>
            <a:ext cx="4423497" cy="1557710"/>
          </a:xfrm>
          <a:prstGeom prst="rect">
            <a:avLst/>
          </a:prstGeom>
        </p:spPr>
      </p:pic>
    </p:spTree>
    <p:extLst>
      <p:ext uri="{BB962C8B-B14F-4D97-AF65-F5344CB8AC3E}">
        <p14:creationId xmlns:p14="http://schemas.microsoft.com/office/powerpoint/2010/main" val="1915183081"/>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Bild 1"/>
          <p:cNvPicPr>
            <a:picLocks noChangeAspect="1"/>
          </p:cNvPicPr>
          <p:nvPr/>
        </p:nvPicPr>
        <p:blipFill>
          <a:blip r:embed="rId3"/>
          <a:srcRect/>
          <a:stretch>
            <a:fillRect/>
          </a:stretch>
        </p:blipFill>
        <p:spPr bwMode="auto">
          <a:xfrm>
            <a:off x="457200" y="581890"/>
            <a:ext cx="7962282" cy="6002977"/>
          </a:xfrm>
          <a:prstGeom prst="rect">
            <a:avLst/>
          </a:prstGeom>
          <a:noFill/>
          <a:ln w="9525">
            <a:noFill/>
            <a:miter lim="800000"/>
            <a:headEnd/>
            <a:tailEnd/>
          </a:ln>
        </p:spPr>
      </p:pic>
      <p:pic>
        <p:nvPicPr>
          <p:cNvPr id="5" name="Picture 2"/>
          <p:cNvPicPr>
            <a:picLocks noChangeAspect="1" noChangeArrowheads="1"/>
          </p:cNvPicPr>
          <p:nvPr/>
        </p:nvPicPr>
        <p:blipFill>
          <a:blip r:embed="rId4"/>
          <a:srcRect/>
          <a:stretch>
            <a:fillRect/>
          </a:stretch>
        </p:blipFill>
        <p:spPr bwMode="auto">
          <a:xfrm>
            <a:off x="6991376" y="0"/>
            <a:ext cx="2148444" cy="2139781"/>
          </a:xfrm>
          <a:prstGeom prst="rect">
            <a:avLst/>
          </a:prstGeom>
          <a:noFill/>
          <a:ln w="9525">
            <a:noFill/>
            <a:miter lim="800000"/>
            <a:headEnd/>
            <a:tailEnd/>
          </a:ln>
        </p:spPr>
      </p:pic>
      <p:sp>
        <p:nvSpPr>
          <p:cNvPr id="6" name="TextBox 5"/>
          <p:cNvSpPr txBox="1"/>
          <p:nvPr/>
        </p:nvSpPr>
        <p:spPr>
          <a:xfrm>
            <a:off x="4458546" y="1417638"/>
            <a:ext cx="909102" cy="584775"/>
          </a:xfrm>
          <a:prstGeom prst="rect">
            <a:avLst/>
          </a:prstGeom>
          <a:noFill/>
        </p:spPr>
        <p:txBody>
          <a:bodyPr wrap="square" rtlCol="0">
            <a:spAutoFit/>
          </a:bodyPr>
          <a:lstStyle/>
          <a:p>
            <a:r>
              <a:rPr lang="en-US" sz="3200" dirty="0" smtClean="0"/>
              <a:t>SEP</a:t>
            </a:r>
            <a:endParaRPr lang="en-US" sz="3200" dirty="0"/>
          </a:p>
        </p:txBody>
      </p:sp>
      <p:sp>
        <p:nvSpPr>
          <p:cNvPr id="7" name="TextBox 6"/>
          <p:cNvSpPr txBox="1"/>
          <p:nvPr/>
        </p:nvSpPr>
        <p:spPr>
          <a:xfrm>
            <a:off x="5786604" y="2139781"/>
            <a:ext cx="909102" cy="584775"/>
          </a:xfrm>
          <a:prstGeom prst="rect">
            <a:avLst/>
          </a:prstGeom>
          <a:noFill/>
        </p:spPr>
        <p:txBody>
          <a:bodyPr wrap="square" rtlCol="0">
            <a:spAutoFit/>
          </a:bodyPr>
          <a:lstStyle/>
          <a:p>
            <a:r>
              <a:rPr lang="en-US" sz="3200" dirty="0" smtClean="0"/>
              <a:t>SEP</a:t>
            </a:r>
            <a:endParaRPr lang="en-US" sz="3200" dirty="0"/>
          </a:p>
        </p:txBody>
      </p:sp>
      <p:sp>
        <p:nvSpPr>
          <p:cNvPr id="8" name="TextBox 7"/>
          <p:cNvSpPr txBox="1"/>
          <p:nvPr/>
        </p:nvSpPr>
        <p:spPr>
          <a:xfrm>
            <a:off x="2743200" y="1862425"/>
            <a:ext cx="909102" cy="584775"/>
          </a:xfrm>
          <a:prstGeom prst="rect">
            <a:avLst/>
          </a:prstGeom>
          <a:noFill/>
        </p:spPr>
        <p:txBody>
          <a:bodyPr wrap="square" rtlCol="0">
            <a:spAutoFit/>
          </a:bodyPr>
          <a:lstStyle/>
          <a:p>
            <a:r>
              <a:rPr lang="en-US" sz="3200" dirty="0" smtClean="0"/>
              <a:t>SEP</a:t>
            </a:r>
            <a:endParaRPr lang="en-US" sz="3200" dirty="0"/>
          </a:p>
        </p:txBody>
      </p:sp>
      <p:sp>
        <p:nvSpPr>
          <p:cNvPr id="9" name="TextBox 8"/>
          <p:cNvSpPr txBox="1"/>
          <p:nvPr/>
        </p:nvSpPr>
        <p:spPr>
          <a:xfrm>
            <a:off x="3174001" y="3227205"/>
            <a:ext cx="673605" cy="584775"/>
          </a:xfrm>
          <a:prstGeom prst="rect">
            <a:avLst/>
          </a:prstGeom>
          <a:noFill/>
        </p:spPr>
        <p:txBody>
          <a:bodyPr wrap="square" rtlCol="0">
            <a:spAutoFit/>
          </a:bodyPr>
          <a:lstStyle/>
          <a:p>
            <a:r>
              <a:rPr lang="en-US" sz="3200" dirty="0" smtClean="0"/>
              <a:t>FD</a:t>
            </a:r>
            <a:endParaRPr lang="en-US" sz="3200" dirty="0"/>
          </a:p>
        </p:txBody>
      </p:sp>
      <p:sp>
        <p:nvSpPr>
          <p:cNvPr id="10" name="TextBox 9"/>
          <p:cNvSpPr txBox="1"/>
          <p:nvPr/>
        </p:nvSpPr>
        <p:spPr>
          <a:xfrm>
            <a:off x="4432793" y="3225230"/>
            <a:ext cx="673605" cy="584775"/>
          </a:xfrm>
          <a:prstGeom prst="rect">
            <a:avLst/>
          </a:prstGeom>
          <a:noFill/>
        </p:spPr>
        <p:txBody>
          <a:bodyPr wrap="square" rtlCol="0">
            <a:spAutoFit/>
          </a:bodyPr>
          <a:lstStyle/>
          <a:p>
            <a:r>
              <a:rPr lang="en-US" sz="3200" dirty="0" smtClean="0"/>
              <a:t>FD</a:t>
            </a:r>
            <a:endParaRPr lang="en-US" sz="3200" dirty="0"/>
          </a:p>
        </p:txBody>
      </p:sp>
      <p:cxnSp>
        <p:nvCxnSpPr>
          <p:cNvPr id="12" name="Straight Arrow Connector 11"/>
          <p:cNvCxnSpPr/>
          <p:nvPr/>
        </p:nvCxnSpPr>
        <p:spPr>
          <a:xfrm flipH="1">
            <a:off x="3313217" y="3705101"/>
            <a:ext cx="35626" cy="45126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flipH="1">
            <a:off x="4539667" y="3705101"/>
            <a:ext cx="35626" cy="45126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6539782" y="6301946"/>
            <a:ext cx="2147018" cy="369332"/>
          </a:xfrm>
          <a:prstGeom prst="rect">
            <a:avLst/>
          </a:prstGeom>
          <a:noFill/>
        </p:spPr>
        <p:txBody>
          <a:bodyPr wrap="square" rtlCol="0">
            <a:spAutoFit/>
          </a:bodyPr>
          <a:lstStyle/>
          <a:p>
            <a:r>
              <a:rPr lang="en-US" dirty="0" smtClean="0"/>
              <a:t>Hassler et al., 2012</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descr="2001-12-GCRs.gif"/>
          <p:cNvPicPr>
            <a:picLocks noGrp="1" noChangeAspect="1"/>
          </p:cNvPicPr>
          <p:nvPr>
            <p:ph idx="1"/>
          </p:nvPr>
        </p:nvPicPr>
        <p:blipFill rotWithShape="1">
          <a:blip r:embed="rId3">
            <a:extLst>
              <a:ext uri="{28A0092B-C50C-407E-A947-70E740481C1C}">
                <a14:useLocalDpi xmlns:a14="http://schemas.microsoft.com/office/drawing/2010/main" val="0"/>
              </a:ext>
            </a:extLst>
          </a:blip>
          <a:srcRect t="9450" b="13610"/>
          <a:stretch/>
        </p:blipFill>
        <p:spPr>
          <a:xfrm>
            <a:off x="5950" y="526144"/>
            <a:ext cx="8229600" cy="6331856"/>
          </a:xfrm>
        </p:spPr>
      </p:pic>
      <p:pic>
        <p:nvPicPr>
          <p:cNvPr id="4"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25220" y="6190"/>
            <a:ext cx="2514600" cy="170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3"/>
          <p:cNvPicPr>
            <a:picLocks noChangeAspect="1" noChangeArrowheads="1"/>
          </p:cNvPicPr>
          <p:nvPr/>
        </p:nvPicPr>
        <p:blipFill>
          <a:blip r:embed="rId5">
            <a:extLst>
              <a:ext uri="{28A0092B-C50C-407E-A947-70E740481C1C}">
                <a14:useLocalDpi xmlns:a14="http://schemas.microsoft.com/office/drawing/2010/main" val="0"/>
              </a:ext>
            </a:extLst>
          </a:blip>
          <a:srcRect r="11163"/>
          <a:stretch>
            <a:fillRect/>
          </a:stretch>
        </p:blipFill>
        <p:spPr bwMode="auto">
          <a:xfrm>
            <a:off x="8684096" y="759268"/>
            <a:ext cx="457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p:cNvPicPr>
            <a:picLocks noChangeAspect="1" noChangeArrowheads="1"/>
          </p:cNvPicPr>
          <p:nvPr/>
        </p:nvPicPr>
        <p:blipFill>
          <a:blip r:embed="rId6"/>
          <a:srcRect/>
          <a:stretch>
            <a:fillRect/>
          </a:stretch>
        </p:blipFill>
        <p:spPr bwMode="auto">
          <a:xfrm>
            <a:off x="6991376" y="1978491"/>
            <a:ext cx="2148444" cy="2139781"/>
          </a:xfrm>
          <a:prstGeom prst="rect">
            <a:avLst/>
          </a:prstGeom>
          <a:noFill/>
          <a:ln w="9525">
            <a:noFill/>
            <a:miter lim="800000"/>
            <a:headEnd/>
            <a:tailEnd/>
          </a:ln>
        </p:spPr>
      </p:pic>
      <p:sp>
        <p:nvSpPr>
          <p:cNvPr id="8" name="TextBox 7"/>
          <p:cNvSpPr txBox="1"/>
          <p:nvPr/>
        </p:nvSpPr>
        <p:spPr>
          <a:xfrm>
            <a:off x="5091323" y="5511485"/>
            <a:ext cx="1900053" cy="646331"/>
          </a:xfrm>
          <a:prstGeom prst="rect">
            <a:avLst/>
          </a:prstGeom>
          <a:noFill/>
        </p:spPr>
        <p:txBody>
          <a:bodyPr wrap="square" rtlCol="0">
            <a:spAutoFit/>
          </a:bodyPr>
          <a:lstStyle/>
          <a:p>
            <a:r>
              <a:rPr lang="en-US" dirty="0" smtClean="0"/>
              <a:t>SOHO/COSTEP</a:t>
            </a:r>
          </a:p>
          <a:p>
            <a:r>
              <a:rPr lang="en-US" dirty="0" smtClean="0">
                <a:solidFill>
                  <a:srgbClr val="FF0000"/>
                </a:solidFill>
              </a:rPr>
              <a:t>MSL/RAD</a:t>
            </a:r>
            <a:endParaRPr lang="en-US" dirty="0">
              <a:solidFill>
                <a:srgbClr val="FF0000"/>
              </a:solidFill>
            </a:endParaRPr>
          </a:p>
        </p:txBody>
      </p:sp>
      <p:sp>
        <p:nvSpPr>
          <p:cNvPr id="9" name="TextBox 8"/>
          <p:cNvSpPr txBox="1"/>
          <p:nvPr/>
        </p:nvSpPr>
        <p:spPr>
          <a:xfrm>
            <a:off x="4357030" y="1602304"/>
            <a:ext cx="1889399" cy="369332"/>
          </a:xfrm>
          <a:prstGeom prst="rect">
            <a:avLst/>
          </a:prstGeom>
          <a:noFill/>
        </p:spPr>
        <p:txBody>
          <a:bodyPr wrap="square" rtlCol="0">
            <a:spAutoFit/>
          </a:bodyPr>
          <a:lstStyle/>
          <a:p>
            <a:r>
              <a:rPr lang="en-US" dirty="0" smtClean="0">
                <a:sym typeface="Wingdings" pitchFamily="2" charset="2"/>
              </a:rPr>
              <a:t> </a:t>
            </a:r>
            <a:r>
              <a:rPr lang="en-US" dirty="0" smtClean="0"/>
              <a:t>High-E SEPs </a:t>
            </a:r>
            <a:r>
              <a:rPr lang="en-US" dirty="0" smtClean="0">
                <a:sym typeface="Wingdings" pitchFamily="2" charset="2"/>
              </a:rPr>
              <a:t></a:t>
            </a:r>
            <a:endParaRPr lang="en-US" dirty="0" smtClean="0"/>
          </a:p>
        </p:txBody>
      </p:sp>
      <p:sp>
        <p:nvSpPr>
          <p:cNvPr id="10" name="TextBox 9"/>
          <p:cNvSpPr txBox="1"/>
          <p:nvPr/>
        </p:nvSpPr>
        <p:spPr>
          <a:xfrm>
            <a:off x="1706853" y="5326819"/>
            <a:ext cx="1889399" cy="369332"/>
          </a:xfrm>
          <a:prstGeom prst="rect">
            <a:avLst/>
          </a:prstGeom>
          <a:noFill/>
        </p:spPr>
        <p:txBody>
          <a:bodyPr wrap="square" rtlCol="0">
            <a:spAutoFit/>
          </a:bodyPr>
          <a:lstStyle/>
          <a:p>
            <a:r>
              <a:rPr lang="en-US" dirty="0" smtClean="0">
                <a:sym typeface="Wingdings" pitchFamily="2" charset="2"/>
              </a:rPr>
              <a:t>Solar maximum</a:t>
            </a:r>
            <a:endParaRPr lang="en-US" dirty="0" smtClean="0"/>
          </a:p>
        </p:txBody>
      </p:sp>
      <p:sp>
        <p:nvSpPr>
          <p:cNvPr id="11" name="TextBox 10"/>
          <p:cNvSpPr txBox="1"/>
          <p:nvPr/>
        </p:nvSpPr>
        <p:spPr>
          <a:xfrm>
            <a:off x="4475780" y="3779231"/>
            <a:ext cx="1675635" cy="369332"/>
          </a:xfrm>
          <a:prstGeom prst="rect">
            <a:avLst/>
          </a:prstGeom>
          <a:noFill/>
        </p:spPr>
        <p:txBody>
          <a:bodyPr wrap="square" rtlCol="0">
            <a:spAutoFit/>
          </a:bodyPr>
          <a:lstStyle/>
          <a:p>
            <a:r>
              <a:rPr lang="en-US" dirty="0" smtClean="0">
                <a:sym typeface="Wingdings" pitchFamily="2" charset="2"/>
              </a:rPr>
              <a:t>Solar minimum</a:t>
            </a:r>
            <a:endParaRPr lang="en-US" dirty="0" smtClean="0"/>
          </a:p>
        </p:txBody>
      </p:sp>
      <p:sp>
        <p:nvSpPr>
          <p:cNvPr id="12" name="TextBox 11"/>
          <p:cNvSpPr txBox="1"/>
          <p:nvPr/>
        </p:nvSpPr>
        <p:spPr>
          <a:xfrm>
            <a:off x="3930732" y="4202671"/>
            <a:ext cx="2873828" cy="369332"/>
          </a:xfrm>
          <a:prstGeom prst="rect">
            <a:avLst/>
          </a:prstGeom>
          <a:noFill/>
        </p:spPr>
        <p:txBody>
          <a:bodyPr wrap="square" rtlCol="0">
            <a:spAutoFit/>
          </a:bodyPr>
          <a:lstStyle/>
          <a:p>
            <a:r>
              <a:rPr lang="en-US" dirty="0" smtClean="0">
                <a:sym typeface="Wingdings" pitchFamily="2" charset="2"/>
              </a:rPr>
              <a:t> Galactic Cosmic Rays</a:t>
            </a:r>
            <a:endParaRPr lang="en-US" dirty="0" smtClean="0"/>
          </a:p>
        </p:txBody>
      </p:sp>
    </p:spTree>
    <p:extLst>
      <p:ext uri="{BB962C8B-B14F-4D97-AF65-F5344CB8AC3E}">
        <p14:creationId xmlns:p14="http://schemas.microsoft.com/office/powerpoint/2010/main" val="3171946696"/>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980</TotalTime>
  <Words>1928</Words>
  <Application>Microsoft Macintosh PowerPoint</Application>
  <PresentationFormat>On-screen Show (4:3)</PresentationFormat>
  <Paragraphs>91</Paragraphs>
  <Slides>15</Slides>
  <Notes>14</Notes>
  <HiddenSlides>0</HiddenSlides>
  <MMClips>1</MMClips>
  <ScaleCrop>false</ScaleCrop>
  <HeadingPairs>
    <vt:vector size="4" baseType="variant">
      <vt:variant>
        <vt:lpstr>Theme</vt:lpstr>
      </vt:variant>
      <vt:variant>
        <vt:i4>1</vt:i4>
      </vt:variant>
      <vt:variant>
        <vt:lpstr>Slide Titles</vt:lpstr>
      </vt:variant>
      <vt:variant>
        <vt:i4>15</vt:i4>
      </vt:variant>
    </vt:vector>
  </HeadingPairs>
  <TitlesOfParts>
    <vt:vector size="16" baseType="lpstr">
      <vt:lpstr>Office Theme</vt:lpstr>
      <vt:lpstr>Linkage of Radiation Environment Variability near Earth with MSL on the Cruise to Mars </vt:lpstr>
      <vt:lpstr>Outline</vt:lpstr>
      <vt:lpstr>Galactic cosmic rays at 1 AU</vt:lpstr>
      <vt:lpstr>The March 2012 Forbush effect</vt:lpstr>
      <vt:lpstr>PowerPoint Presentation</vt:lpstr>
      <vt:lpstr>PowerPoint Presentation</vt:lpstr>
      <vt:lpstr>SEP event all around the sun</vt:lpstr>
      <vt:lpstr>PowerPoint Presentation</vt:lpstr>
      <vt:lpstr>PowerPoint Presentation</vt:lpstr>
      <vt:lpstr>WSA-ENLIL &amp; MSL Cruise Phase</vt:lpstr>
      <vt:lpstr>Magnetic field line separation</vt:lpstr>
      <vt:lpstr>PowerPoint Presentation</vt:lpstr>
      <vt:lpstr>PowerPoint Presentation</vt:lpstr>
      <vt:lpstr>PowerPoint Presentation</vt:lpstr>
      <vt:lpstr>Discussion</vt:lpstr>
    </vt:vector>
  </TitlesOfParts>
  <Company>NASA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Arik Posner</dc:creator>
  <cp:lastModifiedBy>Arik Posner</cp:lastModifiedBy>
  <cp:revision>61</cp:revision>
  <dcterms:created xsi:type="dcterms:W3CDTF">2012-09-22T16:49:58Z</dcterms:created>
  <dcterms:modified xsi:type="dcterms:W3CDTF">2012-09-27T01:21:10Z</dcterms:modified>
</cp:coreProperties>
</file>