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5" r:id="rId2"/>
    <p:sldMasterId id="2147483739" r:id="rId3"/>
    <p:sldMasterId id="2147483743" r:id="rId4"/>
    <p:sldMasterId id="2147483781" r:id="rId5"/>
    <p:sldMasterId id="2147483823" r:id="rId6"/>
    <p:sldMasterId id="2147483863" r:id="rId7"/>
    <p:sldMasterId id="2147483877" r:id="rId8"/>
    <p:sldMasterId id="2147483891" r:id="rId9"/>
    <p:sldMasterId id="2147483903" r:id="rId10"/>
  </p:sldMasterIdLst>
  <p:notesMasterIdLst>
    <p:notesMasterId r:id="rId25"/>
  </p:notesMasterIdLst>
  <p:handoutMasterIdLst>
    <p:handoutMasterId r:id="rId26"/>
  </p:handoutMasterIdLst>
  <p:sldIdLst>
    <p:sldId id="825" r:id="rId11"/>
    <p:sldId id="835" r:id="rId12"/>
    <p:sldId id="843" r:id="rId13"/>
    <p:sldId id="812" r:id="rId14"/>
    <p:sldId id="840" r:id="rId15"/>
    <p:sldId id="842" r:id="rId16"/>
    <p:sldId id="847" r:id="rId17"/>
    <p:sldId id="839" r:id="rId18"/>
    <p:sldId id="841" r:id="rId19"/>
    <p:sldId id="844" r:id="rId20"/>
    <p:sldId id="845" r:id="rId21"/>
    <p:sldId id="846" r:id="rId22"/>
    <p:sldId id="834" r:id="rId23"/>
    <p:sldId id="823" r:id="rId2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D3DBE3"/>
    <a:srgbClr val="DED2E3"/>
    <a:srgbClr val="E3CF74"/>
    <a:srgbClr val="E3C5B7"/>
    <a:srgbClr val="0341BD"/>
    <a:srgbClr val="336699"/>
    <a:srgbClr val="0099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8" autoAdjust="0"/>
    <p:restoredTop sz="92226" autoAdjust="0"/>
  </p:normalViewPr>
  <p:slideViewPr>
    <p:cSldViewPr>
      <p:cViewPr varScale="1">
        <p:scale>
          <a:sx n="90" d="100"/>
          <a:sy n="90" d="100"/>
        </p:scale>
        <p:origin x="-1368" y="-11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512"/>
    </p:cViewPr>
  </p:sorterViewPr>
  <p:notesViewPr>
    <p:cSldViewPr>
      <p:cViewPr>
        <p:scale>
          <a:sx n="66" d="100"/>
          <a:sy n="66" d="100"/>
        </p:scale>
        <p:origin x="-906" y="131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0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18721-5D03-4DEA-AC79-4B4665CBA2B1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675"/>
            <a:ext cx="2972421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A5388-E466-4701-B574-6C51F6D11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5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82484" cy="45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517" y="2"/>
            <a:ext cx="2982483" cy="45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22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4590" y="4418974"/>
            <a:ext cx="5068822" cy="419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540"/>
            <a:ext cx="2982484" cy="45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517" y="8839540"/>
            <a:ext cx="2982483" cy="45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BD4D6774-75CB-45FC-9716-F313D686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8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80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Times" pitchFamily="-65" charset="0"/>
              <a:ea typeface="ヒラギノ角ゴ Pro W3" pitchFamily="-109" charset="-128"/>
              <a:cs typeface="ヒラギノ角ゴ Pro W3" pitchFamily="-109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CB7D4F-BE34-4949-ADBB-A4A4B872E1FF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915754-5CDA-2A49-BF47-718045C23988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1" y="619761"/>
            <a:ext cx="6324601" cy="8521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AU" dirty="0">
              <a:ea typeface="Nimbus Sans L" charset="0"/>
              <a:cs typeface="Nimbus Sans 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4D6774-75CB-45FC-9716-F313D6866C9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87AD9-197A-8E4D-AA2A-64D4153D3B5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7404"/>
            <a:ext cx="5029200" cy="41817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01" tIns="45951" rIns="91901" bIns="4595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2738" y="136525"/>
            <a:ext cx="3692525" cy="2770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 </a:t>
            </a:r>
          </a:p>
          <a:p>
            <a:r>
              <a:rPr lang="en-US" dirty="0" smtClean="0"/>
              <a:t>Let me wrap up this session now.  There are many strategic science areas,</a:t>
            </a:r>
            <a:r>
              <a:rPr lang="en-US" baseline="0" dirty="0" smtClean="0"/>
              <a:t> I was not able to address in this limited time period … most everything specifically of interest to Earth Science plus huge portions of </a:t>
            </a:r>
            <a:r>
              <a:rPr lang="en-US" baseline="0" dirty="0" err="1" smtClean="0"/>
              <a:t>heliophysics</a:t>
            </a:r>
            <a:r>
              <a:rPr lang="en-US" baseline="0" dirty="0" smtClean="0"/>
              <a:t> science, most notably our important work in the outer </a:t>
            </a:r>
            <a:r>
              <a:rPr lang="en-US" baseline="0" dirty="0" err="1" smtClean="0"/>
              <a:t>heliosphere</a:t>
            </a:r>
            <a:r>
              <a:rPr lang="en-US" baseline="0" dirty="0" smtClean="0"/>
              <a:t>.  That must be left to later discussions.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From the earliest observer</a:t>
            </a:r>
            <a:r>
              <a:rPr lang="en-US" baseline="0" dirty="0" smtClean="0"/>
              <a:t>s … to the innovators that built the scientific instruments of today …</a:t>
            </a:r>
            <a:r>
              <a:rPr lang="en-US" dirty="0" smtClean="0"/>
              <a:t> you, me</a:t>
            </a:r>
            <a:r>
              <a:rPr lang="en-US" baseline="0" dirty="0" smtClean="0"/>
              <a:t> … </a:t>
            </a:r>
            <a:r>
              <a:rPr lang="en-US" dirty="0" smtClean="0"/>
              <a:t>each one of us have been driven to explore for a variety of reasons, be it intellectual, stewardship, economical, or just the pure joy of expanding our horizon.  </a:t>
            </a:r>
          </a:p>
          <a:p>
            <a:endParaRPr lang="en-US" dirty="0" smtClean="0"/>
          </a:p>
          <a:p>
            <a:r>
              <a:rPr lang="en-US" dirty="0" smtClean="0"/>
              <a:t>Our future depends on our ability to operate from, through, and in space.  </a:t>
            </a:r>
          </a:p>
          <a:p>
            <a:endParaRPr lang="en-US" dirty="0" smtClean="0"/>
          </a:p>
          <a:p>
            <a:r>
              <a:rPr lang="en-US" dirty="0" smtClean="0"/>
              <a:t>The strategies we choose cannot be viewed in isolation to our specific scientific interests. </a:t>
            </a:r>
          </a:p>
          <a:p>
            <a:endParaRPr lang="en-US" dirty="0" smtClean="0"/>
          </a:p>
          <a:p>
            <a:r>
              <a:rPr lang="en-US" dirty="0" smtClean="0"/>
              <a:t>We must, as individuals, recognize that our choices are a key component of the solutions to real 21st-century challenges.   </a:t>
            </a:r>
          </a:p>
          <a:p>
            <a:endParaRPr lang="en-US" dirty="0" smtClean="0"/>
          </a:p>
          <a:p>
            <a:r>
              <a:rPr lang="en-US" dirty="0" smtClean="0"/>
              <a:t>As we have done before and regardless of the demands of the current environment, let us prepare for a space science program that will serve the nation effectively and that will achieve those national priorities we all hold near to our heart.</a:t>
            </a:r>
          </a:p>
          <a:p>
            <a:endParaRPr lang="en-US" dirty="0" smtClean="0"/>
          </a:p>
          <a:p>
            <a:r>
              <a:rPr lang="en-US" dirty="0" smtClean="0"/>
              <a:t>Thank you for your time today 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D658-FB71-4FF0-B5EB-479481559F96}" type="datetime1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D6-F09E-4D63-AFD3-7F6253AC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07D9-268D-4C42-B56B-8BC52A07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05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1183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553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4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084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246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3146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748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181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30F9-F551-44CD-BD10-3F0C40EF8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200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661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dget Mast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61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64-E3EE-4B76-AF09-7A4C9DBD1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4F87-5264-493D-9614-8F9B864E2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C63C0-7368-49D8-89FD-1CD54B8F28B5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5B96-0E80-4A65-8FFD-8621D9FF2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4D61-4866-41DC-9686-9ED532E7A7CB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A2A55-DF8D-4379-B64C-53993D7D2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C64EB-7F70-4F69-BCDA-455C4BE6F905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6C619-8493-408C-899B-17BA54B15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8A2E0-982A-4D43-B6FB-2E3CA76DE7D1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E5848-CAF6-4DFC-AC31-6E3D346ED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7288-2026-44D0-B5CD-4806C8FBB160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C083-4093-4E1E-B3BC-245A08F7F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6AB4-60B1-4423-8466-BF2CA5EA74DC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F910-F3CC-45B2-B901-B381E774B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28DF-6F45-446C-B754-ECF4AE1E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24FD3-0DE2-42F8-8D59-63B345525313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7CFD9-5DDA-4405-BA17-3F1576D17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424C-7AF6-46CC-8EBE-B731802E2FBF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25AF-7A36-4036-90EE-F44C1F608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CD59-86E3-4742-9968-6507F72B16EC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15BB-52AA-4439-9ACE-C5793CE28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30006-C40B-4D67-B8BE-A5EF9C02FCF4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8079-FA53-4286-AE84-7DA00340E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2F437-486E-40E2-BD12-98985EAADFBC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38F08-6E5D-4853-B5F2-F5EA2D287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498455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1441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10 PPT Mast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9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6363" y="2096029"/>
            <a:ext cx="6138862" cy="536685"/>
          </a:xfrm>
        </p:spPr>
        <p:txBody>
          <a:bodyPr anchor="t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89592" y="2849563"/>
            <a:ext cx="6137275" cy="334707"/>
          </a:xfrm>
        </p:spPr>
        <p:txBody>
          <a:bodyPr>
            <a:spAutoFit/>
          </a:bodyPr>
          <a:lstStyle>
            <a:lvl1pPr marL="0" indent="0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540370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7804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5358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14E6-3230-4733-B2F0-AC4F9F6C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543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9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7041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9777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9729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46047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5593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3391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7039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dget Mast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4217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BFC4-E324-4B2C-B642-453F49965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dget Mast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1466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10 PPT Mast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9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6363" y="2096029"/>
            <a:ext cx="6138862" cy="536685"/>
          </a:xfrm>
        </p:spPr>
        <p:txBody>
          <a:bodyPr anchor="t">
            <a:sp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89592" y="2849563"/>
            <a:ext cx="6137275" cy="334707"/>
          </a:xfrm>
        </p:spPr>
        <p:txBody>
          <a:bodyPr>
            <a:spAutoFit/>
          </a:bodyPr>
          <a:lstStyle>
            <a:lvl1pPr marL="0" indent="0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254539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30658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081291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487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73837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1839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418551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11025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21975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EB54-D87A-4180-B77A-8A6756AC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74548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123825"/>
            <a:ext cx="2035175" cy="6142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63" y="123825"/>
            <a:ext cx="5954712" cy="6142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0677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10 PPT Mast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9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376363" y="2096029"/>
            <a:ext cx="6138862" cy="519112"/>
          </a:xfrm>
        </p:spPr>
        <p:txBody>
          <a:bodyPr anchor="t">
            <a:sp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89592" y="2849563"/>
            <a:ext cx="6137275" cy="325437"/>
          </a:xfrm>
        </p:spPr>
        <p:txBody>
          <a:bodyPr>
            <a:spAutoFit/>
          </a:bodyPr>
          <a:lstStyle>
            <a:lvl1pPr marL="0" indent="0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80364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22488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7431951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38"/>
            <a:ext cx="3846512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90638"/>
            <a:ext cx="3846513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06473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6942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3661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990085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94060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F9FF7-C9F9-4388-B153-517DA02E2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29167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31883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123825"/>
            <a:ext cx="2035175" cy="6142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63" y="123825"/>
            <a:ext cx="5954712" cy="6142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57381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D658-FB71-4FF0-B5EB-479481559F96}" type="datetime1">
              <a:rPr lang="en-US">
                <a:solidFill>
                  <a:srgbClr val="000000"/>
                </a:solidFill>
              </a:rPr>
              <a:pPr>
                <a:defRPr/>
              </a:pPr>
              <a:t>9/27/12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D6-F09E-4D63-AFD3-7F6253ACF8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49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28DF-6F45-446C-B754-ECF4AE1EC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2763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14E6-3230-4733-B2F0-AC4F9F6C80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9984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BFC4-E324-4B2C-B642-453F49965B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89121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EB54-D87A-4180-B77A-8A6756ACB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1911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F9FF7-C9F9-4388-B153-517DA02E25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71609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09D14-0F16-49A7-B400-2B04B56A1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9050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09D14-0F16-49A7-B400-2B04B5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66F6-0264-4E6A-AA77-AB206D1C2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2736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A955-F7AF-4C53-AFD3-4EF8AC2AA6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9315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07D9-268D-4C42-B56B-8BC52A07B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0314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30F9-F551-44CD-BD10-3F0C40EF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360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64-E3EE-4B76-AF09-7A4C9DBD1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69940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4F87-5264-493D-9614-8F9B864E2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52695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D658-FB71-4FF0-B5EB-479481559F96}" type="datetime1">
              <a:rPr lang="en-US">
                <a:solidFill>
                  <a:srgbClr val="000000"/>
                </a:solidFill>
              </a:rPr>
              <a:pPr>
                <a:defRPr/>
              </a:pPr>
              <a:t>9/27/12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55D6-F09E-4D63-AFD3-7F6253ACF8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79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28DF-6F45-446C-B754-ECF4AE1EC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2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D14E6-3230-4733-B2F0-AC4F9F6C80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26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BFC4-E324-4B2C-B642-453F49965B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4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66F6-0264-4E6A-AA77-AB206D1C2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EB54-D87A-4180-B77A-8A6756ACB9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9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F9FF7-C9F9-4388-B153-517DA02E25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11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09D14-0F16-49A7-B400-2B04B56A10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3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C66F6-0264-4E6A-AA77-AB206D1C2A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117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A955-F7AF-4C53-AFD3-4EF8AC2AA6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883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907D9-268D-4C42-B56B-8BC52A07B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82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130F9-F551-44CD-BD10-3F0C40EF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01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64-E3EE-4B76-AF09-7A4C9DBD1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2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4F87-5264-493D-9614-8F9B864E2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75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1581" y="2130425"/>
            <a:ext cx="6606618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192" y="3886200"/>
            <a:ext cx="5940207" cy="1752600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BF38F-B2FC-44A9-A343-08F3A4C5E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0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A955-F7AF-4C53-AFD3-4EF8AC2AA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3535B-9310-497A-B8F1-79BBA2BA68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019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581" y="4406900"/>
            <a:ext cx="6643132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1581" y="2906713"/>
            <a:ext cx="664313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5DA51-E53C-4057-B620-A4D7CCCEF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977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8921" y="1230254"/>
            <a:ext cx="3612957" cy="5119969"/>
          </a:xfrm>
        </p:spPr>
        <p:txBody>
          <a:bodyPr/>
          <a:lstStyle>
            <a:lvl1pPr marL="115888" indent="-115888">
              <a:defRPr sz="1600"/>
            </a:lvl1pPr>
            <a:lvl2pPr marL="280988" indent="-165100">
              <a:defRPr sz="1600"/>
            </a:lvl2pPr>
            <a:lvl3pPr marL="396875" indent="-115888">
              <a:defRPr sz="1600"/>
            </a:lvl3pPr>
            <a:lvl4pPr marL="571500" indent="-174625">
              <a:defRPr sz="1600"/>
            </a:lvl4pPr>
            <a:lvl5pPr marL="746125" indent="-174625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1778" y="1230254"/>
            <a:ext cx="3583622" cy="5119969"/>
          </a:xfrm>
        </p:spPr>
        <p:txBody>
          <a:bodyPr/>
          <a:lstStyle>
            <a:lvl1pPr marL="115888" indent="-115888">
              <a:defRPr sz="1600"/>
            </a:lvl1pPr>
            <a:lvl2pPr marL="280988" indent="-165100">
              <a:defRPr sz="1600"/>
            </a:lvl2pPr>
            <a:lvl3pPr marL="746125" indent="-115888">
              <a:defRPr sz="1600"/>
            </a:lvl3pPr>
            <a:lvl4pPr marL="911225" indent="-165100">
              <a:defRPr sz="1600"/>
            </a:lvl4pPr>
            <a:lvl5pPr marL="1085850" indent="-174625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EB166-7CE6-4A94-9D95-2DD74C73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88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780" y="274638"/>
            <a:ext cx="7000019" cy="73364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7086" y="1535113"/>
            <a:ext cx="351897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7086" y="2174875"/>
            <a:ext cx="3518974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31778" y="1535113"/>
            <a:ext cx="3355022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1778" y="2174875"/>
            <a:ext cx="3355022" cy="39512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DAE2-46EF-426D-AB4B-97E81F7BE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97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F695-E93E-472F-B23E-5952ACA281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63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96FD-7DC9-43F2-BA0A-DF00174E02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65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ACE69-B48B-4426-BF9B-5A8A8AF3F8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167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E3C3-10FC-48B4-87BA-8BEC80A237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523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3E56E-25A5-42B1-A59D-9B75FD2CBD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226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7341-2497-441D-AC50-FA3524C1F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4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theme" Target="../theme/theme3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theme" Target="../theme/theme4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5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8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2A154936-4353-468C-947C-954C799DD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2 PPT Templat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0"/>
            <a:ext cx="82296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D804BE-5198-2946-A7CF-1560F12F4DF1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1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5F8A85-3C5E-4295-A4C9-3871B8C247FA}" type="datetimeFigureOut">
              <a:rPr lang="en-US"/>
              <a:pPr>
                <a:defRPr/>
              </a:pPr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3584DE-F090-4300-8A74-E66890236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2010 PPT Template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23825"/>
            <a:ext cx="81422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29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8572500" y="6462713"/>
            <a:ext cx="4953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defRPr/>
            </a:pPr>
            <a:fld id="{F8D5B1A9-9AEB-4403-B6FB-F1BE4DF40A31}" type="slidenum">
              <a:rPr lang="en-US" sz="1400">
                <a:solidFill>
                  <a:srgbClr val="000000"/>
                </a:solidFill>
                <a:latin typeface="Arial" pitchFamily="34" charset="0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57950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PRE-DECISIONAL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– FOR INTERNAL NASA USE ONLY</a:t>
            </a:r>
          </a:p>
        </p:txBody>
      </p:sp>
    </p:spTree>
    <p:extLst>
      <p:ext uri="{BB962C8B-B14F-4D97-AF65-F5344CB8AC3E}">
        <p14:creationId xmlns:p14="http://schemas.microsoft.com/office/powerpoint/2010/main" val="978143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ransition xmlns:p14="http://schemas.microsoft.com/office/powerpoint/2010/main">
    <p:wipe dir="d"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bg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bg1"/>
          </a:solidFill>
          <a:latin typeface="+mn-lt"/>
          <a:ea typeface="ヒラギノ角ゴ Pro W3" pitchFamily="-65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2 PPT Template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0"/>
            <a:ext cx="82296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A39F-11B5-9847-AA17-E654CBC879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</a:rPr>
              <a:pPr/>
              <a:t>9/27/12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04BE-5198-2946-A7CF-1560F12F4D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53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35050" y="123825"/>
            <a:ext cx="81422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20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6908800" y="6259513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fld id="{EF478792-6FD5-B74B-91F2-34E6B8992538}" type="slidenum">
              <a:rPr lang="en-US" sz="1400">
                <a:solidFill>
                  <a:srgbClr val="FFFFFF"/>
                </a:solidFill>
                <a:ea typeface="+mn-ea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-220129" y="6492875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eaLnBrk="0" hangingPunct="0"/>
            <a:fld id="{C7CA4157-C7B9-EF44-A9AF-451C963A1880}" type="slidenum">
              <a:rPr lang="en-US" smtClean="0">
                <a:solidFill>
                  <a:srgbClr val="000000"/>
                </a:solidFill>
                <a:ea typeface="+mn-ea"/>
              </a:rPr>
              <a:pPr eaLnBrk="0" hangingPunct="0"/>
              <a:t>‹#›</a:t>
            </a:fld>
            <a:endParaRPr lang="en-US" dirty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4970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xmlns:p14="http://schemas.microsoft.com/office/powerpoint/2010/main">
    <p:wipe dir="d"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defRPr sz="2000">
          <a:solidFill>
            <a:srgbClr val="000000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rgbClr val="000000"/>
          </a:solidFill>
          <a:latin typeface="+mn-lt"/>
          <a:ea typeface="ヒラギノ角ゴ Pro W3" pitchFamily="-65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010 PPT Template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23825"/>
            <a:ext cx="81422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290638"/>
            <a:ext cx="784542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000">
              <a:solidFill>
                <a:srgbClr val="000000"/>
              </a:solidFill>
              <a:ea typeface="ヒラギノ角ゴ Pro W3" pitchFamily="-65" charset="-128"/>
            </a:endParaRPr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6908800" y="6259513"/>
            <a:ext cx="190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defRPr/>
            </a:pPr>
            <a:fld id="{53C46676-399E-4748-8373-38DA0BB58413}" type="slidenum">
              <a:rPr lang="en-US" sz="1400">
                <a:solidFill>
                  <a:srgbClr val="000000"/>
                </a:solidFill>
                <a:ea typeface="ヒラギノ角ゴ Pro W3" pitchFamily="-65" charset="-128"/>
              </a:rPr>
              <a:pPr algn="r" eaLnBrk="0" hangingPunct="0">
                <a:defRPr/>
              </a:pPr>
              <a:t>‹#›</a:t>
            </a:fld>
            <a:endParaRPr lang="en-US" sz="1400">
              <a:solidFill>
                <a:srgbClr val="000000"/>
              </a:solidFill>
              <a:ea typeface="ヒラギノ角ゴ Pro W3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73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xmlns:p14="http://schemas.microsoft.com/office/powerpoint/2010/main">
    <p:wipe dir="d"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ヒラギノ角ゴ Pro W3" pitchFamily="-65" charset="-128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65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65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65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ヒラギノ角ゴ Pro W3" pitchFamily="-65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defRPr sz="2000">
          <a:solidFill>
            <a:schemeClr val="tx1"/>
          </a:solidFill>
          <a:latin typeface="+mn-lt"/>
          <a:ea typeface="ヒラギノ角ゴ Pro W3" pitchFamily="-65" charset="-128"/>
          <a:cs typeface="+mn-cs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-65" charset="0"/>
        <a:buChar char="•"/>
        <a:defRPr sz="2000">
          <a:solidFill>
            <a:schemeClr val="tx1"/>
          </a:solidFill>
          <a:latin typeface="+mn-lt"/>
          <a:ea typeface="ヒラギノ角ゴ Pro W3" pitchFamily="-65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ヒラギノ角ゴ Pro W3" pitchFamily="-65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2A154936-4353-468C-947C-954C799DD8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2A154936-4353-468C-947C-954C799DD8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lioBookletInterior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25915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8004" y="260628"/>
            <a:ext cx="681019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64334" y="1201042"/>
            <a:ext cx="7151066" cy="515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9685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eaLnBrk="0" hangingPunct="0">
              <a:defRPr/>
            </a:pP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53200"/>
            <a:ext cx="502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1626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eaLnBrk="0" hangingPunct="0">
              <a:defRPr/>
            </a:pPr>
            <a:fld id="{26FA84C2-3019-4EAE-9BA1-54189F197413}" type="slidenum">
              <a:rPr lang="en-US" smtClean="0">
                <a:solidFill>
                  <a:srgbClr val="000000"/>
                </a:solidFill>
                <a:ea typeface="+mn-ea"/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40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Garamond" pitchFamily="18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1pPr>
      <a:lvl2pPr marL="396875" indent="-2222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1800">
          <a:solidFill>
            <a:schemeClr val="tx1"/>
          </a:solidFill>
          <a:latin typeface="Arial"/>
          <a:cs typeface="Arial"/>
        </a:defRPr>
      </a:lvl2pPr>
      <a:lvl3pPr marL="571500" indent="-174625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Arial"/>
          <a:cs typeface="Arial"/>
        </a:defRPr>
      </a:lvl3pPr>
      <a:lvl4pPr marL="746125" indent="-174625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–"/>
        <a:defRPr sz="1800">
          <a:solidFill>
            <a:schemeClr val="tx1"/>
          </a:solidFill>
          <a:latin typeface="Arial"/>
          <a:cs typeface="Arial"/>
        </a:defRPr>
      </a:lvl4pPr>
      <a:lvl5pPr marL="911225" indent="-1651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Char char="»"/>
        <a:defRPr sz="1800">
          <a:solidFill>
            <a:schemeClr val="tx1"/>
          </a:solidFill>
          <a:latin typeface="Arial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tiff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l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962400" y="4724400"/>
            <a:ext cx="502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981" tIns="48491" rIns="96981" bIns="48491" anchor="ctr"/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  <a:t> Science Mission Directorate</a:t>
            </a:r>
            <a:br>
              <a:rPr lang="en-US" sz="22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en-US" sz="2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      </a:t>
            </a:r>
            <a:r>
              <a:rPr lang="en-US" sz="2200" b="1" dirty="0" smtClean="0">
                <a:solidFill>
                  <a:schemeClr val="bg1"/>
                </a:solidFill>
              </a:rPr>
              <a:t>SMD </a:t>
            </a:r>
            <a:r>
              <a:rPr lang="en-US" sz="2200" b="1" dirty="0">
                <a:solidFill>
                  <a:schemeClr val="bg1"/>
                </a:solidFill>
              </a:rPr>
              <a:t>V</a:t>
            </a:r>
            <a:r>
              <a:rPr lang="en-US" sz="2200" b="1" dirty="0" smtClean="0">
                <a:solidFill>
                  <a:schemeClr val="bg1"/>
                </a:solidFill>
              </a:rPr>
              <a:t>iew </a:t>
            </a:r>
            <a:r>
              <a:rPr lang="en-US" sz="2200" b="1" dirty="0">
                <a:solidFill>
                  <a:schemeClr val="bg1"/>
                </a:solidFill>
              </a:rPr>
              <a:t>of Space Weather and of Space </a:t>
            </a:r>
            <a:r>
              <a:rPr lang="en-US" sz="2200" b="1" dirty="0" smtClean="0">
                <a:solidFill>
                  <a:schemeClr val="bg1"/>
                </a:solidFill>
              </a:rPr>
              <a:t> Weather </a:t>
            </a:r>
            <a:r>
              <a:rPr lang="en-US" sz="2200" b="1" dirty="0" smtClean="0">
                <a:solidFill>
                  <a:schemeClr val="bg1"/>
                </a:solidFill>
              </a:rPr>
              <a:t>Needs</a:t>
            </a:r>
            <a:endParaRPr lang="en-US" sz="2200" b="1" dirty="0" smtClean="0">
              <a:solidFill>
                <a:schemeClr val="bg1"/>
              </a:solidFill>
              <a:latin typeface="Helvetica Light"/>
              <a:cs typeface="Helvetica Light"/>
            </a:endParaRP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Helvetica Light"/>
                <a:cs typeface="Helvetica Light"/>
              </a:rPr>
              <a:t>September 27, 2012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Helvetica Light"/>
                <a:cs typeface="Helvetica Light"/>
              </a:rPr>
              <a:t>Dr. Barbara Gile</a:t>
            </a:r>
            <a:r>
              <a:rPr lang="en-US" sz="2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s</a:t>
            </a:r>
            <a:endParaRPr lang="en-US" sz="22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7527925" y="-141288"/>
            <a:ext cx="1841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200" dirty="0">
              <a:latin typeface="Times New Roman" charset="0"/>
            </a:endParaRPr>
          </a:p>
        </p:txBody>
      </p:sp>
      <p:pic>
        <p:nvPicPr>
          <p:cNvPr id="6" name="Picture 5" descr="SOHO_CME-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6" y="1143000"/>
            <a:ext cx="9163886" cy="3429000"/>
          </a:xfrm>
          <a:prstGeom prst="rect">
            <a:avLst/>
          </a:prstGeom>
        </p:spPr>
      </p:pic>
      <p:pic>
        <p:nvPicPr>
          <p:cNvPr id="7" name="Picture 6" descr="aurora_vetter_900_APOD_ap11051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28627"/>
          <a:stretch/>
        </p:blipFill>
        <p:spPr>
          <a:xfrm>
            <a:off x="0" y="1143000"/>
            <a:ext cx="9144000" cy="3408053"/>
          </a:xfrm>
          <a:prstGeom prst="rect">
            <a:avLst/>
          </a:prstGeom>
        </p:spPr>
      </p:pic>
      <p:pic>
        <p:nvPicPr>
          <p:cNvPr id="8" name="Picture 7" descr="Angel_magnetosphe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b="34897"/>
          <a:stretch/>
        </p:blipFill>
        <p:spPr>
          <a:xfrm>
            <a:off x="0" y="1133257"/>
            <a:ext cx="9296400" cy="3483945"/>
          </a:xfrm>
          <a:prstGeom prst="rect">
            <a:avLst/>
          </a:prstGeom>
        </p:spPr>
      </p:pic>
      <p:pic>
        <p:nvPicPr>
          <p:cNvPr id="10" name="Picture 9" descr="Heliosphere_with_bow_shock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9" b="29178"/>
          <a:stretch/>
        </p:blipFill>
        <p:spPr>
          <a:xfrm>
            <a:off x="-76200" y="1143000"/>
            <a:ext cx="9296400" cy="35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Heliophysics2012 Decadal Survey Comparison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30" y="1183870"/>
            <a:ext cx="8512994" cy="5559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Arial"/>
                <a:cs typeface="Arial"/>
              </a:rPr>
              <a:t>1. Complete the Current Program</a:t>
            </a:r>
          </a:p>
          <a:p>
            <a:pPr marL="223838" indent="-223838"/>
            <a:r>
              <a:rPr lang="en-US" sz="1600" dirty="0" smtClean="0">
                <a:latin typeface="Arial"/>
                <a:cs typeface="Arial"/>
              </a:rPr>
              <a:t>Recommendation: </a:t>
            </a:r>
            <a:r>
              <a:rPr lang="en-US" sz="1600" dirty="0">
                <a:latin typeface="Arial"/>
                <a:cs typeface="Arial"/>
              </a:rPr>
              <a:t>The survey committee</a:t>
            </a:r>
            <a:r>
              <a:rPr lang="en-US" sz="1600" b="1" dirty="0">
                <a:latin typeface="Arial"/>
                <a:cs typeface="Arial"/>
              </a:rPr>
              <a:t>’</a:t>
            </a:r>
            <a:r>
              <a:rPr lang="en-US" sz="1600" dirty="0">
                <a:latin typeface="Arial"/>
                <a:cs typeface="Arial"/>
              </a:rPr>
              <a:t>s recommended program for NSF and NASA assumes continued support </a:t>
            </a:r>
            <a:r>
              <a:rPr lang="en-US" sz="1600" dirty="0" smtClean="0">
                <a:latin typeface="Arial"/>
                <a:cs typeface="Arial"/>
              </a:rPr>
              <a:t>in the </a:t>
            </a:r>
            <a:r>
              <a:rPr lang="en-US" sz="1600" dirty="0">
                <a:latin typeface="Arial"/>
                <a:cs typeface="Arial"/>
              </a:rPr>
              <a:t>near term for the key existing program elements that constitute the Heliophysics </a:t>
            </a:r>
            <a:r>
              <a:rPr lang="en-US" sz="1600" dirty="0" smtClean="0">
                <a:latin typeface="Arial"/>
                <a:cs typeface="Arial"/>
              </a:rPr>
              <a:t>Systems Observatory </a:t>
            </a:r>
            <a:r>
              <a:rPr lang="en-US" sz="1600" dirty="0">
                <a:latin typeface="Arial"/>
                <a:cs typeface="Arial"/>
              </a:rPr>
              <a:t>(HSO) and successful implementation of programs in advanced stages </a:t>
            </a:r>
            <a:r>
              <a:rPr lang="en-US" sz="1600" dirty="0" smtClean="0">
                <a:latin typeface="Arial"/>
                <a:cs typeface="Arial"/>
              </a:rPr>
              <a:t>of development</a:t>
            </a:r>
            <a:r>
              <a:rPr lang="en-US" sz="1600" dirty="0">
                <a:latin typeface="Arial"/>
                <a:cs typeface="Arial"/>
              </a:rPr>
              <a:t>.</a:t>
            </a:r>
          </a:p>
          <a:p>
            <a:pPr marL="223838" indent="-223838"/>
            <a:r>
              <a:rPr lang="en-US" sz="1600" dirty="0" smtClean="0">
                <a:latin typeface="Arial"/>
                <a:cs typeface="Arial"/>
              </a:rPr>
              <a:t>In-guide plans: Current budget supports RBSP, BARREL, IRIS, MMS, SOC, SPP, next Explorer.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dirty="0" smtClean="0">
                <a:latin typeface="Arial"/>
                <a:cs typeface="Arial"/>
              </a:rPr>
              <a:t>2. Implement the DRIVE Initiative</a:t>
            </a:r>
            <a:endParaRPr lang="en-US" sz="1600" b="1" dirty="0">
              <a:latin typeface="Arial"/>
              <a:cs typeface="Arial"/>
            </a:endParaRPr>
          </a:p>
          <a:p>
            <a:pPr marL="174625" indent="-173038"/>
            <a:r>
              <a:rPr lang="en-US" sz="1600" dirty="0" smtClean="0">
                <a:latin typeface="Arial"/>
                <a:cs typeface="Arial"/>
              </a:rPr>
              <a:t>Recommendation: </a:t>
            </a:r>
            <a:r>
              <a:rPr lang="en-US" sz="1600" dirty="0">
                <a:latin typeface="Arial"/>
                <a:cs typeface="Arial"/>
              </a:rPr>
              <a:t>implementation of a new, integrated, multiagency </a:t>
            </a:r>
            <a:r>
              <a:rPr lang="en-US" sz="1600" dirty="0" smtClean="0">
                <a:latin typeface="Arial"/>
                <a:cs typeface="Arial"/>
              </a:rPr>
              <a:t>initiative </a:t>
            </a:r>
            <a:r>
              <a:rPr lang="en-US" sz="1600" dirty="0">
                <a:latin typeface="Arial"/>
                <a:cs typeface="Arial"/>
              </a:rPr>
              <a:t>that will develop more fully and </a:t>
            </a:r>
            <a:r>
              <a:rPr lang="en-US" sz="1600" dirty="0" smtClean="0">
                <a:latin typeface="Arial"/>
                <a:cs typeface="Arial"/>
              </a:rPr>
              <a:t>employ more </a:t>
            </a:r>
            <a:r>
              <a:rPr lang="en-US" sz="1600" dirty="0">
                <a:latin typeface="Arial"/>
                <a:cs typeface="Arial"/>
              </a:rPr>
              <a:t>effectively the many experimental and theoretical assets at NASA, NSF, and other agencies</a:t>
            </a:r>
            <a:r>
              <a:rPr lang="en-US" sz="1600" dirty="0" smtClean="0">
                <a:latin typeface="Arial"/>
                <a:cs typeface="Arial"/>
              </a:rPr>
              <a:t>.  Up </a:t>
            </a:r>
            <a:r>
              <a:rPr lang="en-US" sz="1600" dirty="0">
                <a:latin typeface="Arial"/>
                <a:cs typeface="Arial"/>
              </a:rPr>
              <a:t>to $40M/</a:t>
            </a:r>
            <a:r>
              <a:rPr lang="en-US" sz="1600" dirty="0" smtClean="0">
                <a:latin typeface="Arial"/>
                <a:cs typeface="Arial"/>
              </a:rPr>
              <a:t>yr. </a:t>
            </a:r>
          </a:p>
          <a:p>
            <a:pPr marL="582613" indent="-230188">
              <a:spcBef>
                <a:spcPts val="0"/>
              </a:spcBef>
              <a:buFont typeface="Lucida Grande"/>
              <a:buChar char="–"/>
            </a:pPr>
            <a:r>
              <a:rPr lang="en-US" sz="1600" b="1" dirty="0" smtClean="0">
                <a:latin typeface="Arial"/>
                <a:cs typeface="Arial"/>
              </a:rPr>
              <a:t>Diversify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observing platforms with microsatellites and mid-scale ground-based assets</a:t>
            </a:r>
          </a:p>
          <a:p>
            <a:pPr marL="582613" indent="-230188">
              <a:spcBef>
                <a:spcPts val="0"/>
              </a:spcBef>
              <a:buFont typeface="Lucida Grande"/>
              <a:buChar char="–"/>
            </a:pPr>
            <a:r>
              <a:rPr lang="en-US" sz="1600" b="1" dirty="0" smtClean="0">
                <a:latin typeface="Arial"/>
                <a:cs typeface="Arial"/>
              </a:rPr>
              <a:t>Realize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scientific potential by sufficiently funding </a:t>
            </a:r>
            <a:r>
              <a:rPr lang="en-US" sz="1600" dirty="0" smtClean="0">
                <a:latin typeface="Arial"/>
                <a:cs typeface="Arial"/>
              </a:rPr>
              <a:t>mission operations </a:t>
            </a:r>
            <a:r>
              <a:rPr lang="en-US" sz="1600" dirty="0">
                <a:latin typeface="Arial"/>
                <a:cs typeface="Arial"/>
              </a:rPr>
              <a:t>and data analysis</a:t>
            </a:r>
          </a:p>
          <a:p>
            <a:pPr marL="582613" indent="-230188">
              <a:spcBef>
                <a:spcPts val="0"/>
              </a:spcBef>
              <a:buFont typeface="Lucida Grande"/>
              <a:buChar char="–"/>
            </a:pPr>
            <a:r>
              <a:rPr lang="en-US" sz="1600" b="1" dirty="0" smtClean="0">
                <a:latin typeface="Arial"/>
                <a:cs typeface="Arial"/>
              </a:rPr>
              <a:t>Integrate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observing platforms and strengthen ties between agency disciplines</a:t>
            </a:r>
          </a:p>
          <a:p>
            <a:pPr marL="582613" indent="-230188">
              <a:spcBef>
                <a:spcPts val="0"/>
              </a:spcBef>
              <a:buFont typeface="Lucida Grande"/>
              <a:buChar char="–"/>
            </a:pPr>
            <a:r>
              <a:rPr lang="en-US" sz="1600" b="1" dirty="0" smtClean="0">
                <a:latin typeface="Arial"/>
                <a:cs typeface="Arial"/>
              </a:rPr>
              <a:t>Venture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forward with science centers and instrument and technology development</a:t>
            </a:r>
          </a:p>
          <a:p>
            <a:pPr marL="582613" indent="-230188">
              <a:spcBef>
                <a:spcPts val="0"/>
              </a:spcBef>
              <a:buFont typeface="Lucida Grande"/>
              <a:buChar char="–"/>
            </a:pPr>
            <a:r>
              <a:rPr lang="en-US" sz="1600" b="1" dirty="0" smtClean="0">
                <a:latin typeface="Arial"/>
                <a:cs typeface="Arial"/>
              </a:rPr>
              <a:t>Educate</a:t>
            </a:r>
            <a:r>
              <a:rPr lang="en-US" sz="1600" dirty="0">
                <a:latin typeface="Arial"/>
                <a:cs typeface="Arial"/>
              </a:rPr>
              <a:t>, empower, and inspire the next generation of space researchers</a:t>
            </a:r>
            <a:r>
              <a:rPr lang="en-US" sz="1600" dirty="0" smtClean="0">
                <a:latin typeface="Arial"/>
                <a:cs typeface="Arial"/>
              </a:rPr>
              <a:t>  </a:t>
            </a:r>
          </a:p>
          <a:p>
            <a:pPr marL="174625" indent="-174625"/>
            <a:r>
              <a:rPr lang="en-US" sz="1600" dirty="0" smtClean="0">
                <a:latin typeface="Arial"/>
                <a:cs typeface="Arial"/>
              </a:rPr>
              <a:t>In-guide plans: Augment research program gradually; +$4M in FY16-18, rising to+40M by FY23.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764" y="6200587"/>
            <a:ext cx="6798236" cy="461665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Preliminary analysis is provided:  NASA will study the Decadal Survey recommendations and submit revised budget plans, as appropriate</a:t>
            </a:r>
            <a:endParaRPr lang="en-US" sz="12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0786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Heliophysics2012 Decadal Survey Comparison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62" y="1067847"/>
            <a:ext cx="8512994" cy="5559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Arial"/>
                <a:cs typeface="Arial"/>
              </a:rPr>
              <a:t>3. Accelerate and Expand the Explorer Program</a:t>
            </a:r>
          </a:p>
          <a:p>
            <a:pPr marL="393700" indent="-166688" defTabSz="395288"/>
            <a:r>
              <a:rPr lang="en-US" sz="1600" dirty="0">
                <a:latin typeface="Arial"/>
                <a:cs typeface="Arial"/>
              </a:rPr>
              <a:t>Recommendation: accelerate and expand the Heliophysics Explorer program. Augmenting the current program by $70 million per year, in fiscal year 2012 dollars, will restore the option of Mid-size Explorer (MIDEX) missions and allow them to be offered alternately with Small Explorer (SMEX) missions every 2 to 3 years. As part of the augmented Explorer program, NASA should support regular selections of Missions of Opportunity</a:t>
            </a:r>
          </a:p>
          <a:p>
            <a:pPr marL="393700" indent="-166688" defTabSz="395288"/>
            <a:r>
              <a:rPr lang="en-US" sz="1600" dirty="0" smtClean="0">
                <a:latin typeface="Arial"/>
                <a:cs typeface="Arial"/>
              </a:rPr>
              <a:t>In-guide plans: Augment Explorer program </a:t>
            </a:r>
            <a:r>
              <a:rPr lang="en-US" sz="1600" dirty="0">
                <a:latin typeface="Arial"/>
                <a:cs typeface="Arial"/>
              </a:rPr>
              <a:t>gradually; +$4M in </a:t>
            </a:r>
            <a:r>
              <a:rPr lang="en-US" sz="1600" dirty="0" smtClean="0">
                <a:latin typeface="Arial"/>
                <a:cs typeface="Arial"/>
              </a:rPr>
              <a:t>FY17-</a:t>
            </a:r>
            <a:r>
              <a:rPr lang="en-US" sz="1600" dirty="0">
                <a:latin typeface="Arial"/>
                <a:cs typeface="Arial"/>
              </a:rPr>
              <a:t>18, rising to</a:t>
            </a:r>
            <a:r>
              <a:rPr lang="en-US" sz="1600" dirty="0" smtClean="0">
                <a:latin typeface="Arial"/>
                <a:cs typeface="Arial"/>
              </a:rPr>
              <a:t>+70M </a:t>
            </a:r>
            <a:r>
              <a:rPr lang="en-US" sz="1600" dirty="0">
                <a:latin typeface="Arial"/>
                <a:cs typeface="Arial"/>
              </a:rPr>
              <a:t>by </a:t>
            </a:r>
            <a:r>
              <a:rPr lang="en-US" sz="1600" dirty="0" smtClean="0">
                <a:latin typeface="Arial"/>
                <a:cs typeface="Arial"/>
              </a:rPr>
              <a:t>FY24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dirty="0" smtClean="0">
                <a:latin typeface="Arial"/>
                <a:cs typeface="Arial"/>
              </a:rPr>
              <a:t>4. </a:t>
            </a:r>
            <a:r>
              <a:rPr lang="en-US" sz="1600" b="1" dirty="0">
                <a:latin typeface="Arial"/>
                <a:cs typeface="Arial"/>
              </a:rPr>
              <a:t>Restructure Solar-Terrestrial Probes as a Moderate-Scale, PI-Led Line</a:t>
            </a:r>
          </a:p>
          <a:p>
            <a:pPr marL="400050" indent="-173038"/>
            <a:r>
              <a:rPr lang="en-US" sz="1600" dirty="0" smtClean="0">
                <a:latin typeface="Arial"/>
                <a:cs typeface="Arial"/>
              </a:rPr>
              <a:t>Recommendation: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Solar-Terrestrial Probes program </a:t>
            </a:r>
            <a:r>
              <a:rPr lang="en-US" sz="1600" dirty="0" smtClean="0">
                <a:latin typeface="Arial"/>
                <a:cs typeface="Arial"/>
              </a:rPr>
              <a:t>restructured as </a:t>
            </a:r>
            <a:r>
              <a:rPr lang="en-US" sz="1600" dirty="0">
                <a:latin typeface="Arial"/>
                <a:cs typeface="Arial"/>
              </a:rPr>
              <a:t>a moderate-scale, competed, principal-investigator-led (PI-led) mission line that is cost-capped </a:t>
            </a:r>
            <a:r>
              <a:rPr lang="en-US" sz="1600" dirty="0" smtClean="0">
                <a:latin typeface="Arial"/>
                <a:cs typeface="Arial"/>
              </a:rPr>
              <a:t>at $</a:t>
            </a:r>
            <a:r>
              <a:rPr lang="en-US" sz="1600" dirty="0">
                <a:latin typeface="Arial"/>
                <a:cs typeface="Arial"/>
              </a:rPr>
              <a:t>520 </a:t>
            </a:r>
            <a:r>
              <a:rPr lang="en-US" sz="1600" dirty="0" smtClean="0">
                <a:latin typeface="Arial"/>
                <a:cs typeface="Arial"/>
              </a:rPr>
              <a:t>million LCC </a:t>
            </a:r>
            <a:r>
              <a:rPr lang="en-US" sz="1600" dirty="0">
                <a:latin typeface="Arial"/>
                <a:cs typeface="Arial"/>
              </a:rPr>
              <a:t>per mission in fiscal year 2012 </a:t>
            </a:r>
            <a:r>
              <a:rPr lang="en-US" sz="1600" dirty="0" smtClean="0">
                <a:latin typeface="Arial"/>
                <a:cs typeface="Arial"/>
              </a:rPr>
              <a:t>dollars. </a:t>
            </a:r>
          </a:p>
          <a:p>
            <a:pPr marL="635000" indent="0" defTabSz="914400">
              <a:spcBef>
                <a:spcPts val="0"/>
              </a:spcBef>
              <a:buNone/>
              <a:defRPr/>
            </a:pPr>
            <a:r>
              <a:rPr lang="en-US" sz="1400" dirty="0" smtClean="0">
                <a:latin typeface="Arial"/>
                <a:cs typeface="Arial"/>
              </a:rPr>
              <a:t>STP#5 objective:  </a:t>
            </a:r>
            <a:r>
              <a:rPr lang="en-US" sz="1400" dirty="0">
                <a:latin typeface="Arial"/>
                <a:cs typeface="Arial"/>
              </a:rPr>
              <a:t>Understand the interaction of the outer heliosphere with the interstellar medium; includes L1 space weather observations</a:t>
            </a:r>
          </a:p>
          <a:p>
            <a:pPr marL="635000" indent="0" defTabSz="914400">
              <a:spcBef>
                <a:spcPts val="0"/>
              </a:spcBef>
              <a:buNone/>
              <a:defRPr/>
            </a:pPr>
            <a:r>
              <a:rPr lang="en-US" sz="1400" dirty="0" smtClean="0">
                <a:latin typeface="Arial"/>
                <a:cs typeface="Arial"/>
              </a:rPr>
              <a:t>STP#6 objective:  </a:t>
            </a:r>
            <a:r>
              <a:rPr lang="en-US" sz="1400" dirty="0">
                <a:latin typeface="Arial"/>
                <a:cs typeface="Arial"/>
              </a:rPr>
              <a:t>Understand how space weather is driven by lower atmosphere weather.</a:t>
            </a:r>
          </a:p>
          <a:p>
            <a:pPr marL="635000" indent="0" defTabSz="914400">
              <a:spcBef>
                <a:spcPts val="0"/>
              </a:spcBef>
              <a:buNone/>
              <a:defRPr/>
            </a:pPr>
            <a:r>
              <a:rPr lang="en-US" sz="1400" dirty="0" smtClean="0">
                <a:latin typeface="Arial"/>
                <a:cs typeface="Arial"/>
              </a:rPr>
              <a:t>STP#7 objective:  </a:t>
            </a:r>
            <a:r>
              <a:rPr lang="en-US" sz="1400" dirty="0">
                <a:latin typeface="Arial"/>
                <a:cs typeface="Arial"/>
              </a:rPr>
              <a:t>Understand how the magnetosphere-ionosphere-thermosphere system is coupled and responds to solar forcing</a:t>
            </a:r>
            <a:r>
              <a:rPr lang="en-US" sz="1400" dirty="0" smtClean="0">
                <a:latin typeface="Arial"/>
                <a:cs typeface="Arial"/>
              </a:rPr>
              <a:t>.  </a:t>
            </a:r>
          </a:p>
          <a:p>
            <a:pPr marL="400050" indent="-174625"/>
            <a:r>
              <a:rPr lang="en-US" sz="1600" dirty="0" smtClean="0">
                <a:latin typeface="Arial"/>
                <a:cs typeface="Arial"/>
              </a:rPr>
              <a:t>In-guide plans: Recommendation on re-structuring will be studied in FY14;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tart STP#5 in FY19; begin technology development studies in FY14.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4080" y="6344982"/>
            <a:ext cx="6798236" cy="461665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Preliminary analysis is provided:  NASA will study the Decadal Survey recommendations and submit revised budget plans, as appropriate </a:t>
            </a:r>
            <a:endParaRPr lang="en-US" sz="12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7453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Heliophysics2012 Decadal Survey Comparison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61" y="1171223"/>
            <a:ext cx="8686579" cy="5559778"/>
          </a:xfrm>
        </p:spPr>
        <p:txBody>
          <a:bodyPr>
            <a:noAutofit/>
          </a:bodyPr>
          <a:lstStyle/>
          <a:p>
            <a:pPr marL="233363" indent="-233363">
              <a:buNone/>
            </a:pPr>
            <a:r>
              <a:rPr lang="en-US" sz="1600" b="1" dirty="0" smtClean="0">
                <a:latin typeface="Arial"/>
                <a:cs typeface="Arial"/>
              </a:rPr>
              <a:t>5. </a:t>
            </a:r>
            <a:r>
              <a:rPr lang="en-US" sz="1600" b="1" dirty="0">
                <a:latin typeface="Arial"/>
                <a:cs typeface="Arial"/>
              </a:rPr>
              <a:t>Implement a large Living With a Star mission to study the ionosphere-</a:t>
            </a:r>
            <a:r>
              <a:rPr lang="en-US" sz="1600" b="1" dirty="0" smtClean="0">
                <a:latin typeface="Arial"/>
                <a:cs typeface="Arial"/>
              </a:rPr>
              <a:t>thermosphere-mesosphere system </a:t>
            </a:r>
            <a:r>
              <a:rPr lang="en-US" sz="1600" b="1" dirty="0">
                <a:latin typeface="Arial"/>
                <a:cs typeface="Arial"/>
              </a:rPr>
              <a:t>in an integrated fashion</a:t>
            </a:r>
            <a:endParaRPr lang="en-US" sz="1600" b="1" dirty="0" smtClean="0">
              <a:latin typeface="Arial"/>
              <a:cs typeface="Arial"/>
            </a:endParaRPr>
          </a:p>
          <a:p>
            <a:pPr marL="393700" indent="-219075"/>
            <a:r>
              <a:rPr lang="en-US" sz="1600" dirty="0">
                <a:latin typeface="Arial"/>
                <a:cs typeface="Arial"/>
              </a:rPr>
              <a:t>Recommendation: The survey committee recommends that, following the launch of RBSP and SPP, the next </a:t>
            </a:r>
            <a:r>
              <a:rPr lang="en-US" sz="1600" dirty="0" smtClean="0">
                <a:latin typeface="Arial"/>
                <a:cs typeface="Arial"/>
              </a:rPr>
              <a:t>LWS science </a:t>
            </a:r>
            <a:r>
              <a:rPr lang="en-US" sz="1600" dirty="0">
                <a:latin typeface="Arial"/>
                <a:cs typeface="Arial"/>
              </a:rPr>
              <a:t>target focus on how Earth</a:t>
            </a:r>
            <a:r>
              <a:rPr lang="en-US" sz="1600" b="1" dirty="0">
                <a:latin typeface="Arial"/>
                <a:cs typeface="Arial"/>
              </a:rPr>
              <a:t>’</a:t>
            </a:r>
            <a:r>
              <a:rPr lang="en-US" sz="1600" dirty="0">
                <a:latin typeface="Arial"/>
                <a:cs typeface="Arial"/>
              </a:rPr>
              <a:t>s atmosphere absorbs solar wind </a:t>
            </a:r>
            <a:r>
              <a:rPr lang="en-US" sz="1600" dirty="0" smtClean="0">
                <a:latin typeface="Arial"/>
                <a:cs typeface="Arial"/>
              </a:rPr>
              <a:t>energy.</a:t>
            </a:r>
            <a:endParaRPr lang="en-US" sz="1600" dirty="0">
              <a:latin typeface="Arial"/>
              <a:cs typeface="Arial"/>
            </a:endParaRPr>
          </a:p>
          <a:p>
            <a:pPr marL="393700" indent="-219075" defTabSz="395288"/>
            <a:r>
              <a:rPr lang="en-US" sz="1600" dirty="0" smtClean="0">
                <a:latin typeface="Arial"/>
                <a:cs typeface="Arial"/>
              </a:rPr>
              <a:t>In-guide plans:  Start in FY20</a:t>
            </a:r>
            <a:r>
              <a:rPr lang="en-US" sz="1600" dirty="0">
                <a:latin typeface="Arial"/>
                <a:cs typeface="Arial"/>
              </a:rPr>
              <a:t>; </a:t>
            </a:r>
            <a:r>
              <a:rPr lang="en-US" sz="1600" dirty="0" smtClean="0">
                <a:latin typeface="Arial"/>
                <a:cs typeface="Arial"/>
              </a:rPr>
              <a:t>begin </a:t>
            </a:r>
            <a:r>
              <a:rPr lang="en-US" sz="1600" dirty="0">
                <a:latin typeface="Arial"/>
                <a:cs typeface="Arial"/>
              </a:rPr>
              <a:t>technology development studies in </a:t>
            </a:r>
            <a:r>
              <a:rPr lang="en-US" sz="1600" dirty="0" smtClean="0">
                <a:latin typeface="Arial"/>
                <a:cs typeface="Arial"/>
              </a:rPr>
              <a:t>FY14.</a:t>
            </a:r>
            <a:endParaRPr lang="en-US" sz="1600" dirty="0">
              <a:latin typeface="Arial"/>
              <a:cs typeface="Arial"/>
            </a:endParaRPr>
          </a:p>
          <a:p>
            <a:pPr marL="284163" indent="-284163">
              <a:spcBef>
                <a:spcPts val="1200"/>
              </a:spcBef>
              <a:buAutoNum type="alphaUcPeriod"/>
            </a:pPr>
            <a:r>
              <a:rPr lang="en-US" sz="1600" b="1" dirty="0" err="1" smtClean="0">
                <a:latin typeface="Arial"/>
                <a:cs typeface="Arial"/>
              </a:rPr>
              <a:t>Recharter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the National Space Weather Program</a:t>
            </a:r>
          </a:p>
          <a:p>
            <a:pPr marL="292100" indent="0">
              <a:buNone/>
            </a:pPr>
            <a:r>
              <a:rPr lang="en-US" sz="1300" b="1" dirty="0" smtClean="0">
                <a:latin typeface="Arial"/>
                <a:cs typeface="Arial"/>
              </a:rPr>
              <a:t>A2.1 </a:t>
            </a:r>
            <a:r>
              <a:rPr lang="en-US" sz="1300" b="1" dirty="0">
                <a:latin typeface="Arial"/>
                <a:cs typeface="Arial"/>
              </a:rPr>
              <a:t>Solar wind measurements from L1</a:t>
            </a:r>
            <a:r>
              <a:rPr lang="en-US" sz="1300" dirty="0">
                <a:latin typeface="Arial"/>
                <a:cs typeface="Arial"/>
              </a:rPr>
              <a:t> should be continued, because they are essential </a:t>
            </a:r>
            <a:r>
              <a:rPr lang="en-US" sz="1300" dirty="0" smtClean="0">
                <a:latin typeface="Arial"/>
                <a:cs typeface="Arial"/>
              </a:rPr>
              <a:t>for space </a:t>
            </a:r>
            <a:r>
              <a:rPr lang="en-US" sz="1300" dirty="0">
                <a:latin typeface="Arial"/>
                <a:cs typeface="Arial"/>
              </a:rPr>
              <a:t>weather operations and research. The DSCOVR and IMAP STP missions </a:t>
            </a:r>
            <a:r>
              <a:rPr lang="en-US" sz="1300" dirty="0" smtClean="0">
                <a:latin typeface="Arial"/>
                <a:cs typeface="Arial"/>
              </a:rPr>
              <a:t>are recommended </a:t>
            </a:r>
            <a:r>
              <a:rPr lang="en-US" sz="1300" dirty="0">
                <a:latin typeface="Arial"/>
                <a:cs typeface="Arial"/>
              </a:rPr>
              <a:t>for the near term, but plans should be made to ensure that </a:t>
            </a:r>
            <a:r>
              <a:rPr lang="en-US" sz="1300" dirty="0" smtClean="0">
                <a:latin typeface="Arial"/>
                <a:cs typeface="Arial"/>
              </a:rPr>
              <a:t>measurements from </a:t>
            </a:r>
            <a:r>
              <a:rPr lang="en-US" sz="1300" dirty="0">
                <a:latin typeface="Arial"/>
                <a:cs typeface="Arial"/>
              </a:rPr>
              <a:t>L1 continue uninterrupted into the future</a:t>
            </a:r>
            <a:r>
              <a:rPr lang="en-US" sz="1300" dirty="0" smtClean="0">
                <a:latin typeface="Arial"/>
                <a:cs typeface="Arial"/>
              </a:rPr>
              <a:t>  </a:t>
            </a:r>
          </a:p>
          <a:p>
            <a:pPr marL="292100" indent="0">
              <a:buNone/>
            </a:pPr>
            <a:r>
              <a:rPr lang="en-US" sz="1300" b="1" dirty="0">
                <a:latin typeface="Arial"/>
                <a:cs typeface="Arial"/>
              </a:rPr>
              <a:t>A2.2 Space-based coronagraph</a:t>
            </a:r>
            <a:r>
              <a:rPr lang="en-US" sz="1300" dirty="0">
                <a:latin typeface="Arial"/>
                <a:cs typeface="Arial"/>
              </a:rPr>
              <a:t> and solar magnetic field measurements should likewise </a:t>
            </a:r>
            <a:r>
              <a:rPr lang="en-US" sz="1300" dirty="0" smtClean="0">
                <a:latin typeface="Arial"/>
                <a:cs typeface="Arial"/>
              </a:rPr>
              <a:t>be continued.</a:t>
            </a:r>
          </a:p>
          <a:p>
            <a:pPr marL="292100" indent="0">
              <a:buNone/>
            </a:pPr>
            <a:r>
              <a:rPr lang="en-US" sz="1300" b="1" dirty="0" smtClean="0">
                <a:latin typeface="Arial"/>
                <a:cs typeface="Arial"/>
              </a:rPr>
              <a:t>A2.3 Evaluate new observations, platforms, and locations with potential</a:t>
            </a:r>
            <a:r>
              <a:rPr lang="en-US" sz="1300" dirty="0" smtClean="0">
                <a:latin typeface="Arial"/>
                <a:cs typeface="Arial"/>
              </a:rPr>
              <a:t> </a:t>
            </a:r>
            <a:r>
              <a:rPr lang="en-US" sz="1300" dirty="0">
                <a:latin typeface="Arial"/>
                <a:cs typeface="Arial"/>
              </a:rPr>
              <a:t>to provide improved space weather services. In addition</a:t>
            </a:r>
            <a:r>
              <a:rPr lang="en-US" sz="1300" dirty="0" smtClean="0">
                <a:latin typeface="Arial"/>
                <a:cs typeface="Arial"/>
              </a:rPr>
              <a:t>, the </a:t>
            </a:r>
            <a:r>
              <a:rPr lang="en-US" sz="1300" dirty="0">
                <a:latin typeface="Arial"/>
                <a:cs typeface="Arial"/>
              </a:rPr>
              <a:t>utility of employing newly emerging information dissemination system for </a:t>
            </a:r>
            <a:r>
              <a:rPr lang="en-US" sz="1300" dirty="0" smtClean="0">
                <a:latin typeface="Arial"/>
                <a:cs typeface="Arial"/>
              </a:rPr>
              <a:t>space weather </a:t>
            </a:r>
            <a:r>
              <a:rPr lang="en-US" sz="1300" dirty="0">
                <a:latin typeface="Arial"/>
                <a:cs typeface="Arial"/>
              </a:rPr>
              <a:t>alerts should be assessed.</a:t>
            </a:r>
          </a:p>
          <a:p>
            <a:pPr marL="292100" indent="0">
              <a:buNone/>
            </a:pPr>
            <a:r>
              <a:rPr lang="en-US" sz="1300" b="1" dirty="0">
                <a:latin typeface="Arial"/>
                <a:cs typeface="Arial"/>
              </a:rPr>
              <a:t>A2.4 NOAA should establish a space weather research program</a:t>
            </a:r>
            <a:r>
              <a:rPr lang="en-US" sz="1300" dirty="0">
                <a:latin typeface="Arial"/>
                <a:cs typeface="Arial"/>
              </a:rPr>
              <a:t> to effectively </a:t>
            </a:r>
            <a:r>
              <a:rPr lang="en-US" sz="1300" dirty="0" smtClean="0">
                <a:latin typeface="Arial"/>
                <a:cs typeface="Arial"/>
              </a:rPr>
              <a:t>transition research </a:t>
            </a:r>
            <a:r>
              <a:rPr lang="en-US" sz="1300" dirty="0">
                <a:latin typeface="Arial"/>
                <a:cs typeface="Arial"/>
              </a:rPr>
              <a:t>to operations.</a:t>
            </a:r>
          </a:p>
          <a:p>
            <a:pPr marL="292100" indent="0">
              <a:buNone/>
            </a:pPr>
            <a:r>
              <a:rPr lang="en-US" sz="1300" b="1" dirty="0">
                <a:latin typeface="Arial"/>
                <a:cs typeface="Arial"/>
              </a:rPr>
              <a:t>A2.5 Distinct funding lines for basic space physics research</a:t>
            </a:r>
            <a:r>
              <a:rPr lang="en-US" sz="1300" dirty="0">
                <a:latin typeface="Arial"/>
                <a:cs typeface="Arial"/>
              </a:rPr>
              <a:t> and for space </a:t>
            </a:r>
            <a:r>
              <a:rPr lang="en-US" sz="1300" dirty="0" smtClean="0">
                <a:latin typeface="Arial"/>
                <a:cs typeface="Arial"/>
              </a:rPr>
              <a:t>weather specification </a:t>
            </a:r>
            <a:r>
              <a:rPr lang="en-US" sz="1300" dirty="0">
                <a:latin typeface="Arial"/>
                <a:cs typeface="Arial"/>
              </a:rPr>
              <a:t>and forecasting need to be developed and maintained.</a:t>
            </a:r>
          </a:p>
          <a:p>
            <a:pPr marL="400050" indent="-130175"/>
            <a:r>
              <a:rPr lang="en-US" sz="1600" dirty="0">
                <a:latin typeface="Arial"/>
                <a:cs typeface="Arial"/>
              </a:rPr>
              <a:t>In-guide plans: </a:t>
            </a:r>
            <a:r>
              <a:rPr lang="en-US" sz="1600" dirty="0" smtClean="0">
                <a:latin typeface="Arial"/>
                <a:cs typeface="Arial"/>
              </a:rPr>
              <a:t>Start </a:t>
            </a:r>
            <a:r>
              <a:rPr lang="en-US" sz="1600" dirty="0">
                <a:latin typeface="Arial"/>
                <a:cs typeface="Arial"/>
              </a:rPr>
              <a:t>Space Weather Research to </a:t>
            </a:r>
            <a:r>
              <a:rPr lang="en-US" sz="1600" dirty="0" smtClean="0">
                <a:latin typeface="Arial"/>
                <a:cs typeface="Arial"/>
              </a:rPr>
              <a:t>Operations project in FY14; continue to support missions with </a:t>
            </a:r>
            <a:r>
              <a:rPr lang="en-US" sz="1600" dirty="0">
                <a:latin typeface="Arial"/>
                <a:cs typeface="Arial"/>
              </a:rPr>
              <a:t>real-time data beacons</a:t>
            </a:r>
            <a:r>
              <a:rPr lang="en-US" sz="1600" dirty="0" smtClean="0">
                <a:latin typeface="Arial"/>
                <a:cs typeface="Arial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799" y="6329538"/>
            <a:ext cx="6798236" cy="461665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Preliminary analysis is provided:  NASA will study the Decadal Survey recommendations and submit revised budget plans, as appropriate</a:t>
            </a:r>
            <a:endParaRPr lang="en-US" sz="12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260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4" y="131989"/>
            <a:ext cx="7278686" cy="854075"/>
          </a:xfrm>
        </p:spPr>
        <p:txBody>
          <a:bodyPr/>
          <a:lstStyle/>
          <a:p>
            <a:r>
              <a:rPr lang="en-US" sz="2800" dirty="0" smtClean="0"/>
              <a:t>Upcoming Activities of Interest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225394" cy="4975225"/>
          </a:xfrm>
        </p:spPr>
        <p:txBody>
          <a:bodyPr/>
          <a:lstStyle/>
          <a:p>
            <a:r>
              <a:rPr lang="en-US" b="1" dirty="0" smtClean="0"/>
              <a:t>Survey of Decadal Surveys (lessons learned)</a:t>
            </a:r>
          </a:p>
          <a:p>
            <a:pPr lvl="1"/>
            <a:r>
              <a:rPr lang="en-US" sz="1600" u="sng" dirty="0" smtClean="0"/>
              <a:t>Objective</a:t>
            </a:r>
            <a:r>
              <a:rPr lang="en-US" sz="1600" dirty="0" smtClean="0"/>
              <a:t>:  Formulate initial lessons learned from recent decadal surveys; assess whether a formal NRC study on the subject is warranted or desirable</a:t>
            </a:r>
          </a:p>
          <a:p>
            <a:pPr lvl="1"/>
            <a:r>
              <a:rPr lang="en-US" sz="1600" u="sng" dirty="0" smtClean="0"/>
              <a:t>Activity</a:t>
            </a:r>
            <a:r>
              <a:rPr lang="en-US" sz="1600" dirty="0" smtClean="0"/>
              <a:t>: reformulated as a </a:t>
            </a:r>
            <a:r>
              <a:rPr lang="en-US" sz="1600" b="1" i="1" dirty="0" smtClean="0"/>
              <a:t>workshop only (</a:t>
            </a:r>
            <a:r>
              <a:rPr lang="en-US" sz="1600" dirty="0" smtClean="0"/>
              <a:t>no consensus findings or recommendations)</a:t>
            </a:r>
            <a:endParaRPr lang="en-US" sz="1600" b="1" i="1" dirty="0" smtClean="0"/>
          </a:p>
          <a:p>
            <a:pPr lvl="1"/>
            <a:r>
              <a:rPr lang="en-US" sz="1600" u="sng" dirty="0" smtClean="0"/>
              <a:t>Status</a:t>
            </a:r>
            <a:r>
              <a:rPr lang="en-US" sz="1600" dirty="0" smtClean="0"/>
              <a:t>: </a:t>
            </a:r>
            <a:r>
              <a:rPr lang="en-US" sz="1600" dirty="0" err="1" smtClean="0"/>
              <a:t>cttee</a:t>
            </a:r>
            <a:r>
              <a:rPr lang="en-US" sz="1600" dirty="0" smtClean="0"/>
              <a:t> appointed, planning </a:t>
            </a:r>
            <a:r>
              <a:rPr lang="en-US" sz="1600" dirty="0" err="1" smtClean="0"/>
              <a:t>mtg</a:t>
            </a:r>
            <a:r>
              <a:rPr lang="en-US" sz="1600" dirty="0" smtClean="0"/>
              <a:t> held 6/21-22 in Irvine</a:t>
            </a:r>
          </a:p>
          <a:p>
            <a:pPr lvl="1"/>
            <a:r>
              <a:rPr lang="en-US" sz="1600" u="sng" dirty="0" smtClean="0"/>
              <a:t>Planned </a:t>
            </a:r>
            <a:r>
              <a:rPr lang="en-US" sz="1600" u="sng" dirty="0" err="1" smtClean="0"/>
              <a:t>mtgs</a:t>
            </a:r>
            <a:r>
              <a:rPr lang="en-US" sz="1600" dirty="0" smtClean="0"/>
              <a:t>: workshop to be held with SSB </a:t>
            </a:r>
            <a:r>
              <a:rPr lang="en-US" sz="1600" dirty="0" err="1" smtClean="0"/>
              <a:t>mtg</a:t>
            </a:r>
            <a:r>
              <a:rPr lang="en-US" sz="1600" dirty="0" smtClean="0"/>
              <a:t> on 11/12-14 in Irvine</a:t>
            </a:r>
          </a:p>
          <a:p>
            <a:pPr lvl="1"/>
            <a:r>
              <a:rPr lang="en-US" sz="1600" u="sng" dirty="0" smtClean="0"/>
              <a:t>Product</a:t>
            </a:r>
            <a:r>
              <a:rPr lang="en-US" sz="1600" dirty="0" smtClean="0"/>
              <a:t>: NRC workshop report due summer 2013</a:t>
            </a:r>
          </a:p>
          <a:p>
            <a:pPr lvl="1">
              <a:buNone/>
            </a:pPr>
            <a:endParaRPr lang="en-US" sz="1600" dirty="0" smtClean="0"/>
          </a:p>
          <a:p>
            <a:r>
              <a:rPr lang="en-US" b="1" dirty="0" smtClean="0"/>
              <a:t>Standing Committee on Solar and Space Physics (CSSP)</a:t>
            </a:r>
          </a:p>
          <a:p>
            <a:pPr lvl="1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6926398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_image.jpg"/>
          <p:cNvPicPr>
            <a:picLocks noChangeAspect="1"/>
          </p:cNvPicPr>
          <p:nvPr/>
        </p:nvPicPr>
        <p:blipFill>
          <a:blip r:embed="rId3"/>
          <a:srcRect l="8562" r="9869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5813" y="2155825"/>
            <a:ext cx="7772400" cy="2327275"/>
          </a:xfrm>
          <a:solidFill>
            <a:schemeClr val="tx1">
              <a:alpha val="68000"/>
            </a:schemeClr>
          </a:solidFill>
          <a:effectLst>
            <a:softEdge rad="50800"/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FFFFFF"/>
                </a:solidFill>
              </a:rPr>
              <a:t> </a:t>
            </a:r>
            <a:endParaRPr lang="en-US" b="1" dirty="0">
              <a:solidFill>
                <a:srgbClr val="FFFFFF"/>
              </a:solidFill>
            </a:endParaRPr>
          </a:p>
          <a:p>
            <a:pPr marL="0" indent="0" algn="ctr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rgbClr val="FFFFFF"/>
                </a:solidFill>
              </a:rPr>
              <a:t>How and why does the Sun vary and affect Earth and the rest of the solar system? </a:t>
            </a:r>
          </a:p>
        </p:txBody>
      </p:sp>
    </p:spTree>
    <p:extLst>
      <p:ext uri="{BB962C8B-B14F-4D97-AF65-F5344CB8AC3E}">
        <p14:creationId xmlns:p14="http://schemas.microsoft.com/office/powerpoint/2010/main" val="372820859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-76200" y="990601"/>
            <a:ext cx="9448800" cy="5884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3865" y="169330"/>
            <a:ext cx="6636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Geomagnetic Induced Currents</a:t>
            </a:r>
            <a:endParaRPr lang="en-US" sz="2800" b="1" dirty="0"/>
          </a:p>
        </p:txBody>
      </p:sp>
      <p:pic>
        <p:nvPicPr>
          <p:cNvPr id="6" name="Picture 5" descr="Region2-FACs-update2011.jpg"/>
          <p:cNvPicPr>
            <a:picLocks noChangeAspect="1"/>
          </p:cNvPicPr>
          <p:nvPr/>
        </p:nvPicPr>
        <p:blipFill rotWithShape="1">
          <a:blip r:embed="rId3"/>
          <a:srcRect l="11671" r="8837"/>
          <a:stretch/>
        </p:blipFill>
        <p:spPr>
          <a:xfrm>
            <a:off x="-76200" y="1524000"/>
            <a:ext cx="4746979" cy="5105400"/>
          </a:xfrm>
          <a:prstGeom prst="rect">
            <a:avLst/>
          </a:prstGeom>
        </p:spPr>
      </p:pic>
      <p:pic>
        <p:nvPicPr>
          <p:cNvPr id="8" name="Picture 7" descr="GeomagInducedCurrent.pdf"/>
          <p:cNvPicPr>
            <a:picLocks noChangeAspect="1"/>
          </p:cNvPicPr>
          <p:nvPr/>
        </p:nvPicPr>
        <p:blipFill rotWithShape="1">
          <a:blip r:embed="rId4"/>
          <a:srcRect l="22320" t="6742" r="16759" b="5992"/>
          <a:stretch/>
        </p:blipFill>
        <p:spPr>
          <a:xfrm>
            <a:off x="4670778" y="1066800"/>
            <a:ext cx="4473222" cy="57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5953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904" y="260628"/>
            <a:ext cx="6810196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Heliophysics: </a:t>
            </a:r>
            <a:r>
              <a:rPr lang="en-US" dirty="0">
                <a:solidFill>
                  <a:schemeClr val="tx1"/>
                </a:solidFill>
              </a:rPr>
              <a:t>and the 2012 NRC Solar and Space Physics “Decadal Survey”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03535B-9310-497A-B8F1-79BBA2BA68B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HelioBookletCover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8"/>
            <a:ext cx="9116844" cy="6830802"/>
          </a:xfrm>
          <a:prstGeom prst="rect">
            <a:avLst/>
          </a:prstGeom>
        </p:spPr>
      </p:pic>
      <p:pic>
        <p:nvPicPr>
          <p:cNvPr id="7" name="Picture 4" descr="nasa_hires_th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6426" y="207122"/>
            <a:ext cx="832882" cy="69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6" y="2514600"/>
            <a:ext cx="3176254" cy="412859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BB27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59553" y="1236271"/>
            <a:ext cx="485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and the 2012 NRC Solar and Space Physics “Decadal Survey”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01090" y="5029200"/>
            <a:ext cx="579531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96875" indent="-222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–"/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 marL="571500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7461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–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911225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»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NRC Report: Solar and Space Physics: A Science for a Technological Society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Released:  Aug. 15, 2012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8600" y="2743200"/>
            <a:ext cx="2895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3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393700" y="4364971"/>
            <a:ext cx="2425700" cy="234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Understand the f</a:t>
            </a:r>
            <a:r>
              <a:rPr lang="en-US" sz="1800" b="1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undamental physical processes of the space environment</a:t>
            </a:r>
            <a:r>
              <a:rPr lang="en-US" sz="1800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 – from the Sun to Earth, to other planets, and beyond to the interstellar medium</a:t>
            </a:r>
            <a:endParaRPr lang="en-US" sz="2000" b="1" i="1" dirty="0">
              <a:solidFill>
                <a:srgbClr val="FFFFFF"/>
              </a:solidFill>
              <a:latin typeface="Times" charset="0"/>
              <a:ea typeface="ＭＳ Ｐゴシック" pitchFamily="34" charset="-128"/>
            </a:endParaRP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3300412" y="4551301"/>
            <a:ext cx="2543175" cy="209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14" rIns="0" bIns="45714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Understand how human society, technological systems, and the habitability of planets are affected by </a:t>
            </a:r>
            <a:r>
              <a:rPr lang="en-US" sz="1800" b="1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solar variability and planetary magnetic fields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248400" y="4551301"/>
            <a:ext cx="2667882" cy="184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14" rIns="0" bIns="45714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Maximize the safety and productivity of human and robotic explorers by </a:t>
            </a:r>
            <a:r>
              <a:rPr lang="en-US" sz="1800" b="1" i="1" dirty="0">
                <a:solidFill>
                  <a:srgbClr val="FFFFFF"/>
                </a:solidFill>
                <a:latin typeface="Helvetica" charset="0"/>
                <a:ea typeface="ＭＳ Ｐゴシック" pitchFamily="34" charset="-128"/>
              </a:rPr>
              <a:t>developing the capability to predict the extreme and dynamic conditions in space</a:t>
            </a:r>
          </a:p>
        </p:txBody>
      </p:sp>
      <p:pic>
        <p:nvPicPr>
          <p:cNvPr id="11675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76400"/>
            <a:ext cx="2367366" cy="2362200"/>
          </a:xfrm>
          <a:prstGeom prst="rect">
            <a:avLst/>
          </a:prstGeom>
          <a:noFill/>
        </p:spPr>
      </p:pic>
      <p:pic>
        <p:nvPicPr>
          <p:cNvPr id="3" name="Picture 2" descr="Popping171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"/>
          <a:stretch/>
        </p:blipFill>
        <p:spPr>
          <a:xfrm>
            <a:off x="6028267" y="1346139"/>
            <a:ext cx="3119146" cy="3005723"/>
          </a:xfrm>
          <a:prstGeom prst="rect">
            <a:avLst/>
          </a:prstGeom>
        </p:spPr>
      </p:pic>
      <p:pic>
        <p:nvPicPr>
          <p:cNvPr id="4" name="Picture 3" descr="Angel_magnetospher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3315" r="8108" b="3429"/>
          <a:stretch/>
        </p:blipFill>
        <p:spPr>
          <a:xfrm>
            <a:off x="3136392" y="1688592"/>
            <a:ext cx="3008376" cy="2487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4900" y="6858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Understand the Sun and its interactions with the Earth and the solar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SMD Heliophysics Goals:  2010 SMD Science Plan to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5886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4" y="131989"/>
            <a:ext cx="7507286" cy="854075"/>
          </a:xfrm>
        </p:spPr>
        <p:txBody>
          <a:bodyPr/>
          <a:lstStyle/>
          <a:p>
            <a:r>
              <a:rPr lang="en-US" sz="2800" dirty="0" smtClean="0"/>
              <a:t>From the Decadal Survey 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848600" cy="4670425"/>
          </a:xfrm>
        </p:spPr>
        <p:txBody>
          <a:bodyPr/>
          <a:lstStyle/>
          <a:p>
            <a:pPr marL="1085850" indent="-1085850">
              <a:spcBef>
                <a:spcPts val="1800"/>
              </a:spcBef>
            </a:pPr>
            <a:r>
              <a:rPr lang="en-US" sz="2400" b="1" dirty="0" smtClean="0"/>
              <a:t>SCIENCE GOALS FOR THE NEXT DECADE</a:t>
            </a:r>
          </a:p>
          <a:p>
            <a:pPr marL="1085850" indent="-1085850">
              <a:lnSpc>
                <a:spcPct val="97000"/>
              </a:lnSpc>
              <a:spcBef>
                <a:spcPts val="1800"/>
              </a:spcBef>
            </a:pPr>
            <a:r>
              <a:rPr lang="en-US" sz="2400" dirty="0" smtClean="0"/>
              <a:t>Goal 1. Determine the origins of the Sun</a:t>
            </a:r>
            <a:r>
              <a:rPr lang="en-US" sz="2400" b="1" dirty="0" smtClean="0"/>
              <a:t>’</a:t>
            </a:r>
            <a:r>
              <a:rPr lang="en-US" sz="2400" dirty="0" smtClean="0"/>
              <a:t>s activity and predict the variations in the space environment.</a:t>
            </a:r>
          </a:p>
          <a:p>
            <a:pPr marL="1085850" indent="-1085850">
              <a:lnSpc>
                <a:spcPct val="97000"/>
              </a:lnSpc>
              <a:spcBef>
                <a:spcPts val="1800"/>
              </a:spcBef>
            </a:pPr>
            <a:r>
              <a:rPr lang="en-US" sz="2400" dirty="0" smtClean="0"/>
              <a:t>Goal </a:t>
            </a:r>
            <a:r>
              <a:rPr lang="en-US" sz="2400" dirty="0"/>
              <a:t>2. Determine the dynamics and coupling of Earth</a:t>
            </a:r>
            <a:r>
              <a:rPr lang="en-US" sz="2400" b="1" dirty="0"/>
              <a:t>’</a:t>
            </a:r>
            <a:r>
              <a:rPr lang="en-US" sz="2400" dirty="0"/>
              <a:t>s magnetosphere</a:t>
            </a:r>
            <a:r>
              <a:rPr lang="en-US" sz="2400" dirty="0" smtClean="0"/>
              <a:t>, ionosphere</a:t>
            </a:r>
            <a:r>
              <a:rPr lang="en-US" sz="2400" dirty="0"/>
              <a:t>, and atmosphere and their response to solar and terrestrial inputs.</a:t>
            </a:r>
          </a:p>
          <a:p>
            <a:pPr marL="1085850" indent="-1085850">
              <a:lnSpc>
                <a:spcPct val="97000"/>
              </a:lnSpc>
              <a:spcBef>
                <a:spcPts val="1800"/>
              </a:spcBef>
            </a:pPr>
            <a:r>
              <a:rPr lang="en-US" sz="2400" dirty="0"/>
              <a:t>Goal 3. Determine the interaction of the Sun with the solar system and </a:t>
            </a:r>
            <a:r>
              <a:rPr lang="en-US" sz="2400" dirty="0" smtClean="0"/>
              <a:t>the interstellar </a:t>
            </a:r>
            <a:r>
              <a:rPr lang="en-US" sz="2400" dirty="0"/>
              <a:t>medium.</a:t>
            </a:r>
          </a:p>
          <a:p>
            <a:pPr marL="1085850" indent="-1085850">
              <a:lnSpc>
                <a:spcPct val="97000"/>
              </a:lnSpc>
              <a:spcBef>
                <a:spcPts val="1800"/>
              </a:spcBef>
            </a:pPr>
            <a:r>
              <a:rPr lang="en-US" sz="2400" dirty="0"/>
              <a:t>Goal 4. Discover and characterize fundamental processes that occur </a:t>
            </a:r>
            <a:r>
              <a:rPr lang="en-US" sz="2400" dirty="0" smtClean="0"/>
              <a:t>both within </a:t>
            </a:r>
            <a:r>
              <a:rPr lang="en-US" sz="2400" dirty="0"/>
              <a:t>the heliosphere and throughout the universe.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7908824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4" y="76200"/>
            <a:ext cx="7964486" cy="854075"/>
          </a:xfrm>
        </p:spPr>
        <p:txBody>
          <a:bodyPr/>
          <a:lstStyle/>
          <a:p>
            <a:r>
              <a:rPr lang="en-US" sz="2800" dirty="0" smtClean="0"/>
              <a:t>In the area of space weather, SMD HPD intends to continue: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257800"/>
          </a:xfrm>
        </p:spPr>
        <p:txBody>
          <a:bodyPr/>
          <a:lstStyle/>
          <a:p>
            <a:pPr marL="230188" indent="-230188">
              <a:lnSpc>
                <a:spcPct val="95000"/>
              </a:lnSpc>
              <a:spcBef>
                <a:spcPts val="1200"/>
              </a:spcBef>
              <a:buClrTx/>
              <a:buFont typeface="Arial"/>
              <a:buChar char="•"/>
            </a:pPr>
            <a:r>
              <a:rPr lang="en-US" sz="2400" b="1" dirty="0" smtClean="0"/>
              <a:t>to support the scientific and technical </a:t>
            </a:r>
            <a:r>
              <a:rPr lang="en-US" sz="2400" b="1" dirty="0" smtClean="0"/>
              <a:t>developments </a:t>
            </a:r>
            <a:r>
              <a:rPr lang="en-US" sz="2400" b="1" dirty="0" smtClean="0"/>
              <a:t>that </a:t>
            </a:r>
            <a:r>
              <a:rPr lang="en-US" sz="2400" b="1" dirty="0" smtClean="0"/>
              <a:t>enable </a:t>
            </a:r>
            <a:r>
              <a:rPr lang="en-US" sz="2400" b="1" dirty="0" smtClean="0"/>
              <a:t>the next </a:t>
            </a:r>
            <a:r>
              <a:rPr lang="en-US" sz="2400" b="1" dirty="0"/>
              <a:t>generation of </a:t>
            </a:r>
            <a:r>
              <a:rPr lang="en-US" sz="2400" b="1" dirty="0" smtClean="0"/>
              <a:t>physics-based solar </a:t>
            </a:r>
            <a:r>
              <a:rPr lang="en-US" sz="2400" b="1" dirty="0"/>
              <a:t>and space environment </a:t>
            </a:r>
            <a:r>
              <a:rPr lang="en-US" sz="2400" b="1" dirty="0" smtClean="0"/>
              <a:t>models;</a:t>
            </a:r>
          </a:p>
          <a:p>
            <a:pPr marL="230188" indent="-230188">
              <a:lnSpc>
                <a:spcPct val="95000"/>
              </a:lnSpc>
              <a:spcBef>
                <a:spcPts val="1200"/>
              </a:spcBef>
              <a:buClrTx/>
              <a:buFont typeface="Arial"/>
              <a:buChar char="•"/>
            </a:pPr>
            <a:r>
              <a:rPr lang="en-US" sz="2400" dirty="0"/>
              <a:t>to </a:t>
            </a:r>
            <a:r>
              <a:rPr lang="en-US" sz="2400" dirty="0" smtClean="0"/>
              <a:t>support the transition of these </a:t>
            </a:r>
            <a:r>
              <a:rPr lang="en-US" sz="2400" dirty="0"/>
              <a:t>research models </a:t>
            </a:r>
            <a:r>
              <a:rPr lang="en-US" sz="2400" dirty="0" smtClean="0"/>
              <a:t>into </a:t>
            </a:r>
            <a:r>
              <a:rPr lang="en-US" sz="2400" dirty="0"/>
              <a:t>operations;  </a:t>
            </a:r>
            <a:endParaRPr lang="en-US" sz="2400" dirty="0" smtClean="0"/>
          </a:p>
          <a:p>
            <a:pPr marL="230188" indent="-230188">
              <a:lnSpc>
                <a:spcPct val="95000"/>
              </a:lnSpc>
              <a:spcBef>
                <a:spcPts val="1200"/>
              </a:spcBef>
              <a:buClrTx/>
              <a:buFont typeface="Arial"/>
              <a:buChar char="•"/>
            </a:pPr>
            <a:r>
              <a:rPr lang="en-US" sz="2400" dirty="0" smtClean="0"/>
              <a:t>to the best of its ability, to address </a:t>
            </a:r>
            <a:r>
              <a:rPr lang="en-US" sz="2400" dirty="0"/>
              <a:t>NASA’s </a:t>
            </a:r>
            <a:r>
              <a:rPr lang="en-US" sz="2400" dirty="0" smtClean="0"/>
              <a:t>robotic and future human mission </a:t>
            </a:r>
            <a:r>
              <a:rPr lang="en-US" sz="2400" dirty="0" smtClean="0"/>
              <a:t>need </a:t>
            </a:r>
            <a:r>
              <a:rPr lang="en-US" sz="2400" dirty="0"/>
              <a:t>to predict the extreme and dynamic weather conditions in space; </a:t>
            </a:r>
            <a:r>
              <a:rPr lang="en-US" sz="2400" dirty="0" smtClean="0"/>
              <a:t>and</a:t>
            </a:r>
            <a:endParaRPr lang="en-US" sz="2400" dirty="0"/>
          </a:p>
          <a:p>
            <a:pPr marL="230188" indent="-230188">
              <a:lnSpc>
                <a:spcPct val="95000"/>
              </a:lnSpc>
              <a:spcBef>
                <a:spcPts val="1200"/>
              </a:spcBef>
              <a:buClrTx/>
              <a:buFont typeface="Arial"/>
              <a:buChar char="•"/>
            </a:pPr>
            <a:r>
              <a:rPr lang="en-US" sz="2400" dirty="0" smtClean="0"/>
              <a:t>to provide </a:t>
            </a:r>
            <a:r>
              <a:rPr lang="en-US" sz="2400" dirty="0" smtClean="0"/>
              <a:t>full, appropriate access </a:t>
            </a:r>
            <a:r>
              <a:rPr lang="en-US" sz="2400" dirty="0"/>
              <a:t>to </a:t>
            </a:r>
            <a:r>
              <a:rPr lang="en-US" sz="2400" dirty="0" smtClean="0"/>
              <a:t>the data</a:t>
            </a:r>
            <a:r>
              <a:rPr lang="en-US" sz="2400" dirty="0" smtClean="0"/>
              <a:t>, scientific knowledge, and </a:t>
            </a:r>
            <a:r>
              <a:rPr lang="en-US" sz="2400" dirty="0" smtClean="0"/>
              <a:t>modeling/application </a:t>
            </a:r>
            <a:r>
              <a:rPr lang="en-US" sz="2400" dirty="0" smtClean="0"/>
              <a:t>products </a:t>
            </a:r>
            <a:r>
              <a:rPr lang="en-US" sz="2400" dirty="0" smtClean="0"/>
              <a:t>to </a:t>
            </a:r>
            <a:r>
              <a:rPr lang="en-US" sz="2400" dirty="0" smtClean="0"/>
              <a:t>maximize the collective investment toward understanding space weather effects and the </a:t>
            </a:r>
            <a:r>
              <a:rPr lang="en-US" sz="2400" dirty="0" smtClean="0"/>
              <a:t>improvement of warning</a:t>
            </a:r>
            <a:r>
              <a:rPr lang="en-US" sz="2400" dirty="0" smtClean="0"/>
              <a:t>/mitigation strategies.</a:t>
            </a:r>
          </a:p>
        </p:txBody>
      </p:sp>
    </p:spTree>
    <p:extLst>
      <p:ext uri="{BB962C8B-B14F-4D97-AF65-F5344CB8AC3E}">
        <p14:creationId xmlns:p14="http://schemas.microsoft.com/office/powerpoint/2010/main" val="323234237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3716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Arial"/>
              </a:rPr>
              <a:t>To that end, SMD Heliophysics has created a new program within its budget entitled:</a:t>
            </a:r>
          </a:p>
          <a:p>
            <a:endParaRPr lang="en-US" dirty="0">
              <a:cs typeface="Arial"/>
            </a:endParaRPr>
          </a:p>
          <a:p>
            <a:pPr algn="ctr"/>
            <a:r>
              <a:rPr lang="en-US" b="1" dirty="0" smtClean="0">
                <a:cs typeface="Arial"/>
              </a:rPr>
              <a:t>Space </a:t>
            </a:r>
            <a:r>
              <a:rPr lang="en-US" b="1" dirty="0">
                <a:cs typeface="Arial"/>
              </a:rPr>
              <a:t>Weather Research to Operations </a:t>
            </a:r>
            <a:endParaRPr lang="en-US" b="1" dirty="0" smtClean="0">
              <a:cs typeface="Arial"/>
            </a:endParaRPr>
          </a:p>
          <a:p>
            <a:endParaRPr lang="en-US" dirty="0">
              <a:cs typeface="Arial"/>
            </a:endParaRPr>
          </a:p>
          <a:p>
            <a:r>
              <a:rPr lang="en-US" dirty="0" smtClean="0">
                <a:cs typeface="Arial"/>
              </a:rPr>
              <a:t>The intent is </a:t>
            </a:r>
            <a:r>
              <a:rPr lang="en-US" dirty="0">
                <a:cs typeface="Arial"/>
              </a:rPr>
              <a:t>to support </a:t>
            </a:r>
            <a:r>
              <a:rPr lang="en-US" dirty="0" smtClean="0">
                <a:cs typeface="Arial"/>
              </a:rPr>
              <a:t>the applied research and research-to-operations efforts </a:t>
            </a:r>
            <a:r>
              <a:rPr lang="en-US" dirty="0">
                <a:cs typeface="Arial"/>
              </a:rPr>
              <a:t>called for by national space weather </a:t>
            </a:r>
            <a:r>
              <a:rPr lang="en-US" dirty="0" smtClean="0">
                <a:cs typeface="Arial"/>
              </a:rPr>
              <a:t>mitigation efforts</a:t>
            </a:r>
            <a:r>
              <a:rPr lang="en-US" dirty="0">
                <a:cs typeface="Arial"/>
              </a:rPr>
              <a:t>. </a:t>
            </a:r>
          </a:p>
          <a:p>
            <a:endParaRPr lang="en-US" dirty="0" smtClean="0"/>
          </a:p>
          <a:p>
            <a:r>
              <a:rPr lang="en-US" b="1" dirty="0" smtClean="0"/>
              <a:t>The Headquarters Program Office is managed by:</a:t>
            </a:r>
          </a:p>
          <a:p>
            <a:pPr marL="450850"/>
            <a:r>
              <a:rPr lang="en-US" dirty="0" smtClean="0"/>
              <a:t>Program Executive:	William </a:t>
            </a:r>
            <a:r>
              <a:rPr lang="en-US" dirty="0" err="1" smtClean="0"/>
              <a:t>Stabnow</a:t>
            </a:r>
            <a:endParaRPr lang="en-US" dirty="0" smtClean="0"/>
          </a:p>
          <a:p>
            <a:pPr marL="450850"/>
            <a:r>
              <a:rPr lang="en-US" dirty="0" smtClean="0"/>
              <a:t>Program Scientist:	</a:t>
            </a:r>
            <a:r>
              <a:rPr lang="en-US" dirty="0" err="1" smtClean="0"/>
              <a:t>Elsayed</a:t>
            </a:r>
            <a:r>
              <a:rPr lang="en-US" dirty="0" smtClean="0"/>
              <a:t> </a:t>
            </a:r>
            <a:r>
              <a:rPr lang="en-US" dirty="0" err="1" smtClean="0"/>
              <a:t>Talaat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4222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lioProgTimelineAug2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1648" r="14661" b="926"/>
          <a:stretch/>
        </p:blipFill>
        <p:spPr>
          <a:xfrm>
            <a:off x="-24901" y="0"/>
            <a:ext cx="9241341" cy="68579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4022" y="2324281"/>
            <a:ext cx="170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989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3175" y="76200"/>
            <a:ext cx="1368425" cy="457200"/>
          </a:xfrm>
        </p:spPr>
        <p:txBody>
          <a:bodyPr/>
          <a:lstStyle/>
          <a:p>
            <a:pPr eaLnBrk="1" hangingPunct="1"/>
            <a:r>
              <a:rPr lang="en-US" sz="1600" b="1" i="1" dirty="0" smtClean="0"/>
              <a:t>2/13/12</a:t>
            </a:r>
            <a:endParaRPr lang="en-US" dirty="0" smtClean="0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2971800" y="50800"/>
            <a:ext cx="3290888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101600" y="1174750"/>
            <a:ext cx="1905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2222500" y="1174750"/>
            <a:ext cx="1955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4551363" y="1174750"/>
            <a:ext cx="1905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6858000" y="1174750"/>
            <a:ext cx="19050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25400" y="2546350"/>
            <a:ext cx="39370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449263" y="2546350"/>
            <a:ext cx="446087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7315200" y="2546350"/>
            <a:ext cx="55880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6078538" y="2546350"/>
            <a:ext cx="555625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5486400" y="2546350"/>
            <a:ext cx="546100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4946650" y="2546350"/>
            <a:ext cx="48895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3309938" y="2546350"/>
            <a:ext cx="525462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2746375" y="2546350"/>
            <a:ext cx="522288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2305050" y="2546350"/>
            <a:ext cx="414338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937500" y="2546350"/>
            <a:ext cx="55880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auto">
          <a:xfrm>
            <a:off x="8547100" y="2546350"/>
            <a:ext cx="55880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2946400" y="57150"/>
            <a:ext cx="335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 dirty="0">
                <a:solidFill>
                  <a:srgbClr val="000000"/>
                </a:solidFill>
              </a:rPr>
              <a:t>Total Missions / Spacecraft</a:t>
            </a:r>
            <a:r>
              <a:rPr lang="en-US" sz="2000" b="1" dirty="0">
                <a:solidFill>
                  <a:srgbClr val="000000"/>
                </a:solidFill>
              </a:rPr>
              <a:t>          86 / 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5400" y="125095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Formulation   11 / 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133600" y="1235075"/>
            <a:ext cx="2209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Implementation 15 / 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513263" y="1235075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Primary Ops 14 / 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858000" y="125095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Extended Ops 46 / 55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-12700" y="2552700"/>
            <a:ext cx="46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JPL 2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360363" y="2546350"/>
            <a:ext cx="617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000000"/>
                </a:solidFill>
              </a:rPr>
              <a:t>GSFC 7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2122488" y="2546350"/>
            <a:ext cx="803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  JPL   3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30775" y="2543175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JPL 7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7213600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JPL 16/18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2649538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GSFC 9/13</a:t>
            </a:r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5418138" y="2546350"/>
            <a:ext cx="69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GSFC 4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auto">
          <a:xfrm>
            <a:off x="7848600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GSFC 27/34</a:t>
            </a:r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6011863" y="2546350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MSFC 2</a:t>
            </a:r>
          </a:p>
        </p:txBody>
      </p: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8470900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MSFC 2</a:t>
            </a:r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3221038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DFRC 1/0</a:t>
            </a:r>
          </a:p>
        </p:txBody>
      </p:sp>
      <p:sp>
        <p:nvSpPr>
          <p:cNvPr id="14371" name="Line 35"/>
          <p:cNvSpPr>
            <a:spLocks noChangeShapeType="1"/>
          </p:cNvSpPr>
          <p:nvPr/>
        </p:nvSpPr>
        <p:spPr bwMode="auto">
          <a:xfrm>
            <a:off x="4614863" y="73025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2" name="Line 37"/>
          <p:cNvSpPr>
            <a:spLocks noChangeShapeType="1"/>
          </p:cNvSpPr>
          <p:nvPr/>
        </p:nvSpPr>
        <p:spPr bwMode="auto">
          <a:xfrm>
            <a:off x="1104900" y="94615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3" name="Line 38"/>
          <p:cNvSpPr>
            <a:spLocks noChangeShapeType="1"/>
          </p:cNvSpPr>
          <p:nvPr/>
        </p:nvSpPr>
        <p:spPr bwMode="auto">
          <a:xfrm>
            <a:off x="3200400" y="9461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4" name="Line 39"/>
          <p:cNvSpPr>
            <a:spLocks noChangeShapeType="1"/>
          </p:cNvSpPr>
          <p:nvPr/>
        </p:nvSpPr>
        <p:spPr bwMode="auto">
          <a:xfrm>
            <a:off x="5465763" y="9461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5" name="Line 40"/>
          <p:cNvSpPr>
            <a:spLocks noChangeShapeType="1"/>
          </p:cNvSpPr>
          <p:nvPr/>
        </p:nvSpPr>
        <p:spPr bwMode="auto">
          <a:xfrm>
            <a:off x="7848600" y="946150"/>
            <a:ext cx="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6" name="Line 41"/>
          <p:cNvSpPr>
            <a:spLocks noChangeShapeType="1"/>
          </p:cNvSpPr>
          <p:nvPr/>
        </p:nvSpPr>
        <p:spPr bwMode="auto">
          <a:xfrm>
            <a:off x="920750" y="19367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7" name="Line 42"/>
          <p:cNvSpPr>
            <a:spLocks noChangeShapeType="1"/>
          </p:cNvSpPr>
          <p:nvPr/>
        </p:nvSpPr>
        <p:spPr bwMode="auto">
          <a:xfrm>
            <a:off x="2989263" y="19367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8" name="Line 43"/>
          <p:cNvSpPr>
            <a:spLocks noChangeShapeType="1"/>
          </p:cNvSpPr>
          <p:nvPr/>
        </p:nvSpPr>
        <p:spPr bwMode="auto">
          <a:xfrm>
            <a:off x="5465763" y="19367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79" name="Line 44"/>
          <p:cNvSpPr>
            <a:spLocks noChangeShapeType="1"/>
          </p:cNvSpPr>
          <p:nvPr/>
        </p:nvSpPr>
        <p:spPr bwMode="auto">
          <a:xfrm>
            <a:off x="7848600" y="19367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0" name="Line 46"/>
          <p:cNvSpPr>
            <a:spLocks noChangeShapeType="1"/>
          </p:cNvSpPr>
          <p:nvPr/>
        </p:nvSpPr>
        <p:spPr bwMode="auto">
          <a:xfrm flipV="1">
            <a:off x="2038350" y="2227263"/>
            <a:ext cx="19748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1" name="Line 47"/>
          <p:cNvSpPr>
            <a:spLocks noChangeShapeType="1"/>
          </p:cNvSpPr>
          <p:nvPr/>
        </p:nvSpPr>
        <p:spPr bwMode="auto">
          <a:xfrm flipV="1">
            <a:off x="4640263" y="2235200"/>
            <a:ext cx="1697037" cy="17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2" name="Line 48"/>
          <p:cNvSpPr>
            <a:spLocks noChangeShapeType="1"/>
          </p:cNvSpPr>
          <p:nvPr/>
        </p:nvSpPr>
        <p:spPr bwMode="auto">
          <a:xfrm flipV="1">
            <a:off x="6964363" y="2247900"/>
            <a:ext cx="1862137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3" name="Line 49"/>
          <p:cNvSpPr>
            <a:spLocks noChangeShapeType="1"/>
          </p:cNvSpPr>
          <p:nvPr/>
        </p:nvSpPr>
        <p:spPr bwMode="auto">
          <a:xfrm>
            <a:off x="300038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4" name="Line 50"/>
          <p:cNvSpPr>
            <a:spLocks noChangeShapeType="1"/>
          </p:cNvSpPr>
          <p:nvPr/>
        </p:nvSpPr>
        <p:spPr bwMode="auto">
          <a:xfrm>
            <a:off x="6731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5" name="Line 51"/>
          <p:cNvSpPr>
            <a:spLocks noChangeShapeType="1"/>
          </p:cNvSpPr>
          <p:nvPr/>
        </p:nvSpPr>
        <p:spPr bwMode="auto">
          <a:xfrm>
            <a:off x="2041525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6" name="Line 52"/>
          <p:cNvSpPr>
            <a:spLocks noChangeShapeType="1"/>
          </p:cNvSpPr>
          <p:nvPr/>
        </p:nvSpPr>
        <p:spPr bwMode="auto">
          <a:xfrm>
            <a:off x="2987675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7" name="Line 53"/>
          <p:cNvSpPr>
            <a:spLocks noChangeShapeType="1"/>
          </p:cNvSpPr>
          <p:nvPr/>
        </p:nvSpPr>
        <p:spPr bwMode="auto">
          <a:xfrm>
            <a:off x="3563938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8" name="Line 54"/>
          <p:cNvSpPr>
            <a:spLocks noChangeShapeType="1"/>
          </p:cNvSpPr>
          <p:nvPr/>
        </p:nvSpPr>
        <p:spPr bwMode="auto">
          <a:xfrm>
            <a:off x="51562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89" name="Line 55"/>
          <p:cNvSpPr>
            <a:spLocks noChangeShapeType="1"/>
          </p:cNvSpPr>
          <p:nvPr/>
        </p:nvSpPr>
        <p:spPr bwMode="auto">
          <a:xfrm>
            <a:off x="57404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90" name="Line 56"/>
          <p:cNvSpPr>
            <a:spLocks noChangeShapeType="1"/>
          </p:cNvSpPr>
          <p:nvPr/>
        </p:nvSpPr>
        <p:spPr bwMode="auto">
          <a:xfrm>
            <a:off x="6329363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91" name="Line 57"/>
          <p:cNvSpPr>
            <a:spLocks noChangeShapeType="1"/>
          </p:cNvSpPr>
          <p:nvPr/>
        </p:nvSpPr>
        <p:spPr bwMode="auto">
          <a:xfrm>
            <a:off x="76073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92" name="Line 58"/>
          <p:cNvSpPr>
            <a:spLocks noChangeShapeType="1"/>
          </p:cNvSpPr>
          <p:nvPr/>
        </p:nvSpPr>
        <p:spPr bwMode="auto">
          <a:xfrm>
            <a:off x="82423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93" name="Line 59"/>
          <p:cNvSpPr>
            <a:spLocks noChangeShapeType="1"/>
          </p:cNvSpPr>
          <p:nvPr/>
        </p:nvSpPr>
        <p:spPr bwMode="auto">
          <a:xfrm>
            <a:off x="88392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94" name="Text Box 60"/>
          <p:cNvSpPr txBox="1">
            <a:spLocks noChangeArrowheads="1"/>
          </p:cNvSpPr>
          <p:nvPr/>
        </p:nvSpPr>
        <p:spPr bwMode="auto">
          <a:xfrm>
            <a:off x="-50800" y="3130550"/>
            <a:ext cx="6604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SMAP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GRACE FO</a:t>
            </a:r>
          </a:p>
          <a:p>
            <a:pPr eaLnBrk="0" hangingPunct="0">
              <a:spcBef>
                <a:spcPct val="30000"/>
              </a:spcBef>
            </a:pPr>
            <a:endParaRPr lang="en-US" sz="1000" dirty="0">
              <a:solidFill>
                <a:srgbClr val="FF800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 i="1" dirty="0">
              <a:solidFill>
                <a:srgbClr val="12B733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 dirty="0">
              <a:solidFill>
                <a:srgbClr val="80008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 dirty="0">
              <a:solidFill>
                <a:srgbClr val="FF0600"/>
              </a:solidFill>
            </a:endParaRPr>
          </a:p>
        </p:txBody>
      </p:sp>
      <p:sp>
        <p:nvSpPr>
          <p:cNvPr id="14395" name="Text Box 61"/>
          <p:cNvSpPr txBox="1">
            <a:spLocks noChangeArrowheads="1"/>
          </p:cNvSpPr>
          <p:nvPr/>
        </p:nvSpPr>
        <p:spPr bwMode="auto">
          <a:xfrm>
            <a:off x="400050" y="3130550"/>
            <a:ext cx="10033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ICESat-2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0000FF"/>
                </a:solidFill>
              </a:rPr>
              <a:t>GEMS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 dirty="0">
                <a:solidFill>
                  <a:srgbClr val="FF0000"/>
                </a:solidFill>
              </a:rPr>
              <a:t>Solar Orbiter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0000"/>
                </a:solidFill>
              </a:rPr>
              <a:t>Solar Probe +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8000"/>
                </a:solidFill>
              </a:rPr>
              <a:t>OSIRIS-</a:t>
            </a:r>
            <a:r>
              <a:rPr lang="en-US" sz="1000" dirty="0" err="1">
                <a:solidFill>
                  <a:srgbClr val="FF8000"/>
                </a:solidFill>
              </a:rPr>
              <a:t>REx</a:t>
            </a:r>
            <a:endParaRPr lang="en-US" sz="1000" dirty="0">
              <a:solidFill>
                <a:srgbClr val="FF8000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0000FF"/>
                </a:solidFill>
              </a:rPr>
              <a:t>EX-1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0000"/>
                </a:solidFill>
              </a:rPr>
              <a:t>EX-2</a:t>
            </a:r>
          </a:p>
        </p:txBody>
      </p:sp>
      <p:sp>
        <p:nvSpPr>
          <p:cNvPr id="14396" name="Text Box 62"/>
          <p:cNvSpPr txBox="1">
            <a:spLocks noChangeArrowheads="1"/>
          </p:cNvSpPr>
          <p:nvPr/>
        </p:nvSpPr>
        <p:spPr bwMode="auto">
          <a:xfrm>
            <a:off x="2227263" y="3143250"/>
            <a:ext cx="776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NuSTAR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ST-7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OCO-2</a:t>
            </a:r>
            <a:endParaRPr lang="en-US" sz="1000" i="1">
              <a:solidFill>
                <a:srgbClr val="12B733"/>
              </a:solidFill>
            </a:endParaRPr>
          </a:p>
        </p:txBody>
      </p:sp>
      <p:sp>
        <p:nvSpPr>
          <p:cNvPr id="14397" name="Text Box 63"/>
          <p:cNvSpPr txBox="1">
            <a:spLocks noChangeArrowheads="1"/>
          </p:cNvSpPr>
          <p:nvPr/>
        </p:nvSpPr>
        <p:spPr bwMode="auto">
          <a:xfrm>
            <a:off x="2811463" y="3143250"/>
            <a:ext cx="79057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JWST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0000FF"/>
                </a:solidFill>
              </a:rPr>
              <a:t>Astro H </a:t>
            </a:r>
            <a:endParaRPr lang="en-US" sz="1000">
              <a:solidFill>
                <a:srgbClr val="0000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LDCM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GPM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MAVEN</a:t>
            </a:r>
            <a:endParaRPr lang="en-US" sz="1000">
              <a:solidFill>
                <a:srgbClr val="12B733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SET-1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RBSP (2)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MMS (4)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IRIS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80008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800080"/>
              </a:solidFill>
            </a:endParaRPr>
          </a:p>
        </p:txBody>
      </p:sp>
      <p:sp>
        <p:nvSpPr>
          <p:cNvPr id="14398" name="Text Box 64"/>
          <p:cNvSpPr txBox="1">
            <a:spLocks noChangeArrowheads="1"/>
          </p:cNvSpPr>
          <p:nvPr/>
        </p:nvSpPr>
        <p:spPr bwMode="auto">
          <a:xfrm>
            <a:off x="3222625" y="3143250"/>
            <a:ext cx="8842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SOFIA(1/0)</a:t>
            </a:r>
          </a:p>
        </p:txBody>
      </p:sp>
      <p:sp>
        <p:nvSpPr>
          <p:cNvPr id="14399" name="Text Box 65"/>
          <p:cNvSpPr txBox="1">
            <a:spLocks noChangeArrowheads="1"/>
          </p:cNvSpPr>
          <p:nvPr/>
        </p:nvSpPr>
        <p:spPr bwMode="auto">
          <a:xfrm>
            <a:off x="4797425" y="3136900"/>
            <a:ext cx="1235075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0000FF"/>
                </a:solidFill>
              </a:rPr>
              <a:t>Herschel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FF8000"/>
                </a:solidFill>
              </a:rPr>
              <a:t>Rosetta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DAWN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Juno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GRAIL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MSL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Aquarius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12B733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800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12B733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12B733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 i="1">
              <a:solidFill>
                <a:srgbClr val="12B733"/>
              </a:solidFill>
            </a:endParaRPr>
          </a:p>
        </p:txBody>
      </p:sp>
      <p:sp>
        <p:nvSpPr>
          <p:cNvPr id="14400" name="Text Box 66"/>
          <p:cNvSpPr txBox="1">
            <a:spLocks noChangeArrowheads="1"/>
          </p:cNvSpPr>
          <p:nvPr/>
        </p:nvSpPr>
        <p:spPr bwMode="auto">
          <a:xfrm>
            <a:off x="5364163" y="3124200"/>
            <a:ext cx="6477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Fermi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SDO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6600"/>
                </a:solidFill>
              </a:rPr>
              <a:t>LRO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NPP</a:t>
            </a:r>
            <a:endParaRPr lang="en-US" sz="1000">
              <a:solidFill>
                <a:srgbClr val="0000FF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000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80008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80008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80008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DC6334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0600"/>
              </a:solidFill>
            </a:endParaRPr>
          </a:p>
        </p:txBody>
      </p:sp>
      <p:sp>
        <p:nvSpPr>
          <p:cNvPr id="14401" name="Text Box 67"/>
          <p:cNvSpPr txBox="1">
            <a:spLocks noChangeArrowheads="1"/>
          </p:cNvSpPr>
          <p:nvPr/>
        </p:nvSpPr>
        <p:spPr bwMode="auto">
          <a:xfrm>
            <a:off x="5727700" y="3136900"/>
            <a:ext cx="12192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MESSENGER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New Horizons</a:t>
            </a:r>
          </a:p>
        </p:txBody>
      </p:sp>
      <p:sp>
        <p:nvSpPr>
          <p:cNvPr id="14402" name="Text Box 68"/>
          <p:cNvSpPr txBox="1">
            <a:spLocks noChangeArrowheads="1"/>
          </p:cNvSpPr>
          <p:nvPr/>
        </p:nvSpPr>
        <p:spPr bwMode="auto">
          <a:xfrm>
            <a:off x="7188200" y="3124200"/>
            <a:ext cx="11176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GALEX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Spitzer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0000FF"/>
                </a:solidFill>
              </a:rPr>
              <a:t>Planck</a:t>
            </a:r>
            <a:endParaRPr lang="en-US" sz="1000">
              <a:solidFill>
                <a:srgbClr val="0000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Cloudsat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ACRIMsat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GRACE (2)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Jason-1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OSTM/Jason 2~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QuikSCAT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Voyager (2)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FF8000"/>
                </a:solidFill>
              </a:rPr>
              <a:t>Mars Express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Mars Odyssey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MER (1)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Cassini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MRO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Deep Impact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8000"/>
              </a:solidFill>
            </a:endParaRPr>
          </a:p>
        </p:txBody>
      </p:sp>
      <p:sp>
        <p:nvSpPr>
          <p:cNvPr id="14403" name="Text Box 69"/>
          <p:cNvSpPr txBox="1">
            <a:spLocks noChangeArrowheads="1"/>
          </p:cNvSpPr>
          <p:nvPr/>
        </p:nvSpPr>
        <p:spPr bwMode="auto">
          <a:xfrm>
            <a:off x="8051800" y="3124200"/>
            <a:ext cx="1143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0000FF"/>
                </a:solidFill>
              </a:rPr>
              <a:t>HST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 dirty="0" err="1">
                <a:solidFill>
                  <a:srgbClr val="0000FF"/>
                </a:solidFill>
              </a:rPr>
              <a:t>Suzaku</a:t>
            </a:r>
            <a:endParaRPr lang="en-US" sz="1000" dirty="0">
              <a:solidFill>
                <a:srgbClr val="0000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 i="1" dirty="0">
                <a:solidFill>
                  <a:srgbClr val="0000FF"/>
                </a:solidFill>
              </a:rPr>
              <a:t>Integral</a:t>
            </a:r>
            <a:endParaRPr lang="en-US" sz="1000" dirty="0">
              <a:solidFill>
                <a:srgbClr val="0000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0000FF"/>
                </a:solidFill>
              </a:rPr>
              <a:t>XMM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0000FF"/>
                </a:solidFill>
              </a:rPr>
              <a:t>SWIFT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Aqua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Aura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SORCE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EO-1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Terra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12B733"/>
                </a:solidFill>
              </a:rPr>
              <a:t>TRMM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 err="1">
                <a:solidFill>
                  <a:srgbClr val="12B733"/>
                </a:solidFill>
              </a:rPr>
              <a:t>Landsat</a:t>
            </a:r>
            <a:r>
              <a:rPr lang="en-US" sz="1000" dirty="0">
                <a:solidFill>
                  <a:srgbClr val="12B733"/>
                </a:solidFill>
              </a:rPr>
              <a:t> 7~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6600"/>
                </a:solidFill>
              </a:rPr>
              <a:t>ARTEMIS* (2)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0000"/>
                </a:solidFill>
              </a:rPr>
              <a:t>THEMIS (3)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0000"/>
                </a:solidFill>
              </a:rPr>
              <a:t>STEREO (2)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dirty="0">
                <a:solidFill>
                  <a:srgbClr val="FF0000"/>
                </a:solidFill>
              </a:rPr>
              <a:t>AIM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 dirty="0">
                <a:solidFill>
                  <a:srgbClr val="FF0000"/>
                </a:solidFill>
              </a:rPr>
              <a:t>Cluster-2 (4</a:t>
            </a:r>
            <a:r>
              <a:rPr lang="en-US" sz="1000" i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404" name="Text Box 70"/>
          <p:cNvSpPr txBox="1">
            <a:spLocks noChangeArrowheads="1"/>
          </p:cNvSpPr>
          <p:nvPr/>
        </p:nvSpPr>
        <p:spPr bwMode="auto">
          <a:xfrm>
            <a:off x="8509000" y="3124200"/>
            <a:ext cx="68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Chandra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FF0000"/>
                </a:solidFill>
              </a:rPr>
              <a:t>Hinode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0000"/>
              </a:solidFill>
            </a:endParaRPr>
          </a:p>
        </p:txBody>
      </p:sp>
      <p:sp>
        <p:nvSpPr>
          <p:cNvPr id="14405" name="Text Box 71"/>
          <p:cNvSpPr txBox="1">
            <a:spLocks noChangeArrowheads="1"/>
          </p:cNvSpPr>
          <p:nvPr/>
        </p:nvSpPr>
        <p:spPr bwMode="auto">
          <a:xfrm>
            <a:off x="6108700" y="6286500"/>
            <a:ext cx="1981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RHESSI  SOHO  TIMED  IBEX    WIND      ACE  GEOTAIL CINDI TWINS-A   TWINS-B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FF0000"/>
              </a:solidFill>
            </a:endParaRP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333399"/>
              </a:solidFill>
            </a:endParaRPr>
          </a:p>
        </p:txBody>
      </p:sp>
      <p:sp>
        <p:nvSpPr>
          <p:cNvPr id="14406" name="Rectangle 72"/>
          <p:cNvSpPr>
            <a:spLocks noChangeArrowheads="1"/>
          </p:cNvSpPr>
          <p:nvPr/>
        </p:nvSpPr>
        <p:spPr bwMode="auto">
          <a:xfrm>
            <a:off x="6121400" y="6311900"/>
            <a:ext cx="1917700" cy="520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407" name="Rectangle 74"/>
          <p:cNvSpPr>
            <a:spLocks noChangeArrowheads="1"/>
          </p:cNvSpPr>
          <p:nvPr/>
        </p:nvSpPr>
        <p:spPr bwMode="auto">
          <a:xfrm>
            <a:off x="966788" y="50800"/>
            <a:ext cx="1306512" cy="83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408" name="Rectangle 75"/>
          <p:cNvSpPr>
            <a:spLocks noChangeArrowheads="1"/>
          </p:cNvSpPr>
          <p:nvPr/>
        </p:nvSpPr>
        <p:spPr bwMode="auto">
          <a:xfrm>
            <a:off x="977900" y="76200"/>
            <a:ext cx="1208088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0000FF"/>
                </a:solidFill>
              </a:rPr>
              <a:t>Astrophysics 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Earth Science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0000"/>
                </a:solidFill>
              </a:rPr>
              <a:t>Heliophysics</a:t>
            </a:r>
          </a:p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FF8000"/>
                </a:solidFill>
              </a:rPr>
              <a:t>Planetary Science</a:t>
            </a:r>
          </a:p>
        </p:txBody>
      </p:sp>
      <p:sp>
        <p:nvSpPr>
          <p:cNvPr id="14409" name="Text Box 76"/>
          <p:cNvSpPr txBox="1">
            <a:spLocks noChangeArrowheads="1"/>
          </p:cNvSpPr>
          <p:nvPr/>
        </p:nvSpPr>
        <p:spPr bwMode="auto">
          <a:xfrm>
            <a:off x="76200" y="5689600"/>
            <a:ext cx="25781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900" i="1" dirty="0">
                <a:solidFill>
                  <a:srgbClr val="000000"/>
                </a:solidFill>
              </a:rPr>
              <a:t>Italics </a:t>
            </a:r>
            <a:r>
              <a:rPr lang="en-US" sz="900" dirty="0">
                <a:solidFill>
                  <a:srgbClr val="000000"/>
                </a:solidFill>
              </a:rPr>
              <a:t>= US instruments on foreign mission</a:t>
            </a:r>
          </a:p>
          <a:p>
            <a:pPr eaLnBrk="0" hangingPunct="0">
              <a:spcBef>
                <a:spcPct val="30000"/>
              </a:spcBef>
            </a:pPr>
            <a:r>
              <a:rPr lang="en-US" sz="900" dirty="0">
                <a:solidFill>
                  <a:srgbClr val="000000"/>
                </a:solidFill>
              </a:rPr>
              <a:t>X / Y = # of missions / # of spacecraft</a:t>
            </a:r>
          </a:p>
          <a:p>
            <a:pPr eaLnBrk="0" hangingPunct="0">
              <a:spcBef>
                <a:spcPct val="30000"/>
              </a:spcBef>
            </a:pPr>
            <a:r>
              <a:rPr lang="en-US" sz="900" dirty="0">
                <a:solidFill>
                  <a:srgbClr val="000000"/>
                </a:solidFill>
              </a:rPr>
              <a:t>* New missions  two of the THEMIS spacecraft, respectively</a:t>
            </a:r>
          </a:p>
          <a:p>
            <a:pPr eaLnBrk="0" hangingPunct="0">
              <a:spcBef>
                <a:spcPct val="30000"/>
              </a:spcBef>
            </a:pPr>
            <a:r>
              <a:rPr lang="en-US" sz="900" dirty="0">
                <a:solidFill>
                  <a:srgbClr val="000000"/>
                </a:solidFill>
              </a:rPr>
              <a:t>~ Operated by another agency</a:t>
            </a:r>
          </a:p>
          <a:p>
            <a:pPr eaLnBrk="0" hangingPunct="0">
              <a:spcBef>
                <a:spcPct val="30000"/>
              </a:spcBef>
            </a:pPr>
            <a:r>
              <a:rPr lang="en-US" sz="900" dirty="0">
                <a:solidFill>
                  <a:srgbClr val="000000"/>
                </a:solidFill>
              </a:rPr>
              <a:t># Being reassessed per new Decadal Survey</a:t>
            </a:r>
          </a:p>
        </p:txBody>
      </p:sp>
      <p:sp>
        <p:nvSpPr>
          <p:cNvPr id="14410" name="Line 81"/>
          <p:cNvSpPr>
            <a:spLocks noChangeShapeType="1"/>
          </p:cNvSpPr>
          <p:nvPr/>
        </p:nvSpPr>
        <p:spPr bwMode="auto">
          <a:xfrm flipV="1">
            <a:off x="1104900" y="939800"/>
            <a:ext cx="6751638" cy="2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11" name="Text Box 82"/>
          <p:cNvSpPr txBox="1">
            <a:spLocks noChangeArrowheads="1"/>
          </p:cNvSpPr>
          <p:nvPr/>
        </p:nvSpPr>
        <p:spPr bwMode="auto">
          <a:xfrm>
            <a:off x="88900" y="5321300"/>
            <a:ext cx="2476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900" dirty="0">
                <a:solidFill>
                  <a:srgbClr val="000000"/>
                </a:solidFill>
              </a:rPr>
              <a:t>SOFIA is a mission project but does not add spacecraft</a:t>
            </a:r>
          </a:p>
          <a:p>
            <a:pPr eaLnBrk="0" hangingPunct="0">
              <a:spcBef>
                <a:spcPct val="30000"/>
              </a:spcBef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4412" name="Line 83"/>
          <p:cNvSpPr>
            <a:spLocks noChangeShapeType="1"/>
          </p:cNvSpPr>
          <p:nvPr/>
        </p:nvSpPr>
        <p:spPr bwMode="auto">
          <a:xfrm>
            <a:off x="8039100" y="6604000"/>
            <a:ext cx="330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13" name="AutoShape 86"/>
          <p:cNvSpPr>
            <a:spLocks noChangeArrowheads="1"/>
          </p:cNvSpPr>
          <p:nvPr/>
        </p:nvSpPr>
        <p:spPr bwMode="auto">
          <a:xfrm>
            <a:off x="928688" y="2543175"/>
            <a:ext cx="455612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4414" name="Text Box 87"/>
          <p:cNvSpPr txBox="1">
            <a:spLocks noChangeArrowheads="1"/>
          </p:cNvSpPr>
          <p:nvPr/>
        </p:nvSpPr>
        <p:spPr bwMode="auto">
          <a:xfrm>
            <a:off x="852488" y="2543175"/>
            <a:ext cx="6334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MSFC 1</a:t>
            </a:r>
          </a:p>
        </p:txBody>
      </p:sp>
      <p:sp>
        <p:nvSpPr>
          <p:cNvPr id="14415" name="Line 89"/>
          <p:cNvSpPr>
            <a:spLocks noChangeShapeType="1"/>
          </p:cNvSpPr>
          <p:nvPr/>
        </p:nvSpPr>
        <p:spPr bwMode="auto">
          <a:xfrm>
            <a:off x="1173163" y="223837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16" name="Line 91"/>
          <p:cNvSpPr>
            <a:spLocks noChangeShapeType="1"/>
          </p:cNvSpPr>
          <p:nvPr/>
        </p:nvSpPr>
        <p:spPr bwMode="auto">
          <a:xfrm flipV="1">
            <a:off x="292100" y="2247900"/>
            <a:ext cx="1327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19" name="AutoShape 96"/>
          <p:cNvSpPr>
            <a:spLocks noChangeArrowheads="1"/>
          </p:cNvSpPr>
          <p:nvPr/>
        </p:nvSpPr>
        <p:spPr bwMode="auto">
          <a:xfrm>
            <a:off x="6713538" y="2546350"/>
            <a:ext cx="550862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4420" name="Text Box 97"/>
          <p:cNvSpPr txBox="1">
            <a:spLocks noChangeArrowheads="1"/>
          </p:cNvSpPr>
          <p:nvPr/>
        </p:nvSpPr>
        <p:spPr bwMode="auto">
          <a:xfrm>
            <a:off x="6654800" y="2546350"/>
            <a:ext cx="698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LaRC 1</a:t>
            </a:r>
          </a:p>
        </p:txBody>
      </p:sp>
      <p:sp>
        <p:nvSpPr>
          <p:cNvPr id="14421" name="Line 98"/>
          <p:cNvSpPr>
            <a:spLocks noChangeShapeType="1"/>
          </p:cNvSpPr>
          <p:nvPr/>
        </p:nvSpPr>
        <p:spPr bwMode="auto">
          <a:xfrm>
            <a:off x="6959600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22" name="Text Box 99"/>
          <p:cNvSpPr txBox="1">
            <a:spLocks noChangeArrowheads="1"/>
          </p:cNvSpPr>
          <p:nvPr/>
        </p:nvSpPr>
        <p:spPr bwMode="auto">
          <a:xfrm>
            <a:off x="6578600" y="3124200"/>
            <a:ext cx="850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>
                <a:solidFill>
                  <a:srgbClr val="12B733"/>
                </a:solidFill>
              </a:rPr>
              <a:t>CALIPSO</a:t>
            </a:r>
            <a:endParaRPr lang="en-US">
              <a:solidFill>
                <a:srgbClr val="12B733"/>
              </a:solidFill>
            </a:endParaRPr>
          </a:p>
        </p:txBody>
      </p:sp>
      <p:sp>
        <p:nvSpPr>
          <p:cNvPr id="14423" name="Text Box 100"/>
          <p:cNvSpPr txBox="1">
            <a:spLocks noChangeArrowheads="1"/>
          </p:cNvSpPr>
          <p:nvPr/>
        </p:nvSpPr>
        <p:spPr bwMode="auto">
          <a:xfrm>
            <a:off x="941388" y="3136900"/>
            <a:ext cx="6524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solidFill>
                  <a:srgbClr val="FF8000"/>
                </a:solidFill>
              </a:rPr>
              <a:t>Disc-12</a:t>
            </a:r>
          </a:p>
        </p:txBody>
      </p:sp>
      <p:sp>
        <p:nvSpPr>
          <p:cNvPr id="14424" name="Rectangle 95"/>
          <p:cNvSpPr>
            <a:spLocks noChangeArrowheads="1"/>
          </p:cNvSpPr>
          <p:nvPr/>
        </p:nvSpPr>
        <p:spPr bwMode="auto">
          <a:xfrm>
            <a:off x="2624138" y="5732463"/>
            <a:ext cx="3357562" cy="528637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425" name="TextBox 89"/>
          <p:cNvSpPr txBox="1">
            <a:spLocks noChangeArrowheads="1"/>
          </p:cNvSpPr>
          <p:nvPr/>
        </p:nvSpPr>
        <p:spPr bwMode="auto">
          <a:xfrm>
            <a:off x="2655888" y="5754688"/>
            <a:ext cx="3260725" cy="4302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b="1" i="1" dirty="0">
                <a:solidFill>
                  <a:srgbClr val="000000"/>
                </a:solidFill>
              </a:rPr>
              <a:t>NOAA Reimbursable: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</a:rPr>
              <a:t>GOES-R series, Jason-3, JPSS-1&amp;2, DSCOVR</a:t>
            </a:r>
          </a:p>
        </p:txBody>
      </p:sp>
      <p:sp>
        <p:nvSpPr>
          <p:cNvPr id="14426" name="AutoShape 16"/>
          <p:cNvSpPr>
            <a:spLocks noChangeArrowheads="1"/>
          </p:cNvSpPr>
          <p:nvPr/>
        </p:nvSpPr>
        <p:spPr bwMode="auto">
          <a:xfrm>
            <a:off x="4437063" y="2546350"/>
            <a:ext cx="460375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4427" name="Text Box 26"/>
          <p:cNvSpPr txBox="1">
            <a:spLocks noChangeArrowheads="1"/>
          </p:cNvSpPr>
          <p:nvPr/>
        </p:nvSpPr>
        <p:spPr bwMode="auto">
          <a:xfrm>
            <a:off x="4340225" y="2546350"/>
            <a:ext cx="684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 ARC   1</a:t>
            </a:r>
          </a:p>
        </p:txBody>
      </p:sp>
      <p:sp>
        <p:nvSpPr>
          <p:cNvPr id="14428" name="TextBox 91"/>
          <p:cNvSpPr txBox="1">
            <a:spLocks noChangeArrowheads="1"/>
          </p:cNvSpPr>
          <p:nvPr/>
        </p:nvSpPr>
        <p:spPr bwMode="auto">
          <a:xfrm>
            <a:off x="4351338" y="3132138"/>
            <a:ext cx="593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rgbClr val="0000FF"/>
                </a:solidFill>
              </a:rPr>
              <a:t>Kepler</a:t>
            </a:r>
          </a:p>
          <a:p>
            <a:pPr eaLnBrk="0" hangingPunct="0"/>
            <a:endParaRPr lang="en-US" sz="1000">
              <a:solidFill>
                <a:srgbClr val="0000FF"/>
              </a:solidFill>
            </a:endParaRPr>
          </a:p>
        </p:txBody>
      </p:sp>
      <p:sp>
        <p:nvSpPr>
          <p:cNvPr id="14429" name="Line 54"/>
          <p:cNvSpPr>
            <a:spLocks noChangeShapeType="1"/>
          </p:cNvSpPr>
          <p:nvPr/>
        </p:nvSpPr>
        <p:spPr bwMode="auto">
          <a:xfrm>
            <a:off x="4648200" y="2249488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30" name="AutoShape 8"/>
          <p:cNvSpPr>
            <a:spLocks noChangeArrowheads="1"/>
          </p:cNvSpPr>
          <p:nvPr/>
        </p:nvSpPr>
        <p:spPr bwMode="auto">
          <a:xfrm>
            <a:off x="1847850" y="2543175"/>
            <a:ext cx="433388" cy="53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431" name="Text Box 24"/>
          <p:cNvSpPr txBox="1">
            <a:spLocks noChangeArrowheads="1"/>
          </p:cNvSpPr>
          <p:nvPr/>
        </p:nvSpPr>
        <p:spPr bwMode="auto">
          <a:xfrm>
            <a:off x="1773238" y="2543175"/>
            <a:ext cx="63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00"/>
                </a:solidFill>
              </a:rPr>
              <a:t>ARC 1</a:t>
            </a:r>
          </a:p>
        </p:txBody>
      </p:sp>
      <p:sp>
        <p:nvSpPr>
          <p:cNvPr id="14432" name="Line 49"/>
          <p:cNvSpPr>
            <a:spLocks noChangeShapeType="1"/>
          </p:cNvSpPr>
          <p:nvPr/>
        </p:nvSpPr>
        <p:spPr bwMode="auto">
          <a:xfrm>
            <a:off x="2514600" y="2238375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33" name="TextBox 96"/>
          <p:cNvSpPr txBox="1">
            <a:spLocks noChangeArrowheads="1"/>
          </p:cNvSpPr>
          <p:nvPr/>
        </p:nvSpPr>
        <p:spPr bwMode="auto">
          <a:xfrm>
            <a:off x="1765300" y="3143250"/>
            <a:ext cx="6746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8000"/>
                </a:solidFill>
              </a:rPr>
              <a:t>LADEE</a:t>
            </a:r>
          </a:p>
        </p:txBody>
      </p:sp>
      <p:sp>
        <p:nvSpPr>
          <p:cNvPr id="14434" name="AutoShape 14"/>
          <p:cNvSpPr>
            <a:spLocks noChangeArrowheads="1"/>
          </p:cNvSpPr>
          <p:nvPr/>
        </p:nvSpPr>
        <p:spPr bwMode="auto">
          <a:xfrm>
            <a:off x="3868738" y="2546350"/>
            <a:ext cx="525462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4435" name="Text Box 34"/>
          <p:cNvSpPr txBox="1">
            <a:spLocks noChangeArrowheads="1"/>
          </p:cNvSpPr>
          <p:nvPr/>
        </p:nvSpPr>
        <p:spPr bwMode="auto">
          <a:xfrm>
            <a:off x="3779838" y="254635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MSFC 1</a:t>
            </a:r>
          </a:p>
        </p:txBody>
      </p:sp>
      <p:sp>
        <p:nvSpPr>
          <p:cNvPr id="14436" name="Line 53"/>
          <p:cNvSpPr>
            <a:spLocks noChangeShapeType="1"/>
          </p:cNvSpPr>
          <p:nvPr/>
        </p:nvSpPr>
        <p:spPr bwMode="auto">
          <a:xfrm>
            <a:off x="4011613" y="2241550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37" name="TextBox 100"/>
          <p:cNvSpPr txBox="1">
            <a:spLocks noChangeArrowheads="1"/>
          </p:cNvSpPr>
          <p:nvPr/>
        </p:nvSpPr>
        <p:spPr bwMode="auto">
          <a:xfrm>
            <a:off x="3903663" y="3132138"/>
            <a:ext cx="5921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1000" i="1">
                <a:solidFill>
                  <a:srgbClr val="FF8000"/>
                </a:solidFill>
              </a:rPr>
              <a:t>Strofio</a:t>
            </a:r>
          </a:p>
          <a:p>
            <a:pPr eaLnBrk="0" hangingPunct="0">
              <a:spcBef>
                <a:spcPct val="30000"/>
              </a:spcBef>
            </a:pPr>
            <a:endParaRPr lang="en-US" sz="1000">
              <a:solidFill>
                <a:srgbClr val="12B733"/>
              </a:solidFill>
            </a:endParaRPr>
          </a:p>
          <a:p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14438" name="AutoShape 8"/>
          <p:cNvSpPr>
            <a:spLocks noChangeArrowheads="1"/>
          </p:cNvSpPr>
          <p:nvPr/>
        </p:nvSpPr>
        <p:spPr bwMode="auto">
          <a:xfrm>
            <a:off x="1416050" y="2540000"/>
            <a:ext cx="406400" cy="5397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4439" name="Text Box 24"/>
          <p:cNvSpPr txBox="1">
            <a:spLocks noChangeArrowheads="1"/>
          </p:cNvSpPr>
          <p:nvPr/>
        </p:nvSpPr>
        <p:spPr bwMode="auto">
          <a:xfrm>
            <a:off x="1333500" y="2546350"/>
            <a:ext cx="57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err="1">
                <a:solidFill>
                  <a:srgbClr val="000000"/>
                </a:solidFill>
              </a:rPr>
              <a:t>LaRC</a:t>
            </a:r>
            <a:r>
              <a:rPr lang="en-US" sz="1200" b="1" dirty="0">
                <a:solidFill>
                  <a:srgbClr val="000000"/>
                </a:solidFill>
              </a:rPr>
              <a:t> 1</a:t>
            </a:r>
          </a:p>
        </p:txBody>
      </p:sp>
      <p:sp>
        <p:nvSpPr>
          <p:cNvPr id="14440" name="Line 50"/>
          <p:cNvSpPr>
            <a:spLocks noChangeShapeType="1"/>
          </p:cNvSpPr>
          <p:nvPr/>
        </p:nvSpPr>
        <p:spPr bwMode="auto">
          <a:xfrm>
            <a:off x="1612900" y="2254250"/>
            <a:ext cx="0" cy="279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441" name="TextBox 104"/>
          <p:cNvSpPr txBox="1">
            <a:spLocks noChangeArrowheads="1"/>
          </p:cNvSpPr>
          <p:nvPr/>
        </p:nvSpPr>
        <p:spPr bwMode="auto">
          <a:xfrm>
            <a:off x="1282700" y="3359150"/>
            <a:ext cx="8953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12B733"/>
                </a:solidFill>
              </a:rPr>
              <a:t>SAGE III</a:t>
            </a:r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804BE-5198-2946-A7CF-1560F12F4DF1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57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27075</TotalTime>
  <Words>1622</Words>
  <Application>Microsoft Macintosh PowerPoint</Application>
  <PresentationFormat>On-screen Show (4:3)</PresentationFormat>
  <Paragraphs>229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Blank Presentation</vt:lpstr>
      <vt:lpstr>1_Custom Design</vt:lpstr>
      <vt:lpstr>3_Blank</vt:lpstr>
      <vt:lpstr>Office Theme</vt:lpstr>
      <vt:lpstr>2_Blank</vt:lpstr>
      <vt:lpstr>4_Blank</vt:lpstr>
      <vt:lpstr>3_Blank Presentation</vt:lpstr>
      <vt:lpstr>4_Blank Presentation</vt:lpstr>
      <vt:lpstr>Default Design</vt:lpstr>
      <vt:lpstr>2_Office Theme</vt:lpstr>
      <vt:lpstr>PowerPoint Presentation</vt:lpstr>
      <vt:lpstr>PowerPoint Presentation</vt:lpstr>
      <vt:lpstr>Heliophysics: and the 2012 NRC Solar and Space Physics “Decadal Survey”  </vt:lpstr>
      <vt:lpstr>PowerPoint Presentation</vt:lpstr>
      <vt:lpstr>From the Decadal Survey …</vt:lpstr>
      <vt:lpstr>In the area of space weather, SMD HPD intends to continue: </vt:lpstr>
      <vt:lpstr>PowerPoint Presentation</vt:lpstr>
      <vt:lpstr>PowerPoint Presentation</vt:lpstr>
      <vt:lpstr>2/13/12</vt:lpstr>
      <vt:lpstr>Heliophysics2012 Decadal Survey Comparison</vt:lpstr>
      <vt:lpstr>Heliophysics2012 Decadal Survey Comparison</vt:lpstr>
      <vt:lpstr>Heliophysics2012 Decadal Survey Comparison</vt:lpstr>
      <vt:lpstr>Upcoming Activities of Interest</vt:lpstr>
      <vt:lpstr>PowerPoint Presentation</vt:lpstr>
    </vt:vector>
  </TitlesOfParts>
  <Company>NASA HQ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RF</dc:creator>
  <cp:lastModifiedBy>B Giles</cp:lastModifiedBy>
  <cp:revision>2940</cp:revision>
  <cp:lastPrinted>2012-01-25T21:47:48Z</cp:lastPrinted>
  <dcterms:created xsi:type="dcterms:W3CDTF">2012-01-26T16:41:30Z</dcterms:created>
  <dcterms:modified xsi:type="dcterms:W3CDTF">2012-09-27T11:40:42Z</dcterms:modified>
</cp:coreProperties>
</file>