
<file path=[Content_Types].xml><?xml version="1.0" encoding="utf-8"?>
<Types xmlns="http://schemas.openxmlformats.org/package/2006/content-types">
  <Default Extension="fntdata" ContentType="application/x-fontdata"/>
  <Default Extension="gif" ContentType="image/gif"/>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15"/>
  </p:notesMasterIdLst>
  <p:sldIdLst>
    <p:sldId id="256" r:id="rId2"/>
    <p:sldId id="257" r:id="rId3"/>
    <p:sldId id="258" r:id="rId4"/>
    <p:sldId id="259" r:id="rId5"/>
    <p:sldId id="260" r:id="rId6"/>
    <p:sldId id="262" r:id="rId7"/>
    <p:sldId id="263" r:id="rId8"/>
    <p:sldId id="264" r:id="rId9"/>
    <p:sldId id="265" r:id="rId10"/>
    <p:sldId id="266" r:id="rId11"/>
    <p:sldId id="261" r:id="rId12"/>
    <p:sldId id="268" r:id="rId13"/>
    <p:sldId id="267" r:id="rId14"/>
  </p:sldIdLst>
  <p:sldSz cx="12192000" cy="6858000"/>
  <p:notesSz cx="6858000" cy="9144000"/>
  <p:embeddedFontLst>
    <p:embeddedFont>
      <p:font typeface="Calibri" panose="020F0502020204030204" pitchFamily="34" charset="0"/>
      <p:regular r:id="rId16"/>
      <p:bold r:id="rId17"/>
      <p:italic r:id="rId18"/>
      <p:boldItalic r:id="rId19"/>
    </p:embeddedFont>
    <p:embeddedFont>
      <p:font typeface="Roboto" panose="02000000000000000000" pitchFamily="2" charset="0"/>
      <p:regular r:id="rId20"/>
      <p:bold r:id="rId21"/>
      <p:italic r:id="rId22"/>
      <p:boldItalic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4" roundtripDataSignature="AMtx7mj2yuvCAGl8bPDd+UkXAjTJuvXJg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094" autoAdjust="0"/>
    <p:restoredTop sz="94694"/>
  </p:normalViewPr>
  <p:slideViewPr>
    <p:cSldViewPr snapToGrid="0">
      <p:cViewPr varScale="1">
        <p:scale>
          <a:sx n="111" d="100"/>
          <a:sy n="111" d="100"/>
        </p:scale>
        <p:origin x="248" y="4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customschemas.google.com/relationships/presentationmetadata" Target="metadata"/><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6" name="Google Shape;21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12f06288256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12f06288256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g12f06288256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9" name="Google Shape;22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 name="Google Shape;10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 name="Google Shape;119;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Also emphasize ALL commands are model agnostic. The flythrough output is shown at about 11 seconds. The reconstruction tool produces three plots: the reconstructed data the constellation would see, the corresponding model data, and the percent difference between the two (in that order in the video). Another possible visualization method for the flythrough is shown at the end.</a:t>
            </a:r>
            <a:endParaRPr/>
          </a:p>
        </p:txBody>
      </p:sp>
      <p:sp>
        <p:nvSpPr>
          <p:cNvPr id="133" name="Google Shape;133;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 name="Google Shape;14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4" name="Google Shape;17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1" name="Google Shape;19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5F7FC"/>
            </a:gs>
            <a:gs pos="19000">
              <a:srgbClr val="D8D8D8"/>
            </a:gs>
            <a:gs pos="30000">
              <a:srgbClr val="FEE599"/>
            </a:gs>
            <a:gs pos="71000">
              <a:srgbClr val="FFE28B"/>
            </a:gs>
            <a:gs pos="100000">
              <a:srgbClr val="FFF2CC"/>
            </a:gs>
          </a:gsLst>
          <a:lin ang="5400000" scaled="0"/>
        </a:gra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gif"/><Relationship Id="rId5" Type="http://schemas.openxmlformats.org/officeDocument/2006/relationships/image" Target="../media/image16.gif"/><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hyperlink" Target="https://capnproto.org/"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hyperlink" Target="https://youtu.be/vpJgtAMCVvc"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4.png"/><Relationship Id="rId5" Type="http://schemas.openxmlformats.org/officeDocument/2006/relationships/image" Target="../media/image7.png"/><Relationship Id="rId10" Type="http://schemas.openxmlformats.org/officeDocument/2006/relationships/image" Target="../media/image2.png"/><Relationship Id="rId4" Type="http://schemas.openxmlformats.org/officeDocument/2006/relationships/image" Target="../media/image6.png"/><Relationship Id="rId9"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png"/><Relationship Id="rId7"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11.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hyperlink" Target="https://drive.google.com/file/d/1oknnmk53mwmdQxmq2liQ-Aeustcpv2fR/view?usp=sharing" TargetMode="External"/><Relationship Id="rId7"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hyperlink" Target="https://github.com/nasa/Kamodo/blob/master/notebooks/Model_Data_Comparison-ROR.ipynb" TargetMode="External"/><Relationship Id="rId4" Type="http://schemas.openxmlformats.org/officeDocument/2006/relationships/hyperlink" Target="https://github.com/nasa/Kamodo/blob/master/notebooks/Model_Data_Comparison-TIEGCM.ipynb"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
          <p:cNvSpPr txBox="1">
            <a:spLocks noGrp="1"/>
          </p:cNvSpPr>
          <p:nvPr>
            <p:ph type="ctrTitle"/>
          </p:nvPr>
        </p:nvSpPr>
        <p:spPr>
          <a:xfrm>
            <a:off x="1524000" y="1633637"/>
            <a:ext cx="9144000" cy="23876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en-US" dirty="0" err="1"/>
              <a:t>Kamodo</a:t>
            </a:r>
            <a:r>
              <a:rPr lang="en-US" dirty="0"/>
              <a:t> and CCMC-Vis: CCMC Tools for Visualization and Analysis</a:t>
            </a:r>
            <a:endParaRPr dirty="0"/>
          </a:p>
        </p:txBody>
      </p:sp>
      <p:sp>
        <p:nvSpPr>
          <p:cNvPr id="90" name="Google Shape;90;p1"/>
          <p:cNvSpPr txBox="1">
            <a:spLocks noGrp="1"/>
          </p:cNvSpPr>
          <p:nvPr>
            <p:ph type="subTitle" idx="1"/>
          </p:nvPr>
        </p:nvSpPr>
        <p:spPr>
          <a:xfrm>
            <a:off x="1524000" y="4477104"/>
            <a:ext cx="9144000" cy="1655762"/>
          </a:xfrm>
          <a:prstGeom prst="rect">
            <a:avLst/>
          </a:prstGeom>
          <a:noFill/>
          <a:ln>
            <a:noFill/>
          </a:ln>
        </p:spPr>
        <p:txBody>
          <a:bodyPr spcFirstLastPara="1" wrap="square" lIns="91425" tIns="45700" rIns="91425" bIns="45700" anchor="t" anchorCtr="0">
            <a:normAutofit lnSpcReduction="10000"/>
          </a:bodyPr>
          <a:lstStyle/>
          <a:p>
            <a:pPr marL="0" lvl="0" indent="0">
              <a:spcBef>
                <a:spcPts val="0"/>
              </a:spcBef>
            </a:pPr>
            <a:r>
              <a:rPr lang="en-US" dirty="0"/>
              <a:t> Rebecca Ringuette</a:t>
            </a:r>
            <a:r>
              <a:rPr lang="en-US" baseline="30000" dirty="0"/>
              <a:t>1, 2</a:t>
            </a:r>
            <a:r>
              <a:rPr lang="en-US" dirty="0"/>
              <a:t>, Lutz Rastaetter</a:t>
            </a:r>
            <a:r>
              <a:rPr lang="en-US" baseline="30000" dirty="0"/>
              <a:t>2</a:t>
            </a:r>
            <a:r>
              <a:rPr lang="en-US" dirty="0"/>
              <a:t>, Darren DeZeeuw</a:t>
            </a:r>
            <a:r>
              <a:rPr lang="en-US" baseline="30000" dirty="0"/>
              <a:t>2</a:t>
            </a:r>
            <a:r>
              <a:rPr lang="en-US" dirty="0"/>
              <a:t>,</a:t>
            </a:r>
            <a:r>
              <a:rPr lang="en-US" baseline="30000" dirty="0"/>
              <a:t> </a:t>
            </a:r>
            <a:r>
              <a:rPr lang="en-US" dirty="0"/>
              <a:t>Asher Pembroke</a:t>
            </a:r>
            <a:r>
              <a:rPr lang="en-US" baseline="30000" dirty="0"/>
              <a:t>3,4</a:t>
            </a:r>
            <a:r>
              <a:rPr lang="en-US" dirty="0"/>
              <a:t>, Katherine Garcia-Sage</a:t>
            </a:r>
            <a:r>
              <a:rPr lang="en-US" baseline="30000" dirty="0"/>
              <a:t>2</a:t>
            </a:r>
            <a:r>
              <a:rPr lang="en-US" dirty="0"/>
              <a:t>, Oliver Gerland</a:t>
            </a:r>
            <a:r>
              <a:rPr lang="en-US" baseline="30000" dirty="0"/>
              <a:t>3</a:t>
            </a:r>
            <a:r>
              <a:rPr lang="en-US" dirty="0"/>
              <a:t>, Michael Contreras</a:t>
            </a:r>
            <a:r>
              <a:rPr lang="en-US" baseline="30000" dirty="0"/>
              <a:t>3</a:t>
            </a:r>
            <a:r>
              <a:rPr lang="en-US" dirty="0"/>
              <a:t>, and Robert Robinson</a:t>
            </a:r>
            <a:r>
              <a:rPr lang="en-US" baseline="30000" dirty="0"/>
              <a:t>5, 2</a:t>
            </a:r>
            <a:r>
              <a:rPr lang="en-US" dirty="0"/>
              <a:t>.</a:t>
            </a:r>
            <a:endParaRPr b="1" dirty="0">
              <a:solidFill>
                <a:srgbClr val="FF0000"/>
              </a:solidFill>
            </a:endParaRPr>
          </a:p>
          <a:p>
            <a:pPr marL="0" lvl="0" indent="0">
              <a:buSzPts val="2000"/>
            </a:pPr>
            <a:r>
              <a:rPr lang="en-US" sz="2000" baseline="30000" dirty="0"/>
              <a:t>1</a:t>
            </a:r>
            <a:r>
              <a:rPr lang="en-US" sz="2000" i="1" dirty="0"/>
              <a:t>ADNET Systems, Inc., </a:t>
            </a:r>
            <a:r>
              <a:rPr lang="en-US" sz="2000" baseline="30000" dirty="0"/>
              <a:t>2</a:t>
            </a:r>
            <a:r>
              <a:rPr lang="en-US" sz="2000" i="1" dirty="0"/>
              <a:t>NASA Goddard Space Flight Center, </a:t>
            </a:r>
            <a:r>
              <a:rPr lang="en-US" sz="2000" baseline="30000" dirty="0"/>
              <a:t>3</a:t>
            </a:r>
            <a:r>
              <a:rPr lang="en-US" sz="2000" i="1" dirty="0"/>
              <a:t>Ensemble Consultancy, </a:t>
            </a:r>
            <a:r>
              <a:rPr lang="en-US" sz="2000" i="1" baseline="30000" dirty="0"/>
              <a:t>4</a:t>
            </a:r>
            <a:r>
              <a:rPr lang="en-US" sz="2000" i="1" dirty="0"/>
              <a:t>Satoshi Energy, </a:t>
            </a:r>
            <a:r>
              <a:rPr lang="en-US" sz="2000" i="1" baseline="30000" dirty="0"/>
              <a:t>5</a:t>
            </a:r>
            <a:r>
              <a:rPr lang="en-US" sz="2000" i="1" dirty="0"/>
              <a:t>Catholic University of America</a:t>
            </a:r>
            <a:endParaRPr dirty="0"/>
          </a:p>
        </p:txBody>
      </p:sp>
      <p:pic>
        <p:nvPicPr>
          <p:cNvPr id="91" name="Google Shape;91;p1"/>
          <p:cNvPicPr preferRelativeResize="0"/>
          <p:nvPr/>
        </p:nvPicPr>
        <p:blipFill rotWithShape="1">
          <a:blip r:embed="rId3">
            <a:alphaModFix/>
          </a:blip>
          <a:srcRect/>
          <a:stretch/>
        </p:blipFill>
        <p:spPr>
          <a:xfrm>
            <a:off x="329379" y="168272"/>
            <a:ext cx="1136455" cy="1098573"/>
          </a:xfrm>
          <a:prstGeom prst="rect">
            <a:avLst/>
          </a:prstGeom>
          <a:noFill/>
          <a:ln>
            <a:noFill/>
          </a:ln>
        </p:spPr>
      </p:pic>
      <p:pic>
        <p:nvPicPr>
          <p:cNvPr id="92" name="Google Shape;92;p1"/>
          <p:cNvPicPr preferRelativeResize="0"/>
          <p:nvPr/>
        </p:nvPicPr>
        <p:blipFill rotWithShape="1">
          <a:blip r:embed="rId4">
            <a:alphaModFix/>
          </a:blip>
          <a:srcRect/>
          <a:stretch/>
        </p:blipFill>
        <p:spPr>
          <a:xfrm>
            <a:off x="9267973" y="217368"/>
            <a:ext cx="2594648" cy="861423"/>
          </a:xfrm>
          <a:prstGeom prst="rect">
            <a:avLst/>
          </a:prstGeom>
          <a:noFill/>
          <a:ln>
            <a:noFill/>
          </a:ln>
        </p:spPr>
      </p:pic>
      <p:sp>
        <p:nvSpPr>
          <p:cNvPr id="93" name="Google Shape;93;p1"/>
          <p:cNvSpPr txBox="1"/>
          <p:nvPr/>
        </p:nvSpPr>
        <p:spPr>
          <a:xfrm>
            <a:off x="2389239" y="6381135"/>
            <a:ext cx="7472516"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dk1"/>
                </a:solidFill>
                <a:latin typeface="Calibri"/>
                <a:ea typeface="Calibri"/>
                <a:cs typeface="Calibri"/>
                <a:sym typeface="Calibri"/>
              </a:rPr>
              <a:t>CCMC 2022 Workshop</a:t>
            </a:r>
            <a:endParaRPr/>
          </a:p>
        </p:txBody>
      </p:sp>
      <p:pic>
        <p:nvPicPr>
          <p:cNvPr id="94" name="Google Shape;94;p1" descr="Qr code&#10;&#10;Description automatically generated"/>
          <p:cNvPicPr preferRelativeResize="0"/>
          <p:nvPr/>
        </p:nvPicPr>
        <p:blipFill rotWithShape="1">
          <a:blip r:embed="rId5">
            <a:alphaModFix/>
          </a:blip>
          <a:srcRect/>
          <a:stretch/>
        </p:blipFill>
        <p:spPr>
          <a:xfrm>
            <a:off x="95250" y="5252891"/>
            <a:ext cx="1497576" cy="1497576"/>
          </a:xfrm>
          <a:prstGeom prst="rect">
            <a:avLst/>
          </a:prstGeom>
          <a:noFill/>
          <a:ln>
            <a:noFill/>
          </a:ln>
        </p:spPr>
      </p:pic>
      <p:pic>
        <p:nvPicPr>
          <p:cNvPr id="95" name="Google Shape;95;p1" descr="Qr code&#10;&#10;Description automatically generated"/>
          <p:cNvPicPr preferRelativeResize="0"/>
          <p:nvPr/>
        </p:nvPicPr>
        <p:blipFill rotWithShape="1">
          <a:blip r:embed="rId6">
            <a:alphaModFix/>
          </a:blip>
          <a:srcRect/>
          <a:stretch/>
        </p:blipFill>
        <p:spPr>
          <a:xfrm>
            <a:off x="10658168" y="5295153"/>
            <a:ext cx="1438582" cy="1438582"/>
          </a:xfrm>
          <a:prstGeom prst="rect">
            <a:avLst/>
          </a:prstGeom>
          <a:noFill/>
          <a:ln>
            <a:noFill/>
          </a:ln>
        </p:spPr>
      </p:pic>
      <p:sp>
        <p:nvSpPr>
          <p:cNvPr id="96" name="Google Shape;96;p1"/>
          <p:cNvSpPr txBox="1"/>
          <p:nvPr/>
        </p:nvSpPr>
        <p:spPr>
          <a:xfrm>
            <a:off x="10565297" y="4925821"/>
            <a:ext cx="161249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dk1"/>
                </a:solidFill>
                <a:latin typeface="Calibri"/>
                <a:ea typeface="Calibri"/>
                <a:cs typeface="Calibri"/>
                <a:sym typeface="Calibri"/>
              </a:rPr>
              <a:t>CCMC-Kamodo</a:t>
            </a:r>
            <a:endParaRPr sz="1800" b="0" i="0" u="none" strike="noStrike" cap="none">
              <a:solidFill>
                <a:schemeClr val="dk1"/>
              </a:solidFill>
              <a:latin typeface="Calibri"/>
              <a:ea typeface="Calibri"/>
              <a:cs typeface="Calibri"/>
              <a:sym typeface="Calibri"/>
            </a:endParaRPr>
          </a:p>
        </p:txBody>
      </p:sp>
      <p:sp>
        <p:nvSpPr>
          <p:cNvPr id="97" name="Google Shape;97;p1"/>
          <p:cNvSpPr txBox="1"/>
          <p:nvPr/>
        </p:nvSpPr>
        <p:spPr>
          <a:xfrm>
            <a:off x="37793" y="4855031"/>
            <a:ext cx="161249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dk1"/>
                </a:solidFill>
                <a:latin typeface="Calibri"/>
                <a:ea typeface="Calibri"/>
                <a:cs typeface="Calibri"/>
                <a:sym typeface="Calibri"/>
              </a:rPr>
              <a:t>Kamodo-Core</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10"/>
          <p:cNvSpPr txBox="1">
            <a:spLocks noGrp="1"/>
          </p:cNvSpPr>
          <p:nvPr>
            <p:ph type="body" idx="1"/>
          </p:nvPr>
        </p:nvSpPr>
        <p:spPr>
          <a:xfrm>
            <a:off x="342900" y="1690688"/>
            <a:ext cx="10515600" cy="5032376"/>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dk1"/>
              </a:buClr>
              <a:buSzPts val="2800"/>
              <a:buNone/>
            </a:pPr>
            <a:r>
              <a:rPr lang="en-US" b="1"/>
              <a:t>User Interface Modernized:</a:t>
            </a:r>
            <a:endParaRPr/>
          </a:p>
          <a:p>
            <a:pPr marL="742950" lvl="1" indent="-285750" algn="l" rtl="0">
              <a:lnSpc>
                <a:spcPct val="90000"/>
              </a:lnSpc>
              <a:spcBef>
                <a:spcPts val="500"/>
              </a:spcBef>
              <a:spcAft>
                <a:spcPts val="0"/>
              </a:spcAft>
              <a:buClr>
                <a:schemeClr val="dk1"/>
              </a:buClr>
              <a:buSzPts val="2400"/>
              <a:buChar char="•"/>
            </a:pPr>
            <a:r>
              <a:rPr lang="en-US"/>
              <a:t>Only items relevant to Plot Mode selection shown.</a:t>
            </a:r>
            <a:endParaRPr/>
          </a:p>
          <a:p>
            <a:pPr marL="742950" lvl="1" indent="-285750" algn="l" rtl="0">
              <a:lnSpc>
                <a:spcPct val="90000"/>
              </a:lnSpc>
              <a:spcBef>
                <a:spcPts val="500"/>
              </a:spcBef>
              <a:spcAft>
                <a:spcPts val="0"/>
              </a:spcAft>
              <a:buClr>
                <a:schemeClr val="dk1"/>
              </a:buClr>
              <a:buSzPts val="2400"/>
              <a:buChar char="•"/>
            </a:pPr>
            <a:r>
              <a:rPr lang="en-US"/>
              <a:t>Advanced options on demand only.</a:t>
            </a:r>
            <a:endParaRPr/>
          </a:p>
          <a:p>
            <a:pPr marL="0" lvl="0" indent="0" algn="l" rtl="0">
              <a:lnSpc>
                <a:spcPct val="90000"/>
              </a:lnSpc>
              <a:spcBef>
                <a:spcPts val="1000"/>
              </a:spcBef>
              <a:spcAft>
                <a:spcPts val="0"/>
              </a:spcAft>
              <a:buClr>
                <a:schemeClr val="dk1"/>
              </a:buClr>
              <a:buSzPts val="2800"/>
              <a:buNone/>
            </a:pPr>
            <a:r>
              <a:rPr lang="en-US" b="1"/>
              <a:t>Plot features added:</a:t>
            </a:r>
            <a:endParaRPr/>
          </a:p>
          <a:p>
            <a:pPr marL="742950" lvl="1" indent="-285750" algn="l" rtl="0">
              <a:lnSpc>
                <a:spcPct val="90000"/>
              </a:lnSpc>
              <a:spcBef>
                <a:spcPts val="500"/>
              </a:spcBef>
              <a:spcAft>
                <a:spcPts val="0"/>
              </a:spcAft>
              <a:buClr>
                <a:schemeClr val="dk1"/>
              </a:buClr>
              <a:buSzPts val="2400"/>
              <a:buChar char="•"/>
            </a:pPr>
            <a:r>
              <a:rPr lang="en-US"/>
              <a:t>Oblique slices and coordinate transformation (</a:t>
            </a:r>
            <a:r>
              <a:rPr lang="en-US" sz="2000"/>
              <a:t>SM-GSM-GSE</a:t>
            </a:r>
            <a:r>
              <a:rPr lang="en-US"/>
              <a:t>),</a:t>
            </a:r>
            <a:endParaRPr/>
          </a:p>
          <a:p>
            <a:pPr marL="742950" lvl="1" indent="-285750" algn="l" rtl="0">
              <a:lnSpc>
                <a:spcPct val="90000"/>
              </a:lnSpc>
              <a:spcBef>
                <a:spcPts val="500"/>
              </a:spcBef>
              <a:spcAft>
                <a:spcPts val="0"/>
              </a:spcAft>
              <a:buClr>
                <a:schemeClr val="dk1"/>
              </a:buClr>
              <a:buSzPts val="2400"/>
              <a:buChar char="•"/>
            </a:pPr>
            <a:r>
              <a:rPr lang="en-US"/>
              <a:t>Side-by-side plot comparison for multiple runs.</a:t>
            </a:r>
            <a:endParaRPr/>
          </a:p>
          <a:p>
            <a:pPr marL="742950" lvl="1" indent="-285750" algn="l" rtl="0">
              <a:lnSpc>
                <a:spcPct val="90000"/>
              </a:lnSpc>
              <a:spcBef>
                <a:spcPts val="500"/>
              </a:spcBef>
              <a:spcAft>
                <a:spcPts val="0"/>
              </a:spcAft>
              <a:buClr>
                <a:schemeClr val="dk1"/>
              </a:buClr>
              <a:buSzPts val="2400"/>
              <a:buChar char="•"/>
            </a:pPr>
            <a:r>
              <a:rPr lang="en-US"/>
              <a:t>Choice of color tables.</a:t>
            </a:r>
            <a:endParaRPr/>
          </a:p>
          <a:p>
            <a:pPr marL="0" lvl="0" indent="0" algn="l" rtl="0">
              <a:lnSpc>
                <a:spcPct val="90000"/>
              </a:lnSpc>
              <a:spcBef>
                <a:spcPts val="1000"/>
              </a:spcBef>
              <a:spcAft>
                <a:spcPts val="0"/>
              </a:spcAft>
              <a:buClr>
                <a:schemeClr val="dk1"/>
              </a:buClr>
              <a:buSzPts val="2800"/>
              <a:buNone/>
            </a:pPr>
            <a:r>
              <a:rPr lang="en-US" b="1"/>
              <a:t>Models added:</a:t>
            </a:r>
            <a:endParaRPr/>
          </a:p>
          <a:p>
            <a:pPr marL="800100" lvl="1" indent="-342900" algn="l" rtl="0">
              <a:lnSpc>
                <a:spcPct val="90000"/>
              </a:lnSpc>
              <a:spcBef>
                <a:spcPts val="500"/>
              </a:spcBef>
              <a:spcAft>
                <a:spcPts val="0"/>
              </a:spcAft>
              <a:buClr>
                <a:schemeClr val="dk1"/>
              </a:buClr>
              <a:buSzPts val="2400"/>
              <a:buChar char="•"/>
            </a:pPr>
            <a:r>
              <a:rPr lang="en-US"/>
              <a:t>SH: Euhforia</a:t>
            </a:r>
            <a:endParaRPr/>
          </a:p>
          <a:p>
            <a:pPr marL="800100" lvl="1" indent="-342900" algn="l" rtl="0">
              <a:lnSpc>
                <a:spcPct val="90000"/>
              </a:lnSpc>
              <a:spcBef>
                <a:spcPts val="500"/>
              </a:spcBef>
              <a:spcAft>
                <a:spcPts val="0"/>
              </a:spcAft>
              <a:buClr>
                <a:schemeClr val="dk1"/>
              </a:buClr>
              <a:buSzPts val="2400"/>
              <a:buChar char="•"/>
            </a:pPr>
            <a:r>
              <a:rPr lang="en-US"/>
              <a:t>GM: HYPERS, GAMERA, GUMICS-5</a:t>
            </a:r>
            <a:endParaRPr/>
          </a:p>
          <a:p>
            <a:pPr marL="800100" lvl="1" indent="-342900" algn="l" rtl="0">
              <a:lnSpc>
                <a:spcPct val="90000"/>
              </a:lnSpc>
              <a:spcBef>
                <a:spcPts val="500"/>
              </a:spcBef>
              <a:spcAft>
                <a:spcPts val="0"/>
              </a:spcAft>
              <a:buClr>
                <a:schemeClr val="dk1"/>
              </a:buClr>
              <a:buSzPts val="2400"/>
              <a:buChar char="•"/>
            </a:pPr>
            <a:r>
              <a:rPr lang="en-US"/>
              <a:t>IM: IMPTAM, VERB-3D</a:t>
            </a:r>
            <a:endParaRPr/>
          </a:p>
          <a:p>
            <a:pPr marL="800100" lvl="1" indent="-342900" algn="l" rtl="0">
              <a:lnSpc>
                <a:spcPct val="90000"/>
              </a:lnSpc>
              <a:spcBef>
                <a:spcPts val="500"/>
              </a:spcBef>
              <a:spcAft>
                <a:spcPts val="0"/>
              </a:spcAft>
              <a:buClr>
                <a:schemeClr val="dk1"/>
              </a:buClr>
              <a:buSzPts val="2400"/>
              <a:buChar char="•"/>
            </a:pPr>
            <a:r>
              <a:rPr lang="en-US"/>
              <a:t>IT: PANDOCA, JB, IRI, IGRF (run-on-request runs)</a:t>
            </a:r>
            <a:br>
              <a:rPr lang="en-US"/>
            </a:br>
            <a:r>
              <a:rPr lang="en-US"/>
              <a:t>     WACCM-X, Adelphi, AmGEO, SuperDARN</a:t>
            </a:r>
            <a:endParaRPr/>
          </a:p>
        </p:txBody>
      </p:sp>
      <p:sp>
        <p:nvSpPr>
          <p:cNvPr id="219" name="Google Shape;21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10</a:t>
            </a:fld>
            <a:endParaRPr/>
          </a:p>
        </p:txBody>
      </p:sp>
      <p:pic>
        <p:nvPicPr>
          <p:cNvPr id="220" name="Google Shape;220;p10"/>
          <p:cNvPicPr preferRelativeResize="0"/>
          <p:nvPr/>
        </p:nvPicPr>
        <p:blipFill rotWithShape="1">
          <a:blip r:embed="rId3">
            <a:alphaModFix/>
          </a:blip>
          <a:srcRect/>
          <a:stretch/>
        </p:blipFill>
        <p:spPr>
          <a:xfrm>
            <a:off x="329379" y="131750"/>
            <a:ext cx="1136455" cy="1098573"/>
          </a:xfrm>
          <a:prstGeom prst="rect">
            <a:avLst/>
          </a:prstGeom>
          <a:noFill/>
          <a:ln>
            <a:noFill/>
          </a:ln>
        </p:spPr>
      </p:pic>
      <p:pic>
        <p:nvPicPr>
          <p:cNvPr id="221" name="Google Shape;221;p10"/>
          <p:cNvPicPr preferRelativeResize="0"/>
          <p:nvPr/>
        </p:nvPicPr>
        <p:blipFill rotWithShape="1">
          <a:blip r:embed="rId4">
            <a:alphaModFix/>
          </a:blip>
          <a:srcRect/>
          <a:stretch/>
        </p:blipFill>
        <p:spPr>
          <a:xfrm>
            <a:off x="9267973" y="227854"/>
            <a:ext cx="2594648" cy="861423"/>
          </a:xfrm>
          <a:prstGeom prst="rect">
            <a:avLst/>
          </a:prstGeom>
          <a:noFill/>
          <a:ln>
            <a:noFill/>
          </a:ln>
        </p:spPr>
      </p:pic>
      <p:sp>
        <p:nvSpPr>
          <p:cNvPr id="222" name="Google Shape;222;p10"/>
          <p:cNvSpPr txBox="1">
            <a:spLocks noGrp="1"/>
          </p:cNvSpPr>
          <p:nvPr>
            <p:ph type="title"/>
          </p:nvPr>
        </p:nvSpPr>
        <p:spPr>
          <a:xfrm>
            <a:off x="838200" y="365125"/>
            <a:ext cx="95250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CCMC-Vis: Added Features</a:t>
            </a:r>
            <a:endParaRPr/>
          </a:p>
        </p:txBody>
      </p:sp>
      <p:pic>
        <p:nvPicPr>
          <p:cNvPr id="223" name="Google Shape;223;p10" descr="Chart&#10;&#10;Description automatically generated"/>
          <p:cNvPicPr preferRelativeResize="0"/>
          <p:nvPr/>
        </p:nvPicPr>
        <p:blipFill rotWithShape="1">
          <a:blip r:embed="rId5">
            <a:alphaModFix/>
          </a:blip>
          <a:srcRect t="8148" b="4724"/>
          <a:stretch/>
        </p:blipFill>
        <p:spPr>
          <a:xfrm>
            <a:off x="5600700" y="4107225"/>
            <a:ext cx="2727634" cy="1608799"/>
          </a:xfrm>
          <a:prstGeom prst="rect">
            <a:avLst/>
          </a:prstGeom>
          <a:noFill/>
          <a:ln>
            <a:noFill/>
          </a:ln>
        </p:spPr>
      </p:pic>
      <p:pic>
        <p:nvPicPr>
          <p:cNvPr id="224" name="Google Shape;224;p10" descr="Plot of simulation results"/>
          <p:cNvPicPr preferRelativeResize="0"/>
          <p:nvPr/>
        </p:nvPicPr>
        <p:blipFill rotWithShape="1">
          <a:blip r:embed="rId6">
            <a:alphaModFix/>
          </a:blip>
          <a:srcRect/>
          <a:stretch/>
        </p:blipFill>
        <p:spPr>
          <a:xfrm>
            <a:off x="8412481" y="3248596"/>
            <a:ext cx="3563964" cy="3326058"/>
          </a:xfrm>
          <a:prstGeom prst="rect">
            <a:avLst/>
          </a:prstGeom>
          <a:noFill/>
          <a:ln w="19050" cap="flat" cmpd="sng">
            <a:solidFill>
              <a:schemeClr val="accent1"/>
            </a:solidFill>
            <a:prstDash val="solid"/>
            <a:round/>
            <a:headEnd type="none" w="sm" len="sm"/>
            <a:tailEnd type="none" w="sm" len="sm"/>
          </a:ln>
        </p:spPr>
      </p:pic>
      <p:pic>
        <p:nvPicPr>
          <p:cNvPr id="225" name="Google Shape;225;p10" descr="Graphical user interface, text, application, email&#10;&#10;Description automatically generated"/>
          <p:cNvPicPr preferRelativeResize="0"/>
          <p:nvPr/>
        </p:nvPicPr>
        <p:blipFill rotWithShape="1">
          <a:blip r:embed="rId7">
            <a:alphaModFix/>
          </a:blip>
          <a:srcRect l="2886" b="2982"/>
          <a:stretch/>
        </p:blipFill>
        <p:spPr>
          <a:xfrm>
            <a:off x="8412481" y="1442483"/>
            <a:ext cx="3563964" cy="1777167"/>
          </a:xfrm>
          <a:prstGeom prst="rect">
            <a:avLst/>
          </a:prstGeom>
          <a:noFill/>
          <a:ln w="19050" cap="flat" cmpd="sng">
            <a:solidFill>
              <a:schemeClr val="accent1"/>
            </a:solidFill>
            <a:prstDash val="solid"/>
            <a:round/>
            <a:headEnd type="none" w="sm" len="sm"/>
            <a:tailEnd type="none" w="sm" len="sm"/>
          </a:ln>
        </p:spPr>
      </p:pic>
      <p:sp>
        <p:nvSpPr>
          <p:cNvPr id="226" name="Google Shape;226;p10"/>
          <p:cNvSpPr txBox="1"/>
          <p:nvPr/>
        </p:nvSpPr>
        <p:spPr>
          <a:xfrm>
            <a:off x="9352381" y="1458627"/>
            <a:ext cx="2594648" cy="369332"/>
          </a:xfrm>
          <a:prstGeom prst="rect">
            <a:avLst/>
          </a:prstGeom>
          <a:solidFill>
            <a:srgbClr val="FBE4D4"/>
          </a:solidFill>
          <a:ln>
            <a:noFill/>
          </a:ln>
        </p:spPr>
        <p:txBody>
          <a:bodyPr spcFirstLastPara="1" wrap="square" lIns="45700" tIns="45700" rIns="45700"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Oblique plot plane options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g12f06288256_0_0"/>
          <p:cNvSpPr txBox="1">
            <a:spLocks noGrp="1"/>
          </p:cNvSpPr>
          <p:nvPr>
            <p:ph type="title"/>
          </p:nvPr>
        </p:nvSpPr>
        <p:spPr>
          <a:xfrm>
            <a:off x="64195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err="1"/>
              <a:t>Kamodo</a:t>
            </a:r>
            <a:r>
              <a:rPr lang="en-US" dirty="0"/>
              <a:t>-Core Remote</a:t>
            </a:r>
            <a:br>
              <a:rPr lang="en-US" dirty="0"/>
            </a:br>
            <a:r>
              <a:rPr lang="en-US" dirty="0"/>
              <a:t>Procedure Call (RPC) Update </a:t>
            </a:r>
            <a:endParaRPr dirty="0"/>
          </a:p>
        </p:txBody>
      </p:sp>
      <p:sp>
        <p:nvSpPr>
          <p:cNvPr id="159" name="Google Shape;159;g12f06288256_0_0"/>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
        <p:nvSpPr>
          <p:cNvPr id="160" name="Google Shape;160;g12f06288256_0_0"/>
          <p:cNvSpPr txBox="1"/>
          <p:nvPr/>
        </p:nvSpPr>
        <p:spPr>
          <a:xfrm>
            <a:off x="435075" y="1932700"/>
            <a:ext cx="6381600" cy="4563000"/>
          </a:xfrm>
          <a:prstGeom prst="rect">
            <a:avLst/>
          </a:prstGeom>
          <a:noFill/>
          <a:ln>
            <a:noFill/>
          </a:ln>
        </p:spPr>
        <p:txBody>
          <a:bodyPr spcFirstLastPara="1" wrap="square" lIns="91425" tIns="45700" rIns="91425" bIns="45700" anchor="t" anchorCtr="0">
            <a:normAutofit lnSpcReduction="10000"/>
          </a:bodyPr>
          <a:lstStyle/>
          <a:p>
            <a:pPr marL="228600" marR="0" lvl="0" indent="-228600" algn="l" rtl="0">
              <a:lnSpc>
                <a:spcPct val="90000"/>
              </a:lnSpc>
              <a:spcBef>
                <a:spcPts val="0"/>
              </a:spcBef>
              <a:spcAft>
                <a:spcPts val="0"/>
              </a:spcAft>
              <a:buClr>
                <a:schemeClr val="dk1"/>
              </a:buClr>
              <a:buSzPts val="2400"/>
              <a:buChar char="•"/>
            </a:pPr>
            <a:r>
              <a:rPr lang="en-US" sz="2400" dirty="0">
                <a:solidFill>
                  <a:schemeClr val="dk1"/>
                </a:solidFill>
                <a:latin typeface="Calibri"/>
                <a:ea typeface="Calibri"/>
                <a:cs typeface="Calibri"/>
                <a:sym typeface="Calibri"/>
              </a:rPr>
              <a:t>Improved code base released by Ensemble team via </a:t>
            </a:r>
            <a:r>
              <a:rPr lang="en-US" sz="2400" b="1" dirty="0" err="1">
                <a:solidFill>
                  <a:schemeClr val="dk1"/>
                </a:solidFill>
                <a:latin typeface="Calibri"/>
                <a:ea typeface="Calibri"/>
                <a:cs typeface="Calibri"/>
                <a:sym typeface="Calibri"/>
              </a:rPr>
              <a:t>Kamodo</a:t>
            </a:r>
            <a:r>
              <a:rPr lang="en-US" sz="2400" b="1" dirty="0">
                <a:solidFill>
                  <a:schemeClr val="dk1"/>
                </a:solidFill>
                <a:latin typeface="Calibri"/>
                <a:ea typeface="Calibri"/>
                <a:cs typeface="Calibri"/>
                <a:sym typeface="Calibri"/>
              </a:rPr>
              <a:t>-Core Version 22.5.0. </a:t>
            </a:r>
            <a:endParaRPr sz="2400" b="1" dirty="0">
              <a:solidFill>
                <a:schemeClr val="dk1"/>
              </a:solidFill>
              <a:latin typeface="Calibri"/>
              <a:ea typeface="Calibri"/>
              <a:cs typeface="Calibri"/>
              <a:sym typeface="Calibri"/>
            </a:endParaRPr>
          </a:p>
          <a:p>
            <a:pPr marL="914400" marR="0" lvl="1" indent="-381000" algn="l" rtl="0">
              <a:lnSpc>
                <a:spcPct val="90000"/>
              </a:lnSpc>
              <a:spcBef>
                <a:spcPts val="0"/>
              </a:spcBef>
              <a:spcAft>
                <a:spcPts val="0"/>
              </a:spcAft>
              <a:buClr>
                <a:schemeClr val="dk1"/>
              </a:buClr>
              <a:buSzPts val="2400"/>
              <a:buChar char="•"/>
            </a:pPr>
            <a:r>
              <a:rPr lang="en-US" sz="2400" dirty="0">
                <a:solidFill>
                  <a:schemeClr val="dk1"/>
                </a:solidFill>
                <a:latin typeface="Calibri"/>
                <a:ea typeface="Calibri"/>
                <a:cs typeface="Calibri"/>
                <a:sym typeface="Calibri"/>
              </a:rPr>
              <a:t>Adds RPC-based cloud &amp; API Configurability, </a:t>
            </a:r>
            <a:endParaRPr sz="2400" dirty="0">
              <a:solidFill>
                <a:schemeClr val="dk1"/>
              </a:solidFill>
              <a:latin typeface="Calibri"/>
              <a:ea typeface="Calibri"/>
              <a:cs typeface="Calibri"/>
              <a:sym typeface="Calibri"/>
            </a:endParaRPr>
          </a:p>
          <a:p>
            <a:pPr marL="914400" marR="0" lvl="1" indent="-381000" algn="l" rtl="0">
              <a:lnSpc>
                <a:spcPct val="90000"/>
              </a:lnSpc>
              <a:spcBef>
                <a:spcPts val="0"/>
              </a:spcBef>
              <a:spcAft>
                <a:spcPts val="0"/>
              </a:spcAft>
              <a:buClr>
                <a:schemeClr val="dk1"/>
              </a:buClr>
              <a:buSzPts val="2400"/>
              <a:buChar char="•"/>
            </a:pPr>
            <a:r>
              <a:rPr lang="en-US" sz="2400" dirty="0">
                <a:solidFill>
                  <a:schemeClr val="dk1"/>
                </a:solidFill>
                <a:latin typeface="Calibri"/>
                <a:ea typeface="Calibri"/>
                <a:cs typeface="Calibri"/>
                <a:sym typeface="Calibri"/>
              </a:rPr>
              <a:t>Cross-language usage enabled (Fortran, C++ </a:t>
            </a:r>
            <a:r>
              <a:rPr lang="en-US" sz="2400" dirty="0" err="1">
                <a:solidFill>
                  <a:schemeClr val="dk1"/>
                </a:solidFill>
                <a:latin typeface="Calibri"/>
                <a:ea typeface="Calibri"/>
                <a:cs typeface="Calibri"/>
                <a:sym typeface="Calibri"/>
              </a:rPr>
              <a:t>etc</a:t>
            </a:r>
            <a:r>
              <a:rPr lang="en-US" sz="2400" dirty="0">
                <a:solidFill>
                  <a:schemeClr val="dk1"/>
                </a:solidFill>
                <a:latin typeface="Calibri"/>
                <a:ea typeface="Calibri"/>
                <a:cs typeface="Calibri"/>
                <a:sym typeface="Calibri"/>
              </a:rPr>
              <a:t>) </a:t>
            </a:r>
            <a:endParaRPr sz="2400" dirty="0">
              <a:solidFill>
                <a:schemeClr val="dk1"/>
              </a:solidFill>
              <a:latin typeface="Calibri"/>
              <a:ea typeface="Calibri"/>
              <a:cs typeface="Calibri"/>
              <a:sym typeface="Calibri"/>
            </a:endParaRPr>
          </a:p>
          <a:p>
            <a:pPr marL="457200" lvl="0" indent="-349250" algn="l" rtl="0">
              <a:spcBef>
                <a:spcPts val="0"/>
              </a:spcBef>
              <a:spcAft>
                <a:spcPts val="0"/>
              </a:spcAft>
              <a:buClr>
                <a:schemeClr val="dk1"/>
              </a:buClr>
              <a:buSzPts val="1900"/>
              <a:buFont typeface="Calibri"/>
              <a:buChar char="•"/>
            </a:pPr>
            <a:r>
              <a:rPr lang="en-US" sz="1900" dirty="0">
                <a:solidFill>
                  <a:schemeClr val="dk1"/>
                </a:solidFill>
                <a:latin typeface="Roboto"/>
                <a:ea typeface="Roboto"/>
                <a:cs typeface="Roboto"/>
                <a:sym typeface="Roboto"/>
              </a:rPr>
              <a:t>This RPC specification, built on </a:t>
            </a:r>
            <a:r>
              <a:rPr lang="en-US" sz="1900" u="sng" dirty="0" err="1">
                <a:solidFill>
                  <a:srgbClr val="1155CC"/>
                </a:solidFill>
                <a:latin typeface="Roboto"/>
                <a:ea typeface="Roboto"/>
                <a:cs typeface="Roboto"/>
                <a:sym typeface="Roboto"/>
                <a:hlinkClick r:id="rId3">
                  <a:extLst>
                    <a:ext uri="{A12FA001-AC4F-418D-AE19-62706E023703}">
                      <ahyp:hlinkClr xmlns:ahyp="http://schemas.microsoft.com/office/drawing/2018/hyperlinkcolor" val="tx"/>
                    </a:ext>
                  </a:extLst>
                </a:hlinkClick>
              </a:rPr>
              <a:t>Cap'n</a:t>
            </a:r>
            <a:r>
              <a:rPr lang="en-US" sz="1900" u="sng" dirty="0">
                <a:solidFill>
                  <a:srgbClr val="1155CC"/>
                </a:solidFill>
                <a:latin typeface="Roboto"/>
                <a:ea typeface="Roboto"/>
                <a:cs typeface="Roboto"/>
                <a:sym typeface="Roboto"/>
                <a:hlinkClick r:id="rId3">
                  <a:extLst>
                    <a:ext uri="{A12FA001-AC4F-418D-AE19-62706E023703}">
                      <ahyp:hlinkClr xmlns:ahyp="http://schemas.microsoft.com/office/drawing/2018/hyperlinkcolor" val="tx"/>
                    </a:ext>
                  </a:extLst>
                </a:hlinkClick>
              </a:rPr>
              <a:t> Proto serialization protocol</a:t>
            </a:r>
            <a:r>
              <a:rPr lang="en-US" sz="1900" dirty="0">
                <a:solidFill>
                  <a:schemeClr val="dk1"/>
                </a:solidFill>
                <a:latin typeface="Roboto"/>
                <a:ea typeface="Roboto"/>
                <a:cs typeface="Roboto"/>
                <a:sym typeface="Roboto"/>
              </a:rPr>
              <a:t>, provides a flexible and generic means for </a:t>
            </a:r>
            <a:r>
              <a:rPr lang="en-US" sz="1900" dirty="0" err="1">
                <a:solidFill>
                  <a:schemeClr val="dk1"/>
                </a:solidFill>
                <a:latin typeface="Roboto"/>
                <a:ea typeface="Roboto"/>
                <a:cs typeface="Roboto"/>
                <a:sym typeface="Roboto"/>
              </a:rPr>
              <a:t>Kamodo</a:t>
            </a:r>
            <a:r>
              <a:rPr lang="en-US" sz="1900" dirty="0">
                <a:solidFill>
                  <a:schemeClr val="dk1"/>
                </a:solidFill>
                <a:latin typeface="Roboto"/>
                <a:ea typeface="Roboto"/>
                <a:cs typeface="Roboto"/>
                <a:sym typeface="Roboto"/>
              </a:rPr>
              <a:t> end users to call containerized </a:t>
            </a:r>
            <a:r>
              <a:rPr lang="en-US" sz="1900" dirty="0" err="1">
                <a:solidFill>
                  <a:schemeClr val="dk1"/>
                </a:solidFill>
                <a:latin typeface="Roboto"/>
                <a:ea typeface="Roboto"/>
                <a:cs typeface="Roboto"/>
                <a:sym typeface="Roboto"/>
              </a:rPr>
              <a:t>Kamodo</a:t>
            </a:r>
            <a:r>
              <a:rPr lang="en-US" sz="1900" dirty="0">
                <a:solidFill>
                  <a:schemeClr val="dk1"/>
                </a:solidFill>
                <a:latin typeface="Roboto"/>
                <a:ea typeface="Roboto"/>
                <a:cs typeface="Roboto"/>
                <a:sym typeface="Roboto"/>
              </a:rPr>
              <a:t> functions </a:t>
            </a:r>
            <a:endParaRPr sz="1900" dirty="0">
              <a:solidFill>
                <a:schemeClr val="dk1"/>
              </a:solidFill>
              <a:latin typeface="Roboto"/>
              <a:ea typeface="Roboto"/>
              <a:cs typeface="Roboto"/>
              <a:sym typeface="Roboto"/>
            </a:endParaRPr>
          </a:p>
          <a:p>
            <a:pPr marL="914400" lvl="1" indent="-349250" algn="l" rtl="0">
              <a:spcBef>
                <a:spcPts val="0"/>
              </a:spcBef>
              <a:spcAft>
                <a:spcPts val="0"/>
              </a:spcAft>
              <a:buClr>
                <a:schemeClr val="dk1"/>
              </a:buClr>
              <a:buSzPts val="1900"/>
              <a:buFont typeface="Calibri"/>
              <a:buChar char="•"/>
            </a:pPr>
            <a:r>
              <a:rPr lang="en-US" sz="1900" dirty="0">
                <a:solidFill>
                  <a:schemeClr val="dk1"/>
                </a:solidFill>
                <a:latin typeface="Roboto"/>
                <a:ea typeface="Roboto"/>
                <a:cs typeface="Roboto"/>
                <a:sym typeface="Roboto"/>
              </a:rPr>
              <a:t>The </a:t>
            </a:r>
            <a:r>
              <a:rPr lang="en-US" sz="1900" dirty="0" err="1">
                <a:solidFill>
                  <a:schemeClr val="dk1"/>
                </a:solidFill>
                <a:latin typeface="Roboto"/>
                <a:ea typeface="Roboto"/>
                <a:cs typeface="Roboto"/>
                <a:sym typeface="Roboto"/>
              </a:rPr>
              <a:t>KamodoClient</a:t>
            </a:r>
            <a:r>
              <a:rPr lang="en-US" sz="1900" dirty="0">
                <a:solidFill>
                  <a:schemeClr val="dk1"/>
                </a:solidFill>
                <a:latin typeface="Roboto"/>
                <a:ea typeface="Roboto"/>
                <a:cs typeface="Roboto"/>
                <a:sym typeface="Roboto"/>
              </a:rPr>
              <a:t>, which subclasses </a:t>
            </a:r>
            <a:r>
              <a:rPr lang="en-US" sz="1900" dirty="0" err="1">
                <a:solidFill>
                  <a:schemeClr val="dk1"/>
                </a:solidFill>
                <a:latin typeface="Roboto"/>
                <a:ea typeface="Roboto"/>
                <a:cs typeface="Roboto"/>
                <a:sym typeface="Roboto"/>
              </a:rPr>
              <a:t>Kamodo</a:t>
            </a:r>
            <a:r>
              <a:rPr lang="en-US" sz="1900" dirty="0">
                <a:solidFill>
                  <a:schemeClr val="dk1"/>
                </a:solidFill>
                <a:latin typeface="Roboto"/>
                <a:ea typeface="Roboto"/>
                <a:cs typeface="Roboto"/>
                <a:sym typeface="Roboto"/>
              </a:rPr>
              <a:t>, behaves just like </a:t>
            </a:r>
            <a:r>
              <a:rPr lang="en-US" sz="1900" dirty="0" err="1">
                <a:solidFill>
                  <a:schemeClr val="dk1"/>
                </a:solidFill>
                <a:latin typeface="Roboto"/>
                <a:ea typeface="Roboto"/>
                <a:cs typeface="Roboto"/>
                <a:sym typeface="Roboto"/>
              </a:rPr>
              <a:t>Kamodo</a:t>
            </a:r>
            <a:r>
              <a:rPr lang="en-US" sz="1900" dirty="0">
                <a:solidFill>
                  <a:schemeClr val="dk1"/>
                </a:solidFill>
                <a:latin typeface="Roboto"/>
                <a:ea typeface="Roboto"/>
                <a:cs typeface="Roboto"/>
                <a:sym typeface="Roboto"/>
              </a:rPr>
              <a:t> core's base class, except that all interpolations and function evaluations will occur within the remote containers that implement them.</a:t>
            </a:r>
          </a:p>
        </p:txBody>
      </p:sp>
      <p:pic>
        <p:nvPicPr>
          <p:cNvPr id="161" name="Google Shape;161;g12f06288256_0_0"/>
          <p:cNvPicPr preferRelativeResize="0"/>
          <p:nvPr/>
        </p:nvPicPr>
        <p:blipFill>
          <a:blip r:embed="rId4">
            <a:alphaModFix/>
          </a:blip>
          <a:stretch>
            <a:fillRect/>
          </a:stretch>
        </p:blipFill>
        <p:spPr>
          <a:xfrm>
            <a:off x="7386625" y="634825"/>
            <a:ext cx="3321990" cy="4360724"/>
          </a:xfrm>
          <a:prstGeom prst="rect">
            <a:avLst/>
          </a:prstGeom>
          <a:noFill/>
          <a:ln>
            <a:noFill/>
          </a:ln>
        </p:spPr>
      </p:pic>
      <p:sp>
        <p:nvSpPr>
          <p:cNvPr id="162" name="Google Shape;162;g12f06288256_0_0"/>
          <p:cNvSpPr txBox="1"/>
          <p:nvPr/>
        </p:nvSpPr>
        <p:spPr>
          <a:xfrm>
            <a:off x="6971600" y="5243950"/>
            <a:ext cx="46065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solidFill>
                  <a:schemeClr val="dk1"/>
                </a:solidFill>
                <a:latin typeface="Roboto"/>
                <a:ea typeface="Roboto"/>
                <a:cs typeface="Roboto"/>
                <a:sym typeface="Roboto"/>
              </a:rPr>
              <a:t>Binary Data Streaming</a:t>
            </a:r>
            <a:r>
              <a:rPr lang="en-US">
                <a:solidFill>
                  <a:schemeClr val="dk1"/>
                </a:solidFill>
                <a:latin typeface="Roboto"/>
                <a:ea typeface="Roboto"/>
                <a:cs typeface="Roboto"/>
                <a:sym typeface="Roboto"/>
              </a:rPr>
              <a:t>: In addition to the basic python data types, functions can send and receive binary data. </a:t>
            </a:r>
            <a:endParaRPr>
              <a:solidFill>
                <a:schemeClr val="dk1"/>
              </a:solidFill>
              <a:latin typeface="Roboto"/>
              <a:ea typeface="Roboto"/>
              <a:cs typeface="Roboto"/>
              <a:sym typeface="Roboto"/>
            </a:endParaRPr>
          </a:p>
          <a:p>
            <a:pPr marL="0" lvl="0" indent="0" algn="l" rtl="0">
              <a:spcBef>
                <a:spcPts val="0"/>
              </a:spcBef>
              <a:spcAft>
                <a:spcPts val="0"/>
              </a:spcAft>
              <a:buNone/>
            </a:pPr>
            <a:endParaRPr>
              <a:solidFill>
                <a:schemeClr val="dk1"/>
              </a:solidFill>
              <a:latin typeface="Roboto"/>
              <a:ea typeface="Roboto"/>
              <a:cs typeface="Roboto"/>
              <a:sym typeface="Roboto"/>
            </a:endParaRPr>
          </a:p>
          <a:p>
            <a:pPr marL="0" lvl="0" indent="0" algn="l" rtl="0">
              <a:spcBef>
                <a:spcPts val="0"/>
              </a:spcBef>
              <a:spcAft>
                <a:spcPts val="0"/>
              </a:spcAft>
              <a:buNone/>
            </a:pPr>
            <a:r>
              <a:rPr lang="en-US">
                <a:solidFill>
                  <a:schemeClr val="dk1"/>
                </a:solidFill>
                <a:latin typeface="Roboto"/>
                <a:ea typeface="Roboto"/>
                <a:cs typeface="Roboto"/>
                <a:sym typeface="Roboto"/>
              </a:rPr>
              <a:t>This allows NumPy arrays and accompanying metadata to be communicated as quickly as possible without the need for JSON serialization on either end.</a:t>
            </a:r>
            <a:endParaRPr>
              <a:solidFill>
                <a:schemeClr val="dk1"/>
              </a:solidFill>
              <a:latin typeface="Roboto"/>
              <a:ea typeface="Roboto"/>
              <a:cs typeface="Roboto"/>
              <a:sym typeface="Robot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CA3AE-68F3-4B71-9B2E-7ECFB9B5EF78}"/>
              </a:ext>
            </a:extLst>
          </p:cNvPr>
          <p:cNvSpPr>
            <a:spLocks noGrp="1"/>
          </p:cNvSpPr>
          <p:nvPr>
            <p:ph type="title"/>
          </p:nvPr>
        </p:nvSpPr>
        <p:spPr/>
        <p:txBody>
          <a:bodyPr/>
          <a:lstStyle/>
          <a:p>
            <a:r>
              <a:rPr lang="en-US" dirty="0" err="1"/>
              <a:t>Kamodo</a:t>
            </a:r>
            <a:r>
              <a:rPr lang="en-US" dirty="0"/>
              <a:t>-Core Code Free Interface</a:t>
            </a:r>
          </a:p>
        </p:txBody>
      </p:sp>
      <p:sp>
        <p:nvSpPr>
          <p:cNvPr id="3" name="Text Placeholder 2">
            <a:extLst>
              <a:ext uri="{FF2B5EF4-FFF2-40B4-BE49-F238E27FC236}">
                <a16:creationId xmlns:a16="http://schemas.microsoft.com/office/drawing/2014/main" id="{2BF3B984-414E-41D8-A4FD-644BF6AFB951}"/>
              </a:ext>
            </a:extLst>
          </p:cNvPr>
          <p:cNvSpPr>
            <a:spLocks noGrp="1"/>
          </p:cNvSpPr>
          <p:nvPr>
            <p:ph type="body" idx="1"/>
          </p:nvPr>
        </p:nvSpPr>
        <p:spPr>
          <a:xfrm>
            <a:off x="838199" y="1825625"/>
            <a:ext cx="4795685" cy="2244930"/>
          </a:xfrm>
        </p:spPr>
        <p:txBody>
          <a:bodyPr>
            <a:normAutofit lnSpcReduction="10000"/>
          </a:bodyPr>
          <a:lstStyle/>
          <a:p>
            <a:r>
              <a:rPr lang="en-US" sz="2400" dirty="0"/>
              <a:t>Containerized custom workflows</a:t>
            </a:r>
          </a:p>
          <a:p>
            <a:r>
              <a:rPr lang="en-US" sz="2400" dirty="0"/>
              <a:t>Interactive access to model data</a:t>
            </a:r>
          </a:p>
          <a:p>
            <a:r>
              <a:rPr lang="en-US" sz="2400" dirty="0"/>
              <a:t>Great for commercial and education applications</a:t>
            </a:r>
          </a:p>
          <a:p>
            <a:r>
              <a:rPr lang="en-US" sz="2400" b="0" i="0" dirty="0">
                <a:solidFill>
                  <a:srgbClr val="1155CC"/>
                </a:solidFill>
                <a:effectLst/>
                <a:latin typeface="Arial" panose="020B0604020202020204" pitchFamily="34" charset="0"/>
                <a:hlinkClick r:id="rId4"/>
              </a:rPr>
              <a:t>https://youtu.be/vpJgtAMCVvc</a:t>
            </a:r>
            <a:endParaRPr lang="en-US" sz="2400" dirty="0"/>
          </a:p>
        </p:txBody>
      </p:sp>
      <p:sp>
        <p:nvSpPr>
          <p:cNvPr id="4" name="Slide Number Placeholder 3">
            <a:extLst>
              <a:ext uri="{FF2B5EF4-FFF2-40B4-BE49-F238E27FC236}">
                <a16:creationId xmlns:a16="http://schemas.microsoft.com/office/drawing/2014/main" id="{A6445C43-6790-4EB2-B310-CF9D76D8ECA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12</a:t>
            </a:fld>
            <a:endParaRPr lang="en-US"/>
          </a:p>
        </p:txBody>
      </p:sp>
      <p:pic>
        <p:nvPicPr>
          <p:cNvPr id="6" name="Picture 5">
            <a:extLst>
              <a:ext uri="{FF2B5EF4-FFF2-40B4-BE49-F238E27FC236}">
                <a16:creationId xmlns:a16="http://schemas.microsoft.com/office/drawing/2014/main" id="{73ECB16B-846C-4F4D-94BF-0F3C50B40969}"/>
              </a:ext>
            </a:extLst>
          </p:cNvPr>
          <p:cNvPicPr>
            <a:picLocks noChangeAspect="1"/>
          </p:cNvPicPr>
          <p:nvPr/>
        </p:nvPicPr>
        <p:blipFill>
          <a:blip r:embed="rId5"/>
          <a:stretch>
            <a:fillRect/>
          </a:stretch>
        </p:blipFill>
        <p:spPr>
          <a:xfrm>
            <a:off x="1351498" y="4070555"/>
            <a:ext cx="3769086" cy="2571135"/>
          </a:xfrm>
          <a:prstGeom prst="rect">
            <a:avLst/>
          </a:prstGeom>
        </p:spPr>
      </p:pic>
      <p:sp>
        <p:nvSpPr>
          <p:cNvPr id="9" name="TextBox 8">
            <a:extLst>
              <a:ext uri="{FF2B5EF4-FFF2-40B4-BE49-F238E27FC236}">
                <a16:creationId xmlns:a16="http://schemas.microsoft.com/office/drawing/2014/main" id="{563003DB-AD29-41D7-868E-8C88F9718EAD}"/>
              </a:ext>
            </a:extLst>
          </p:cNvPr>
          <p:cNvSpPr txBox="1"/>
          <p:nvPr/>
        </p:nvSpPr>
        <p:spPr>
          <a:xfrm>
            <a:off x="7940341" y="3715741"/>
            <a:ext cx="3126658" cy="307777"/>
          </a:xfrm>
          <a:prstGeom prst="rect">
            <a:avLst/>
          </a:prstGeom>
          <a:noFill/>
        </p:spPr>
        <p:txBody>
          <a:bodyPr wrap="square" rtlCol="0">
            <a:spAutoFit/>
          </a:bodyPr>
          <a:lstStyle/>
          <a:p>
            <a:r>
              <a:rPr lang="en-US" dirty="0"/>
              <a:t>Embed </a:t>
            </a:r>
            <a:r>
              <a:rPr lang="en-US" dirty="0" err="1"/>
              <a:t>youtube</a:t>
            </a:r>
            <a:r>
              <a:rPr lang="en-US" dirty="0"/>
              <a:t> video here</a:t>
            </a:r>
          </a:p>
        </p:txBody>
      </p:sp>
      <p:pic>
        <p:nvPicPr>
          <p:cNvPr id="5" name="Ensemble’s Satellite Drag Explorer Product Demo (1080p_60fps_H264-128kbit_AAC)" descr="Ensemble’s Satellite Drag Explorer Product Demo (1080p_60fps_H264-128kbit_AAC)">
            <a:hlinkClick r:id="" action="ppaction://media"/>
            <a:extLst>
              <a:ext uri="{FF2B5EF4-FFF2-40B4-BE49-F238E27FC236}">
                <a16:creationId xmlns:a16="http://schemas.microsoft.com/office/drawing/2014/main" id="{6CDD7934-A3A1-DAF4-067B-ECD6C6C9887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633883" y="2259422"/>
            <a:ext cx="6558117" cy="3688941"/>
          </a:xfrm>
          <a:prstGeom prst="rect">
            <a:avLst/>
          </a:prstGeom>
        </p:spPr>
      </p:pic>
    </p:spTree>
    <p:extLst>
      <p:ext uri="{BB962C8B-B14F-4D97-AF65-F5344CB8AC3E}">
        <p14:creationId xmlns:p14="http://schemas.microsoft.com/office/powerpoint/2010/main" val="237467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57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b="1"/>
              <a:t>Open Science</a:t>
            </a:r>
            <a:r>
              <a:rPr lang="en-US"/>
              <a:t>: Improve documentation, build open access to compute capabilities next to model data, include miniature executable papers as tutorials.</a:t>
            </a:r>
            <a:endParaRPr/>
          </a:p>
          <a:p>
            <a:pPr marL="228600" lvl="0" indent="-228600" algn="l" rtl="0">
              <a:lnSpc>
                <a:spcPct val="90000"/>
              </a:lnSpc>
              <a:spcBef>
                <a:spcPts val="1000"/>
              </a:spcBef>
              <a:spcAft>
                <a:spcPts val="0"/>
              </a:spcAft>
              <a:buClr>
                <a:schemeClr val="dk1"/>
              </a:buClr>
              <a:buSzPts val="2800"/>
              <a:buChar char="•"/>
            </a:pPr>
            <a:r>
              <a:rPr lang="en-US" b="1"/>
              <a:t>New features</a:t>
            </a:r>
            <a:r>
              <a:rPr lang="en-US"/>
              <a:t>: Orbit propagators through pysat, heliospheric coordinate systems through SpacePy, image analysis through SunPy.</a:t>
            </a:r>
            <a:endParaRPr/>
          </a:p>
          <a:p>
            <a:pPr marL="228600" lvl="0" indent="-228600" algn="l" rtl="0">
              <a:lnSpc>
                <a:spcPct val="90000"/>
              </a:lnSpc>
              <a:spcBef>
                <a:spcPts val="1000"/>
              </a:spcBef>
              <a:spcAft>
                <a:spcPts val="0"/>
              </a:spcAft>
              <a:buClr>
                <a:schemeClr val="dk1"/>
              </a:buClr>
              <a:buSzPts val="2800"/>
              <a:buChar char="•"/>
            </a:pPr>
            <a:r>
              <a:rPr lang="en-US"/>
              <a:t>CCMC </a:t>
            </a:r>
            <a:r>
              <a:rPr lang="en-US" b="1"/>
              <a:t>core improvements</a:t>
            </a:r>
            <a:r>
              <a:rPr lang="en-US"/>
              <a:t>: Expanded model library through collaborations, parallelized interpolators, HAPI layer on top of flythrough function, line-of-sight calculation tool.</a:t>
            </a:r>
            <a:endParaRPr/>
          </a:p>
          <a:p>
            <a:pPr marL="228600" lvl="0" indent="-228600" algn="l" rtl="0">
              <a:lnSpc>
                <a:spcPct val="90000"/>
              </a:lnSpc>
              <a:spcBef>
                <a:spcPts val="1000"/>
              </a:spcBef>
              <a:spcAft>
                <a:spcPts val="0"/>
              </a:spcAft>
              <a:buClr>
                <a:schemeClr val="dk1"/>
              </a:buClr>
              <a:buSzPts val="2800"/>
              <a:buChar char="•"/>
            </a:pPr>
            <a:r>
              <a:rPr lang="en-US" b="1"/>
              <a:t>Science research</a:t>
            </a:r>
            <a:r>
              <a:rPr lang="en-US"/>
              <a:t>: Constellation studies, expanded model-data comparisons, model-model interfaces for model coupling</a:t>
            </a:r>
            <a:endParaRPr/>
          </a:p>
          <a:p>
            <a:pPr marL="228600" lvl="0" indent="-50800" algn="l" rtl="0">
              <a:lnSpc>
                <a:spcPct val="90000"/>
              </a:lnSpc>
              <a:spcBef>
                <a:spcPts val="1000"/>
              </a:spcBef>
              <a:spcAft>
                <a:spcPts val="0"/>
              </a:spcAft>
              <a:buClr>
                <a:schemeClr val="dk1"/>
              </a:buClr>
              <a:buSzPts val="2800"/>
              <a:buNone/>
            </a:pPr>
            <a:endParaRPr/>
          </a:p>
        </p:txBody>
      </p:sp>
      <p:sp>
        <p:nvSpPr>
          <p:cNvPr id="232" name="Google Shape;232;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13</a:t>
            </a:fld>
            <a:endParaRPr/>
          </a:p>
        </p:txBody>
      </p:sp>
      <p:pic>
        <p:nvPicPr>
          <p:cNvPr id="233" name="Google Shape;233;p11"/>
          <p:cNvPicPr preferRelativeResize="0"/>
          <p:nvPr/>
        </p:nvPicPr>
        <p:blipFill rotWithShape="1">
          <a:blip r:embed="rId3">
            <a:alphaModFix/>
          </a:blip>
          <a:srcRect/>
          <a:stretch/>
        </p:blipFill>
        <p:spPr>
          <a:xfrm>
            <a:off x="329379" y="131750"/>
            <a:ext cx="1136455" cy="1098573"/>
          </a:xfrm>
          <a:prstGeom prst="rect">
            <a:avLst/>
          </a:prstGeom>
          <a:noFill/>
          <a:ln>
            <a:noFill/>
          </a:ln>
        </p:spPr>
      </p:pic>
      <p:pic>
        <p:nvPicPr>
          <p:cNvPr id="234" name="Google Shape;234;p11"/>
          <p:cNvPicPr preferRelativeResize="0"/>
          <p:nvPr/>
        </p:nvPicPr>
        <p:blipFill rotWithShape="1">
          <a:blip r:embed="rId4">
            <a:alphaModFix/>
          </a:blip>
          <a:srcRect/>
          <a:stretch/>
        </p:blipFill>
        <p:spPr>
          <a:xfrm>
            <a:off x="9267973" y="227854"/>
            <a:ext cx="2594648" cy="861423"/>
          </a:xfrm>
          <a:prstGeom prst="rect">
            <a:avLst/>
          </a:prstGeom>
          <a:noFill/>
          <a:ln>
            <a:noFill/>
          </a:ln>
        </p:spPr>
      </p:pic>
      <p:sp>
        <p:nvSpPr>
          <p:cNvPr id="235" name="Google Shape;235;p11"/>
          <p:cNvSpPr txBox="1">
            <a:spLocks noGrp="1"/>
          </p:cNvSpPr>
          <p:nvPr>
            <p:ph type="title"/>
          </p:nvPr>
        </p:nvSpPr>
        <p:spPr>
          <a:xfrm>
            <a:off x="838200" y="365125"/>
            <a:ext cx="95250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Kamodo: Future Plans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2"/>
          <p:cNvSpPr txBox="1">
            <a:spLocks noGrp="1"/>
          </p:cNvSpPr>
          <p:nvPr>
            <p:ph type="body" idx="1"/>
          </p:nvPr>
        </p:nvSpPr>
        <p:spPr>
          <a:xfrm>
            <a:off x="4001728" y="1690688"/>
            <a:ext cx="7352071" cy="4665661"/>
          </a:xfrm>
          <a:prstGeom prst="rect">
            <a:avLst/>
          </a:prstGeom>
          <a:noFill/>
          <a:ln>
            <a:noFill/>
          </a:ln>
        </p:spPr>
        <p:txBody>
          <a:bodyPr spcFirstLastPara="1" wrap="square" lIns="91425" tIns="45700" rIns="91425" bIns="45700" anchor="t" anchorCtr="0">
            <a:normAutofit fontScale="92500" lnSpcReduction="10000"/>
          </a:bodyPr>
          <a:lstStyle/>
          <a:p>
            <a:pPr marL="166688" lvl="0" indent="-166688" algn="l" rtl="0">
              <a:lnSpc>
                <a:spcPct val="90000"/>
              </a:lnSpc>
              <a:spcBef>
                <a:spcPts val="0"/>
              </a:spcBef>
              <a:spcAft>
                <a:spcPts val="0"/>
              </a:spcAft>
              <a:buClr>
                <a:schemeClr val="dk1"/>
              </a:buClr>
              <a:buSzPct val="100000"/>
              <a:buNone/>
            </a:pPr>
            <a:r>
              <a:rPr lang="en-US" b="1" dirty="0"/>
              <a:t>CCMC Staff:</a:t>
            </a:r>
            <a:endParaRPr dirty="0"/>
          </a:p>
          <a:p>
            <a:pPr marL="166688" lvl="0" indent="-166688" algn="l" rtl="0">
              <a:lnSpc>
                <a:spcPct val="90000"/>
              </a:lnSpc>
              <a:spcBef>
                <a:spcPts val="1000"/>
              </a:spcBef>
              <a:spcAft>
                <a:spcPts val="0"/>
              </a:spcAft>
              <a:buClr>
                <a:schemeClr val="dk1"/>
              </a:buClr>
              <a:buSzPct val="100000"/>
              <a:buChar char="•"/>
            </a:pPr>
            <a:r>
              <a:rPr lang="en-US" i="1" dirty="0"/>
              <a:t>Rebecca Ringuette</a:t>
            </a:r>
            <a:r>
              <a:rPr lang="en-US" dirty="0"/>
              <a:t>: </a:t>
            </a:r>
            <a:r>
              <a:rPr lang="en-US" sz="2600" dirty="0"/>
              <a:t>Model interfaces, metadata, flythrough and other CCMC capabilities.</a:t>
            </a:r>
            <a:endParaRPr dirty="0"/>
          </a:p>
          <a:p>
            <a:pPr marL="166688" lvl="0" indent="-166688" algn="l" rtl="0">
              <a:lnSpc>
                <a:spcPct val="90000"/>
              </a:lnSpc>
              <a:spcBef>
                <a:spcPts val="1000"/>
              </a:spcBef>
              <a:spcAft>
                <a:spcPts val="0"/>
              </a:spcAft>
              <a:buClr>
                <a:schemeClr val="dk1"/>
              </a:buClr>
              <a:buSzPct val="100000"/>
              <a:buChar char="•"/>
            </a:pPr>
            <a:r>
              <a:rPr lang="en-US" i="1" dirty="0"/>
              <a:t>Lutz Rastaetter</a:t>
            </a:r>
            <a:r>
              <a:rPr lang="en-US" dirty="0"/>
              <a:t>: </a:t>
            </a:r>
            <a:r>
              <a:rPr lang="en-US" sz="2600" dirty="0"/>
              <a:t>Internal cross-language interfaces, specialized interpolators, CCMC-Vis, team management.</a:t>
            </a:r>
            <a:endParaRPr dirty="0"/>
          </a:p>
          <a:p>
            <a:pPr marL="166688" lvl="0" indent="-166688" algn="l" rtl="0">
              <a:lnSpc>
                <a:spcPct val="90000"/>
              </a:lnSpc>
              <a:spcBef>
                <a:spcPts val="1000"/>
              </a:spcBef>
              <a:spcAft>
                <a:spcPts val="0"/>
              </a:spcAft>
              <a:buClr>
                <a:schemeClr val="dk1"/>
              </a:buClr>
              <a:buSzPct val="100000"/>
              <a:buChar char="•"/>
            </a:pPr>
            <a:r>
              <a:rPr lang="en-US" i="1" dirty="0"/>
              <a:t>Darren de Zeeuw</a:t>
            </a:r>
            <a:r>
              <a:rPr lang="en-US" dirty="0"/>
              <a:t>: </a:t>
            </a:r>
            <a:r>
              <a:rPr lang="en-US" sz="2600" dirty="0"/>
              <a:t>GitHub management, </a:t>
            </a:r>
            <a:br>
              <a:rPr lang="en-US" sz="2600" dirty="0"/>
            </a:br>
            <a:r>
              <a:rPr lang="en-US" sz="2600" dirty="0"/>
              <a:t>visualization, metadata.</a:t>
            </a:r>
            <a:endParaRPr dirty="0"/>
          </a:p>
          <a:p>
            <a:pPr marL="166688" lvl="0" indent="-166688" algn="l" rtl="0">
              <a:lnSpc>
                <a:spcPct val="90000"/>
              </a:lnSpc>
              <a:spcBef>
                <a:spcPts val="1000"/>
              </a:spcBef>
              <a:spcAft>
                <a:spcPts val="0"/>
              </a:spcAft>
              <a:buClr>
                <a:schemeClr val="dk1"/>
              </a:buClr>
              <a:buSzPct val="100000"/>
              <a:buChar char="•"/>
            </a:pPr>
            <a:r>
              <a:rPr lang="en-US" i="1" dirty="0"/>
              <a:t>Katherine Garcia-Sage</a:t>
            </a:r>
            <a:r>
              <a:rPr lang="en-US" dirty="0"/>
              <a:t>: </a:t>
            </a:r>
            <a:r>
              <a:rPr lang="en-US" sz="2600" dirty="0"/>
              <a:t>Orbit propagation and</a:t>
            </a:r>
            <a:br>
              <a:rPr lang="en-US" sz="2600" dirty="0"/>
            </a:br>
            <a:r>
              <a:rPr lang="en-US" sz="2600" dirty="0"/>
              <a:t>satellite reconstruction studies, external affairs.</a:t>
            </a:r>
            <a:endParaRPr dirty="0"/>
          </a:p>
          <a:p>
            <a:pPr marL="166688" lvl="0" indent="-166688" algn="l" rtl="0">
              <a:lnSpc>
                <a:spcPct val="90000"/>
              </a:lnSpc>
              <a:spcBef>
                <a:spcPts val="1000"/>
              </a:spcBef>
              <a:spcAft>
                <a:spcPts val="0"/>
              </a:spcAft>
              <a:buClr>
                <a:schemeClr val="dk1"/>
              </a:buClr>
              <a:buSzPct val="100000"/>
              <a:buNone/>
            </a:pPr>
            <a:r>
              <a:rPr lang="en-US" b="1" dirty="0"/>
              <a:t>Ensemble Consultancy partners:</a:t>
            </a:r>
            <a:endParaRPr dirty="0"/>
          </a:p>
          <a:p>
            <a:pPr marL="166688" lvl="0" indent="-166688" algn="l" rtl="0">
              <a:lnSpc>
                <a:spcPct val="90000"/>
              </a:lnSpc>
              <a:spcBef>
                <a:spcPts val="1000"/>
              </a:spcBef>
              <a:spcAft>
                <a:spcPts val="0"/>
              </a:spcAft>
              <a:buClr>
                <a:schemeClr val="dk1"/>
              </a:buClr>
              <a:buSzPct val="100000"/>
              <a:buChar char="•"/>
            </a:pPr>
            <a:r>
              <a:rPr lang="en-US" i="1" dirty="0"/>
              <a:t>Asher Pembroke &amp; Oliver Gerland</a:t>
            </a:r>
            <a:r>
              <a:rPr lang="en-US" dirty="0"/>
              <a:t>: </a:t>
            </a:r>
            <a:r>
              <a:rPr lang="en-US" sz="2600" dirty="0"/>
              <a:t>Core </a:t>
            </a:r>
            <a:br>
              <a:rPr lang="en-US" sz="2600" dirty="0"/>
            </a:br>
            <a:r>
              <a:rPr lang="en-US" sz="2600" dirty="0" err="1"/>
              <a:t>Kamodo</a:t>
            </a:r>
            <a:r>
              <a:rPr lang="en-US" sz="2600" dirty="0"/>
              <a:t> capabilities, expert bug squashers.</a:t>
            </a:r>
            <a:endParaRPr dirty="0"/>
          </a:p>
        </p:txBody>
      </p:sp>
      <p:sp>
        <p:nvSpPr>
          <p:cNvPr id="104" name="Google Shape;104;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a:t>
            </a:fld>
            <a:endParaRPr/>
          </a:p>
        </p:txBody>
      </p:sp>
      <p:pic>
        <p:nvPicPr>
          <p:cNvPr id="105" name="Google Shape;105;p2"/>
          <p:cNvPicPr preferRelativeResize="0"/>
          <p:nvPr/>
        </p:nvPicPr>
        <p:blipFill rotWithShape="1">
          <a:blip r:embed="rId3">
            <a:alphaModFix/>
          </a:blip>
          <a:srcRect/>
          <a:stretch/>
        </p:blipFill>
        <p:spPr>
          <a:xfrm>
            <a:off x="1044178" y="3435350"/>
            <a:ext cx="1166813" cy="1176338"/>
          </a:xfrm>
          <a:prstGeom prst="rect">
            <a:avLst/>
          </a:prstGeom>
          <a:noFill/>
          <a:ln>
            <a:noFill/>
          </a:ln>
        </p:spPr>
      </p:pic>
      <p:pic>
        <p:nvPicPr>
          <p:cNvPr id="106" name="Google Shape;106;p2"/>
          <p:cNvPicPr preferRelativeResize="0"/>
          <p:nvPr/>
        </p:nvPicPr>
        <p:blipFill rotWithShape="1">
          <a:blip r:embed="rId4">
            <a:alphaModFix/>
          </a:blip>
          <a:srcRect/>
          <a:stretch/>
        </p:blipFill>
        <p:spPr>
          <a:xfrm>
            <a:off x="2457429" y="2268304"/>
            <a:ext cx="1166813" cy="1294223"/>
          </a:xfrm>
          <a:prstGeom prst="rect">
            <a:avLst/>
          </a:prstGeom>
          <a:noFill/>
          <a:ln>
            <a:noFill/>
          </a:ln>
        </p:spPr>
      </p:pic>
      <p:pic>
        <p:nvPicPr>
          <p:cNvPr id="107" name="Google Shape;107;p2"/>
          <p:cNvPicPr preferRelativeResize="0"/>
          <p:nvPr/>
        </p:nvPicPr>
        <p:blipFill rotWithShape="1">
          <a:blip r:embed="rId5">
            <a:alphaModFix/>
          </a:blip>
          <a:srcRect/>
          <a:stretch/>
        </p:blipFill>
        <p:spPr>
          <a:xfrm>
            <a:off x="1044178" y="1947253"/>
            <a:ext cx="1166813" cy="1183247"/>
          </a:xfrm>
          <a:prstGeom prst="rect">
            <a:avLst/>
          </a:prstGeom>
          <a:noFill/>
          <a:ln>
            <a:noFill/>
          </a:ln>
        </p:spPr>
      </p:pic>
      <p:pic>
        <p:nvPicPr>
          <p:cNvPr id="108" name="Google Shape;108;p2"/>
          <p:cNvPicPr preferRelativeResize="0"/>
          <p:nvPr/>
        </p:nvPicPr>
        <p:blipFill rotWithShape="1">
          <a:blip r:embed="rId6">
            <a:alphaModFix/>
          </a:blip>
          <a:srcRect/>
          <a:stretch/>
        </p:blipFill>
        <p:spPr>
          <a:xfrm>
            <a:off x="1033449" y="4866716"/>
            <a:ext cx="1188270" cy="1164118"/>
          </a:xfrm>
          <a:prstGeom prst="rect">
            <a:avLst/>
          </a:prstGeom>
          <a:noFill/>
          <a:ln>
            <a:noFill/>
          </a:ln>
        </p:spPr>
      </p:pic>
      <p:pic>
        <p:nvPicPr>
          <p:cNvPr id="109" name="Google Shape;109;p2"/>
          <p:cNvPicPr preferRelativeResize="0"/>
          <p:nvPr/>
        </p:nvPicPr>
        <p:blipFill rotWithShape="1">
          <a:blip r:embed="rId7">
            <a:alphaModFix/>
          </a:blip>
          <a:srcRect/>
          <a:stretch/>
        </p:blipFill>
        <p:spPr>
          <a:xfrm>
            <a:off x="2432931" y="5131139"/>
            <a:ext cx="1188270" cy="1225211"/>
          </a:xfrm>
          <a:prstGeom prst="rect">
            <a:avLst/>
          </a:prstGeom>
          <a:noFill/>
          <a:ln>
            <a:noFill/>
          </a:ln>
        </p:spPr>
      </p:pic>
      <p:pic>
        <p:nvPicPr>
          <p:cNvPr id="110" name="Google Shape;110;p2"/>
          <p:cNvPicPr preferRelativeResize="0"/>
          <p:nvPr/>
        </p:nvPicPr>
        <p:blipFill rotWithShape="1">
          <a:blip r:embed="rId8">
            <a:alphaModFix/>
          </a:blip>
          <a:srcRect/>
          <a:stretch/>
        </p:blipFill>
        <p:spPr>
          <a:xfrm>
            <a:off x="2458775" y="3764773"/>
            <a:ext cx="1164119" cy="1164119"/>
          </a:xfrm>
          <a:prstGeom prst="rect">
            <a:avLst/>
          </a:prstGeom>
          <a:noFill/>
          <a:ln>
            <a:noFill/>
          </a:ln>
        </p:spPr>
      </p:pic>
      <p:sp>
        <p:nvSpPr>
          <p:cNvPr id="111" name="Google Shape;111;p2"/>
          <p:cNvSpPr txBox="1">
            <a:spLocks noGrp="1"/>
          </p:cNvSpPr>
          <p:nvPr>
            <p:ph type="title"/>
          </p:nvPr>
        </p:nvSpPr>
        <p:spPr>
          <a:xfrm>
            <a:off x="1838632" y="365125"/>
            <a:ext cx="7429341"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The Kamodo Team</a:t>
            </a:r>
            <a:endParaRPr/>
          </a:p>
        </p:txBody>
      </p:sp>
      <p:pic>
        <p:nvPicPr>
          <p:cNvPr id="112" name="Google Shape;112;p2"/>
          <p:cNvPicPr preferRelativeResize="0"/>
          <p:nvPr/>
        </p:nvPicPr>
        <p:blipFill rotWithShape="1">
          <a:blip r:embed="rId9">
            <a:alphaModFix/>
          </a:blip>
          <a:srcRect/>
          <a:stretch/>
        </p:blipFill>
        <p:spPr>
          <a:xfrm>
            <a:off x="329379" y="186423"/>
            <a:ext cx="1136455" cy="1098573"/>
          </a:xfrm>
          <a:prstGeom prst="rect">
            <a:avLst/>
          </a:prstGeom>
          <a:noFill/>
          <a:ln>
            <a:noFill/>
          </a:ln>
        </p:spPr>
      </p:pic>
      <p:pic>
        <p:nvPicPr>
          <p:cNvPr id="113" name="Google Shape;113;p2"/>
          <p:cNvPicPr preferRelativeResize="0"/>
          <p:nvPr/>
        </p:nvPicPr>
        <p:blipFill rotWithShape="1">
          <a:blip r:embed="rId10">
            <a:alphaModFix/>
          </a:blip>
          <a:srcRect/>
          <a:stretch/>
        </p:blipFill>
        <p:spPr>
          <a:xfrm>
            <a:off x="9267973" y="226510"/>
            <a:ext cx="2594648" cy="861423"/>
          </a:xfrm>
          <a:prstGeom prst="rect">
            <a:avLst/>
          </a:prstGeom>
          <a:noFill/>
          <a:ln>
            <a:noFill/>
          </a:ln>
        </p:spPr>
      </p:pic>
      <p:pic>
        <p:nvPicPr>
          <p:cNvPr id="114" name="Google Shape;114;p2" descr="Qr code&#10;&#10;Description automatically generated"/>
          <p:cNvPicPr preferRelativeResize="0"/>
          <p:nvPr/>
        </p:nvPicPr>
        <p:blipFill rotWithShape="1">
          <a:blip r:embed="rId11">
            <a:alphaModFix/>
          </a:blip>
          <a:srcRect/>
          <a:stretch/>
        </p:blipFill>
        <p:spPr>
          <a:xfrm>
            <a:off x="10524283" y="1397238"/>
            <a:ext cx="1335879" cy="1335879"/>
          </a:xfrm>
          <a:prstGeom prst="rect">
            <a:avLst/>
          </a:prstGeom>
          <a:noFill/>
          <a:ln>
            <a:noFill/>
          </a:ln>
        </p:spPr>
      </p:pic>
      <p:pic>
        <p:nvPicPr>
          <p:cNvPr id="115" name="Google Shape;115;p2" descr="Qr code&#10;&#10;Description automatically generated"/>
          <p:cNvPicPr preferRelativeResize="0"/>
          <p:nvPr/>
        </p:nvPicPr>
        <p:blipFill rotWithShape="1">
          <a:blip r:embed="rId12">
            <a:alphaModFix/>
          </a:blip>
          <a:srcRect/>
          <a:stretch/>
        </p:blipFill>
        <p:spPr>
          <a:xfrm>
            <a:off x="10531656" y="5024332"/>
            <a:ext cx="1335879" cy="1335879"/>
          </a:xfrm>
          <a:prstGeom prst="rect">
            <a:avLst/>
          </a:prstGeom>
          <a:noFill/>
          <a:ln>
            <a:noFill/>
          </a:ln>
        </p:spPr>
      </p:pic>
      <p:sp>
        <p:nvSpPr>
          <p:cNvPr id="15" name="Text Box 2">
            <a:extLst>
              <a:ext uri="{FF2B5EF4-FFF2-40B4-BE49-F238E27FC236}">
                <a16:creationId xmlns:a16="http://schemas.microsoft.com/office/drawing/2014/main" id="{DF7F1396-83F2-480C-A8C7-F742BE21C0F7}"/>
              </a:ext>
            </a:extLst>
          </p:cNvPr>
          <p:cNvSpPr txBox="1">
            <a:spLocks noChangeArrowheads="1"/>
          </p:cNvSpPr>
          <p:nvPr/>
        </p:nvSpPr>
        <p:spPr bwMode="auto">
          <a:xfrm>
            <a:off x="10524283" y="2703810"/>
            <a:ext cx="1335878" cy="423458"/>
          </a:xfrm>
          <a:prstGeom prst="rect">
            <a:avLst/>
          </a:prstGeom>
          <a:no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CCMC-</a:t>
            </a:r>
            <a:r>
              <a:rPr lang="en-US" sz="1400" dirty="0" err="1">
                <a:effectLst/>
                <a:latin typeface="Calibri" panose="020F0502020204030204" pitchFamily="34" charset="0"/>
                <a:ea typeface="Calibri" panose="020F0502020204030204" pitchFamily="34" charset="0"/>
                <a:cs typeface="Times New Roman" panose="02020603050405020304" pitchFamily="18" charset="0"/>
              </a:rPr>
              <a:t>Kamodo</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 Box 2">
            <a:extLst>
              <a:ext uri="{FF2B5EF4-FFF2-40B4-BE49-F238E27FC236}">
                <a16:creationId xmlns:a16="http://schemas.microsoft.com/office/drawing/2014/main" id="{911FE659-7BBF-4C81-AAEF-0F3B27BDDD6B}"/>
              </a:ext>
            </a:extLst>
          </p:cNvPr>
          <p:cNvSpPr txBox="1">
            <a:spLocks noChangeArrowheads="1"/>
          </p:cNvSpPr>
          <p:nvPr/>
        </p:nvSpPr>
        <p:spPr bwMode="auto">
          <a:xfrm>
            <a:off x="10524282" y="4684153"/>
            <a:ext cx="1335879" cy="365125"/>
          </a:xfrm>
          <a:prstGeom prst="rect">
            <a:avLst/>
          </a:prstGeom>
          <a:no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800"/>
              </a:spcAft>
            </a:pPr>
            <a:r>
              <a:rPr lang="en-US" sz="1400" dirty="0" err="1">
                <a:effectLst/>
                <a:latin typeface="Calibri" panose="020F0502020204030204" pitchFamily="34" charset="0"/>
                <a:ea typeface="Calibri" panose="020F0502020204030204" pitchFamily="34" charset="0"/>
                <a:cs typeface="Times New Roman" panose="02020603050405020304" pitchFamily="18" charset="0"/>
              </a:rPr>
              <a:t>Kamodo</a:t>
            </a:r>
            <a:r>
              <a:rPr lang="en-US" sz="1400" dirty="0">
                <a:effectLst/>
                <a:latin typeface="Calibri" panose="020F0502020204030204" pitchFamily="34" charset="0"/>
                <a:ea typeface="Calibri" panose="020F0502020204030204" pitchFamily="34" charset="0"/>
                <a:cs typeface="Times New Roman" panose="02020603050405020304" pitchFamily="18" charset="0"/>
              </a:rPr>
              <a:t>-Core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3"/>
          <p:cNvSpPr txBox="1">
            <a:spLocks noGrp="1"/>
          </p:cNvSpPr>
          <p:nvPr>
            <p:ph type="body" idx="1"/>
          </p:nvPr>
        </p:nvSpPr>
        <p:spPr>
          <a:xfrm>
            <a:off x="4001728" y="1690688"/>
            <a:ext cx="7352071" cy="4665661"/>
          </a:xfrm>
          <a:prstGeom prst="rect">
            <a:avLst/>
          </a:prstGeom>
          <a:noFill/>
          <a:ln>
            <a:noFill/>
          </a:ln>
        </p:spPr>
        <p:txBody>
          <a:bodyPr spcFirstLastPara="1" wrap="square" lIns="91425" tIns="45700" rIns="91425" bIns="45700" anchor="t" anchorCtr="0">
            <a:normAutofit/>
          </a:bodyPr>
          <a:lstStyle/>
          <a:p>
            <a:pPr marL="166688" lvl="0" indent="-177800" algn="l" rtl="0">
              <a:lnSpc>
                <a:spcPct val="90000"/>
              </a:lnSpc>
              <a:spcBef>
                <a:spcPts val="0"/>
              </a:spcBef>
              <a:spcAft>
                <a:spcPts val="0"/>
              </a:spcAft>
              <a:buClr>
                <a:schemeClr val="dk1"/>
              </a:buClr>
              <a:buSzPts val="2800"/>
              <a:buChar char="•"/>
            </a:pPr>
            <a:r>
              <a:rPr lang="en-US" i="1" dirty="0"/>
              <a:t>Rebecca </a:t>
            </a:r>
            <a:r>
              <a:rPr lang="en-US" i="1" dirty="0" err="1"/>
              <a:t>Ringuette</a:t>
            </a:r>
            <a:r>
              <a:rPr lang="en-US" dirty="0"/>
              <a:t>: </a:t>
            </a:r>
            <a:r>
              <a:rPr lang="en-US" sz="2600" dirty="0"/>
              <a:t>Overview, model interfaces, metadata.</a:t>
            </a:r>
            <a:endParaRPr dirty="0"/>
          </a:p>
          <a:p>
            <a:pPr marL="0" lvl="0" indent="0" algn="l" rtl="0">
              <a:lnSpc>
                <a:spcPct val="90000"/>
              </a:lnSpc>
              <a:spcBef>
                <a:spcPts val="1000"/>
              </a:spcBef>
              <a:spcAft>
                <a:spcPts val="0"/>
              </a:spcAft>
              <a:buClr>
                <a:schemeClr val="dk1"/>
              </a:buClr>
              <a:buSzPts val="1800"/>
              <a:buNone/>
            </a:pPr>
            <a:endParaRPr sz="1800" dirty="0"/>
          </a:p>
          <a:p>
            <a:pPr marL="166688" lvl="0" indent="-177800" algn="l" rtl="0">
              <a:lnSpc>
                <a:spcPct val="90000"/>
              </a:lnSpc>
              <a:spcBef>
                <a:spcPts val="1000"/>
              </a:spcBef>
              <a:spcAft>
                <a:spcPts val="0"/>
              </a:spcAft>
              <a:buClr>
                <a:schemeClr val="dk1"/>
              </a:buClr>
              <a:buSzPts val="2800"/>
              <a:buChar char="•"/>
            </a:pPr>
            <a:r>
              <a:rPr lang="en-US" i="1" dirty="0"/>
              <a:t>Darren de </a:t>
            </a:r>
            <a:r>
              <a:rPr lang="en-US" i="1" dirty="0" err="1"/>
              <a:t>Zeeuw</a:t>
            </a:r>
            <a:r>
              <a:rPr lang="en-US" dirty="0"/>
              <a:t>: </a:t>
            </a:r>
            <a:r>
              <a:rPr lang="en-US" sz="2600" dirty="0"/>
              <a:t>Data-model comparison using </a:t>
            </a:r>
            <a:r>
              <a:rPr lang="en-US" sz="2600" dirty="0" err="1"/>
              <a:t>Kamodo’s</a:t>
            </a:r>
            <a:r>
              <a:rPr lang="en-US" sz="2600" dirty="0"/>
              <a:t> flythrough, interactive visualization.</a:t>
            </a:r>
            <a:endParaRPr dirty="0"/>
          </a:p>
          <a:p>
            <a:pPr marL="166688" lvl="0" indent="-52387" algn="l" rtl="0">
              <a:lnSpc>
                <a:spcPct val="90000"/>
              </a:lnSpc>
              <a:spcBef>
                <a:spcPts val="1000"/>
              </a:spcBef>
              <a:spcAft>
                <a:spcPts val="0"/>
              </a:spcAft>
              <a:buClr>
                <a:schemeClr val="dk1"/>
              </a:buClr>
              <a:buSzPts val="1800"/>
              <a:buNone/>
            </a:pPr>
            <a:endParaRPr sz="1800" dirty="0"/>
          </a:p>
          <a:p>
            <a:pPr marL="166688" lvl="0" indent="-177800" algn="l" rtl="0">
              <a:lnSpc>
                <a:spcPct val="90000"/>
              </a:lnSpc>
              <a:spcBef>
                <a:spcPts val="1000"/>
              </a:spcBef>
              <a:spcAft>
                <a:spcPts val="0"/>
              </a:spcAft>
              <a:buClr>
                <a:schemeClr val="dk1"/>
              </a:buClr>
              <a:buSzPts val="2800"/>
              <a:buChar char="•"/>
            </a:pPr>
            <a:r>
              <a:rPr lang="en-US" i="1" dirty="0"/>
              <a:t>Lutz </a:t>
            </a:r>
            <a:r>
              <a:rPr lang="en-US" i="1" dirty="0" err="1"/>
              <a:t>Rastaetter</a:t>
            </a:r>
            <a:r>
              <a:rPr lang="en-US" sz="2400" dirty="0"/>
              <a:t>: </a:t>
            </a:r>
            <a:r>
              <a:rPr lang="en-US" sz="2600" dirty="0"/>
              <a:t>Cross-language interfaces, specialized interpolators, CCMC-Vis.</a:t>
            </a:r>
            <a:endParaRPr dirty="0"/>
          </a:p>
          <a:p>
            <a:pPr marL="166688" lvl="0" indent="-52387" algn="l" rtl="0">
              <a:lnSpc>
                <a:spcPct val="90000"/>
              </a:lnSpc>
              <a:spcBef>
                <a:spcPts val="1000"/>
              </a:spcBef>
              <a:spcAft>
                <a:spcPts val="0"/>
              </a:spcAft>
              <a:buClr>
                <a:schemeClr val="dk1"/>
              </a:buClr>
              <a:buSzPts val="1800"/>
              <a:buNone/>
            </a:pPr>
            <a:endParaRPr sz="1800" dirty="0"/>
          </a:p>
          <a:p>
            <a:pPr marL="166688" lvl="0" indent="-177800" algn="l" rtl="0">
              <a:lnSpc>
                <a:spcPct val="90000"/>
              </a:lnSpc>
              <a:spcBef>
                <a:spcPts val="1000"/>
              </a:spcBef>
              <a:spcAft>
                <a:spcPts val="0"/>
              </a:spcAft>
              <a:buClr>
                <a:schemeClr val="dk1"/>
              </a:buClr>
              <a:buSzPts val="2800"/>
              <a:buChar char="•"/>
            </a:pPr>
            <a:r>
              <a:rPr lang="en-US" i="1" dirty="0"/>
              <a:t>Asher Pembroke</a:t>
            </a:r>
            <a:r>
              <a:rPr lang="en-US" dirty="0"/>
              <a:t>: </a:t>
            </a:r>
            <a:r>
              <a:rPr lang="en-US" sz="2600" dirty="0"/>
              <a:t>Calling </a:t>
            </a:r>
            <a:r>
              <a:rPr lang="en-US" sz="2600" dirty="0" err="1"/>
              <a:t>Kamodo</a:t>
            </a:r>
            <a:r>
              <a:rPr lang="en-US" sz="2600" dirty="0"/>
              <a:t> from other languages, Code-free and reduced code interfaces.</a:t>
            </a:r>
            <a:endParaRPr dirty="0"/>
          </a:p>
        </p:txBody>
      </p:sp>
      <p:sp>
        <p:nvSpPr>
          <p:cNvPr id="122" name="Google Shape;122;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a:t>
            </a:fld>
            <a:endParaRPr/>
          </a:p>
        </p:txBody>
      </p:sp>
      <p:pic>
        <p:nvPicPr>
          <p:cNvPr id="123" name="Google Shape;123;p3"/>
          <p:cNvPicPr preferRelativeResize="0"/>
          <p:nvPr/>
        </p:nvPicPr>
        <p:blipFill rotWithShape="1">
          <a:blip r:embed="rId3">
            <a:alphaModFix/>
          </a:blip>
          <a:srcRect/>
          <a:stretch/>
        </p:blipFill>
        <p:spPr>
          <a:xfrm>
            <a:off x="2522953" y="2847180"/>
            <a:ext cx="1166813" cy="1176338"/>
          </a:xfrm>
          <a:prstGeom prst="rect">
            <a:avLst/>
          </a:prstGeom>
          <a:noFill/>
          <a:ln>
            <a:noFill/>
          </a:ln>
        </p:spPr>
      </p:pic>
      <p:pic>
        <p:nvPicPr>
          <p:cNvPr id="124" name="Google Shape;124;p3"/>
          <p:cNvPicPr preferRelativeResize="0"/>
          <p:nvPr/>
        </p:nvPicPr>
        <p:blipFill rotWithShape="1">
          <a:blip r:embed="rId4">
            <a:alphaModFix/>
          </a:blip>
          <a:srcRect/>
          <a:stretch/>
        </p:blipFill>
        <p:spPr>
          <a:xfrm>
            <a:off x="1022721" y="3792757"/>
            <a:ext cx="1166813" cy="1294223"/>
          </a:xfrm>
          <a:prstGeom prst="rect">
            <a:avLst/>
          </a:prstGeom>
          <a:noFill/>
          <a:ln>
            <a:noFill/>
          </a:ln>
        </p:spPr>
      </p:pic>
      <p:pic>
        <p:nvPicPr>
          <p:cNvPr id="125" name="Google Shape;125;p3"/>
          <p:cNvPicPr preferRelativeResize="0"/>
          <p:nvPr/>
        </p:nvPicPr>
        <p:blipFill rotWithShape="1">
          <a:blip r:embed="rId5">
            <a:alphaModFix/>
          </a:blip>
          <a:srcRect/>
          <a:stretch/>
        </p:blipFill>
        <p:spPr>
          <a:xfrm>
            <a:off x="1044178" y="1947253"/>
            <a:ext cx="1166813" cy="1183247"/>
          </a:xfrm>
          <a:prstGeom prst="rect">
            <a:avLst/>
          </a:prstGeom>
          <a:noFill/>
          <a:ln>
            <a:noFill/>
          </a:ln>
        </p:spPr>
      </p:pic>
      <p:pic>
        <p:nvPicPr>
          <p:cNvPr id="126" name="Google Shape;126;p3"/>
          <p:cNvPicPr preferRelativeResize="0"/>
          <p:nvPr/>
        </p:nvPicPr>
        <p:blipFill rotWithShape="1">
          <a:blip r:embed="rId6">
            <a:alphaModFix/>
          </a:blip>
          <a:srcRect/>
          <a:stretch/>
        </p:blipFill>
        <p:spPr>
          <a:xfrm>
            <a:off x="2501496" y="4780826"/>
            <a:ext cx="1188270" cy="1164118"/>
          </a:xfrm>
          <a:prstGeom prst="rect">
            <a:avLst/>
          </a:prstGeom>
          <a:noFill/>
          <a:ln>
            <a:noFill/>
          </a:ln>
        </p:spPr>
      </p:pic>
      <p:sp>
        <p:nvSpPr>
          <p:cNvPr id="127" name="Google Shape;127;p3"/>
          <p:cNvSpPr txBox="1">
            <a:spLocks noGrp="1"/>
          </p:cNvSpPr>
          <p:nvPr>
            <p:ph type="title"/>
          </p:nvPr>
        </p:nvSpPr>
        <p:spPr>
          <a:xfrm>
            <a:off x="1838632" y="365125"/>
            <a:ext cx="7429341"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Outline</a:t>
            </a:r>
            <a:endParaRPr/>
          </a:p>
        </p:txBody>
      </p:sp>
      <p:pic>
        <p:nvPicPr>
          <p:cNvPr id="128" name="Google Shape;128;p3"/>
          <p:cNvPicPr preferRelativeResize="0"/>
          <p:nvPr/>
        </p:nvPicPr>
        <p:blipFill rotWithShape="1">
          <a:blip r:embed="rId7">
            <a:alphaModFix/>
          </a:blip>
          <a:srcRect/>
          <a:stretch/>
        </p:blipFill>
        <p:spPr>
          <a:xfrm>
            <a:off x="329379" y="186423"/>
            <a:ext cx="1136455" cy="1098573"/>
          </a:xfrm>
          <a:prstGeom prst="rect">
            <a:avLst/>
          </a:prstGeom>
          <a:noFill/>
          <a:ln>
            <a:noFill/>
          </a:ln>
        </p:spPr>
      </p:pic>
      <p:pic>
        <p:nvPicPr>
          <p:cNvPr id="129" name="Google Shape;129;p3"/>
          <p:cNvPicPr preferRelativeResize="0"/>
          <p:nvPr/>
        </p:nvPicPr>
        <p:blipFill rotWithShape="1">
          <a:blip r:embed="rId8">
            <a:alphaModFix/>
          </a:blip>
          <a:srcRect/>
          <a:stretch/>
        </p:blipFill>
        <p:spPr>
          <a:xfrm>
            <a:off x="9267973" y="226510"/>
            <a:ext cx="2594648" cy="86142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4"/>
          <p:cNvSpPr txBox="1">
            <a:spLocks noGrp="1"/>
          </p:cNvSpPr>
          <p:nvPr>
            <p:ph type="title"/>
          </p:nvPr>
        </p:nvSpPr>
        <p:spPr>
          <a:xfrm>
            <a:off x="1838632" y="365125"/>
            <a:ext cx="7429341"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Kamodo: Simplifying Model Data Access at CCMC</a:t>
            </a:r>
            <a:endParaRPr/>
          </a:p>
        </p:txBody>
      </p:sp>
      <p:sp>
        <p:nvSpPr>
          <p:cNvPr id="136" name="Google Shape;136;p4"/>
          <p:cNvSpPr txBox="1">
            <a:spLocks noGrp="1"/>
          </p:cNvSpPr>
          <p:nvPr>
            <p:ph type="body" idx="1"/>
          </p:nvPr>
        </p:nvSpPr>
        <p:spPr>
          <a:xfrm>
            <a:off x="329379" y="2003692"/>
            <a:ext cx="4694905" cy="4667885"/>
          </a:xfrm>
          <a:prstGeom prst="rect">
            <a:avLst/>
          </a:prstGeom>
          <a:noFill/>
          <a:ln>
            <a:noFill/>
          </a:ln>
        </p:spPr>
        <p:txBody>
          <a:bodyPr spcFirstLastPara="1" wrap="square" lIns="91425" tIns="45700" rIns="91425" bIns="45700" anchor="t" anchorCtr="0">
            <a:normAutofit fontScale="92500"/>
          </a:bodyPr>
          <a:lstStyle/>
          <a:p>
            <a:pPr marL="228600" lvl="0" indent="-228600" algn="l" rtl="0">
              <a:lnSpc>
                <a:spcPct val="90000"/>
              </a:lnSpc>
              <a:spcBef>
                <a:spcPts val="0"/>
              </a:spcBef>
              <a:spcAft>
                <a:spcPts val="0"/>
              </a:spcAft>
              <a:buClr>
                <a:schemeClr val="dk1"/>
              </a:buClr>
              <a:buSzPct val="100000"/>
              <a:buChar char="•"/>
            </a:pPr>
            <a:r>
              <a:rPr lang="en-US" sz="2400" b="1"/>
              <a:t>Model Reader</a:t>
            </a:r>
            <a:r>
              <a:rPr lang="en-US" sz="2400"/>
              <a:t>: </a:t>
            </a:r>
            <a:r>
              <a:rPr lang="en-US" sz="2400" i="1"/>
              <a:t>Model-agnostic</a:t>
            </a:r>
            <a:r>
              <a:rPr lang="en-US" sz="2400"/>
              <a:t> direct access to functionalized model data (currently ITM and Magnetosphere).</a:t>
            </a:r>
            <a:endParaRPr/>
          </a:p>
          <a:p>
            <a:pPr marL="228600" lvl="0" indent="-228600" algn="l" rtl="0">
              <a:lnSpc>
                <a:spcPct val="90000"/>
              </a:lnSpc>
              <a:spcBef>
                <a:spcPts val="1000"/>
              </a:spcBef>
              <a:spcAft>
                <a:spcPts val="0"/>
              </a:spcAft>
              <a:buClr>
                <a:schemeClr val="dk1"/>
              </a:buClr>
              <a:buSzPct val="100000"/>
              <a:buChar char="•"/>
            </a:pPr>
            <a:r>
              <a:rPr lang="en-US" sz="2400" b="1"/>
              <a:t>Flythrough</a:t>
            </a:r>
            <a:r>
              <a:rPr lang="en-US" sz="2400"/>
              <a:t>: Fly a trajectory time-series (real, generated, or user-given) through model data.</a:t>
            </a:r>
            <a:endParaRPr/>
          </a:p>
          <a:p>
            <a:pPr marL="228600" lvl="0" indent="-228600" algn="l" rtl="0">
              <a:lnSpc>
                <a:spcPct val="90000"/>
              </a:lnSpc>
              <a:spcBef>
                <a:spcPts val="1000"/>
              </a:spcBef>
              <a:spcAft>
                <a:spcPts val="0"/>
              </a:spcAft>
              <a:buClr>
                <a:schemeClr val="dk1"/>
              </a:buClr>
              <a:buSzPct val="100000"/>
              <a:buChar char="•"/>
            </a:pPr>
            <a:r>
              <a:rPr lang="en-US" sz="2400" b="1"/>
              <a:t>Constellation Tool</a:t>
            </a:r>
            <a:r>
              <a:rPr lang="en-US" sz="2400"/>
              <a:t>: Reconstruct what a satellite constellation would see using model data as a virtual reality.</a:t>
            </a:r>
            <a:endParaRPr/>
          </a:p>
          <a:p>
            <a:pPr marL="228600" lvl="0" indent="-228600" algn="l" rtl="0">
              <a:lnSpc>
                <a:spcPct val="90000"/>
              </a:lnSpc>
              <a:spcBef>
                <a:spcPts val="1000"/>
              </a:spcBef>
              <a:spcAft>
                <a:spcPts val="0"/>
              </a:spcAft>
              <a:buClr>
                <a:schemeClr val="dk1"/>
              </a:buClr>
              <a:buSzPct val="100000"/>
              <a:buChar char="•"/>
            </a:pPr>
            <a:r>
              <a:rPr lang="en-US" sz="2400" b="1"/>
              <a:t>PyHC Executable Paper: </a:t>
            </a:r>
            <a:r>
              <a:rPr lang="en-US" sz="2400"/>
              <a:t>Demonstration of model-data comparison and interoperability with other packages.</a:t>
            </a:r>
            <a:endParaRPr sz="2000"/>
          </a:p>
        </p:txBody>
      </p:sp>
      <p:sp>
        <p:nvSpPr>
          <p:cNvPr id="137" name="Google Shape;137;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a:t>
            </a:fld>
            <a:endParaRPr/>
          </a:p>
        </p:txBody>
      </p:sp>
      <p:pic>
        <p:nvPicPr>
          <p:cNvPr id="138" name="Google Shape;138;p4"/>
          <p:cNvPicPr preferRelativeResize="0"/>
          <p:nvPr/>
        </p:nvPicPr>
        <p:blipFill rotWithShape="1">
          <a:blip r:embed="rId5">
            <a:alphaModFix/>
          </a:blip>
          <a:srcRect/>
          <a:stretch/>
        </p:blipFill>
        <p:spPr>
          <a:xfrm>
            <a:off x="329379" y="186423"/>
            <a:ext cx="1136455" cy="1098573"/>
          </a:xfrm>
          <a:prstGeom prst="rect">
            <a:avLst/>
          </a:prstGeom>
          <a:noFill/>
          <a:ln>
            <a:noFill/>
          </a:ln>
        </p:spPr>
      </p:pic>
      <p:pic>
        <p:nvPicPr>
          <p:cNvPr id="139" name="Google Shape;139;p4"/>
          <p:cNvPicPr preferRelativeResize="0"/>
          <p:nvPr/>
        </p:nvPicPr>
        <p:blipFill rotWithShape="1">
          <a:blip r:embed="rId6">
            <a:alphaModFix/>
          </a:blip>
          <a:srcRect/>
          <a:stretch/>
        </p:blipFill>
        <p:spPr>
          <a:xfrm>
            <a:off x="9267973" y="226510"/>
            <a:ext cx="2594648" cy="861423"/>
          </a:xfrm>
          <a:prstGeom prst="rect">
            <a:avLst/>
          </a:prstGeom>
          <a:noFill/>
          <a:ln>
            <a:noFill/>
          </a:ln>
        </p:spPr>
      </p:pic>
      <p:pic>
        <p:nvPicPr>
          <p:cNvPr id="140" name="Google Shape;140;p4"/>
          <p:cNvPicPr preferRelativeResize="0"/>
          <p:nvPr/>
        </p:nvPicPr>
        <p:blipFill rotWithShape="1">
          <a:blip r:embed="rId7">
            <a:alphaModFix/>
          </a:blip>
          <a:srcRect b="17464"/>
          <a:stretch/>
        </p:blipFill>
        <p:spPr>
          <a:xfrm>
            <a:off x="5844509" y="1848967"/>
            <a:ext cx="5296204" cy="1325563"/>
          </a:xfrm>
          <a:prstGeom prst="rect">
            <a:avLst/>
          </a:prstGeom>
          <a:noFill/>
          <a:ln>
            <a:noFill/>
          </a:ln>
        </p:spPr>
      </p:pic>
      <p:pic>
        <p:nvPicPr>
          <p:cNvPr id="10" name="KamodoSummary_Attempt3">
            <a:hlinkClick r:id="" action="ppaction://media"/>
            <a:extLst>
              <a:ext uri="{FF2B5EF4-FFF2-40B4-BE49-F238E27FC236}">
                <a16:creationId xmlns:a16="http://schemas.microsoft.com/office/drawing/2014/main" id="{C5B63FDF-510D-4E0E-A2F1-2CE98B36E289}"/>
              </a:ext>
            </a:extLst>
          </p:cNvPr>
          <p:cNvPicPr>
            <a:picLocks noChangeAspect="1"/>
          </p:cNvPicPr>
          <p:nvPr>
            <a:videoFile r:link="rId1"/>
            <p:extLst>
              <p:ext uri="{DAA4B4D4-6D71-4841-9C94-3DE7FCFB9230}">
                <p14:media xmlns:p14="http://schemas.microsoft.com/office/powerpoint/2010/main" r:embed="rId2">
                  <p14:trim end="10047.3333"/>
                </p14:media>
              </p:ext>
            </p:extLst>
          </p:nvPr>
        </p:nvPicPr>
        <p:blipFill rotWithShape="1">
          <a:blip r:embed="rId8"/>
          <a:srcRect l="3153" t="12252" r="3614" b="9745"/>
          <a:stretch>
            <a:fillRect/>
          </a:stretch>
        </p:blipFill>
        <p:spPr>
          <a:xfrm>
            <a:off x="5130960" y="3081395"/>
            <a:ext cx="6959279" cy="32749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51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a:t>
            </a:fld>
            <a:endParaRPr/>
          </a:p>
        </p:txBody>
      </p:sp>
      <p:pic>
        <p:nvPicPr>
          <p:cNvPr id="147" name="Google Shape;147;p5"/>
          <p:cNvPicPr preferRelativeResize="0"/>
          <p:nvPr/>
        </p:nvPicPr>
        <p:blipFill rotWithShape="1">
          <a:blip r:embed="rId5">
            <a:alphaModFix/>
          </a:blip>
          <a:srcRect/>
          <a:stretch/>
        </p:blipFill>
        <p:spPr>
          <a:xfrm>
            <a:off x="329379" y="186423"/>
            <a:ext cx="1136455" cy="1098573"/>
          </a:xfrm>
          <a:prstGeom prst="rect">
            <a:avLst/>
          </a:prstGeom>
          <a:noFill/>
          <a:ln>
            <a:noFill/>
          </a:ln>
        </p:spPr>
      </p:pic>
      <p:pic>
        <p:nvPicPr>
          <p:cNvPr id="148" name="Google Shape;148;p5"/>
          <p:cNvPicPr preferRelativeResize="0"/>
          <p:nvPr/>
        </p:nvPicPr>
        <p:blipFill rotWithShape="1">
          <a:blip r:embed="rId6">
            <a:alphaModFix/>
          </a:blip>
          <a:srcRect/>
          <a:stretch/>
        </p:blipFill>
        <p:spPr>
          <a:xfrm>
            <a:off x="9267973" y="227854"/>
            <a:ext cx="2594648" cy="861423"/>
          </a:xfrm>
          <a:prstGeom prst="rect">
            <a:avLst/>
          </a:prstGeom>
          <a:noFill/>
          <a:ln>
            <a:noFill/>
          </a:ln>
        </p:spPr>
      </p:pic>
      <p:sp>
        <p:nvSpPr>
          <p:cNvPr id="149" name="Google Shape;149;p5"/>
          <p:cNvSpPr txBox="1"/>
          <p:nvPr/>
        </p:nvSpPr>
        <p:spPr>
          <a:xfrm>
            <a:off x="1838632" y="365125"/>
            <a:ext cx="7429341" cy="1325563"/>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4400"/>
              <a:buFont typeface="Calibri"/>
              <a:buNone/>
            </a:pPr>
            <a:r>
              <a:rPr lang="en-US" sz="4400" b="0" i="0" u="none" strike="noStrike" cap="none">
                <a:solidFill>
                  <a:schemeClr val="dk1"/>
                </a:solidFill>
                <a:latin typeface="Calibri"/>
                <a:ea typeface="Calibri"/>
                <a:cs typeface="Calibri"/>
                <a:sym typeface="Calibri"/>
              </a:rPr>
              <a:t>Kamodo: New and Planned Features</a:t>
            </a:r>
            <a:endParaRPr/>
          </a:p>
        </p:txBody>
      </p:sp>
      <p:sp>
        <p:nvSpPr>
          <p:cNvPr id="151" name="Google Shape;151;p5"/>
          <p:cNvSpPr txBox="1"/>
          <p:nvPr/>
        </p:nvSpPr>
        <p:spPr>
          <a:xfrm>
            <a:off x="435078" y="2005012"/>
            <a:ext cx="5579642" cy="4562936"/>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chemeClr val="dk1"/>
              </a:buClr>
              <a:buSzPts val="2400"/>
              <a:buFont typeface="Arial"/>
              <a:buChar char="•"/>
            </a:pPr>
            <a:r>
              <a:rPr lang="en-US" sz="2400" b="1" u="none">
                <a:solidFill>
                  <a:schemeClr val="dk1"/>
                </a:solidFill>
                <a:latin typeface="Calibri"/>
                <a:ea typeface="Calibri"/>
                <a:cs typeface="Calibri"/>
                <a:sym typeface="Calibri"/>
              </a:rPr>
              <a:t>Specialized Interpolators: </a:t>
            </a:r>
            <a:r>
              <a:rPr lang="en-US" sz="2400" b="0" u="none">
                <a:solidFill>
                  <a:schemeClr val="dk1"/>
                </a:solidFill>
                <a:latin typeface="Calibri"/>
                <a:ea typeface="Calibri"/>
                <a:cs typeface="Calibri"/>
                <a:sym typeface="Calibri"/>
              </a:rPr>
              <a:t>Block-adaptive grid interpolator for SWMF/BATS-R-US and GUMICS</a:t>
            </a:r>
            <a:endParaRPr sz="2400" b="1" u="none">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2400"/>
              <a:buFont typeface="Arial"/>
              <a:buChar char="•"/>
            </a:pPr>
            <a:r>
              <a:rPr lang="en-US" sz="2400" b="1" u="none">
                <a:solidFill>
                  <a:schemeClr val="dk1"/>
                </a:solidFill>
                <a:latin typeface="Calibri"/>
                <a:ea typeface="Calibri"/>
                <a:cs typeface="Calibri"/>
                <a:sym typeface="Calibri"/>
              </a:rPr>
              <a:t>Code-free interfaces: </a:t>
            </a:r>
            <a:r>
              <a:rPr lang="en-US" sz="2400" b="0" u="none">
                <a:solidFill>
                  <a:schemeClr val="dk1"/>
                </a:solidFill>
                <a:latin typeface="Calibri"/>
                <a:ea typeface="Calibri"/>
                <a:cs typeface="Calibri"/>
                <a:sym typeface="Calibri"/>
              </a:rPr>
              <a:t>Create code-free workflows with functionalized data.</a:t>
            </a:r>
            <a:endParaRPr sz="2400" b="1" u="none">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2400"/>
              <a:buFont typeface="Arial"/>
              <a:buChar char="•"/>
            </a:pPr>
            <a:r>
              <a:rPr lang="en-US" sz="2400" b="1" u="none">
                <a:solidFill>
                  <a:schemeClr val="dk1"/>
                </a:solidFill>
                <a:latin typeface="Calibri"/>
                <a:ea typeface="Calibri"/>
                <a:cs typeface="Calibri"/>
                <a:sym typeface="Calibri"/>
              </a:rPr>
              <a:t>Coming soon:</a:t>
            </a:r>
            <a:r>
              <a:rPr lang="en-US" sz="2400" b="0" u="none">
                <a:solidFill>
                  <a:schemeClr val="dk1"/>
                </a:solidFill>
                <a:latin typeface="Calibri"/>
                <a:ea typeface="Calibri"/>
                <a:cs typeface="Calibri"/>
                <a:sym typeface="Calibri"/>
              </a:rPr>
              <a:t> </a:t>
            </a:r>
            <a:endParaRPr/>
          </a:p>
          <a:p>
            <a:pPr marL="685800" marR="0" lvl="1" indent="-228600" algn="l" rtl="0">
              <a:lnSpc>
                <a:spcPct val="90000"/>
              </a:lnSpc>
              <a:spcBef>
                <a:spcPts val="50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Link to orbit propagators and TLEs as inputs</a:t>
            </a:r>
            <a:endParaRPr/>
          </a:p>
          <a:p>
            <a:pPr marL="685800" marR="0" lvl="1" indent="-228600" algn="l" rtl="0">
              <a:lnSpc>
                <a:spcPct val="90000"/>
              </a:lnSpc>
              <a:spcBef>
                <a:spcPts val="50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Expand model and interpolator library</a:t>
            </a:r>
            <a:endParaRPr/>
          </a:p>
          <a:p>
            <a:pPr marL="685800" marR="0" lvl="1" indent="-228600" algn="l" rtl="0">
              <a:lnSpc>
                <a:spcPct val="90000"/>
              </a:lnSpc>
              <a:spcBef>
                <a:spcPts val="50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Interpolator parallelization</a:t>
            </a:r>
            <a:endParaRPr/>
          </a:p>
          <a:p>
            <a:pPr marL="685800" marR="0" lvl="1" indent="-228600" algn="l" rtl="0">
              <a:lnSpc>
                <a:spcPct val="90000"/>
              </a:lnSpc>
              <a:spcBef>
                <a:spcPts val="50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Online analysis container with model data</a:t>
            </a:r>
            <a:endParaRPr/>
          </a:p>
          <a:p>
            <a:pPr marL="685800" marR="0" lvl="1" indent="-228600" algn="l" rtl="0">
              <a:lnSpc>
                <a:spcPct val="90000"/>
              </a:lnSpc>
              <a:spcBef>
                <a:spcPts val="50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Direct interactive access from other languages (e.g. C, C++, Fortran)</a:t>
            </a:r>
            <a:endParaRPr sz="2000" b="1" i="0" u="none" strike="noStrike" cap="none">
              <a:solidFill>
                <a:schemeClr val="dk1"/>
              </a:solidFill>
              <a:latin typeface="Calibri"/>
              <a:ea typeface="Calibri"/>
              <a:cs typeface="Calibri"/>
              <a:sym typeface="Calibri"/>
            </a:endParaRPr>
          </a:p>
        </p:txBody>
      </p:sp>
      <p:pic>
        <p:nvPicPr>
          <p:cNvPr id="9" name="Thee_images_for_CCMC_workshop">
            <a:hlinkClick r:id="" action="ppaction://media"/>
            <a:extLst>
              <a:ext uri="{FF2B5EF4-FFF2-40B4-BE49-F238E27FC236}">
                <a16:creationId xmlns:a16="http://schemas.microsoft.com/office/drawing/2014/main" id="{8C1507E3-A790-4CDC-A567-825884D1329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44395" t="10512" r="-992" b="1643"/>
          <a:stretch/>
        </p:blipFill>
        <p:spPr>
          <a:xfrm>
            <a:off x="6286500" y="1690688"/>
            <a:ext cx="5257800" cy="459014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985" fill="hold"/>
                                        <p:tgtEl>
                                          <p:spTgt spid="9"/>
                                        </p:tgtEl>
                                      </p:cBhvr>
                                    </p:cmd>
                                  </p:childTnLst>
                                </p:cTn>
                              </p:par>
                            </p:childTnLst>
                          </p:cTn>
                        </p:par>
                        <p:par>
                          <p:cTn id="7" fill="hold">
                            <p:stCondLst>
                              <p:cond delay="17985"/>
                            </p:stCondLst>
                            <p:childTnLst>
                              <p:par>
                                <p:cTn id="8" presetID="1" presetClass="mediacall" presetSubtype="0" fill="hold" nodeType="afterEffect">
                                  <p:stCondLst>
                                    <p:cond delay="0"/>
                                  </p:stCondLst>
                                  <p:childTnLst>
                                    <p:cmd type="call" cmd="playFrom(0.0)">
                                      <p:cBhvr>
                                        <p:cTn id="9" dur="1798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9"/>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6"/>
          <p:cNvSpPr txBox="1">
            <a:spLocks noGrp="1"/>
          </p:cNvSpPr>
          <p:nvPr>
            <p:ph type="title"/>
          </p:nvPr>
        </p:nvSpPr>
        <p:spPr>
          <a:xfrm>
            <a:off x="838200" y="365125"/>
            <a:ext cx="95250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Kamodo: Demo Notebooks</a:t>
            </a:r>
            <a:endParaRPr/>
          </a:p>
        </p:txBody>
      </p:sp>
      <p:sp>
        <p:nvSpPr>
          <p:cNvPr id="168" name="Google Shape;168;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a:t>Model Reader notebook: </a:t>
            </a:r>
            <a:r>
              <a:rPr lang="en-US" u="sng" dirty="0">
                <a:solidFill>
                  <a:schemeClr val="hlink"/>
                </a:solidFill>
                <a:hlinkClick r:id="rId3"/>
              </a:rPr>
              <a:t>https://drive.google.com/file/d/1oknnmk53mwmdQxmq2liQ-Aeustcpv2fR/view?usp=sharing</a:t>
            </a:r>
            <a:r>
              <a:rPr lang="en-US" dirty="0"/>
              <a:t> </a:t>
            </a:r>
            <a:endParaRPr dirty="0"/>
          </a:p>
          <a:p>
            <a:pPr marL="228600" lvl="0" indent="-228600">
              <a:buSzPts val="2800"/>
            </a:pPr>
            <a:r>
              <a:rPr lang="en-US" dirty="0"/>
              <a:t>Model-Data notebook Part 1:</a:t>
            </a:r>
            <a:br>
              <a:rPr lang="en-US" dirty="0"/>
            </a:br>
            <a:r>
              <a:rPr lang="en-US" dirty="0">
                <a:hlinkClick r:id="rId4"/>
              </a:rPr>
              <a:t>https://github.com/nasa/Kamodo/blob/master/notebooks/Model_Data_Comparison-TIEGCM.ipynb</a:t>
            </a:r>
            <a:endParaRPr dirty="0"/>
          </a:p>
          <a:p>
            <a:pPr marL="228600" lvl="0" indent="-228600" algn="l" rtl="0">
              <a:lnSpc>
                <a:spcPct val="90000"/>
              </a:lnSpc>
              <a:spcBef>
                <a:spcPts val="1000"/>
              </a:spcBef>
              <a:spcAft>
                <a:spcPts val="0"/>
              </a:spcAft>
              <a:buClr>
                <a:schemeClr val="dk1"/>
              </a:buClr>
              <a:buSzPts val="2800"/>
              <a:buChar char="•"/>
            </a:pPr>
            <a:r>
              <a:rPr lang="en-US" dirty="0"/>
              <a:t>Model-Data notebook Part 2:</a:t>
            </a:r>
            <a:endParaRPr dirty="0"/>
          </a:p>
          <a:p>
            <a:pPr marL="228600" lvl="0" indent="-50800">
              <a:buSzPts val="2800"/>
              <a:buNone/>
            </a:pPr>
            <a:r>
              <a:rPr lang="en-US" dirty="0">
                <a:hlinkClick r:id="rId5"/>
              </a:rPr>
              <a:t>https://github.com/nasa/Kamodo/blob/master/notebooks/Model_Data_Comparison-ROR.ipynb</a:t>
            </a:r>
            <a:endParaRPr lang="en-US" dirty="0"/>
          </a:p>
        </p:txBody>
      </p:sp>
      <p:sp>
        <p:nvSpPr>
          <p:cNvPr id="169" name="Google Shape;16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a:t>
            </a:fld>
            <a:endParaRPr/>
          </a:p>
        </p:txBody>
      </p:sp>
      <p:pic>
        <p:nvPicPr>
          <p:cNvPr id="170" name="Google Shape;170;p6"/>
          <p:cNvPicPr preferRelativeResize="0"/>
          <p:nvPr/>
        </p:nvPicPr>
        <p:blipFill rotWithShape="1">
          <a:blip r:embed="rId6">
            <a:alphaModFix/>
          </a:blip>
          <a:srcRect/>
          <a:stretch/>
        </p:blipFill>
        <p:spPr>
          <a:xfrm>
            <a:off x="329379" y="131750"/>
            <a:ext cx="1136455" cy="1098573"/>
          </a:xfrm>
          <a:prstGeom prst="rect">
            <a:avLst/>
          </a:prstGeom>
          <a:noFill/>
          <a:ln>
            <a:noFill/>
          </a:ln>
        </p:spPr>
      </p:pic>
      <p:pic>
        <p:nvPicPr>
          <p:cNvPr id="171" name="Google Shape;171;p6"/>
          <p:cNvPicPr preferRelativeResize="0"/>
          <p:nvPr/>
        </p:nvPicPr>
        <p:blipFill rotWithShape="1">
          <a:blip r:embed="rId7">
            <a:alphaModFix/>
          </a:blip>
          <a:srcRect/>
          <a:stretch/>
        </p:blipFill>
        <p:spPr>
          <a:xfrm>
            <a:off x="9267973" y="227854"/>
            <a:ext cx="2594648" cy="86142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7"/>
          <p:cNvSpPr txBox="1">
            <a:spLocks noGrp="1"/>
          </p:cNvSpPr>
          <p:nvPr>
            <p:ph type="body" idx="1"/>
          </p:nvPr>
        </p:nvSpPr>
        <p:spPr>
          <a:xfrm>
            <a:off x="329379" y="1706496"/>
            <a:ext cx="10515600" cy="5005512"/>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chemeClr val="dk1"/>
              </a:buClr>
              <a:buSzPct val="100000"/>
              <a:buNone/>
            </a:pPr>
            <a:r>
              <a:rPr lang="en-US" b="1"/>
              <a:t>SWMF/BATSRUS, GUMICS: </a:t>
            </a:r>
            <a:endParaRPr/>
          </a:p>
          <a:p>
            <a:pPr marL="228600" lvl="0" indent="-228600" algn="l" rtl="0">
              <a:lnSpc>
                <a:spcPct val="90000"/>
              </a:lnSpc>
              <a:spcBef>
                <a:spcPts val="1000"/>
              </a:spcBef>
              <a:spcAft>
                <a:spcPts val="0"/>
              </a:spcAft>
              <a:buClr>
                <a:schemeClr val="dk1"/>
              </a:buClr>
              <a:buSzPct val="100000"/>
              <a:buChar char="•"/>
            </a:pPr>
            <a:r>
              <a:rPr lang="en-US" sz="2400"/>
              <a:t>Interpolator for block-adaptive grids written in C </a:t>
            </a:r>
            <a:br>
              <a:rPr lang="en-US" sz="2400"/>
            </a:br>
            <a:r>
              <a:rPr lang="en-US" sz="2400"/>
              <a:t>is linked to Python via </a:t>
            </a:r>
            <a:r>
              <a:rPr lang="en-US" sz="2400" i="1"/>
              <a:t>cffi</a:t>
            </a:r>
            <a:r>
              <a:rPr lang="en-US" sz="2400"/>
              <a:t>.</a:t>
            </a:r>
            <a:endParaRPr/>
          </a:p>
          <a:p>
            <a:pPr marL="228600" lvl="0" indent="-228600" algn="l" rtl="0">
              <a:lnSpc>
                <a:spcPct val="90000"/>
              </a:lnSpc>
              <a:spcBef>
                <a:spcPts val="1000"/>
              </a:spcBef>
              <a:spcAft>
                <a:spcPts val="0"/>
              </a:spcAft>
              <a:buClr>
                <a:schemeClr val="dk1"/>
              </a:buClr>
              <a:buSzPct val="100000"/>
              <a:buChar char="•"/>
            </a:pPr>
            <a:r>
              <a:rPr lang="en-US" sz="2400"/>
              <a:t>Code suitable for:</a:t>
            </a:r>
            <a:endParaRPr/>
          </a:p>
          <a:p>
            <a:pPr marL="685800" lvl="1" indent="-228600" algn="l" rtl="0">
              <a:lnSpc>
                <a:spcPct val="90000"/>
              </a:lnSpc>
              <a:spcBef>
                <a:spcPts val="500"/>
              </a:spcBef>
              <a:spcAft>
                <a:spcPts val="0"/>
              </a:spcAft>
              <a:buClr>
                <a:schemeClr val="dk1"/>
              </a:buClr>
              <a:buSzPct val="100000"/>
              <a:buChar char="•"/>
            </a:pPr>
            <a:r>
              <a:rPr lang="en-US"/>
              <a:t>BATSRUS IDL (cell centered) data, </a:t>
            </a:r>
            <a:endParaRPr/>
          </a:p>
          <a:p>
            <a:pPr marL="685800" lvl="1" indent="-228600" algn="l" rtl="0">
              <a:lnSpc>
                <a:spcPct val="90000"/>
              </a:lnSpc>
              <a:spcBef>
                <a:spcPts val="500"/>
              </a:spcBef>
              <a:spcAft>
                <a:spcPts val="0"/>
              </a:spcAft>
              <a:buClr>
                <a:schemeClr val="dk1"/>
              </a:buClr>
              <a:buSzPct val="100000"/>
              <a:buChar char="•"/>
            </a:pPr>
            <a:r>
              <a:rPr lang="en-US"/>
              <a:t>GUMICS TecPlot (cell-corner based) or</a:t>
            </a:r>
            <a:endParaRPr/>
          </a:p>
          <a:p>
            <a:pPr marL="685800" lvl="1" indent="-228600" algn="l" rtl="0">
              <a:lnSpc>
                <a:spcPct val="90000"/>
              </a:lnSpc>
              <a:spcBef>
                <a:spcPts val="500"/>
              </a:spcBef>
              <a:spcAft>
                <a:spcPts val="0"/>
              </a:spcAft>
              <a:buClr>
                <a:schemeClr val="dk1"/>
              </a:buClr>
              <a:buSzPct val="100000"/>
              <a:buChar char="•"/>
            </a:pPr>
            <a:r>
              <a:rPr lang="en-US"/>
              <a:t>GUMICS DC (cell-centered) data.</a:t>
            </a:r>
            <a:endParaRPr b="1"/>
          </a:p>
          <a:p>
            <a:pPr marL="0" lvl="0" indent="0" algn="l" rtl="0">
              <a:lnSpc>
                <a:spcPct val="90000"/>
              </a:lnSpc>
              <a:spcBef>
                <a:spcPts val="1000"/>
              </a:spcBef>
              <a:spcAft>
                <a:spcPts val="0"/>
              </a:spcAft>
              <a:buClr>
                <a:schemeClr val="dk1"/>
              </a:buClr>
              <a:buSzPct val="100000"/>
              <a:buNone/>
            </a:pPr>
            <a:r>
              <a:rPr lang="en-US" b="1"/>
              <a:t>Plans / Collaboration Opportunities:</a:t>
            </a:r>
            <a:endParaRPr/>
          </a:p>
          <a:p>
            <a:pPr marL="228600" lvl="0" indent="-228600" algn="l" rtl="0">
              <a:lnSpc>
                <a:spcPct val="90000"/>
              </a:lnSpc>
              <a:spcBef>
                <a:spcPts val="1000"/>
              </a:spcBef>
              <a:spcAft>
                <a:spcPts val="0"/>
              </a:spcAft>
              <a:buClr>
                <a:schemeClr val="dk1"/>
              </a:buClr>
              <a:buSzPct val="100000"/>
              <a:buChar char="•"/>
            </a:pPr>
            <a:r>
              <a:rPr lang="en-US" sz="2400"/>
              <a:t>Extend interpolator to </a:t>
            </a:r>
            <a:br>
              <a:rPr lang="en-US" sz="2400"/>
            </a:br>
            <a:r>
              <a:rPr lang="en-US" sz="2400"/>
              <a:t>solar-heliosphere applications:</a:t>
            </a:r>
            <a:endParaRPr/>
          </a:p>
          <a:p>
            <a:pPr marL="685800" lvl="1" indent="-228600" algn="l" rtl="0">
              <a:lnSpc>
                <a:spcPct val="90000"/>
              </a:lnSpc>
              <a:spcBef>
                <a:spcPts val="500"/>
              </a:spcBef>
              <a:spcAft>
                <a:spcPts val="0"/>
              </a:spcAft>
              <a:buClr>
                <a:schemeClr val="dk1"/>
              </a:buClr>
              <a:buSzPct val="100000"/>
              <a:buChar char="•"/>
            </a:pPr>
            <a:r>
              <a:rPr lang="en-US"/>
              <a:t>spherical coordinates</a:t>
            </a:r>
            <a:endParaRPr/>
          </a:p>
          <a:p>
            <a:pPr marL="685800" lvl="1" indent="-228600" algn="l" rtl="0">
              <a:lnSpc>
                <a:spcPct val="90000"/>
              </a:lnSpc>
              <a:spcBef>
                <a:spcPts val="500"/>
              </a:spcBef>
              <a:spcAft>
                <a:spcPts val="0"/>
              </a:spcAft>
              <a:buClr>
                <a:schemeClr val="dk1"/>
              </a:buClr>
              <a:buSzPct val="100000"/>
              <a:buChar char="•"/>
            </a:pPr>
            <a:r>
              <a:rPr lang="en-US"/>
              <a:t>generalized radial coordinate</a:t>
            </a:r>
            <a:endParaRPr/>
          </a:p>
          <a:p>
            <a:pPr marL="685800" lvl="1" indent="-228600" algn="l" rtl="0">
              <a:lnSpc>
                <a:spcPct val="90000"/>
              </a:lnSpc>
              <a:spcBef>
                <a:spcPts val="500"/>
              </a:spcBef>
              <a:spcAft>
                <a:spcPts val="0"/>
              </a:spcAft>
              <a:buClr>
                <a:schemeClr val="dk1"/>
              </a:buClr>
              <a:buSzPct val="100000"/>
              <a:buChar char="•"/>
            </a:pPr>
            <a:r>
              <a:rPr lang="en-US"/>
              <a:t>ARMS model (MHD of solar corona)</a:t>
            </a:r>
            <a:endParaRPr/>
          </a:p>
          <a:p>
            <a:pPr marL="228600" lvl="0" indent="-228600" algn="l" rtl="0">
              <a:lnSpc>
                <a:spcPct val="90000"/>
              </a:lnSpc>
              <a:spcBef>
                <a:spcPts val="1000"/>
              </a:spcBef>
              <a:spcAft>
                <a:spcPts val="0"/>
              </a:spcAft>
              <a:buClr>
                <a:schemeClr val="dk1"/>
              </a:buClr>
              <a:buSzPct val="100000"/>
              <a:buChar char="•"/>
            </a:pPr>
            <a:r>
              <a:rPr lang="en-US"/>
              <a:t>Implement parallelized interpolation</a:t>
            </a:r>
            <a:br>
              <a:rPr lang="en-US"/>
            </a:br>
            <a:r>
              <a:rPr lang="en-US"/>
              <a:t>in 4D (time+space)</a:t>
            </a:r>
            <a:endParaRPr/>
          </a:p>
          <a:p>
            <a:pPr marL="685800" lvl="1" indent="-228600" algn="l" rtl="0">
              <a:lnSpc>
                <a:spcPct val="90000"/>
              </a:lnSpc>
              <a:spcBef>
                <a:spcPts val="500"/>
              </a:spcBef>
              <a:spcAft>
                <a:spcPts val="0"/>
              </a:spcAft>
              <a:buClr>
                <a:schemeClr val="dk1"/>
              </a:buClr>
              <a:buSzPct val="100000"/>
              <a:buChar char="•"/>
            </a:pPr>
            <a:r>
              <a:rPr lang="en-US"/>
              <a:t>3D interpolators arranged in time,</a:t>
            </a:r>
            <a:br>
              <a:rPr lang="en-US"/>
            </a:br>
            <a:r>
              <a:rPr lang="en-US"/>
              <a:t>run in parallel to assemble time series.</a:t>
            </a:r>
            <a:endParaRPr/>
          </a:p>
        </p:txBody>
      </p:sp>
      <p:pic>
        <p:nvPicPr>
          <p:cNvPr id="177" name="Google Shape;177;p7"/>
          <p:cNvPicPr preferRelativeResize="0"/>
          <p:nvPr/>
        </p:nvPicPr>
        <p:blipFill rotWithShape="1">
          <a:blip r:embed="rId3">
            <a:alphaModFix/>
          </a:blip>
          <a:srcRect/>
          <a:stretch/>
        </p:blipFill>
        <p:spPr>
          <a:xfrm>
            <a:off x="329379" y="131750"/>
            <a:ext cx="1136455" cy="1098573"/>
          </a:xfrm>
          <a:prstGeom prst="rect">
            <a:avLst/>
          </a:prstGeom>
          <a:noFill/>
          <a:ln>
            <a:noFill/>
          </a:ln>
        </p:spPr>
      </p:pic>
      <p:pic>
        <p:nvPicPr>
          <p:cNvPr id="178" name="Google Shape;178;p7"/>
          <p:cNvPicPr preferRelativeResize="0"/>
          <p:nvPr/>
        </p:nvPicPr>
        <p:blipFill rotWithShape="1">
          <a:blip r:embed="rId4">
            <a:alphaModFix/>
          </a:blip>
          <a:srcRect/>
          <a:stretch/>
        </p:blipFill>
        <p:spPr>
          <a:xfrm>
            <a:off x="9267973" y="227854"/>
            <a:ext cx="2594648" cy="861423"/>
          </a:xfrm>
          <a:prstGeom prst="rect">
            <a:avLst/>
          </a:prstGeom>
          <a:noFill/>
          <a:ln>
            <a:noFill/>
          </a:ln>
        </p:spPr>
      </p:pic>
      <p:sp>
        <p:nvSpPr>
          <p:cNvPr id="179" name="Google Shape;179;p7"/>
          <p:cNvSpPr txBox="1">
            <a:spLocks noGrp="1"/>
          </p:cNvSpPr>
          <p:nvPr>
            <p:ph type="title"/>
          </p:nvPr>
        </p:nvSpPr>
        <p:spPr>
          <a:xfrm>
            <a:off x="838200" y="365125"/>
            <a:ext cx="95250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Kamodo: Specialized </a:t>
            </a:r>
            <a:br>
              <a:rPr lang="en-US"/>
            </a:br>
            <a:r>
              <a:rPr lang="en-US"/>
              <a:t>Interpolators and Readers</a:t>
            </a:r>
            <a:endParaRPr/>
          </a:p>
        </p:txBody>
      </p:sp>
      <p:grpSp>
        <p:nvGrpSpPr>
          <p:cNvPr id="180" name="Google Shape;180;p7"/>
          <p:cNvGrpSpPr/>
          <p:nvPr/>
        </p:nvGrpSpPr>
        <p:grpSpPr>
          <a:xfrm>
            <a:off x="5900057" y="1650718"/>
            <a:ext cx="6093714" cy="4973400"/>
            <a:chOff x="5900057" y="1650718"/>
            <a:chExt cx="6093714" cy="4973400"/>
          </a:xfrm>
        </p:grpSpPr>
        <p:pic>
          <p:nvPicPr>
            <p:cNvPr id="181" name="Google Shape;181;p7"/>
            <p:cNvPicPr preferRelativeResize="0"/>
            <p:nvPr/>
          </p:nvPicPr>
          <p:blipFill rotWithShape="1">
            <a:blip r:embed="rId5">
              <a:alphaModFix/>
            </a:blip>
            <a:srcRect/>
            <a:stretch/>
          </p:blipFill>
          <p:spPr>
            <a:xfrm>
              <a:off x="5900057" y="1666528"/>
              <a:ext cx="6093714" cy="4957590"/>
            </a:xfrm>
            <a:prstGeom prst="rect">
              <a:avLst/>
            </a:prstGeom>
            <a:noFill/>
            <a:ln>
              <a:noFill/>
            </a:ln>
          </p:spPr>
        </p:pic>
        <p:sp>
          <p:nvSpPr>
            <p:cNvPr id="182" name="Google Shape;182;p7"/>
            <p:cNvSpPr txBox="1"/>
            <p:nvPr/>
          </p:nvSpPr>
          <p:spPr>
            <a:xfrm>
              <a:off x="8204432" y="1650718"/>
              <a:ext cx="3694024" cy="553998"/>
            </a:xfrm>
            <a:prstGeom prst="rect">
              <a:avLst/>
            </a:prstGeom>
            <a:solidFill>
              <a:srgbClr val="FFF2CC"/>
            </a:solidFill>
            <a:ln>
              <a:noFill/>
            </a:ln>
          </p:spPr>
          <p:txBody>
            <a:bodyPr spcFirstLastPara="1" wrap="square" lIns="91425" tIns="0" rIns="91425" bIns="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CFFI compilation script with interface routine definition</a:t>
              </a:r>
              <a:endParaRPr/>
            </a:p>
          </p:txBody>
        </p:sp>
        <p:sp>
          <p:nvSpPr>
            <p:cNvPr id="183" name="Google Shape;183;p7"/>
            <p:cNvSpPr txBox="1"/>
            <p:nvPr/>
          </p:nvSpPr>
          <p:spPr>
            <a:xfrm>
              <a:off x="9981266" y="2782822"/>
              <a:ext cx="1902980" cy="646331"/>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Function declarations </a:t>
              </a:r>
              <a:endParaRPr/>
            </a:p>
          </p:txBody>
        </p:sp>
        <p:sp>
          <p:nvSpPr>
            <p:cNvPr id="184" name="Google Shape;184;p7"/>
            <p:cNvSpPr txBox="1"/>
            <p:nvPr/>
          </p:nvSpPr>
          <p:spPr>
            <a:xfrm>
              <a:off x="9981265" y="4334138"/>
              <a:ext cx="1917191" cy="369332"/>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Interpolator</a:t>
              </a:r>
              <a:endParaRPr/>
            </a:p>
          </p:txBody>
        </p:sp>
        <p:sp>
          <p:nvSpPr>
            <p:cNvPr id="185" name="Google Shape;185;p7"/>
            <p:cNvSpPr txBox="1"/>
            <p:nvPr/>
          </p:nvSpPr>
          <p:spPr>
            <a:xfrm>
              <a:off x="9998050" y="5898360"/>
              <a:ext cx="1917191" cy="646331"/>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C source files and compilation</a:t>
              </a:r>
              <a:endParaRPr/>
            </a:p>
          </p:txBody>
        </p:sp>
      </p:grpSp>
      <p:grpSp>
        <p:nvGrpSpPr>
          <p:cNvPr id="186" name="Google Shape;186;p7"/>
          <p:cNvGrpSpPr/>
          <p:nvPr/>
        </p:nvGrpSpPr>
        <p:grpSpPr>
          <a:xfrm>
            <a:off x="5900057" y="1650718"/>
            <a:ext cx="6104600" cy="4983550"/>
            <a:chOff x="5647825" y="1185552"/>
            <a:chExt cx="6356832" cy="5448716"/>
          </a:xfrm>
        </p:grpSpPr>
        <p:pic>
          <p:nvPicPr>
            <p:cNvPr id="187" name="Google Shape;187;p7" descr="Text&#10;&#10;Description automatically generated"/>
            <p:cNvPicPr preferRelativeResize="0"/>
            <p:nvPr/>
          </p:nvPicPr>
          <p:blipFill rotWithShape="1">
            <a:blip r:embed="rId6">
              <a:alphaModFix/>
            </a:blip>
            <a:srcRect/>
            <a:stretch/>
          </p:blipFill>
          <p:spPr>
            <a:xfrm>
              <a:off x="5647825" y="1185554"/>
              <a:ext cx="6356832" cy="5448714"/>
            </a:xfrm>
            <a:prstGeom prst="rect">
              <a:avLst/>
            </a:prstGeom>
            <a:noFill/>
            <a:ln>
              <a:noFill/>
            </a:ln>
          </p:spPr>
        </p:pic>
        <p:sp>
          <p:nvSpPr>
            <p:cNvPr id="188" name="Google Shape;188;p7"/>
            <p:cNvSpPr txBox="1"/>
            <p:nvPr/>
          </p:nvSpPr>
          <p:spPr>
            <a:xfrm>
              <a:off x="5656178" y="1185552"/>
              <a:ext cx="6310338" cy="313932"/>
            </a:xfrm>
            <a:prstGeom prst="rect">
              <a:avLst/>
            </a:prstGeom>
            <a:solidFill>
              <a:srgbClr val="D8E2F3"/>
            </a:solidFill>
            <a:ln>
              <a:noFill/>
            </a:ln>
          </p:spPr>
          <p:txBody>
            <a:bodyPr spcFirstLastPara="1" wrap="square" lIns="91425" tIns="18275" rIns="91425" bIns="18275"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Python interpolator using C interface function and library.</a:t>
              </a: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8"/>
          <p:cNvSpPr txBox="1">
            <a:spLocks noGrp="1"/>
          </p:cNvSpPr>
          <p:nvPr>
            <p:ph type="body" idx="1"/>
          </p:nvPr>
        </p:nvSpPr>
        <p:spPr>
          <a:xfrm>
            <a:off x="329379" y="1734024"/>
            <a:ext cx="5606580" cy="4933937"/>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chemeClr val="dk1"/>
              </a:buClr>
              <a:buSzPct val="100000"/>
              <a:buNone/>
            </a:pPr>
            <a:r>
              <a:rPr lang="en-US" b="1"/>
              <a:t>OpenGGCM </a:t>
            </a:r>
            <a:r>
              <a:rPr lang="en-US"/>
              <a:t>magnetosphere and ionosphere electrodynamics:</a:t>
            </a:r>
            <a:endParaRPr/>
          </a:p>
          <a:p>
            <a:pPr marL="228600" lvl="0" indent="-228600" algn="l" rtl="0">
              <a:lnSpc>
                <a:spcPct val="90000"/>
              </a:lnSpc>
              <a:spcBef>
                <a:spcPts val="1000"/>
              </a:spcBef>
              <a:spcAft>
                <a:spcPts val="0"/>
              </a:spcAft>
              <a:buClr>
                <a:schemeClr val="dk1"/>
              </a:buClr>
              <a:buSzPct val="100000"/>
              <a:buChar char="•"/>
            </a:pPr>
            <a:r>
              <a:rPr lang="en-US"/>
              <a:t>compressed files decoded using Fortran library via </a:t>
            </a:r>
            <a:r>
              <a:rPr lang="en-US" i="1"/>
              <a:t>f2py</a:t>
            </a:r>
            <a:r>
              <a:rPr lang="en-US"/>
              <a:t>.</a:t>
            </a:r>
            <a:endParaRPr/>
          </a:p>
          <a:p>
            <a:pPr marL="685800" lvl="1" indent="-228600" algn="l" rtl="0">
              <a:lnSpc>
                <a:spcPct val="90000"/>
              </a:lnSpc>
              <a:spcBef>
                <a:spcPts val="500"/>
              </a:spcBef>
              <a:spcAft>
                <a:spcPts val="0"/>
              </a:spcAft>
              <a:buClr>
                <a:schemeClr val="dk1"/>
              </a:buClr>
              <a:buSzPct val="100000"/>
              <a:buChar char="•"/>
            </a:pPr>
            <a:r>
              <a:rPr lang="en-US"/>
              <a:t>Conversion performed on CCMC server.</a:t>
            </a:r>
            <a:endParaRPr/>
          </a:p>
          <a:p>
            <a:pPr marL="685800" lvl="1" indent="-228600" algn="l" rtl="0">
              <a:lnSpc>
                <a:spcPct val="90000"/>
              </a:lnSpc>
              <a:spcBef>
                <a:spcPts val="500"/>
              </a:spcBef>
              <a:spcAft>
                <a:spcPts val="0"/>
              </a:spcAft>
              <a:buClr>
                <a:schemeClr val="dk1"/>
              </a:buClr>
              <a:buSzPct val="100000"/>
              <a:buChar char="•"/>
            </a:pPr>
            <a:r>
              <a:rPr lang="en-US"/>
              <a:t>Create 4D (space+time) NetCDF files for Kamodo + Flythrough</a:t>
            </a:r>
            <a:endParaRPr/>
          </a:p>
          <a:p>
            <a:pPr marL="685800" lvl="1" indent="-228600" algn="l" rtl="0">
              <a:lnSpc>
                <a:spcPct val="90000"/>
              </a:lnSpc>
              <a:spcBef>
                <a:spcPts val="500"/>
              </a:spcBef>
              <a:spcAft>
                <a:spcPts val="0"/>
              </a:spcAft>
              <a:buClr>
                <a:schemeClr val="dk1"/>
              </a:buClr>
              <a:buSzPct val="100000"/>
              <a:buChar char="•"/>
            </a:pPr>
            <a:r>
              <a:rPr lang="en-US"/>
              <a:t>Access to large data files using Xarray.</a:t>
            </a:r>
            <a:endParaRPr/>
          </a:p>
          <a:p>
            <a:pPr marL="0" lvl="0" indent="0" algn="l" rtl="0">
              <a:lnSpc>
                <a:spcPct val="90000"/>
              </a:lnSpc>
              <a:spcBef>
                <a:spcPts val="1000"/>
              </a:spcBef>
              <a:spcAft>
                <a:spcPts val="0"/>
              </a:spcAft>
              <a:buClr>
                <a:schemeClr val="dk1"/>
              </a:buClr>
              <a:buSzPct val="100000"/>
              <a:buNone/>
            </a:pPr>
            <a:r>
              <a:rPr lang="en-US" b="1"/>
              <a:t>Opportunities for Collaborations:</a:t>
            </a:r>
            <a:endParaRPr/>
          </a:p>
          <a:p>
            <a:pPr marL="228600" lvl="0" indent="-228600" algn="l" rtl="0">
              <a:lnSpc>
                <a:spcPct val="90000"/>
              </a:lnSpc>
              <a:spcBef>
                <a:spcPts val="1000"/>
              </a:spcBef>
              <a:spcAft>
                <a:spcPts val="0"/>
              </a:spcAft>
              <a:buClr>
                <a:schemeClr val="dk1"/>
              </a:buClr>
              <a:buSzPct val="100000"/>
              <a:buChar char="•"/>
            </a:pPr>
            <a:r>
              <a:rPr lang="en-US"/>
              <a:t>Implement parallelized interpolation in 4D (time+space)</a:t>
            </a:r>
            <a:endParaRPr/>
          </a:p>
          <a:p>
            <a:pPr marL="228600" lvl="0" indent="-228600" algn="l" rtl="0">
              <a:lnSpc>
                <a:spcPct val="90000"/>
              </a:lnSpc>
              <a:spcBef>
                <a:spcPts val="1000"/>
              </a:spcBef>
              <a:spcAft>
                <a:spcPts val="0"/>
              </a:spcAft>
              <a:buClr>
                <a:schemeClr val="dk1"/>
              </a:buClr>
              <a:buSzPct val="100000"/>
              <a:buChar char="•"/>
            </a:pPr>
            <a:r>
              <a:rPr lang="en-US"/>
              <a:t>Split large grids into sub-regions as needed for faster regional analyses (near-Earth, dayside, etc.).</a:t>
            </a:r>
            <a:endParaRPr/>
          </a:p>
          <a:p>
            <a:pPr marL="228600" lvl="0" indent="-228600" algn="l" rtl="0">
              <a:lnSpc>
                <a:spcPct val="90000"/>
              </a:lnSpc>
              <a:spcBef>
                <a:spcPts val="1000"/>
              </a:spcBef>
              <a:spcAft>
                <a:spcPts val="0"/>
              </a:spcAft>
              <a:buClr>
                <a:schemeClr val="dk1"/>
              </a:buClr>
              <a:buSzPct val="100000"/>
              <a:buChar char="•"/>
            </a:pPr>
            <a:r>
              <a:rPr lang="en-US"/>
              <a:t>Use 3D reader/interpolators in parallel to create 4D interpolation.</a:t>
            </a:r>
            <a:endParaRPr/>
          </a:p>
        </p:txBody>
      </p:sp>
      <p:sp>
        <p:nvSpPr>
          <p:cNvPr id="194" name="Google Shape;194;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a:t>
            </a:fld>
            <a:endParaRPr/>
          </a:p>
        </p:txBody>
      </p:sp>
      <p:pic>
        <p:nvPicPr>
          <p:cNvPr id="195" name="Google Shape;195;p8"/>
          <p:cNvPicPr preferRelativeResize="0"/>
          <p:nvPr/>
        </p:nvPicPr>
        <p:blipFill rotWithShape="1">
          <a:blip r:embed="rId3">
            <a:alphaModFix/>
          </a:blip>
          <a:srcRect/>
          <a:stretch/>
        </p:blipFill>
        <p:spPr>
          <a:xfrm>
            <a:off x="329379" y="131750"/>
            <a:ext cx="1136455" cy="1098573"/>
          </a:xfrm>
          <a:prstGeom prst="rect">
            <a:avLst/>
          </a:prstGeom>
          <a:noFill/>
          <a:ln>
            <a:noFill/>
          </a:ln>
        </p:spPr>
      </p:pic>
      <p:pic>
        <p:nvPicPr>
          <p:cNvPr id="196" name="Google Shape;196;p8"/>
          <p:cNvPicPr preferRelativeResize="0"/>
          <p:nvPr/>
        </p:nvPicPr>
        <p:blipFill rotWithShape="1">
          <a:blip r:embed="rId4">
            <a:alphaModFix/>
          </a:blip>
          <a:srcRect/>
          <a:stretch/>
        </p:blipFill>
        <p:spPr>
          <a:xfrm>
            <a:off x="9267973" y="227854"/>
            <a:ext cx="2594648" cy="861423"/>
          </a:xfrm>
          <a:prstGeom prst="rect">
            <a:avLst/>
          </a:prstGeom>
          <a:noFill/>
          <a:ln>
            <a:noFill/>
          </a:ln>
        </p:spPr>
      </p:pic>
      <p:sp>
        <p:nvSpPr>
          <p:cNvPr id="197" name="Google Shape;197;p8"/>
          <p:cNvSpPr txBox="1">
            <a:spLocks noGrp="1"/>
          </p:cNvSpPr>
          <p:nvPr>
            <p:ph type="title"/>
          </p:nvPr>
        </p:nvSpPr>
        <p:spPr>
          <a:xfrm>
            <a:off x="838200" y="365125"/>
            <a:ext cx="95250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Kamodo: Specialized </a:t>
            </a:r>
            <a:br>
              <a:rPr lang="en-US"/>
            </a:br>
            <a:r>
              <a:rPr lang="en-US"/>
              <a:t>Interpolators and Readers</a:t>
            </a:r>
            <a:endParaRPr/>
          </a:p>
        </p:txBody>
      </p:sp>
      <p:sp>
        <p:nvSpPr>
          <p:cNvPr id="198" name="Google Shape;198;p8"/>
          <p:cNvSpPr txBox="1"/>
          <p:nvPr/>
        </p:nvSpPr>
        <p:spPr>
          <a:xfrm>
            <a:off x="5756767" y="1783017"/>
            <a:ext cx="4477059" cy="4907377"/>
          </a:xfrm>
          <a:prstGeom prst="rect">
            <a:avLst/>
          </a:prstGeom>
          <a:solidFill>
            <a:srgbClr val="F2F2F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a:solidFill>
                  <a:schemeClr val="dk1"/>
                </a:solidFill>
                <a:latin typeface="Calibri"/>
                <a:ea typeface="Calibri"/>
                <a:cs typeface="Calibri"/>
                <a:sym typeface="Calibri"/>
              </a:rPr>
              <a:t>[ kamodo_ccmc/readers/OpenGGCM $] cat readmagfile3d.f</a:t>
            </a:r>
            <a:endParaRPr/>
          </a:p>
          <a:p>
            <a:pPr marL="0" marR="0" lvl="0" indent="0" algn="l" rtl="0">
              <a:spcBef>
                <a:spcPts val="0"/>
              </a:spcBef>
              <a:spcAft>
                <a:spcPts val="0"/>
              </a:spcAft>
              <a:buNone/>
            </a:pPr>
            <a:endParaRPr sz="1000">
              <a:solidFill>
                <a:schemeClr val="dk1"/>
              </a:solidFill>
              <a:latin typeface="Calibri"/>
              <a:ea typeface="Calibri"/>
              <a:cs typeface="Calibri"/>
              <a:sym typeface="Calibri"/>
            </a:endParaRPr>
          </a:p>
          <a:p>
            <a:pPr marL="0" marR="0" lvl="0" indent="0" algn="l" rtl="0">
              <a:spcBef>
                <a:spcPts val="0"/>
              </a:spcBef>
              <a:spcAft>
                <a:spcPts val="0"/>
              </a:spcAft>
              <a:buNone/>
            </a:pPr>
            <a:r>
              <a:rPr lang="en-US" sz="1000">
                <a:solidFill>
                  <a:schemeClr val="dk1"/>
                </a:solidFill>
                <a:latin typeface="Calibri"/>
                <a:ea typeface="Calibri"/>
                <a:cs typeface="Calibri"/>
                <a:sym typeface="Calibri"/>
              </a:rPr>
              <a:t>c----------------------------------------------------------------------      </a:t>
            </a:r>
            <a:endParaRPr/>
          </a:p>
          <a:p>
            <a:pPr marL="0" marR="0" lvl="0" indent="0" algn="l" rtl="0">
              <a:spcBef>
                <a:spcPts val="0"/>
              </a:spcBef>
              <a:spcAft>
                <a:spcPts val="0"/>
              </a:spcAft>
              <a:buNone/>
            </a:pPr>
            <a:r>
              <a:rPr lang="en-US" sz="1000">
                <a:solidFill>
                  <a:schemeClr val="dk1"/>
                </a:solidFill>
                <a:latin typeface="Calibri"/>
                <a:ea typeface="Calibri"/>
                <a:cs typeface="Calibri"/>
                <a:sym typeface="Calibri"/>
              </a:rPr>
              <a:t>      subroutine read_3d_field(path3d,</a:t>
            </a:r>
            <a:endParaRPr/>
          </a:p>
          <a:p>
            <a:pPr marL="0" marR="0" lvl="0" indent="0" algn="l" rtl="0">
              <a:spcBef>
                <a:spcPts val="0"/>
              </a:spcBef>
              <a:spcAft>
                <a:spcPts val="0"/>
              </a:spcAft>
              <a:buNone/>
            </a:pPr>
            <a:r>
              <a:rPr lang="en-US" sz="1000">
                <a:solidFill>
                  <a:schemeClr val="dk1"/>
                </a:solidFill>
                <a:latin typeface="Calibri"/>
                <a:ea typeface="Calibri"/>
                <a:cs typeface="Calibri"/>
                <a:sym typeface="Calibri"/>
              </a:rPr>
              <a:t>     &amp;              threeDfield,var,nx,ny,nz,asciiTime)</a:t>
            </a:r>
            <a:endParaRPr/>
          </a:p>
          <a:p>
            <a:pPr marL="0" marR="0" lvl="0" indent="0" algn="l" rtl="0">
              <a:spcBef>
                <a:spcPts val="0"/>
              </a:spcBef>
              <a:spcAft>
                <a:spcPts val="0"/>
              </a:spcAft>
              <a:buNone/>
            </a:pPr>
            <a:r>
              <a:rPr lang="en-US" sz="1000">
                <a:solidFill>
                  <a:schemeClr val="dk1"/>
                </a:solidFill>
                <a:latin typeface="Calibri"/>
                <a:ea typeface="Calibri"/>
                <a:cs typeface="Calibri"/>
                <a:sym typeface="Calibri"/>
              </a:rPr>
              <a:t>c----------------------------------------------------------------------              </a:t>
            </a:r>
            <a:endParaRPr/>
          </a:p>
          <a:p>
            <a:pPr marL="0" marR="0" lvl="0" indent="0" algn="l" rtl="0">
              <a:spcBef>
                <a:spcPts val="0"/>
              </a:spcBef>
              <a:spcAft>
                <a:spcPts val="0"/>
              </a:spcAft>
              <a:buNone/>
            </a:pPr>
            <a:r>
              <a:rPr lang="en-US" sz="1000">
                <a:solidFill>
                  <a:schemeClr val="dk1"/>
                </a:solidFill>
                <a:latin typeface="Calibri"/>
                <a:ea typeface="Calibri"/>
                <a:cs typeface="Calibri"/>
                <a:sym typeface="Calibri"/>
              </a:rPr>
              <a:t>!      character(len=40) :: path3d</a:t>
            </a:r>
            <a:endParaRPr/>
          </a:p>
          <a:p>
            <a:pPr marL="0" marR="0" lvl="0" indent="0" algn="l" rtl="0">
              <a:spcBef>
                <a:spcPts val="0"/>
              </a:spcBef>
              <a:spcAft>
                <a:spcPts val="0"/>
              </a:spcAft>
              <a:buNone/>
            </a:pPr>
            <a:r>
              <a:rPr lang="en-US" sz="1000">
                <a:solidFill>
                  <a:schemeClr val="dk1"/>
                </a:solidFill>
                <a:latin typeface="Calibri"/>
                <a:ea typeface="Calibri"/>
                <a:cs typeface="Calibri"/>
                <a:sym typeface="Calibri"/>
              </a:rPr>
              <a:t>      character(len=110) :: path3d           </a:t>
            </a:r>
            <a:endParaRPr/>
          </a:p>
          <a:p>
            <a:pPr marL="0" marR="0" lvl="0" indent="0" algn="l" rtl="0">
              <a:spcBef>
                <a:spcPts val="0"/>
              </a:spcBef>
              <a:spcAft>
                <a:spcPts val="0"/>
              </a:spcAft>
              <a:buNone/>
            </a:pPr>
            <a:r>
              <a:rPr lang="en-US" sz="1000">
                <a:solidFill>
                  <a:schemeClr val="dk1"/>
                </a:solidFill>
                <a:latin typeface="Calibri"/>
                <a:ea typeface="Calibri"/>
                <a:cs typeface="Calibri"/>
                <a:sym typeface="Calibri"/>
              </a:rPr>
              <a:t>      character*80 var</a:t>
            </a:r>
            <a:endParaRPr/>
          </a:p>
          <a:p>
            <a:pPr marL="0" marR="0" lvl="0" indent="0" algn="l" rtl="0">
              <a:spcBef>
                <a:spcPts val="0"/>
              </a:spcBef>
              <a:spcAft>
                <a:spcPts val="0"/>
              </a:spcAft>
              <a:buNone/>
            </a:pPr>
            <a:r>
              <a:rPr lang="en-US" sz="1000">
                <a:solidFill>
                  <a:schemeClr val="dk1"/>
                </a:solidFill>
                <a:latin typeface="Calibri"/>
                <a:ea typeface="Calibri"/>
                <a:cs typeface="Calibri"/>
                <a:sym typeface="Calibri"/>
              </a:rPr>
              <a:t>      character*80 asciiTime</a:t>
            </a:r>
            <a:endParaRPr sz="1000">
              <a:solidFill>
                <a:schemeClr val="dk1"/>
              </a:solidFill>
              <a:latin typeface="Calibri"/>
              <a:ea typeface="Calibri"/>
              <a:cs typeface="Calibri"/>
              <a:sym typeface="Calibri"/>
            </a:endParaRPr>
          </a:p>
          <a:p>
            <a:pPr marL="0" marR="0" lvl="0" indent="0" algn="l" rtl="0">
              <a:spcBef>
                <a:spcPts val="0"/>
              </a:spcBef>
              <a:spcAft>
                <a:spcPts val="0"/>
              </a:spcAft>
              <a:buNone/>
            </a:pPr>
            <a:r>
              <a:rPr lang="en-US" sz="1000">
                <a:solidFill>
                  <a:schemeClr val="dk1"/>
                </a:solidFill>
                <a:latin typeface="Calibri"/>
                <a:ea typeface="Calibri"/>
                <a:cs typeface="Calibri"/>
                <a:sym typeface="Calibri"/>
              </a:rPr>
              <a:t>      real threeDfield(nx,ny,nz) </a:t>
            </a:r>
            <a:endParaRPr/>
          </a:p>
          <a:p>
            <a:pPr marL="0" marR="0" lvl="0" indent="0" algn="l" rtl="0">
              <a:spcBef>
                <a:spcPts val="0"/>
              </a:spcBef>
              <a:spcAft>
                <a:spcPts val="0"/>
              </a:spcAft>
              <a:buNone/>
            </a:pPr>
            <a:r>
              <a:rPr lang="en-US" sz="1000">
                <a:solidFill>
                  <a:schemeClr val="dk1"/>
                </a:solidFill>
                <a:latin typeface="Calibri"/>
                <a:ea typeface="Calibri"/>
                <a:cs typeface="Calibri"/>
                <a:sym typeface="Calibri"/>
              </a:rPr>
              <a:t>      integer fileNo2</a:t>
            </a:r>
            <a:endParaRPr/>
          </a:p>
          <a:p>
            <a:pPr marL="0" marR="0" lvl="0" indent="0" algn="l" rtl="0">
              <a:spcBef>
                <a:spcPts val="0"/>
              </a:spcBef>
              <a:spcAft>
                <a:spcPts val="0"/>
              </a:spcAft>
              <a:buNone/>
            </a:pPr>
            <a:r>
              <a:rPr lang="en-US" sz="1000">
                <a:solidFill>
                  <a:schemeClr val="dk1"/>
                </a:solidFill>
                <a:latin typeface="Calibri"/>
                <a:ea typeface="Calibri"/>
                <a:cs typeface="Calibri"/>
                <a:sym typeface="Calibri"/>
              </a:rPr>
              <a:t>      integer nx</a:t>
            </a:r>
            <a:endParaRPr sz="1000">
              <a:solidFill>
                <a:schemeClr val="dk1"/>
              </a:solidFill>
              <a:latin typeface="Calibri"/>
              <a:ea typeface="Calibri"/>
              <a:cs typeface="Calibri"/>
              <a:sym typeface="Calibri"/>
            </a:endParaRPr>
          </a:p>
          <a:p>
            <a:pPr marL="0" marR="0" lvl="0" indent="0" algn="l" rtl="0">
              <a:spcBef>
                <a:spcPts val="0"/>
              </a:spcBef>
              <a:spcAft>
                <a:spcPts val="0"/>
              </a:spcAft>
              <a:buNone/>
            </a:pPr>
            <a:r>
              <a:rPr lang="en-US" sz="1000">
                <a:solidFill>
                  <a:schemeClr val="dk1"/>
                </a:solidFill>
                <a:latin typeface="Calibri"/>
                <a:ea typeface="Calibri"/>
                <a:cs typeface="Calibri"/>
                <a:sym typeface="Calibri"/>
              </a:rPr>
              <a:t>      integer ny</a:t>
            </a:r>
            <a:endParaRPr sz="1000">
              <a:solidFill>
                <a:schemeClr val="dk1"/>
              </a:solidFill>
              <a:latin typeface="Calibri"/>
              <a:ea typeface="Calibri"/>
              <a:cs typeface="Calibri"/>
              <a:sym typeface="Calibri"/>
            </a:endParaRPr>
          </a:p>
          <a:p>
            <a:pPr marL="0" marR="0" lvl="0" indent="0" algn="l" rtl="0">
              <a:spcBef>
                <a:spcPts val="0"/>
              </a:spcBef>
              <a:spcAft>
                <a:spcPts val="0"/>
              </a:spcAft>
              <a:buNone/>
            </a:pPr>
            <a:r>
              <a:rPr lang="en-US" sz="1000">
                <a:solidFill>
                  <a:schemeClr val="dk1"/>
                </a:solidFill>
                <a:latin typeface="Calibri"/>
                <a:ea typeface="Calibri"/>
                <a:cs typeface="Calibri"/>
                <a:sym typeface="Calibri"/>
              </a:rPr>
              <a:t>      integer nz</a:t>
            </a:r>
            <a:endParaRPr sz="1000">
              <a:solidFill>
                <a:schemeClr val="dk1"/>
              </a:solidFill>
              <a:latin typeface="Calibri"/>
              <a:ea typeface="Calibri"/>
              <a:cs typeface="Calibri"/>
              <a:sym typeface="Calibri"/>
            </a:endParaRPr>
          </a:p>
          <a:p>
            <a:pPr marL="0" marR="0" lvl="0" indent="0" algn="l" rtl="0">
              <a:spcBef>
                <a:spcPts val="0"/>
              </a:spcBef>
              <a:spcAft>
                <a:spcPts val="0"/>
              </a:spcAft>
              <a:buNone/>
            </a:pPr>
            <a:r>
              <a:rPr lang="en-US" sz="1000">
                <a:solidFill>
                  <a:schemeClr val="dk1"/>
                </a:solidFill>
                <a:latin typeface="Calibri"/>
                <a:ea typeface="Calibri"/>
                <a:cs typeface="Calibri"/>
                <a:sym typeface="Calibri"/>
              </a:rPr>
              <a:t>      integer it</a:t>
            </a:r>
            <a:endParaRPr/>
          </a:p>
          <a:p>
            <a:pPr marL="0" marR="0" lvl="0" indent="0" algn="l" rtl="0">
              <a:spcBef>
                <a:spcPts val="0"/>
              </a:spcBef>
              <a:spcAft>
                <a:spcPts val="0"/>
              </a:spcAft>
              <a:buNone/>
            </a:pPr>
            <a:r>
              <a:rPr lang="en-US" sz="1000">
                <a:solidFill>
                  <a:schemeClr val="dk1"/>
                </a:solidFill>
                <a:latin typeface="Calibri"/>
                <a:ea typeface="Calibri"/>
                <a:cs typeface="Calibri"/>
                <a:sym typeface="Calibri"/>
              </a:rPr>
              <a:t>!f2py intent(in) :: path3d</a:t>
            </a:r>
            <a:endParaRPr/>
          </a:p>
          <a:p>
            <a:pPr marL="0" marR="0" lvl="0" indent="0" algn="l" rtl="0">
              <a:spcBef>
                <a:spcPts val="0"/>
              </a:spcBef>
              <a:spcAft>
                <a:spcPts val="0"/>
              </a:spcAft>
              <a:buNone/>
            </a:pPr>
            <a:r>
              <a:rPr lang="en-US" sz="1000">
                <a:solidFill>
                  <a:schemeClr val="dk1"/>
                </a:solidFill>
                <a:latin typeface="Calibri"/>
                <a:ea typeface="Calibri"/>
                <a:cs typeface="Calibri"/>
                <a:sym typeface="Calibri"/>
              </a:rPr>
              <a:t>!f2py intent(in,out) :: threeDfield</a:t>
            </a:r>
            <a:endParaRPr sz="1000">
              <a:solidFill>
                <a:schemeClr val="dk1"/>
              </a:solidFill>
              <a:latin typeface="Calibri"/>
              <a:ea typeface="Calibri"/>
              <a:cs typeface="Calibri"/>
              <a:sym typeface="Calibri"/>
            </a:endParaRPr>
          </a:p>
          <a:p>
            <a:pPr marL="0" marR="0" lvl="0" indent="0" algn="l" rtl="0">
              <a:spcBef>
                <a:spcPts val="0"/>
              </a:spcBef>
              <a:spcAft>
                <a:spcPts val="0"/>
              </a:spcAft>
              <a:buNone/>
            </a:pPr>
            <a:r>
              <a:rPr lang="en-US" sz="1000">
                <a:solidFill>
                  <a:schemeClr val="dk1"/>
                </a:solidFill>
                <a:latin typeface="Calibri"/>
                <a:ea typeface="Calibri"/>
                <a:cs typeface="Calibri"/>
                <a:sym typeface="Calibri"/>
              </a:rPr>
              <a:t>!f2py intent(in) :: var</a:t>
            </a:r>
            <a:endParaRPr/>
          </a:p>
          <a:p>
            <a:pPr marL="0" marR="0" lvl="0" indent="0" algn="l" rtl="0">
              <a:spcBef>
                <a:spcPts val="0"/>
              </a:spcBef>
              <a:spcAft>
                <a:spcPts val="0"/>
              </a:spcAft>
              <a:buNone/>
            </a:pPr>
            <a:r>
              <a:rPr lang="en-US" sz="1000">
                <a:solidFill>
                  <a:schemeClr val="dk1"/>
                </a:solidFill>
                <a:latin typeface="Calibri"/>
                <a:ea typeface="Calibri"/>
                <a:cs typeface="Calibri"/>
                <a:sym typeface="Calibri"/>
              </a:rPr>
              <a:t>!f2py intent(out) :: nx,ny,nz</a:t>
            </a:r>
            <a:endParaRPr sz="1000">
              <a:solidFill>
                <a:schemeClr val="dk1"/>
              </a:solidFill>
              <a:latin typeface="Calibri"/>
              <a:ea typeface="Calibri"/>
              <a:cs typeface="Calibri"/>
              <a:sym typeface="Calibri"/>
            </a:endParaRPr>
          </a:p>
          <a:p>
            <a:pPr marL="0" marR="0" lvl="0" indent="0" algn="l" rtl="0">
              <a:spcBef>
                <a:spcPts val="0"/>
              </a:spcBef>
              <a:spcAft>
                <a:spcPts val="0"/>
              </a:spcAft>
              <a:buNone/>
            </a:pPr>
            <a:r>
              <a:rPr lang="en-US" sz="1000">
                <a:solidFill>
                  <a:schemeClr val="dk1"/>
                </a:solidFill>
                <a:latin typeface="Calibri"/>
                <a:ea typeface="Calibri"/>
                <a:cs typeface="Calibri"/>
                <a:sym typeface="Calibri"/>
              </a:rPr>
              <a:t>!f2py intent(out) :: asciiTime</a:t>
            </a:r>
            <a:endParaRPr sz="1000">
              <a:solidFill>
                <a:schemeClr val="dk1"/>
              </a:solidFill>
              <a:latin typeface="Calibri"/>
              <a:ea typeface="Calibri"/>
              <a:cs typeface="Calibri"/>
              <a:sym typeface="Calibri"/>
            </a:endParaRPr>
          </a:p>
          <a:p>
            <a:pPr marL="0" marR="0" lvl="0" indent="0" algn="l" rtl="0">
              <a:spcBef>
                <a:spcPts val="0"/>
              </a:spcBef>
              <a:spcAft>
                <a:spcPts val="0"/>
              </a:spcAft>
              <a:buNone/>
            </a:pPr>
            <a:r>
              <a:rPr lang="en-US" sz="1000">
                <a:solidFill>
                  <a:schemeClr val="dk1"/>
                </a:solidFill>
                <a:latin typeface="Calibri"/>
                <a:ea typeface="Calibri"/>
                <a:cs typeface="Calibri"/>
                <a:sym typeface="Calibri"/>
              </a:rPr>
              <a:t>      fileNo2=11</a:t>
            </a:r>
            <a:endParaRPr/>
          </a:p>
          <a:p>
            <a:pPr marL="0" marR="0" lvl="0" indent="0" algn="l" rtl="0">
              <a:spcBef>
                <a:spcPts val="0"/>
              </a:spcBef>
              <a:spcAft>
                <a:spcPts val="0"/>
              </a:spcAft>
              <a:buNone/>
            </a:pPr>
            <a:r>
              <a:rPr lang="en-US" sz="1000">
                <a:solidFill>
                  <a:schemeClr val="dk1"/>
                </a:solidFill>
                <a:latin typeface="Calibri"/>
                <a:ea typeface="Calibri"/>
                <a:cs typeface="Calibri"/>
                <a:sym typeface="Calibri"/>
              </a:rPr>
              <a:t>c     write (0,*) 'opening file: |',path3d,'|'              </a:t>
            </a:r>
            <a:endParaRPr/>
          </a:p>
          <a:p>
            <a:pPr marL="0" marR="0" lvl="0" indent="0" algn="l" rtl="0">
              <a:spcBef>
                <a:spcPts val="0"/>
              </a:spcBef>
              <a:spcAft>
                <a:spcPts val="0"/>
              </a:spcAft>
              <a:buNone/>
            </a:pPr>
            <a:r>
              <a:rPr lang="en-US" sz="1000">
                <a:solidFill>
                  <a:schemeClr val="dk1"/>
                </a:solidFill>
                <a:latin typeface="Calibri"/>
                <a:ea typeface="Calibri"/>
                <a:cs typeface="Calibri"/>
                <a:sym typeface="Calibri"/>
              </a:rPr>
              <a:t>      open(unit=fileNo2,file=path3d,status='old',action='read',err=222)</a:t>
            </a:r>
            <a:endParaRPr/>
          </a:p>
          <a:p>
            <a:pPr marL="0" marR="0" lvl="0" indent="0" algn="l" rtl="0">
              <a:spcBef>
                <a:spcPts val="0"/>
              </a:spcBef>
              <a:spcAft>
                <a:spcPts val="0"/>
              </a:spcAft>
              <a:buNone/>
            </a:pPr>
            <a:r>
              <a:rPr lang="en-US" sz="1000">
                <a:solidFill>
                  <a:schemeClr val="dk1"/>
                </a:solidFill>
                <a:latin typeface="Calibri"/>
                <a:ea typeface="Calibri"/>
                <a:cs typeface="Calibri"/>
                <a:sym typeface="Calibri"/>
              </a:rPr>
              <a:t>      call read_mhd3d(fileNo2,threeDfield,nx,ny,nz,var,asciiTime,it)</a:t>
            </a:r>
            <a:endParaRPr/>
          </a:p>
          <a:p>
            <a:pPr marL="0" marR="0" lvl="0" indent="0" algn="l" rtl="0">
              <a:spcBef>
                <a:spcPts val="0"/>
              </a:spcBef>
              <a:spcAft>
                <a:spcPts val="0"/>
              </a:spcAft>
              <a:buNone/>
            </a:pPr>
            <a:r>
              <a:rPr lang="en-US" sz="1000">
                <a:solidFill>
                  <a:schemeClr val="dk1"/>
                </a:solidFill>
                <a:latin typeface="Calibri"/>
                <a:ea typeface="Calibri"/>
                <a:cs typeface="Calibri"/>
                <a:sym typeface="Calibri"/>
              </a:rPr>
              <a:t>      close(fileNo2)</a:t>
            </a:r>
            <a:endParaRPr/>
          </a:p>
          <a:p>
            <a:pPr marL="0" marR="0" lvl="0" indent="0" algn="l" rtl="0">
              <a:spcBef>
                <a:spcPts val="0"/>
              </a:spcBef>
              <a:spcAft>
                <a:spcPts val="0"/>
              </a:spcAft>
              <a:buNone/>
            </a:pPr>
            <a:r>
              <a:rPr lang="en-US" sz="1000">
                <a:solidFill>
                  <a:schemeClr val="dk1"/>
                </a:solidFill>
                <a:latin typeface="Calibri"/>
                <a:ea typeface="Calibri"/>
                <a:cs typeface="Calibri"/>
                <a:sym typeface="Calibri"/>
              </a:rPr>
              <a:t>      return</a:t>
            </a:r>
            <a:endParaRPr/>
          </a:p>
          <a:p>
            <a:pPr marL="0" marR="0" lvl="0" indent="0" algn="l" rtl="0">
              <a:spcBef>
                <a:spcPts val="0"/>
              </a:spcBef>
              <a:spcAft>
                <a:spcPts val="0"/>
              </a:spcAft>
              <a:buNone/>
            </a:pPr>
            <a:r>
              <a:rPr lang="en-US" sz="1000">
                <a:solidFill>
                  <a:schemeClr val="dk1"/>
                </a:solidFill>
                <a:latin typeface="Calibri"/>
                <a:ea typeface="Calibri"/>
                <a:cs typeface="Calibri"/>
                <a:sym typeface="Calibri"/>
              </a:rPr>
              <a:t> 222  write(0,*) "could not open file"</a:t>
            </a:r>
            <a:endParaRPr/>
          </a:p>
          <a:p>
            <a:pPr marL="0" marR="0" lvl="0" indent="0" algn="l" rtl="0">
              <a:spcBef>
                <a:spcPts val="0"/>
              </a:spcBef>
              <a:spcAft>
                <a:spcPts val="0"/>
              </a:spcAft>
              <a:buNone/>
            </a:pPr>
            <a:r>
              <a:rPr lang="en-US" sz="1000">
                <a:solidFill>
                  <a:schemeClr val="dk1"/>
                </a:solidFill>
                <a:latin typeface="Calibri"/>
                <a:ea typeface="Calibri"/>
                <a:cs typeface="Calibri"/>
                <a:sym typeface="Calibri"/>
              </a:rPr>
              <a:t>      return</a:t>
            </a:r>
            <a:endParaRPr/>
          </a:p>
          <a:p>
            <a:pPr marL="0" marR="0" lvl="0" indent="0" algn="l" rtl="0">
              <a:spcBef>
                <a:spcPts val="0"/>
              </a:spcBef>
              <a:spcAft>
                <a:spcPts val="0"/>
              </a:spcAft>
              <a:buNone/>
            </a:pPr>
            <a:r>
              <a:rPr lang="en-US" sz="1000">
                <a:solidFill>
                  <a:schemeClr val="dk1"/>
                </a:solidFill>
                <a:latin typeface="Calibri"/>
                <a:ea typeface="Calibri"/>
                <a:cs typeface="Calibri"/>
                <a:sym typeface="Calibri"/>
              </a:rPr>
              <a:t>      end</a:t>
            </a:r>
            <a:endParaRPr/>
          </a:p>
          <a:p>
            <a:pPr marL="0" marR="0" lvl="0" indent="0" algn="l" rtl="0">
              <a:spcBef>
                <a:spcPts val="0"/>
              </a:spcBef>
              <a:spcAft>
                <a:spcPts val="0"/>
              </a:spcAft>
              <a:buNone/>
            </a:pPr>
            <a:r>
              <a:rPr lang="en-US" sz="1000">
                <a:solidFill>
                  <a:schemeClr val="dk1"/>
                </a:solidFill>
                <a:latin typeface="Calibri"/>
                <a:ea typeface="Calibri"/>
                <a:cs typeface="Calibri"/>
                <a:sym typeface="Calibri"/>
              </a:rPr>
              <a:t>. . .</a:t>
            </a:r>
            <a:endParaRPr/>
          </a:p>
        </p:txBody>
      </p:sp>
      <p:sp>
        <p:nvSpPr>
          <p:cNvPr id="199" name="Google Shape;199;p8"/>
          <p:cNvSpPr txBox="1"/>
          <p:nvPr/>
        </p:nvSpPr>
        <p:spPr>
          <a:xfrm>
            <a:off x="9705342" y="2560057"/>
            <a:ext cx="2263761" cy="1349091"/>
          </a:xfrm>
          <a:prstGeom prst="rect">
            <a:avLst/>
          </a:prstGeom>
          <a:solidFill>
            <a:srgbClr val="FBE4D4"/>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Build readOpenGGCM library with </a:t>
            </a:r>
            <a:r>
              <a:rPr lang="en-US" sz="1600" i="1">
                <a:solidFill>
                  <a:schemeClr val="dk1"/>
                </a:solidFill>
                <a:latin typeface="Calibri"/>
                <a:ea typeface="Calibri"/>
                <a:cs typeface="Calibri"/>
                <a:sym typeface="Calibri"/>
              </a:rPr>
              <a:t>f2py</a:t>
            </a:r>
            <a:r>
              <a:rPr lang="en-US" sz="1600">
                <a:solidFill>
                  <a:schemeClr val="dk1"/>
                </a:solidFill>
                <a:latin typeface="Calibri"/>
                <a:ea typeface="Calibri"/>
                <a:cs typeface="Calibri"/>
                <a:sym typeface="Calibri"/>
              </a:rPr>
              <a:t>:</a:t>
            </a:r>
            <a:endParaRPr/>
          </a:p>
          <a:p>
            <a:pPr marL="0" marR="0" lvl="0" indent="0" algn="l" rtl="0">
              <a:spcBef>
                <a:spcPts val="0"/>
              </a:spcBef>
              <a:spcAft>
                <a:spcPts val="0"/>
              </a:spcAft>
              <a:buNone/>
            </a:pPr>
            <a:r>
              <a:rPr lang="en-US" sz="1200">
                <a:solidFill>
                  <a:schemeClr val="dk1"/>
                </a:solidFill>
                <a:latin typeface="Calibri"/>
                <a:ea typeface="Calibri"/>
                <a:cs typeface="Calibri"/>
                <a:sym typeface="Calibri"/>
              </a:rPr>
              <a:t>f2py -c -m </a:t>
            </a:r>
            <a:r>
              <a:rPr lang="en-US" sz="1200" b="1">
                <a:solidFill>
                  <a:schemeClr val="dk1"/>
                </a:solidFill>
                <a:latin typeface="Calibri"/>
                <a:ea typeface="Calibri"/>
                <a:cs typeface="Calibri"/>
                <a:sym typeface="Calibri"/>
              </a:rPr>
              <a:t>readOpenGGCM</a:t>
            </a:r>
            <a:r>
              <a:rPr lang="en-US" sz="1200">
                <a:solidFill>
                  <a:schemeClr val="dk1"/>
                </a:solidFill>
                <a:latin typeface="Calibri"/>
                <a:ea typeface="Calibri"/>
                <a:cs typeface="Calibri"/>
                <a:sym typeface="Calibri"/>
              </a:rPr>
              <a:t>  \</a:t>
            </a:r>
            <a:endParaRPr/>
          </a:p>
          <a:p>
            <a:pPr marL="0" marR="0" lvl="0" indent="0" algn="l" rtl="0">
              <a:spcBef>
                <a:spcPts val="0"/>
              </a:spcBef>
              <a:spcAft>
                <a:spcPts val="0"/>
              </a:spcAft>
              <a:buNone/>
            </a:pPr>
            <a:r>
              <a:rPr lang="en-US" sz="1200">
                <a:solidFill>
                  <a:schemeClr val="dk1"/>
                </a:solidFill>
                <a:latin typeface="Calibri"/>
                <a:ea typeface="Calibri"/>
                <a:cs typeface="Calibri"/>
                <a:sym typeface="Calibri"/>
              </a:rPr>
              <a:t>                   read_b_grids.f  \</a:t>
            </a:r>
            <a:endParaRPr/>
          </a:p>
          <a:p>
            <a:pPr marL="0" marR="0" lvl="0" indent="0" algn="l" rtl="0">
              <a:spcBef>
                <a:spcPts val="0"/>
              </a:spcBef>
              <a:spcAft>
                <a:spcPts val="0"/>
              </a:spcAft>
              <a:buNone/>
            </a:pPr>
            <a:r>
              <a:rPr lang="en-US" sz="1200">
                <a:solidFill>
                  <a:schemeClr val="dk1"/>
                </a:solidFill>
                <a:latin typeface="Calibri"/>
                <a:ea typeface="Calibri"/>
                <a:cs typeface="Calibri"/>
                <a:sym typeface="Calibri"/>
              </a:rPr>
              <a:t>                   read_ctim2d.f \</a:t>
            </a:r>
            <a:endParaRPr/>
          </a:p>
          <a:p>
            <a:pPr marL="0" marR="0" lvl="0" indent="0" algn="l" rtl="0">
              <a:spcBef>
                <a:spcPts val="0"/>
              </a:spcBef>
              <a:spcAft>
                <a:spcPts val="0"/>
              </a:spcAft>
              <a:buNone/>
            </a:pPr>
            <a:r>
              <a:rPr lang="en-US" sz="1200">
                <a:solidFill>
                  <a:schemeClr val="dk1"/>
                </a:solidFill>
                <a:latin typeface="Calibri"/>
                <a:ea typeface="Calibri"/>
                <a:cs typeface="Calibri"/>
                <a:sym typeface="Calibri"/>
              </a:rPr>
              <a:t>                   readmagfile3d.f</a:t>
            </a:r>
            <a:endParaRPr/>
          </a:p>
        </p:txBody>
      </p:sp>
      <p:sp>
        <p:nvSpPr>
          <p:cNvPr id="200" name="Google Shape;200;p8"/>
          <p:cNvSpPr txBox="1"/>
          <p:nvPr/>
        </p:nvSpPr>
        <p:spPr>
          <a:xfrm>
            <a:off x="9683050" y="1807587"/>
            <a:ext cx="2263761" cy="658859"/>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Signature of entry point routine.</a:t>
            </a:r>
            <a:endParaRPr/>
          </a:p>
        </p:txBody>
      </p:sp>
      <p:sp>
        <p:nvSpPr>
          <p:cNvPr id="201" name="Google Shape;201;p8"/>
          <p:cNvSpPr txBox="1"/>
          <p:nvPr/>
        </p:nvSpPr>
        <p:spPr>
          <a:xfrm>
            <a:off x="9683050" y="4200993"/>
            <a:ext cx="2263761" cy="658859"/>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Specification for </a:t>
            </a:r>
            <a:r>
              <a:rPr lang="en-US" sz="1800" i="1">
                <a:solidFill>
                  <a:schemeClr val="dk1"/>
                </a:solidFill>
                <a:latin typeface="Calibri"/>
                <a:ea typeface="Calibri"/>
                <a:cs typeface="Calibri"/>
                <a:sym typeface="Calibri"/>
              </a:rPr>
              <a:t>f2py</a:t>
            </a:r>
            <a:br>
              <a:rPr lang="en-US" sz="1800">
                <a:solidFill>
                  <a:schemeClr val="dk1"/>
                </a:solidFill>
                <a:latin typeface="Calibri"/>
                <a:ea typeface="Calibri"/>
                <a:cs typeface="Calibri"/>
                <a:sym typeface="Calibri"/>
              </a:rPr>
            </a:br>
            <a:r>
              <a:rPr lang="en-US" sz="1800">
                <a:solidFill>
                  <a:schemeClr val="dk1"/>
                </a:solidFill>
                <a:latin typeface="Calibri"/>
                <a:ea typeface="Calibri"/>
                <a:cs typeface="Calibri"/>
                <a:sym typeface="Calibri"/>
              </a:rPr>
              <a:t>of inputs and outputs.</a:t>
            </a:r>
            <a:endParaRPr/>
          </a:p>
        </p:txBody>
      </p:sp>
      <p:sp>
        <p:nvSpPr>
          <p:cNvPr id="202" name="Google Shape;202;p8"/>
          <p:cNvSpPr txBox="1"/>
          <p:nvPr/>
        </p:nvSpPr>
        <p:spPr>
          <a:xfrm>
            <a:off x="8746426" y="5659383"/>
            <a:ext cx="3222677" cy="1035349"/>
          </a:xfrm>
          <a:prstGeom prst="rect">
            <a:avLst/>
          </a:prstGeom>
          <a:solidFill>
            <a:srgbClr val="D8E2F3"/>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import readOpenGGCM as ropgm</a:t>
            </a:r>
            <a:endParaRPr sz="1200">
              <a:solidFill>
                <a:schemeClr val="dk1"/>
              </a:solidFill>
              <a:latin typeface="Calibri"/>
              <a:ea typeface="Calibri"/>
              <a:cs typeface="Calibri"/>
              <a:sym typeface="Calibri"/>
            </a:endParaRPr>
          </a:p>
          <a:p>
            <a:pPr marL="0" marR="0" lvl="0" indent="0" algn="l" rtl="0">
              <a:spcBef>
                <a:spcPts val="0"/>
              </a:spcBef>
              <a:spcAft>
                <a:spcPts val="0"/>
              </a:spcAft>
              <a:buNone/>
            </a:pPr>
            <a:r>
              <a:rPr lang="en-US" sz="1200">
                <a:solidFill>
                  <a:schemeClr val="dk1"/>
                </a:solidFill>
                <a:latin typeface="Calibri"/>
                <a:ea typeface="Calibri"/>
                <a:cs typeface="Calibri"/>
                <a:sym typeface="Calibri"/>
              </a:rPr>
              <a:t>. . .</a:t>
            </a:r>
            <a:endParaRPr/>
          </a:p>
          <a:p>
            <a:pPr marL="0" marR="0" lvl="0" indent="0" algn="l" rtl="0">
              <a:spcBef>
                <a:spcPts val="0"/>
              </a:spcBef>
              <a:spcAft>
                <a:spcPts val="0"/>
              </a:spcAft>
              <a:buNone/>
            </a:pPr>
            <a:r>
              <a:rPr lang="en-US" sz="1200">
                <a:solidFill>
                  <a:schemeClr val="dk1"/>
                </a:solidFill>
                <a:latin typeface="Calibri"/>
                <a:ea typeface="Calibri"/>
                <a:cs typeface="Calibri"/>
                <a:sym typeface="Calibri"/>
              </a:rPr>
              <a:t># read ‘bx’ from 3D data file (*.3df.??????):</a:t>
            </a:r>
            <a:endParaRPr/>
          </a:p>
          <a:p>
            <a:pPr marL="0" marR="0" lvl="0" indent="0" algn="l" rtl="0">
              <a:spcBef>
                <a:spcPts val="0"/>
              </a:spcBef>
              <a:spcAft>
                <a:spcPts val="0"/>
              </a:spcAft>
              <a:buNone/>
            </a:pPr>
            <a:r>
              <a:rPr lang="en-US" sz="1200">
                <a:solidFill>
                  <a:schemeClr val="dk1"/>
                </a:solidFill>
                <a:latin typeface="Calibri"/>
                <a:ea typeface="Calibri"/>
                <a:cs typeface="Calibri"/>
                <a:sym typeface="Calibri"/>
              </a:rPr>
              <a:t>(field3d,nx,ny,nz,timestring) = </a:t>
            </a:r>
            <a:endParaRPr/>
          </a:p>
          <a:p>
            <a:pPr marL="0" marR="0" lvl="0" indent="0" algn="l" rtl="0">
              <a:spcBef>
                <a:spcPts val="0"/>
              </a:spcBef>
              <a:spcAft>
                <a:spcPts val="0"/>
              </a:spcAft>
              <a:buNone/>
            </a:pPr>
            <a:r>
              <a:rPr lang="en-US" sz="1200">
                <a:solidFill>
                  <a:schemeClr val="dk1"/>
                </a:solidFill>
                <a:latin typeface="Calibri"/>
                <a:ea typeface="Calibri"/>
                <a:cs typeface="Calibri"/>
                <a:sym typeface="Calibri"/>
              </a:rPr>
              <a:t>    ropgm.read_3d_field(filepath, fieldbuffer, ’bx’)</a:t>
            </a:r>
            <a:endParaRPr/>
          </a:p>
        </p:txBody>
      </p:sp>
      <p:sp>
        <p:nvSpPr>
          <p:cNvPr id="203" name="Google Shape;203;p8"/>
          <p:cNvSpPr txBox="1"/>
          <p:nvPr/>
        </p:nvSpPr>
        <p:spPr>
          <a:xfrm>
            <a:off x="10665646" y="5282892"/>
            <a:ext cx="1294842" cy="376491"/>
          </a:xfrm>
          <a:prstGeom prst="rect">
            <a:avLst/>
          </a:prstGeom>
          <a:solidFill>
            <a:srgbClr val="D8E2F3"/>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Python use:</a:t>
            </a:r>
            <a:endParaRPr/>
          </a:p>
        </p:txBody>
      </p:sp>
      <p:sp>
        <p:nvSpPr>
          <p:cNvPr id="204" name="Google Shape;204;p8"/>
          <p:cNvSpPr txBox="1"/>
          <p:nvPr/>
        </p:nvSpPr>
        <p:spPr>
          <a:xfrm>
            <a:off x="8746426" y="1444805"/>
            <a:ext cx="2921000" cy="345116"/>
          </a:xfrm>
          <a:prstGeom prst="rect">
            <a:avLst/>
          </a:prstGeom>
          <a:solidFill>
            <a:srgbClr val="FBE4D4"/>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Using OpenGGCM Fortran library</a:t>
            </a:r>
            <a:endParaRPr sz="120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9"/>
          <p:cNvSpPr txBox="1">
            <a:spLocks noGrp="1"/>
          </p:cNvSpPr>
          <p:nvPr>
            <p:ph type="body" idx="1"/>
          </p:nvPr>
        </p:nvSpPr>
        <p:spPr>
          <a:xfrm>
            <a:off x="329378" y="1827959"/>
            <a:ext cx="10713759" cy="486122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b="1"/>
              <a:t>Collaboration Opportunities:</a:t>
            </a:r>
            <a:endParaRPr u="sng"/>
          </a:p>
          <a:p>
            <a:pPr marL="0" lvl="0" indent="0" algn="l" rtl="0">
              <a:lnSpc>
                <a:spcPct val="90000"/>
              </a:lnSpc>
              <a:spcBef>
                <a:spcPts val="1000"/>
              </a:spcBef>
              <a:spcAft>
                <a:spcPts val="0"/>
              </a:spcAft>
              <a:buClr>
                <a:schemeClr val="dk1"/>
              </a:buClr>
              <a:buSzPts val="2800"/>
              <a:buNone/>
            </a:pPr>
            <a:r>
              <a:rPr lang="en-US" b="1"/>
              <a:t>GUMICS: </a:t>
            </a:r>
            <a:endParaRPr/>
          </a:p>
          <a:p>
            <a:pPr marL="228600" lvl="0" indent="-228600" algn="l" rtl="0">
              <a:lnSpc>
                <a:spcPct val="90000"/>
              </a:lnSpc>
              <a:spcBef>
                <a:spcPts val="1000"/>
              </a:spcBef>
              <a:spcAft>
                <a:spcPts val="0"/>
              </a:spcAft>
              <a:buClr>
                <a:schemeClr val="dk1"/>
              </a:buClr>
              <a:buSzPts val="2800"/>
              <a:buChar char="•"/>
            </a:pPr>
            <a:r>
              <a:rPr lang="en-US"/>
              <a:t>Added support for GUMICS-5 *.dc files in IDL (CCMC online vis.):</a:t>
            </a:r>
            <a:endParaRPr/>
          </a:p>
          <a:p>
            <a:pPr marL="685800" lvl="1" indent="-228600" algn="l" rtl="0">
              <a:lnSpc>
                <a:spcPct val="90000"/>
              </a:lnSpc>
              <a:spcBef>
                <a:spcPts val="500"/>
              </a:spcBef>
              <a:spcAft>
                <a:spcPts val="0"/>
              </a:spcAft>
              <a:buClr>
                <a:schemeClr val="dk1"/>
              </a:buClr>
              <a:buSzPts val="2400"/>
              <a:buChar char="•"/>
            </a:pPr>
            <a:r>
              <a:rPr lang="en-US"/>
              <a:t>Grids as large as 15 million cells tested.</a:t>
            </a:r>
            <a:endParaRPr/>
          </a:p>
          <a:p>
            <a:pPr marL="685800" lvl="1" indent="-228600" algn="l" rtl="0">
              <a:lnSpc>
                <a:spcPct val="90000"/>
              </a:lnSpc>
              <a:spcBef>
                <a:spcPts val="500"/>
              </a:spcBef>
              <a:spcAft>
                <a:spcPts val="0"/>
              </a:spcAft>
              <a:buClr>
                <a:schemeClr val="dk1"/>
              </a:buClr>
              <a:buSzPts val="2400"/>
              <a:buChar char="•"/>
            </a:pPr>
            <a:r>
              <a:rPr lang="en-US"/>
              <a:t>Possible to read subregions of grid.</a:t>
            </a:r>
            <a:endParaRPr b="1"/>
          </a:p>
          <a:p>
            <a:pPr marL="0" lvl="0" indent="0" algn="l" rtl="0">
              <a:lnSpc>
                <a:spcPct val="90000"/>
              </a:lnSpc>
              <a:spcBef>
                <a:spcPts val="1000"/>
              </a:spcBef>
              <a:spcAft>
                <a:spcPts val="0"/>
              </a:spcAft>
              <a:buClr>
                <a:schemeClr val="dk1"/>
              </a:buClr>
              <a:buSzPts val="2800"/>
              <a:buNone/>
            </a:pPr>
            <a:r>
              <a:rPr lang="en-US" b="1"/>
              <a:t>GAMERA: </a:t>
            </a:r>
            <a:endParaRPr/>
          </a:p>
          <a:p>
            <a:pPr marL="228600" lvl="0" indent="-228600" algn="l" rtl="0">
              <a:lnSpc>
                <a:spcPct val="90000"/>
              </a:lnSpc>
              <a:spcBef>
                <a:spcPts val="1000"/>
              </a:spcBef>
              <a:spcAft>
                <a:spcPts val="0"/>
              </a:spcAft>
              <a:buClr>
                <a:schemeClr val="dk1"/>
              </a:buClr>
              <a:buSzPts val="2800"/>
              <a:buChar char="•"/>
            </a:pPr>
            <a:r>
              <a:rPr lang="en-US"/>
              <a:t>Model writes multi-timestep magnetosphere HDF-5 output files.</a:t>
            </a:r>
            <a:endParaRPr/>
          </a:p>
          <a:p>
            <a:pPr marL="228600" lvl="0" indent="-228600" algn="l" rtl="0">
              <a:lnSpc>
                <a:spcPct val="90000"/>
              </a:lnSpc>
              <a:spcBef>
                <a:spcPts val="1000"/>
              </a:spcBef>
              <a:spcAft>
                <a:spcPts val="0"/>
              </a:spcAft>
              <a:buClr>
                <a:schemeClr val="dk1"/>
              </a:buClr>
              <a:buSzPts val="2800"/>
              <a:buChar char="•"/>
            </a:pPr>
            <a:r>
              <a:rPr lang="en-US"/>
              <a:t>MPI model generates outputs for separate parts of grid:</a:t>
            </a:r>
            <a:endParaRPr/>
          </a:p>
          <a:p>
            <a:pPr marL="685800" lvl="1" indent="-228600" algn="l" rtl="0">
              <a:lnSpc>
                <a:spcPct val="90000"/>
              </a:lnSpc>
              <a:spcBef>
                <a:spcPts val="500"/>
              </a:spcBef>
              <a:spcAft>
                <a:spcPts val="0"/>
              </a:spcAft>
              <a:buClr>
                <a:schemeClr val="dk1"/>
              </a:buClr>
              <a:buSzPts val="2400"/>
              <a:buChar char="•"/>
            </a:pPr>
            <a:r>
              <a:rPr lang="en-US"/>
              <a:t>Parallelized reader and interpolation.</a:t>
            </a:r>
            <a:endParaRPr/>
          </a:p>
          <a:p>
            <a:pPr marL="228600" lvl="0" indent="-228600" algn="l" rtl="0">
              <a:lnSpc>
                <a:spcPct val="90000"/>
              </a:lnSpc>
              <a:spcBef>
                <a:spcPts val="1000"/>
              </a:spcBef>
              <a:spcAft>
                <a:spcPts val="0"/>
              </a:spcAft>
              <a:buClr>
                <a:schemeClr val="dk1"/>
              </a:buClr>
              <a:buSzPts val="2800"/>
              <a:buChar char="•"/>
            </a:pPr>
            <a:r>
              <a:rPr lang="en-US"/>
              <a:t>Specialized Fortran interpolator to be supplied by modelers.</a:t>
            </a:r>
            <a:endParaRPr/>
          </a:p>
        </p:txBody>
      </p:sp>
      <p:sp>
        <p:nvSpPr>
          <p:cNvPr id="210" name="Google Shape;21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a:t>
            </a:fld>
            <a:endParaRPr/>
          </a:p>
        </p:txBody>
      </p:sp>
      <p:pic>
        <p:nvPicPr>
          <p:cNvPr id="211" name="Google Shape;211;p9"/>
          <p:cNvPicPr preferRelativeResize="0"/>
          <p:nvPr/>
        </p:nvPicPr>
        <p:blipFill rotWithShape="1">
          <a:blip r:embed="rId3">
            <a:alphaModFix/>
          </a:blip>
          <a:srcRect/>
          <a:stretch/>
        </p:blipFill>
        <p:spPr>
          <a:xfrm>
            <a:off x="329379" y="131750"/>
            <a:ext cx="1136455" cy="1098573"/>
          </a:xfrm>
          <a:prstGeom prst="rect">
            <a:avLst/>
          </a:prstGeom>
          <a:noFill/>
          <a:ln>
            <a:noFill/>
          </a:ln>
        </p:spPr>
      </p:pic>
      <p:pic>
        <p:nvPicPr>
          <p:cNvPr id="212" name="Google Shape;212;p9"/>
          <p:cNvPicPr preferRelativeResize="0"/>
          <p:nvPr/>
        </p:nvPicPr>
        <p:blipFill rotWithShape="1">
          <a:blip r:embed="rId4">
            <a:alphaModFix/>
          </a:blip>
          <a:srcRect/>
          <a:stretch/>
        </p:blipFill>
        <p:spPr>
          <a:xfrm>
            <a:off x="9267973" y="227854"/>
            <a:ext cx="2594648" cy="861423"/>
          </a:xfrm>
          <a:prstGeom prst="rect">
            <a:avLst/>
          </a:prstGeom>
          <a:noFill/>
          <a:ln>
            <a:noFill/>
          </a:ln>
        </p:spPr>
      </p:pic>
      <p:sp>
        <p:nvSpPr>
          <p:cNvPr id="213" name="Google Shape;213;p9"/>
          <p:cNvSpPr txBox="1">
            <a:spLocks noGrp="1"/>
          </p:cNvSpPr>
          <p:nvPr>
            <p:ph type="title"/>
          </p:nvPr>
        </p:nvSpPr>
        <p:spPr>
          <a:xfrm>
            <a:off x="838200" y="365125"/>
            <a:ext cx="95250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Kamodo: Specialized </a:t>
            </a:r>
            <a:br>
              <a:rPr lang="en-US"/>
            </a:br>
            <a:r>
              <a:rPr lang="en-US"/>
              <a:t>Interpolators and Readers</a:t>
            </a:r>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687</TotalTime>
  <Words>1478</Words>
  <Application>Microsoft Macintosh PowerPoint</Application>
  <PresentationFormat>Widescreen</PresentationFormat>
  <Paragraphs>179</Paragraphs>
  <Slides>13</Slides>
  <Notes>12</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Calibri</vt:lpstr>
      <vt:lpstr>Arial</vt:lpstr>
      <vt:lpstr>Roboto</vt:lpstr>
      <vt:lpstr>Office Theme</vt:lpstr>
      <vt:lpstr>Kamodo and CCMC-Vis: CCMC Tools for Visualization and Analysis</vt:lpstr>
      <vt:lpstr>The Kamodo Team</vt:lpstr>
      <vt:lpstr>Outline</vt:lpstr>
      <vt:lpstr>Kamodo: Simplifying Model Data Access at CCMC</vt:lpstr>
      <vt:lpstr>PowerPoint Presentation</vt:lpstr>
      <vt:lpstr>Kamodo: Demo Notebooks</vt:lpstr>
      <vt:lpstr>Kamodo: Specialized  Interpolators and Readers</vt:lpstr>
      <vt:lpstr>Kamodo: Specialized  Interpolators and Readers</vt:lpstr>
      <vt:lpstr>Kamodo: Specialized  Interpolators and Readers</vt:lpstr>
      <vt:lpstr>CCMC-Vis: Added Features</vt:lpstr>
      <vt:lpstr>Kamodo-Core Remote Procedure Call (RPC) Update </vt:lpstr>
      <vt:lpstr>Kamodo-Core Code Free Interface</vt:lpstr>
      <vt:lpstr>Kamodo: Future Plans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Kamodo and CCMC-Vis: CCMC Tools for Visualization and Analysis</dc:title>
  <dc:creator>Rebecca Ringuette</dc:creator>
  <cp:lastModifiedBy>De Zeeuw, Darren (GSFC-674.0)[CATHOLIC UNIV OF AMERICA]</cp:lastModifiedBy>
  <cp:revision>13</cp:revision>
  <dcterms:created xsi:type="dcterms:W3CDTF">2021-03-11T18:01:49Z</dcterms:created>
  <dcterms:modified xsi:type="dcterms:W3CDTF">2022-06-10T18:47:11Z</dcterms:modified>
</cp:coreProperties>
</file>