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7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y="6858000" cx="12192000"/>
  <p:notesSz cx="6858000" cy="9144000"/>
  <p:embeddedFontLst>
    <p:embeddedFont>
      <p:font typeface="Helvetica Neue"/>
      <p:regular r:id="rId14"/>
      <p:bold r:id="rId15"/>
      <p:italic r:id="rId16"/>
      <p:boldItalic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HelveticaNeue-bold.fntdata"/><Relationship Id="rId14" Type="http://schemas.openxmlformats.org/officeDocument/2006/relationships/font" Target="fonts/HelveticaNeue-regular.fntdata"/><Relationship Id="rId17" Type="http://schemas.openxmlformats.org/officeDocument/2006/relationships/font" Target="fonts/HelveticaNeue-boldItalic.fntdata"/><Relationship Id="rId16" Type="http://schemas.openxmlformats.org/officeDocument/2006/relationships/font" Target="fonts/HelveticaNeue-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11cf9df17e9_0_4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11cf9df17e9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11cf9df17e9_0_7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11cf9df17e9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11d15fb941e_0_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11d15fb941e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11d15fb941e_0_1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11d15fb941e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11cf9df17e9_0_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11cf9df17e9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13379bc7ce0_0_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13379bc7ce0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11cf9df17e9_0_5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11cf9df17e9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11cf9df17e9_0_9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11cf9df17e9_0_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2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9" name="Google Shape;19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2" name="Google Shape;22;p2"/>
          <p:cNvSpPr txBox="1"/>
          <p:nvPr/>
        </p:nvSpPr>
        <p:spPr>
          <a:xfrm>
            <a:off x="7698259" y="247135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 txBox="1"/>
          <p:nvPr>
            <p:ph type="title"/>
          </p:nvPr>
        </p:nvSpPr>
        <p:spPr>
          <a:xfrm>
            <a:off x="838200" y="492922"/>
            <a:ext cx="10515600" cy="6089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1" type="body"/>
          </p:nvPr>
        </p:nvSpPr>
        <p:spPr>
          <a:xfrm>
            <a:off x="838200" y="1252330"/>
            <a:ext cx="10515600" cy="49246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" name="Google Shape;26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4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b="0" i="0"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2" name="Google Shape;32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"/>
          <p:cNvSpPr txBox="1"/>
          <p:nvPr>
            <p:ph type="title"/>
          </p:nvPr>
        </p:nvSpPr>
        <p:spPr>
          <a:xfrm>
            <a:off x="838200" y="492922"/>
            <a:ext cx="10515600" cy="6089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5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 b="0" i="0"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 b="0" i="0"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 b="0" i="0"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 b="0" i="0"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 b="0" i="0"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b="1" sz="2400"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6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6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b="1" sz="2400"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6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7"/>
          <p:cNvSpPr txBox="1"/>
          <p:nvPr>
            <p:ph type="title"/>
          </p:nvPr>
        </p:nvSpPr>
        <p:spPr>
          <a:xfrm>
            <a:off x="838200" y="492922"/>
            <a:ext cx="10515600" cy="6089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Char char="•"/>
              <a:defRPr sz="3200"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800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 sz="2400"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 sz="2000"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 sz="2000"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3" name="Google Shape;63;p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4" name="Google Shape;64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0" name="Google Shape;70;p1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1" name="Google Shape;71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7.xml"/><Relationship Id="rId10" Type="http://schemas.openxmlformats.org/officeDocument/2006/relationships/slideLayout" Target="../slideLayouts/slideLayout6.xml"/><Relationship Id="rId13" Type="http://schemas.openxmlformats.org/officeDocument/2006/relationships/slideLayout" Target="../slideLayouts/slideLayout9.xml"/><Relationship Id="rId12" Type="http://schemas.openxmlformats.org/officeDocument/2006/relationships/slideLayout" Target="../slideLayouts/slideLayout8.xml"/><Relationship Id="rId1" Type="http://schemas.openxmlformats.org/officeDocument/2006/relationships/image" Target="../media/image16.png"/><Relationship Id="rId2" Type="http://schemas.openxmlformats.org/officeDocument/2006/relationships/image" Target="../media/image11.png"/><Relationship Id="rId3" Type="http://schemas.openxmlformats.org/officeDocument/2006/relationships/image" Target="../media/image1.png"/><Relationship Id="rId4" Type="http://schemas.openxmlformats.org/officeDocument/2006/relationships/image" Target="../media/image5.png"/><Relationship Id="rId9" Type="http://schemas.openxmlformats.org/officeDocument/2006/relationships/slideLayout" Target="../slideLayouts/slideLayout5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1.xml"/><Relationship Id="rId6" Type="http://schemas.openxmlformats.org/officeDocument/2006/relationships/slideLayout" Target="../slideLayouts/slideLayout2.xml"/><Relationship Id="rId7" Type="http://schemas.openxmlformats.org/officeDocument/2006/relationships/slideLayout" Target="../slideLayouts/slideLayout3.xml"/><Relationship Id="rId8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CMC_image2.tiff" id="6" name="Google Shape;6;p1"/>
          <p:cNvPicPr preferRelativeResize="0"/>
          <p:nvPr/>
        </p:nvPicPr>
        <p:blipFill rotWithShape="1">
          <a:blip r:embed="rId1">
            <a:alphaModFix amt="11000"/>
          </a:blip>
          <a:srcRect b="35081" l="1115" r="787" t="41729"/>
          <a:stretch/>
        </p:blipFill>
        <p:spPr>
          <a:xfrm>
            <a:off x="0" y="0"/>
            <a:ext cx="12192000" cy="3123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7" name="Google Shape;7;p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10646" y="-33316"/>
            <a:ext cx="1311055" cy="105237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NASA Logo small.gif                                            00003952STAAC Graphics MP              ABA78158:" id="8" name="Google Shape;8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205019" y="114456"/>
            <a:ext cx="939338" cy="80678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9;p1"/>
          <p:cNvSpPr txBox="1"/>
          <p:nvPr>
            <p:ph idx="1" type="body"/>
          </p:nvPr>
        </p:nvSpPr>
        <p:spPr>
          <a:xfrm>
            <a:off x="838200" y="1252330"/>
            <a:ext cx="10515600" cy="49246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" name="Google Shape;12;p1"/>
          <p:cNvSpPr txBox="1"/>
          <p:nvPr/>
        </p:nvSpPr>
        <p:spPr>
          <a:xfrm>
            <a:off x="5029390" y="4551"/>
            <a:ext cx="213322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C0C0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CCMC 2022 Workshop</a:t>
            </a:r>
            <a:endParaRPr/>
          </a:p>
        </p:txBody>
      </p:sp>
      <p:sp>
        <p:nvSpPr>
          <p:cNvPr id="13" name="Google Shape;13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b="1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4" name="Google Shape;14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5" name="Google Shape;15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249531" y="66909"/>
            <a:ext cx="851923" cy="851923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5"/>
    <p:sldLayoutId id="2147483649" r:id="rId6"/>
    <p:sldLayoutId id="2147483650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8.png"/><Relationship Id="rId4" Type="http://schemas.openxmlformats.org/officeDocument/2006/relationships/hyperlink" Target="https://www.freepik.com/psd/laptop-phone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image" Target="../media/image15.png"/><Relationship Id="rId5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designsystem.digital.gov/" TargetMode="External"/><Relationship Id="rId4" Type="http://schemas.openxmlformats.org/officeDocument/2006/relationships/image" Target="../media/image2.png"/><Relationship Id="rId5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0.png"/><Relationship Id="rId4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ccmc.gsfc.nasa.gov/models/" TargetMode="External"/><Relationship Id="rId4" Type="http://schemas.openxmlformats.org/officeDocument/2006/relationships/hyperlink" Target="https://ccmc.gsfc.nasa.gov/models/?services=Runs-on-Request&amp;domains=Geospace" TargetMode="External"/><Relationship Id="rId5" Type="http://schemas.openxmlformats.org/officeDocument/2006/relationships/image" Target="../media/image14.png"/><Relationship Id="rId6" Type="http://schemas.openxmlformats.org/officeDocument/2006/relationships/image" Target="../media/image10.png"/><Relationship Id="rId7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7.png"/><Relationship Id="rId4" Type="http://schemas.openxmlformats.org/officeDocument/2006/relationships/image" Target="../media/image19.png"/><Relationship Id="rId5" Type="http://schemas.openxmlformats.org/officeDocument/2006/relationships/hyperlink" Target="https://ccmc.gsfc.nasa.gov/tools/runs-on-request/" TargetMode="External"/><Relationship Id="rId6" Type="http://schemas.openxmlformats.org/officeDocument/2006/relationships/hyperlink" Target="https://ccmc.gsfc.nasa.gov/tools/runs-on-request/" TargetMode="External"/><Relationship Id="rId7" Type="http://schemas.openxmlformats.org/officeDocument/2006/relationships/hyperlink" Target="https://ccmc.gsfc.nasa.gov/models/?services=Runs-on-Request" TargetMode="External"/><Relationship Id="rId8" Type="http://schemas.openxmlformats.org/officeDocument/2006/relationships/image" Target="../media/image1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ccmc.gsfc.nasa.gov/tools/" TargetMode="External"/><Relationship Id="rId4" Type="http://schemas.openxmlformats.org/officeDocument/2006/relationships/image" Target="../media/image13.png"/><Relationship Id="rId5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1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/>
              <a:t>New CCMC Website</a:t>
            </a:r>
            <a:endParaRPr/>
          </a:p>
        </p:txBody>
      </p:sp>
      <p:sp>
        <p:nvSpPr>
          <p:cNvPr id="79" name="Google Shape;79;p11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Tyler Schiewe</a:t>
            </a:r>
            <a:endParaRPr/>
          </a:p>
        </p:txBody>
      </p:sp>
      <p:sp>
        <p:nvSpPr>
          <p:cNvPr id="80" name="Google Shape;80;p11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oogle Shape;85;p12"/>
          <p:cNvGrpSpPr/>
          <p:nvPr/>
        </p:nvGrpSpPr>
        <p:grpSpPr>
          <a:xfrm>
            <a:off x="2774851" y="287031"/>
            <a:ext cx="9172933" cy="6360521"/>
            <a:chOff x="1841240" y="106047"/>
            <a:chExt cx="7307945" cy="4931401"/>
          </a:xfrm>
        </p:grpSpPr>
        <p:pic>
          <p:nvPicPr>
            <p:cNvPr id="86" name="Google Shape;86;p1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841240" y="106047"/>
              <a:ext cx="7307945" cy="49314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7" name="Google Shape;87;p12"/>
            <p:cNvSpPr txBox="1"/>
            <p:nvPr/>
          </p:nvSpPr>
          <p:spPr>
            <a:xfrm rot="432363">
              <a:off x="6302702" y="4551767"/>
              <a:ext cx="2104623" cy="2149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00" u="sng">
                  <a:solidFill>
                    <a:srgbClr val="EEEEEE"/>
                  </a:solidFill>
                  <a:hlinkClick r:id="rId4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Laptop phone psd created by riandra - www.freepik.com</a:t>
              </a:r>
              <a:endParaRPr sz="600">
                <a:solidFill>
                  <a:srgbClr val="EEEEEE"/>
                </a:solidFill>
              </a:endParaRPr>
            </a:p>
          </p:txBody>
        </p:sp>
      </p:grpSp>
      <p:sp>
        <p:nvSpPr>
          <p:cNvPr id="88" name="Google Shape;88;p12"/>
          <p:cNvSpPr txBox="1"/>
          <p:nvPr>
            <p:ph type="title"/>
          </p:nvPr>
        </p:nvSpPr>
        <p:spPr>
          <a:xfrm>
            <a:off x="838200" y="492922"/>
            <a:ext cx="10515600" cy="609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 Goals</a:t>
            </a:r>
            <a:endParaRPr/>
          </a:p>
        </p:txBody>
      </p:sp>
      <p:sp>
        <p:nvSpPr>
          <p:cNvPr id="89" name="Google Shape;89;p12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0" name="Google Shape;90;p12"/>
          <p:cNvSpPr txBox="1"/>
          <p:nvPr/>
        </p:nvSpPr>
        <p:spPr>
          <a:xfrm>
            <a:off x="426725" y="1713175"/>
            <a:ext cx="4843200" cy="195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SzPts val="2300"/>
              <a:buFont typeface="Helvetica Neue"/>
              <a:buAutoNum type="arabicPeriod"/>
            </a:pPr>
            <a:r>
              <a:rPr lang="en-US" sz="2300">
                <a:latin typeface="Helvetica Neue"/>
                <a:ea typeface="Helvetica Neue"/>
                <a:cs typeface="Helvetica Neue"/>
                <a:sym typeface="Helvetica Neue"/>
              </a:rPr>
              <a:t>Focus on static content</a:t>
            </a:r>
            <a:endParaRPr sz="23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SzPts val="2300"/>
              <a:buFont typeface="Helvetica Neue"/>
              <a:buAutoNum type="arabicPeriod"/>
            </a:pPr>
            <a:r>
              <a:rPr lang="en-US" sz="2300">
                <a:latin typeface="Helvetica Neue"/>
                <a:ea typeface="Helvetica Neue"/>
                <a:cs typeface="Helvetica Neue"/>
                <a:sym typeface="Helvetica Neue"/>
              </a:rPr>
              <a:t>Make content:</a:t>
            </a:r>
            <a:endParaRPr sz="23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74650" lvl="1" marL="914400" rtl="0" algn="l">
              <a:spcBef>
                <a:spcPts val="0"/>
              </a:spcBef>
              <a:spcAft>
                <a:spcPts val="0"/>
              </a:spcAft>
              <a:buSzPts val="2300"/>
              <a:buFont typeface="Helvetica Neue"/>
              <a:buAutoNum type="alphaLcPeriod"/>
            </a:pPr>
            <a:r>
              <a:rPr lang="en-US" sz="2300">
                <a:latin typeface="Helvetica Neue"/>
                <a:ea typeface="Helvetica Neue"/>
                <a:cs typeface="Helvetica Neue"/>
                <a:sym typeface="Helvetica Neue"/>
              </a:rPr>
              <a:t>Easier to </a:t>
            </a:r>
            <a:r>
              <a:rPr b="1" lang="en-US" sz="2300">
                <a:latin typeface="Helvetica Neue"/>
                <a:ea typeface="Helvetica Neue"/>
                <a:cs typeface="Helvetica Neue"/>
                <a:sym typeface="Helvetica Neue"/>
              </a:rPr>
              <a:t>find</a:t>
            </a:r>
            <a:endParaRPr b="1" sz="23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74650" lvl="1" marL="914400" rtl="0" algn="l">
              <a:spcBef>
                <a:spcPts val="0"/>
              </a:spcBef>
              <a:spcAft>
                <a:spcPts val="0"/>
              </a:spcAft>
              <a:buSzPts val="2300"/>
              <a:buFont typeface="Helvetica Neue"/>
              <a:buAutoNum type="alphaLcPeriod"/>
            </a:pPr>
            <a:r>
              <a:rPr lang="en-US" sz="2300">
                <a:latin typeface="Helvetica Neue"/>
                <a:ea typeface="Helvetica Neue"/>
                <a:cs typeface="Helvetica Neue"/>
                <a:sym typeface="Helvetica Neue"/>
              </a:rPr>
              <a:t>Easier to </a:t>
            </a:r>
            <a:r>
              <a:rPr b="1" lang="en-US" sz="2300">
                <a:latin typeface="Helvetica Neue"/>
                <a:ea typeface="Helvetica Neue"/>
                <a:cs typeface="Helvetica Neue"/>
                <a:sym typeface="Helvetica Neue"/>
              </a:rPr>
              <a:t>read</a:t>
            </a:r>
            <a:endParaRPr b="1" sz="23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74650" lvl="1" marL="914400" rtl="0" algn="l">
              <a:spcBef>
                <a:spcPts val="0"/>
              </a:spcBef>
              <a:spcAft>
                <a:spcPts val="0"/>
              </a:spcAft>
              <a:buSzPts val="2300"/>
              <a:buFont typeface="Helvetica Neue"/>
              <a:buAutoNum type="alphaLcPeriod"/>
            </a:pPr>
            <a:r>
              <a:rPr lang="en-US" sz="2300">
                <a:latin typeface="Helvetica Neue"/>
                <a:ea typeface="Helvetica Neue"/>
                <a:cs typeface="Helvetica Neue"/>
                <a:sym typeface="Helvetica Neue"/>
              </a:rPr>
              <a:t>Easier to </a:t>
            </a:r>
            <a:r>
              <a:rPr b="1" lang="en-US" sz="2300">
                <a:latin typeface="Helvetica Neue"/>
                <a:ea typeface="Helvetica Neue"/>
                <a:cs typeface="Helvetica Neue"/>
                <a:sym typeface="Helvetica Neue"/>
              </a:rPr>
              <a:t>edit</a:t>
            </a:r>
            <a:endParaRPr b="1" sz="23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3"/>
          <p:cNvSpPr txBox="1"/>
          <p:nvPr>
            <p:ph type="title"/>
          </p:nvPr>
        </p:nvSpPr>
        <p:spPr>
          <a:xfrm>
            <a:off x="838200" y="492922"/>
            <a:ext cx="10515600" cy="609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 Easier to Find</a:t>
            </a:r>
            <a:endParaRPr/>
          </a:p>
        </p:txBody>
      </p:sp>
      <p:sp>
        <p:nvSpPr>
          <p:cNvPr id="96" name="Google Shape;96;p13"/>
          <p:cNvSpPr txBox="1"/>
          <p:nvPr>
            <p:ph idx="1" type="body"/>
          </p:nvPr>
        </p:nvSpPr>
        <p:spPr>
          <a:xfrm>
            <a:off x="457200" y="1368425"/>
            <a:ext cx="41985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Full-site search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Reorganized menu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Restructured pages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Merged small pages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Removed duplicate content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Archived legacy pages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Breadcrumb navigation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Auto-generated table of contents with jump links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Last-updated timestamp</a:t>
            </a: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7" name="Google Shape;9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71625" y="1203850"/>
            <a:ext cx="6481100" cy="461465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98" name="Google Shape;98;p13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99" name="Google Shape;99;p13"/>
          <p:cNvPicPr preferRelativeResize="0"/>
          <p:nvPr/>
        </p:nvPicPr>
        <p:blipFill rotWithShape="1">
          <a:blip r:embed="rId4">
            <a:alphaModFix/>
          </a:blip>
          <a:srcRect b="30704" l="0" r="0" t="0"/>
          <a:stretch/>
        </p:blipFill>
        <p:spPr>
          <a:xfrm>
            <a:off x="5171625" y="1203850"/>
            <a:ext cx="6481099" cy="4614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3"/>
          <p:cNvPicPr preferRelativeResize="0"/>
          <p:nvPr/>
        </p:nvPicPr>
        <p:blipFill rotWithShape="1">
          <a:blip r:embed="rId5">
            <a:alphaModFix/>
          </a:blip>
          <a:srcRect b="22269" l="0" r="0" t="0"/>
          <a:stretch/>
        </p:blipFill>
        <p:spPr>
          <a:xfrm>
            <a:off x="5171625" y="1203850"/>
            <a:ext cx="6481101" cy="4614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4"/>
          <p:cNvSpPr txBox="1"/>
          <p:nvPr>
            <p:ph type="title"/>
          </p:nvPr>
        </p:nvSpPr>
        <p:spPr>
          <a:xfrm>
            <a:off x="838200" y="492922"/>
            <a:ext cx="10515600" cy="609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 Easier to Read</a:t>
            </a:r>
            <a:endParaRPr/>
          </a:p>
        </p:txBody>
      </p:sp>
      <p:sp>
        <p:nvSpPr>
          <p:cNvPr id="106" name="Google Shape;106;p14"/>
          <p:cNvSpPr txBox="1"/>
          <p:nvPr>
            <p:ph idx="1" type="body"/>
          </p:nvPr>
        </p:nvSpPr>
        <p:spPr>
          <a:xfrm>
            <a:off x="457200" y="1368425"/>
            <a:ext cx="47784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Cohesive design using </a:t>
            </a:r>
            <a:r>
              <a:rPr lang="en-US" sz="18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USWDS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Mobile-friendly and responsive layout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Consistent font size and content width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Pre-designed, accessible components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Interactive filters for list pages</a:t>
            </a: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7" name="Google Shape;107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40400" y="1254400"/>
            <a:ext cx="6478451" cy="50008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08" name="Google Shape;108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61749" y="3253175"/>
            <a:ext cx="3656575" cy="3083324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09" name="Google Shape;109;p14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5"/>
          <p:cNvSpPr txBox="1"/>
          <p:nvPr>
            <p:ph type="title"/>
          </p:nvPr>
        </p:nvSpPr>
        <p:spPr>
          <a:xfrm>
            <a:off x="838200" y="492922"/>
            <a:ext cx="10515600" cy="609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 Easier to Edit</a:t>
            </a:r>
            <a:endParaRPr/>
          </a:p>
        </p:txBody>
      </p:sp>
      <p:sp>
        <p:nvSpPr>
          <p:cNvPr id="115" name="Google Shape;115;p15"/>
          <p:cNvSpPr txBox="1"/>
          <p:nvPr>
            <p:ph idx="1" type="body"/>
          </p:nvPr>
        </p:nvSpPr>
        <p:spPr>
          <a:xfrm>
            <a:off x="457200" y="1368425"/>
            <a:ext cx="52677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In-browser, WYSIWYG, no-code editing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Version-controlled in Gitlab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Allows edits from external contributors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Full commit history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Branching enables experimentation and collaboration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Automated build pipeline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Optimizations at build stage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Quality checks at test stage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Easy deployment to cloud</a:t>
            </a: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6" name="Google Shape;116;p15"/>
          <p:cNvPicPr preferRelativeResize="0"/>
          <p:nvPr/>
        </p:nvPicPr>
        <p:blipFill rotWithShape="1">
          <a:blip r:embed="rId3">
            <a:alphaModFix/>
          </a:blip>
          <a:srcRect b="0" l="0" r="27065" t="0"/>
          <a:stretch/>
        </p:blipFill>
        <p:spPr>
          <a:xfrm>
            <a:off x="6282400" y="1318313"/>
            <a:ext cx="5379876" cy="4070026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17" name="Google Shape;117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39673" y="5120525"/>
            <a:ext cx="4692850" cy="8752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18" name="Google Shape;118;p15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6"/>
          <p:cNvSpPr txBox="1"/>
          <p:nvPr>
            <p:ph type="title"/>
          </p:nvPr>
        </p:nvSpPr>
        <p:spPr>
          <a:xfrm>
            <a:off x="838200" y="492922"/>
            <a:ext cx="10515600" cy="609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 </a:t>
            </a:r>
            <a:r>
              <a:rPr lang="en-US"/>
              <a:t>Model Catalog</a:t>
            </a:r>
            <a:endParaRPr/>
          </a:p>
        </p:txBody>
      </p:sp>
      <p:sp>
        <p:nvSpPr>
          <p:cNvPr id="124" name="Google Shape;124;p16"/>
          <p:cNvSpPr txBox="1"/>
          <p:nvPr>
            <p:ph idx="1" type="body"/>
          </p:nvPr>
        </p:nvSpPr>
        <p:spPr>
          <a:xfrm>
            <a:off x="457200" y="1368425"/>
            <a:ext cx="45036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sz="18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https://ccmc.gsfc.nasa.gov/models/</a:t>
            </a:r>
            <a:r>
              <a:rPr lang="en-US" sz="1800">
                <a:latin typeface="Arial"/>
                <a:ea typeface="Arial"/>
                <a:cs typeface="Arial"/>
                <a:sym typeface="Arial"/>
              </a:rPr>
              <a:t> 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Generated from CCMC Metadata Registry (CMR)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Find all models according to services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Filter by domain, phenomena, etc.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Shareable: </a:t>
            </a:r>
            <a:r>
              <a:rPr lang="en-US" sz="18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https://ccmc.gsfc.nasa.gov/models/?services=Runs-on-Request&amp;domains=Geospace</a:t>
            </a: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5" name="Google Shape;125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30875" y="1102525"/>
            <a:ext cx="6749900" cy="524694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26" name="Google Shape;126;p16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27" name="Google Shape;127;p16"/>
          <p:cNvPicPr preferRelativeResize="0"/>
          <p:nvPr/>
        </p:nvPicPr>
        <p:blipFill rotWithShape="1">
          <a:blip r:embed="rId6">
            <a:alphaModFix/>
          </a:blip>
          <a:srcRect b="11964" l="0" r="0" t="0"/>
          <a:stretch/>
        </p:blipFill>
        <p:spPr>
          <a:xfrm>
            <a:off x="5230875" y="1106250"/>
            <a:ext cx="6749901" cy="524695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28" name="Google Shape;128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74869" y="4005144"/>
            <a:ext cx="4795300" cy="2385575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17"/>
          <p:cNvPicPr preferRelativeResize="0"/>
          <p:nvPr/>
        </p:nvPicPr>
        <p:blipFill rotWithShape="1">
          <a:blip r:embed="rId3">
            <a:alphaModFix/>
          </a:blip>
          <a:srcRect b="14354" l="0" r="0" t="0"/>
          <a:stretch/>
        </p:blipFill>
        <p:spPr>
          <a:xfrm>
            <a:off x="5230875" y="1091675"/>
            <a:ext cx="6749900" cy="5246951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34" name="Google Shape;134;p17"/>
          <p:cNvPicPr preferRelativeResize="0"/>
          <p:nvPr/>
        </p:nvPicPr>
        <p:blipFill rotWithShape="1">
          <a:blip r:embed="rId4">
            <a:alphaModFix/>
          </a:blip>
          <a:srcRect b="-140" l="0" r="0" t="0"/>
          <a:stretch/>
        </p:blipFill>
        <p:spPr>
          <a:xfrm>
            <a:off x="5230875" y="1091675"/>
            <a:ext cx="6749899" cy="524695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35" name="Google Shape;135;p17"/>
          <p:cNvSpPr txBox="1"/>
          <p:nvPr>
            <p:ph type="title"/>
          </p:nvPr>
        </p:nvSpPr>
        <p:spPr>
          <a:xfrm>
            <a:off x="838200" y="492922"/>
            <a:ext cx="10515600" cy="609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 Request a Run Page</a:t>
            </a:r>
            <a:endParaRPr/>
          </a:p>
        </p:txBody>
      </p:sp>
      <p:sp>
        <p:nvSpPr>
          <p:cNvPr id="136" name="Google Shape;136;p17"/>
          <p:cNvSpPr txBox="1"/>
          <p:nvPr>
            <p:ph idx="1" type="body"/>
          </p:nvPr>
        </p:nvSpPr>
        <p:spPr>
          <a:xfrm>
            <a:off x="457200" y="1368425"/>
            <a:ext cx="4206900" cy="1938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sz="18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https://ccmc.gsfc.nasa.gov/tools/runs-on-request/</a:t>
            </a:r>
            <a:r>
              <a:rPr lang="en-US" sz="18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 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Replace duplicate and manually updated pages with model catalog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</a:pPr>
            <a:r>
              <a:rPr lang="en-US" sz="18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7"/>
              </a:rPr>
              <a:t>https://ccmc.gsfc.nasa.gov/models/?services=Runs-on-Request</a:t>
            </a: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17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38" name="Google Shape;138;p1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23924" y="3671300"/>
            <a:ext cx="4437699" cy="23114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8"/>
          <p:cNvSpPr txBox="1"/>
          <p:nvPr>
            <p:ph type="title"/>
          </p:nvPr>
        </p:nvSpPr>
        <p:spPr>
          <a:xfrm>
            <a:off x="838200" y="492922"/>
            <a:ext cx="10515600" cy="609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 Tools Page</a:t>
            </a:r>
            <a:endParaRPr/>
          </a:p>
        </p:txBody>
      </p:sp>
      <p:sp>
        <p:nvSpPr>
          <p:cNvPr id="144" name="Google Shape;144;p18"/>
          <p:cNvSpPr txBox="1"/>
          <p:nvPr>
            <p:ph idx="1" type="body"/>
          </p:nvPr>
        </p:nvSpPr>
        <p:spPr>
          <a:xfrm>
            <a:off x="457200" y="1368425"/>
            <a:ext cx="41478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sz="18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https://ccmc.gsfc.nasa.gov/tools/</a:t>
            </a:r>
            <a:r>
              <a:rPr lang="en-US" sz="1800">
                <a:latin typeface="Arial"/>
                <a:ea typeface="Arial"/>
                <a:cs typeface="Arial"/>
                <a:sym typeface="Arial"/>
              </a:rPr>
              <a:t> 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All tools in one place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Landing pages for all tools with info and link to app</a:t>
            </a: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5" name="Google Shape;145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33450" y="1020125"/>
            <a:ext cx="4920500" cy="5427349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46" name="Google Shape;146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9925" y="3221920"/>
            <a:ext cx="5557799" cy="2582825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47" name="Google Shape;147;p18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9"/>
          <p:cNvSpPr txBox="1"/>
          <p:nvPr/>
        </p:nvSpPr>
        <p:spPr>
          <a:xfrm>
            <a:off x="3674400" y="3228900"/>
            <a:ext cx="48432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latin typeface="Helvetica Neue"/>
                <a:ea typeface="Helvetica Neue"/>
                <a:cs typeface="Helvetica Neue"/>
                <a:sym typeface="Helvetica Neue"/>
              </a:rPr>
              <a:t>Questions?</a:t>
            </a:r>
            <a:endParaRPr sz="22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3" name="Google Shape;153;p19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CMC 2022 Workshop - Logos">
  <a:themeElements>
    <a:clrScheme name="CCMC color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059A6"/>
      </a:accent1>
      <a:accent2>
        <a:srgbClr val="E6982A"/>
      </a:accent2>
      <a:accent3>
        <a:srgbClr val="A5A5A5"/>
      </a:accent3>
      <a:accent4>
        <a:srgbClr val="F6CE98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