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Helvetica Neue" panose="02000503000000020004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jx32O+yE9QnlyOYWxiophj3tJf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" name="Google Shape;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Cohesiveness between different models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All part of Instant Run system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Change one aspect, change them all at once</a:t>
            </a:r>
            <a:endParaRPr/>
          </a:p>
        </p:txBody>
      </p:sp>
      <p:sp>
        <p:nvSpPr>
          <p:cNvPr id="153" name="Google Shape;15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" name="Google Shape;16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87" name="Google Shape;8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Quick overview, I’ll be explaining the reasoning for each one more in depth in the following slides</a:t>
            </a:r>
            <a:endParaRPr/>
          </a:p>
        </p:txBody>
      </p:sp>
      <p:sp>
        <p:nvSpPr>
          <p:cNvPr id="95" name="Google Shape;9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380e9ed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g13380e9ed1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g13380e9ed1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Graphs are more interactive, appealing to look at, and easier to extract information</a:t>
            </a:r>
            <a:endParaRPr/>
          </a:p>
        </p:txBody>
      </p:sp>
      <p:sp>
        <p:nvSpPr>
          <p:cNvPr id="145" name="Google Shape;14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5"/>
          <p:cNvSpPr txBox="1">
            <a:spLocks noGrp="1"/>
          </p:cNvSpPr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body" idx="1"/>
          </p:nvPr>
        </p:nvSpPr>
        <p:spPr>
          <a:xfrm>
            <a:off x="838200" y="1252330"/>
            <a:ext cx="10515600" cy="4924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16"/>
          <p:cNvSpPr txBox="1"/>
          <p:nvPr/>
        </p:nvSpPr>
        <p:spPr>
          <a:xfrm>
            <a:off x="7698259" y="24713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8"/>
          <p:cNvSpPr txBox="1">
            <a:spLocks noGrp="1"/>
          </p:cNvSpPr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0"/>
          <p:cNvSpPr txBox="1">
            <a:spLocks noGrp="1"/>
          </p:cNvSpPr>
          <p:nvPr>
            <p:ph type="title"/>
          </p:nvPr>
        </p:nvSpPr>
        <p:spPr>
          <a:xfrm>
            <a:off x="838200" y="492922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4" descr="CCMC_image2.tiff"/>
          <p:cNvPicPr preferRelativeResize="0"/>
          <p:nvPr/>
        </p:nvPicPr>
        <p:blipFill rotWithShape="1">
          <a:blip r:embed="rId11">
            <a:alphaModFix amt="11000"/>
          </a:blip>
          <a:srcRect l="1115" t="41729" r="787" b="35081"/>
          <a:stretch/>
        </p:blipFill>
        <p:spPr>
          <a:xfrm>
            <a:off x="0" y="0"/>
            <a:ext cx="12192000" cy="31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4" descr="Icon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10646" y="-33316"/>
            <a:ext cx="1311055" cy="1052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4" descr="NASA Logo small.gif                                            00003952STAAC Graphics MP              ABA78158: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205019" y="114456"/>
            <a:ext cx="939338" cy="8067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4"/>
          <p:cNvSpPr txBox="1">
            <a:spLocks noGrp="1"/>
          </p:cNvSpPr>
          <p:nvPr>
            <p:ph type="body" idx="1"/>
          </p:nvPr>
        </p:nvSpPr>
        <p:spPr>
          <a:xfrm>
            <a:off x="838200" y="1252330"/>
            <a:ext cx="10515600" cy="4924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14"/>
          <p:cNvSpPr txBox="1"/>
          <p:nvPr/>
        </p:nvSpPr>
        <p:spPr>
          <a:xfrm>
            <a:off x="5029390" y="4551"/>
            <a:ext cx="21332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C0C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CCMC 2022 Workshop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" name="Google Shape;19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249531" y="66909"/>
            <a:ext cx="851923" cy="85192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"/>
          <p:cNvSpPr txBox="1">
            <a:spLocks noGrp="1"/>
          </p:cNvSpPr>
          <p:nvPr>
            <p:ph type="title"/>
          </p:nvPr>
        </p:nvSpPr>
        <p:spPr>
          <a:xfrm>
            <a:off x="838200" y="2820090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Instant Run System (IR)</a:t>
            </a:r>
            <a:endParaRPr/>
          </a:p>
        </p:txBody>
      </p:sp>
      <p:sp>
        <p:nvSpPr>
          <p:cNvPr id="83" name="Google Shape;83;p1"/>
          <p:cNvSpPr txBox="1">
            <a:spLocks noGrp="1"/>
          </p:cNvSpPr>
          <p:nvPr>
            <p:ph type="body" idx="1"/>
          </p:nvPr>
        </p:nvSpPr>
        <p:spPr>
          <a:xfrm>
            <a:off x="838200" y="3776870"/>
            <a:ext cx="10515600" cy="608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Mark Moussa, Rita Owens and CCMC Team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1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2" b="19563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1" descr="Graphical user interface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-1" b="718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1"/>
          <p:cNvSpPr txBox="1"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45700" rIns="1827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2" descr="Tabl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26668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2" descr="Graphical user interface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-1" b="718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2"/>
          <p:cNvSpPr txBox="1"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45700" rIns="1827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"/>
          <p:cNvSpPr txBox="1">
            <a:spLocks noGrp="1"/>
          </p:cNvSpPr>
          <p:nvPr>
            <p:ph type="title"/>
          </p:nvPr>
        </p:nvSpPr>
        <p:spPr>
          <a:xfrm>
            <a:off x="838200" y="2820090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Questions?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title"/>
          </p:nvPr>
        </p:nvSpPr>
        <p:spPr>
          <a:xfrm>
            <a:off x="838200" y="1486835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Next Generation Instant Run Overview</a:t>
            </a:r>
            <a:endParaRPr/>
          </a:p>
        </p:txBody>
      </p:sp>
      <p:sp>
        <p:nvSpPr>
          <p:cNvPr id="90" name="Google Shape;90;p2"/>
          <p:cNvSpPr txBox="1">
            <a:spLocks noGrp="1"/>
          </p:cNvSpPr>
          <p:nvPr>
            <p:ph type="body" idx="1"/>
          </p:nvPr>
        </p:nvSpPr>
        <p:spPr>
          <a:xfrm>
            <a:off x="838200" y="2494722"/>
            <a:ext cx="10515600" cy="368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Replacing legacy technologies with modern technologies allows for: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Faster and easier onboarding of new models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More optimal run time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Integrated system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Improved user interface and user experience</a:t>
            </a:r>
            <a:endParaRPr/>
          </a:p>
        </p:txBody>
      </p:sp>
      <p:sp>
        <p:nvSpPr>
          <p:cNvPr id="91" name="Google Shape;9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Technologies used</a:t>
            </a:r>
            <a:endParaRPr/>
          </a:p>
        </p:txBody>
      </p:sp>
      <p:grpSp>
        <p:nvGrpSpPr>
          <p:cNvPr id="98" name="Google Shape;98;p3"/>
          <p:cNvGrpSpPr/>
          <p:nvPr/>
        </p:nvGrpSpPr>
        <p:grpSpPr>
          <a:xfrm>
            <a:off x="968407" y="2702303"/>
            <a:ext cx="10255187" cy="2974218"/>
            <a:chOff x="3206" y="63878"/>
            <a:chExt cx="10255187" cy="2974218"/>
          </a:xfrm>
        </p:grpSpPr>
        <p:sp>
          <p:nvSpPr>
            <p:cNvPr id="99" name="Google Shape;99;p3"/>
            <p:cNvSpPr/>
            <p:nvPr/>
          </p:nvSpPr>
          <p:spPr>
            <a:xfrm>
              <a:off x="3206" y="63878"/>
              <a:ext cx="3126581" cy="864000"/>
            </a:xfrm>
            <a:prstGeom prst="rect">
              <a:avLst/>
            </a:prstGeom>
            <a:solidFill>
              <a:srgbClr val="E49729"/>
            </a:solidFill>
            <a:ln w="12700" cap="flat" cmpd="sng">
              <a:solidFill>
                <a:srgbClr val="E4972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"/>
            <p:cNvSpPr txBox="1"/>
            <p:nvPr/>
          </p:nvSpPr>
          <p:spPr>
            <a:xfrm>
              <a:off x="3206" y="63878"/>
              <a:ext cx="3126581" cy="86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3350" tIns="121900" rIns="213350" bIns="12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en-US" sz="3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NodeJS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3206" y="927878"/>
              <a:ext cx="3126581" cy="2110218"/>
            </a:xfrm>
            <a:prstGeom prst="rect">
              <a:avLst/>
            </a:prstGeom>
            <a:solidFill>
              <a:srgbClr val="F5DDCB">
                <a:alpha val="89411"/>
              </a:srgbClr>
            </a:solidFill>
            <a:ln w="12700" cap="flat" cmpd="sng">
              <a:solidFill>
                <a:srgbClr val="F5DDCB">
                  <a:alpha val="8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"/>
            <p:cNvSpPr txBox="1"/>
            <p:nvPr/>
          </p:nvSpPr>
          <p:spPr>
            <a:xfrm>
              <a:off x="3206" y="927878"/>
              <a:ext cx="3126581" cy="2110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0000" tIns="160000" rIns="213350" bIns="240025" anchor="t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Char char="•"/>
              </a:pPr>
              <a:r>
                <a:rPr lang="en-US" sz="3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Used to develop the server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567509" y="63878"/>
              <a:ext cx="3126581" cy="864000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"/>
            <p:cNvSpPr txBox="1"/>
            <p:nvPr/>
          </p:nvSpPr>
          <p:spPr>
            <a:xfrm>
              <a:off x="3567509" y="63878"/>
              <a:ext cx="3126581" cy="86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3350" tIns="121900" rIns="213350" bIns="12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en-US" sz="3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ReactJS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3567509" y="927878"/>
              <a:ext cx="3126581" cy="2110218"/>
            </a:xfrm>
            <a:prstGeom prst="rect">
              <a:avLst/>
            </a:prstGeom>
            <a:solidFill>
              <a:srgbClr val="E0E0E0">
                <a:alpha val="89411"/>
              </a:srgbClr>
            </a:solidFill>
            <a:ln w="12700" cap="flat" cmpd="sng">
              <a:solidFill>
                <a:srgbClr val="E0E0E0">
                  <a:alpha val="8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 txBox="1"/>
            <p:nvPr/>
          </p:nvSpPr>
          <p:spPr>
            <a:xfrm>
              <a:off x="3567509" y="927878"/>
              <a:ext cx="3126581" cy="2110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0000" tIns="160000" rIns="213350" bIns="240025" anchor="t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Char char="•"/>
              </a:pPr>
              <a:r>
                <a:rPr lang="en-US" sz="3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Used to develop the web interface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7131812" y="63878"/>
              <a:ext cx="3126581" cy="864000"/>
            </a:xfrm>
            <a:prstGeom prst="rect">
              <a:avLst/>
            </a:prstGeom>
            <a:solidFill>
              <a:srgbClr val="F5CE97"/>
            </a:solidFill>
            <a:ln w="12700" cap="flat" cmpd="sng">
              <a:solidFill>
                <a:srgbClr val="F5CE9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3"/>
            <p:cNvSpPr txBox="1"/>
            <p:nvPr/>
          </p:nvSpPr>
          <p:spPr>
            <a:xfrm>
              <a:off x="7131812" y="63878"/>
              <a:ext cx="3126581" cy="86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3350" tIns="121900" rIns="213350" bIns="12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lang="en-US" sz="3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Docker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131812" y="927878"/>
              <a:ext cx="3126581" cy="2110218"/>
            </a:xfrm>
            <a:prstGeom prst="rect">
              <a:avLst/>
            </a:prstGeom>
            <a:solidFill>
              <a:srgbClr val="FBEDDD">
                <a:alpha val="89411"/>
              </a:srgbClr>
            </a:solidFill>
            <a:ln w="12700" cap="flat" cmpd="sng">
              <a:solidFill>
                <a:srgbClr val="FBEDDD">
                  <a:alpha val="89411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3"/>
            <p:cNvSpPr txBox="1"/>
            <p:nvPr/>
          </p:nvSpPr>
          <p:spPr>
            <a:xfrm>
              <a:off x="7131812" y="927878"/>
              <a:ext cx="3126581" cy="2110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0000" tIns="160000" rIns="213350" bIns="240025" anchor="t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Char char="•"/>
              </a:pPr>
              <a:r>
                <a:rPr lang="en-US" sz="3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Used to host the models in a controlled and secure setting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1" name="Google Shape;111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838200" y="1387443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New in Model Onboarding</a:t>
            </a:r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body" idx="1"/>
          </p:nvPr>
        </p:nvSpPr>
        <p:spPr>
          <a:xfrm>
            <a:off x="838200" y="2442404"/>
            <a:ext cx="10515600" cy="3597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Model developer contacts and sends information about model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Inputs/outputs, source code, etc.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Model is containerized using Docker, and web interface is created based on information given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Feedback is given from the model developer and necessary changes are made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Models and interface are backed up and verified using source control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 txBox="1">
            <a:spLocks noGrp="1"/>
          </p:cNvSpPr>
          <p:nvPr>
            <p:ph type="title"/>
          </p:nvPr>
        </p:nvSpPr>
        <p:spPr>
          <a:xfrm>
            <a:off x="838200" y="1397383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New in Web Interface</a:t>
            </a:r>
            <a:endParaRPr/>
          </a:p>
        </p:txBody>
      </p:sp>
      <p:sp>
        <p:nvSpPr>
          <p:cNvPr id="124" name="Google Shape;124;p6"/>
          <p:cNvSpPr txBox="1">
            <a:spLocks noGrp="1"/>
          </p:cNvSpPr>
          <p:nvPr>
            <p:ph type="body" idx="1"/>
          </p:nvPr>
        </p:nvSpPr>
        <p:spPr>
          <a:xfrm>
            <a:off x="838200" y="2504661"/>
            <a:ext cx="10515600" cy="2955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Interactive plots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Error validation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Uniform and updated theme/styling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Multiple data output options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Modularity of website allows for ease of reuse of standardized building blocks, for faster model interface generation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 txBox="1">
            <a:spLocks noGrp="1"/>
          </p:cNvSpPr>
          <p:nvPr>
            <p:ph type="title"/>
          </p:nvPr>
        </p:nvSpPr>
        <p:spPr>
          <a:xfrm>
            <a:off x="838200" y="1466957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Containerized Models</a:t>
            </a:r>
            <a:endParaRPr/>
          </a:p>
        </p:txBody>
      </p:sp>
      <p:sp>
        <p:nvSpPr>
          <p:cNvPr id="130" name="Google Shape;130;p7"/>
          <p:cNvSpPr txBox="1">
            <a:spLocks noGrp="1"/>
          </p:cNvSpPr>
          <p:nvPr>
            <p:ph type="body" idx="1"/>
          </p:nvPr>
        </p:nvSpPr>
        <p:spPr>
          <a:xfrm>
            <a:off x="838200" y="2236304"/>
            <a:ext cx="10515600" cy="3940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Containerizing models has made maintenance and onboarding significantly easier and faster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Models and their prerequisites are encapsulated and frozen, allowing them to be hosted on any platform, OS, etc., without causing versioning issues.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Docker containers have restart policies, health checks, and significant logging features to help prevent downtime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838200" y="1506713"/>
            <a:ext cx="10515600" cy="60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Coming Soon</a:t>
            </a:r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body" idx="1"/>
          </p:nvPr>
        </p:nvSpPr>
        <p:spPr>
          <a:xfrm>
            <a:off x="838200" y="2345635"/>
            <a:ext cx="10515600" cy="383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30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96000"/>
              <a:buChar char="•"/>
            </a:pPr>
            <a:r>
              <a:rPr lang="en-US"/>
              <a:t>List of Models that have been added/transitioned to the new IR system: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HWM14, IRI 2016, NRLMSIS, and SuperDARN Convection Models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Add new IR model as they are being onboarded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UI/UX improvements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Transition all remaining IR models to the new IR system no later than end of 2022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36110"/>
              <a:buChar char="•"/>
            </a:pPr>
            <a:r>
              <a:rPr lang="en-US"/>
              <a:t>Models execution: Application Programming Interface (API) under development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CI/CD Integration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IS demo final" descr="MSIS demo final">
            <a:hlinkClick r:id="" action="ppaction://media"/>
            <a:extLst>
              <a:ext uri="{FF2B5EF4-FFF2-40B4-BE49-F238E27FC236}">
                <a16:creationId xmlns:a16="http://schemas.microsoft.com/office/drawing/2014/main" id="{69BFE2E8-B7A1-D06C-9949-63C5FFEC6D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5485" y="490422"/>
            <a:ext cx="8251144" cy="5877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48" name="Google Shape;148;p10" descr="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4135" y="986102"/>
            <a:ext cx="4637266" cy="5552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41106" y="1451112"/>
            <a:ext cx="6107064" cy="490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CMC 2022 Workshop - Logos">
  <a:themeElements>
    <a:clrScheme name="CCMC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059A6"/>
      </a:accent1>
      <a:accent2>
        <a:srgbClr val="E6982A"/>
      </a:accent2>
      <a:accent3>
        <a:srgbClr val="A5A5A5"/>
      </a:accent3>
      <a:accent4>
        <a:srgbClr val="F6CE98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</Words>
  <Application>Microsoft Macintosh PowerPoint</Application>
  <PresentationFormat>Widescreen</PresentationFormat>
  <Paragraphs>56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Arial</vt:lpstr>
      <vt:lpstr>Helvetica Neue</vt:lpstr>
      <vt:lpstr>CCMC 2022 Workshop - Logos</vt:lpstr>
      <vt:lpstr>Instant Run System (IR)</vt:lpstr>
      <vt:lpstr>Next Generation Instant Run Overview</vt:lpstr>
      <vt:lpstr>Technologies used</vt:lpstr>
      <vt:lpstr>New in Model Onboarding</vt:lpstr>
      <vt:lpstr>New in Web Interface</vt:lpstr>
      <vt:lpstr>Containerized Models</vt:lpstr>
      <vt:lpstr>Coming Soon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Instant Run System (IR)</dc:title>
  <dc:creator>Moussa, Mark M. (GSFC-5870)</dc:creator>
  <cp:lastModifiedBy>Tsui, Tina (GSFC-5850)</cp:lastModifiedBy>
  <cp:revision>1</cp:revision>
  <dcterms:created xsi:type="dcterms:W3CDTF">2022-06-03T14:17:41Z</dcterms:created>
  <dcterms:modified xsi:type="dcterms:W3CDTF">2022-06-10T14:49:54Z</dcterms:modified>
</cp:coreProperties>
</file>