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pR2AHKmPeYILW8uVJlf67HlyT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2"/>
          <p:cNvSpPr txBox="1"/>
          <p:nvPr/>
        </p:nvSpPr>
        <p:spPr>
          <a:xfrm>
            <a:off x="7698259" y="24713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5" name="Google Shape;10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7698259" y="24713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4" name="Google Shape;134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1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slideLayout" Target="../slideLayouts/slideLayout5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MC_image2.tiff" id="10" name="Google Shape;10;p11"/>
          <p:cNvPicPr preferRelativeResize="0"/>
          <p:nvPr/>
        </p:nvPicPr>
        <p:blipFill rotWithShape="1">
          <a:blip r:embed="rId1">
            <a:alphaModFix amt="11000"/>
          </a:blip>
          <a:srcRect b="35081" l="1115" r="787" t="41729"/>
          <a:stretch/>
        </p:blipFill>
        <p:spPr>
          <a:xfrm>
            <a:off x="0" y="0"/>
            <a:ext cx="12192000" cy="31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1" name="Google Shape;1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646" y="-33316"/>
            <a:ext cx="1311055" cy="1052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SA Logo small.gif                                            00003952STAAC Graphics MP              ABA78158:" id="12" name="Google Shape;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5019" y="114456"/>
            <a:ext cx="939338" cy="8067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1"/>
          <p:cNvSpPr txBox="1"/>
          <p:nvPr/>
        </p:nvSpPr>
        <p:spPr>
          <a:xfrm>
            <a:off x="5029390" y="4551"/>
            <a:ext cx="2133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CCMC 2022 Workshop</a:t>
            </a:r>
            <a:endParaRPr/>
          </a:p>
        </p:txBody>
      </p:sp>
      <p:sp>
        <p:nvSpPr>
          <p:cNvPr id="17" name="Google Shape;1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9531" y="66909"/>
            <a:ext cx="851923" cy="8519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MC_image2.tiff" id="79" name="Google Shape;79;p13"/>
          <p:cNvPicPr preferRelativeResize="0"/>
          <p:nvPr/>
        </p:nvPicPr>
        <p:blipFill rotWithShape="1">
          <a:blip r:embed="rId1">
            <a:alphaModFix amt="11000"/>
          </a:blip>
          <a:srcRect b="35081" l="1115" r="787" t="41729"/>
          <a:stretch/>
        </p:blipFill>
        <p:spPr>
          <a:xfrm>
            <a:off x="0" y="0"/>
            <a:ext cx="12192000" cy="31232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78639" y="11260"/>
            <a:ext cx="2133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CCMC 2022 Workshop</a:t>
            </a:r>
            <a:endParaRPr/>
          </a:p>
        </p:txBody>
      </p:sp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/>
        </p:nvSpPr>
        <p:spPr>
          <a:xfrm>
            <a:off x="8028121" y="-1350"/>
            <a:ext cx="41603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Coordinated Modeling Center / NASA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5" Type="http://schemas.openxmlformats.org/officeDocument/2006/relationships/image" Target="../media/image17.png"/><Relationship Id="rId14" Type="http://schemas.openxmlformats.org/officeDocument/2006/relationships/image" Target="../media/image6.png"/><Relationship Id="rId17" Type="http://schemas.openxmlformats.org/officeDocument/2006/relationships/image" Target="../media/image31.png"/><Relationship Id="rId16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33.png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/>
          <p:nvPr>
            <p:ph type="ctrTitle"/>
          </p:nvPr>
        </p:nvSpPr>
        <p:spPr>
          <a:xfrm>
            <a:off x="1524000" y="1668153"/>
            <a:ext cx="9144000" cy="5867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27C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17427C"/>
                </a:solidFill>
                <a:latin typeface="Calibri"/>
                <a:ea typeface="Calibri"/>
                <a:cs typeface="Calibri"/>
                <a:sym typeface="Calibri"/>
              </a:rPr>
              <a:t>Next-Generation Continuous/Real-time Runs Framework</a:t>
            </a:r>
            <a:endParaRPr sz="3600">
              <a:solidFill>
                <a:srgbClr val="17427C"/>
              </a:solidFill>
            </a:endParaRPr>
          </a:p>
        </p:txBody>
      </p:sp>
      <p:sp>
        <p:nvSpPr>
          <p:cNvPr id="150" name="Google Shape;150;p1"/>
          <p:cNvSpPr txBox="1"/>
          <p:nvPr>
            <p:ph idx="1" type="subTitle"/>
          </p:nvPr>
        </p:nvSpPr>
        <p:spPr>
          <a:xfrm>
            <a:off x="3718248" y="2737623"/>
            <a:ext cx="4755504" cy="86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2200">
                <a:solidFill>
                  <a:srgbClr val="17427C"/>
                </a:solidFill>
              </a:rPr>
              <a:t>Chinwe C. Didigu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NASA Community Coordinated Modeling Center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sp>
        <p:nvSpPr>
          <p:cNvPr id="151" name="Google Shape;151;p1"/>
          <p:cNvSpPr txBox="1"/>
          <p:nvPr/>
        </p:nvSpPr>
        <p:spPr>
          <a:xfrm>
            <a:off x="7716416" y="5131834"/>
            <a:ext cx="4177004" cy="123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C53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F2C53"/>
                </a:solidFill>
                <a:latin typeface="Calibri"/>
                <a:ea typeface="Calibri"/>
                <a:cs typeface="Calibri"/>
                <a:sym typeface="Calibri"/>
              </a:rPr>
              <a:t>CCMC Workshop 2022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June 2022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Update and Feedback on CCMC Services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 txBox="1"/>
          <p:nvPr>
            <p:ph idx="4294967295" type="title"/>
          </p:nvPr>
        </p:nvSpPr>
        <p:spPr>
          <a:xfrm>
            <a:off x="0" y="22225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27C"/>
              </a:buClr>
              <a:buSzPts val="3600"/>
              <a:buFont typeface="Calibri"/>
              <a:buNone/>
            </a:pPr>
            <a:r>
              <a:rPr b="1" lang="en-US">
                <a:solidFill>
                  <a:srgbClr val="17427C"/>
                </a:solidFill>
              </a:rPr>
              <a:t>Questions?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27C"/>
              </a:buClr>
              <a:buSzPts val="3600"/>
              <a:buFont typeface="Calibri"/>
              <a:buNone/>
            </a:pPr>
            <a:r>
              <a:rPr lang="en-US">
                <a:solidFill>
                  <a:srgbClr val="17427C"/>
                </a:solidFill>
              </a:rPr>
              <a:t>Next Generation Continuous Runs Framework: The Vision</a:t>
            </a:r>
            <a:endParaRPr/>
          </a:p>
        </p:txBody>
      </p:sp>
      <p:grpSp>
        <p:nvGrpSpPr>
          <p:cNvPr id="157" name="Google Shape;157;p2"/>
          <p:cNvGrpSpPr/>
          <p:nvPr/>
        </p:nvGrpSpPr>
        <p:grpSpPr>
          <a:xfrm>
            <a:off x="1097280" y="1526844"/>
            <a:ext cx="9997440" cy="3604260"/>
            <a:chOff x="0" y="0"/>
            <a:chExt cx="9997440" cy="3604260"/>
          </a:xfrm>
        </p:grpSpPr>
        <p:cxnSp>
          <p:nvCxnSpPr>
            <p:cNvPr id="158" name="Google Shape;158;p2"/>
            <p:cNvCxnSpPr/>
            <p:nvPr/>
          </p:nvCxnSpPr>
          <p:spPr>
            <a:xfrm rot="10800000">
              <a:off x="8176260" y="1028700"/>
              <a:ext cx="0" cy="713105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159" name="Google Shape;159;p2"/>
            <p:cNvGrpSpPr/>
            <p:nvPr/>
          </p:nvGrpSpPr>
          <p:grpSpPr>
            <a:xfrm>
              <a:off x="0" y="0"/>
              <a:ext cx="9997440" cy="3604260"/>
              <a:chOff x="0" y="0"/>
              <a:chExt cx="9997440" cy="3604260"/>
            </a:xfrm>
          </p:grpSpPr>
          <p:pic>
            <p:nvPicPr>
              <p:cNvPr descr="Single gear" id="160" name="Google Shape;160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84860" y="1478280"/>
                <a:ext cx="594360" cy="59436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1" name="Google Shape;161;p2"/>
              <p:cNvGrpSpPr/>
              <p:nvPr/>
            </p:nvGrpSpPr>
            <p:grpSpPr>
              <a:xfrm>
                <a:off x="624840" y="2613660"/>
                <a:ext cx="914400" cy="914400"/>
                <a:chOff x="0" y="0"/>
                <a:chExt cx="914400" cy="914400"/>
              </a:xfrm>
            </p:grpSpPr>
            <p:pic>
              <p:nvPicPr>
                <p:cNvPr descr="Box" id="162" name="Google Shape;162;p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Logo, icon&#10;&#10;Description automatically generated" id="163" name="Google Shape;163;p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63437" t="0"/>
                <a:stretch/>
              </p:blipFill>
              <p:spPr>
                <a:xfrm>
                  <a:off x="175260" y="449580"/>
                  <a:ext cx="280035" cy="196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64" name="Google Shape;164;p2"/>
              <p:cNvGrpSpPr/>
              <p:nvPr/>
            </p:nvGrpSpPr>
            <p:grpSpPr>
              <a:xfrm>
                <a:off x="2556798" y="2192709"/>
                <a:ext cx="3422977" cy="1123840"/>
                <a:chOff x="117311" y="135309"/>
                <a:chExt cx="3422977" cy="1123840"/>
              </a:xfrm>
            </p:grpSpPr>
            <p:sp>
              <p:nvSpPr>
                <p:cNvPr id="165" name="Google Shape;165;p2"/>
                <p:cNvSpPr/>
                <p:nvPr/>
              </p:nvSpPr>
              <p:spPr>
                <a:xfrm>
                  <a:off x="2745626" y="299948"/>
                  <a:ext cx="794662" cy="794702"/>
                </a:xfrm>
                <a:prstGeom prst="ellipse">
                  <a:avLst/>
                </a:prstGeom>
                <a:solidFill>
                  <a:srgbClr val="1E59A5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2772205" y="326443"/>
                  <a:ext cx="741843" cy="741713"/>
                </a:xfrm>
                <a:prstGeom prst="ellipse">
                  <a:avLst/>
                </a:prstGeom>
                <a:solidFill>
                  <a:schemeClr val="lt1">
                    <a:alpha val="89803"/>
                  </a:schemeClr>
                </a:solidFill>
                <a:ln cap="flat" cmpd="sng" w="12700">
                  <a:solidFill>
                    <a:schemeClr val="accent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" name="Google Shape;167;p2"/>
                <p:cNvSpPr txBox="1"/>
                <p:nvPr/>
              </p:nvSpPr>
              <p:spPr>
                <a:xfrm>
                  <a:off x="2878183" y="432422"/>
                  <a:ext cx="529888" cy="52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15225" lIns="15225" spcFirstLastPara="1" rIns="15225" wrap="square" tIns="15225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Deploy</a:t>
                  </a: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 rot="2700000">
                  <a:off x="1920970" y="299892"/>
                  <a:ext cx="794675" cy="794675"/>
                </a:xfrm>
                <a:prstGeom prst="teardrop">
                  <a:avLst>
                    <a:gd fmla="val 100000" name="adj"/>
                  </a:avLst>
                </a:prstGeom>
                <a:solidFill>
                  <a:schemeClr val="accent2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1950963" y="326443"/>
                  <a:ext cx="741843" cy="741713"/>
                </a:xfrm>
                <a:prstGeom prst="ellipse">
                  <a:avLst/>
                </a:prstGeom>
                <a:solidFill>
                  <a:schemeClr val="lt1">
                    <a:alpha val="89803"/>
                  </a:schemeClr>
                </a:solidFill>
                <a:ln cap="flat" cmpd="sng" w="12700">
                  <a:solidFill>
                    <a:srgbClr val="1E59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0" name="Google Shape;170;p2"/>
                <p:cNvSpPr txBox="1"/>
                <p:nvPr/>
              </p:nvSpPr>
              <p:spPr>
                <a:xfrm>
                  <a:off x="2056941" y="432422"/>
                  <a:ext cx="529888" cy="52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15225" lIns="15225" spcFirstLastPara="1" rIns="15225" wrap="square" tIns="15225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Release</a:t>
                  </a: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 rot="2700000">
                  <a:off x="1103136" y="299892"/>
                  <a:ext cx="794675" cy="794675"/>
                </a:xfrm>
                <a:prstGeom prst="teardrop">
                  <a:avLst>
                    <a:gd fmla="val 100000" name="adj"/>
                  </a:avLst>
                </a:prstGeom>
                <a:solidFill>
                  <a:srgbClr val="1E59A5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1129722" y="326443"/>
                  <a:ext cx="741843" cy="741713"/>
                </a:xfrm>
                <a:prstGeom prst="ellipse">
                  <a:avLst/>
                </a:prstGeom>
                <a:solidFill>
                  <a:schemeClr val="lt1">
                    <a:alpha val="89803"/>
                  </a:schemeClr>
                </a:solidFill>
                <a:ln cap="flat" cmpd="sng" w="12700">
                  <a:solidFill>
                    <a:srgbClr val="1E59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3" name="Google Shape;173;p2"/>
                <p:cNvSpPr txBox="1"/>
                <p:nvPr/>
              </p:nvSpPr>
              <p:spPr>
                <a:xfrm>
                  <a:off x="1235699" y="432422"/>
                  <a:ext cx="529888" cy="52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15225" lIns="15225" spcFirstLastPara="1" rIns="15225" wrap="square" tIns="15225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Test</a:t>
                  </a: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 rot="2700000">
                  <a:off x="281894" y="299892"/>
                  <a:ext cx="794675" cy="794675"/>
                </a:xfrm>
                <a:prstGeom prst="teardrop">
                  <a:avLst>
                    <a:gd fmla="val 100000" name="adj"/>
                  </a:avLst>
                </a:prstGeom>
                <a:solidFill>
                  <a:srgbClr val="7030A0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308480" y="326443"/>
                  <a:ext cx="741843" cy="741713"/>
                </a:xfrm>
                <a:prstGeom prst="ellipse">
                  <a:avLst/>
                </a:prstGeom>
                <a:solidFill>
                  <a:schemeClr val="lt1">
                    <a:alpha val="89803"/>
                  </a:schemeClr>
                </a:solidFill>
                <a:ln cap="flat" cmpd="sng" w="12700">
                  <a:solidFill>
                    <a:srgbClr val="1E59A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" name="Google Shape;176;p2"/>
                <p:cNvSpPr txBox="1"/>
                <p:nvPr/>
              </p:nvSpPr>
              <p:spPr>
                <a:xfrm>
                  <a:off x="414458" y="432422"/>
                  <a:ext cx="529888" cy="52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15225" lIns="15225" spcFirstLastPara="1" rIns="15225" wrap="square" tIns="15225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200"/>
                    <a:buFont typeface="Calibri"/>
                    <a:buNone/>
                  </a:pPr>
                  <a:r>
                    <a:rPr b="1" lang="en-US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Build</a:t>
                  </a:r>
                  <a:endParaRPr/>
                </a:p>
              </p:txBody>
            </p:sp>
          </p:grpSp>
          <p:sp>
            <p:nvSpPr>
              <p:cNvPr id="177" name="Google Shape;177;p2"/>
              <p:cNvSpPr/>
              <p:nvPr/>
            </p:nvSpPr>
            <p:spPr>
              <a:xfrm>
                <a:off x="6400800" y="38100"/>
                <a:ext cx="3596640" cy="355854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17407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8" name="Google Shape;178;p2"/>
              <p:cNvGrpSpPr/>
              <p:nvPr/>
            </p:nvGrpSpPr>
            <p:grpSpPr>
              <a:xfrm>
                <a:off x="6682740" y="1744980"/>
                <a:ext cx="906780" cy="769620"/>
                <a:chOff x="0" y="0"/>
                <a:chExt cx="906780" cy="769620"/>
              </a:xfrm>
            </p:grpSpPr>
            <p:sp>
              <p:nvSpPr>
                <p:cNvPr id="179" name="Google Shape;179;p2"/>
                <p:cNvSpPr/>
                <p:nvPr/>
              </p:nvSpPr>
              <p:spPr>
                <a:xfrm>
                  <a:off x="0" y="0"/>
                  <a:ext cx="906780" cy="769620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17407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2"/>
                <p:cNvSpPr txBox="1"/>
                <p:nvPr/>
              </p:nvSpPr>
              <p:spPr>
                <a:xfrm>
                  <a:off x="0" y="502920"/>
                  <a:ext cx="899160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Node</a:t>
                  </a:r>
                  <a:endParaRPr/>
                </a:p>
              </p:txBody>
            </p:sp>
            <p:grpSp>
              <p:nvGrpSpPr>
                <p:cNvPr id="181" name="Google Shape;181;p2"/>
                <p:cNvGrpSpPr/>
                <p:nvPr/>
              </p:nvGrpSpPr>
              <p:grpSpPr>
                <a:xfrm>
                  <a:off x="129540" y="22860"/>
                  <a:ext cx="594360" cy="495300"/>
                  <a:chOff x="0" y="0"/>
                  <a:chExt cx="914400" cy="914400"/>
                </a:xfrm>
              </p:grpSpPr>
              <p:pic>
                <p:nvPicPr>
                  <p:cNvPr descr="Box" id="182" name="Google Shape;182;p2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0" y="0"/>
                    <a:ext cx="91440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Logo, icon&#10;&#10;Description automatically generated" id="183" name="Google Shape;183;p2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63437" t="0"/>
                  <a:stretch/>
                </p:blipFill>
                <p:spPr>
                  <a:xfrm>
                    <a:off x="175260" y="449580"/>
                    <a:ext cx="280035" cy="1968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184" name="Google Shape;184;p2"/>
              <p:cNvSpPr/>
              <p:nvPr/>
            </p:nvSpPr>
            <p:spPr>
              <a:xfrm>
                <a:off x="6694170" y="689610"/>
                <a:ext cx="2956560" cy="35052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2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Kubernetes Control Plane</a:t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"/>
              <p:cNvSpPr txBox="1"/>
              <p:nvPr/>
            </p:nvSpPr>
            <p:spPr>
              <a:xfrm>
                <a:off x="6637020" y="3108960"/>
                <a:ext cx="30861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F559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Kubernetes container orchestration</a:t>
                </a: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"/>
              <p:cNvCxnSpPr/>
              <p:nvPr/>
            </p:nvCxnSpPr>
            <p:spPr>
              <a:xfrm flipH="1" rot="10800000">
                <a:off x="7048500" y="1028700"/>
                <a:ext cx="350520" cy="70358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87" name="Google Shape;187;p2"/>
              <p:cNvCxnSpPr/>
              <p:nvPr/>
            </p:nvCxnSpPr>
            <p:spPr>
              <a:xfrm rot="10800000">
                <a:off x="8887436" y="1029958"/>
                <a:ext cx="426720" cy="71310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88" name="Google Shape;188;p2"/>
              <p:cNvCxnSpPr/>
              <p:nvPr/>
            </p:nvCxnSpPr>
            <p:spPr>
              <a:xfrm>
                <a:off x="1082040" y="2019300"/>
                <a:ext cx="7620" cy="64008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189" name="Google Shape;189;p2"/>
              <p:cNvSpPr/>
              <p:nvPr/>
            </p:nvSpPr>
            <p:spPr>
              <a:xfrm>
                <a:off x="2438400" y="1722120"/>
                <a:ext cx="3748660" cy="188214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17407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"/>
              <p:cNvSpPr txBox="1"/>
              <p:nvPr/>
            </p:nvSpPr>
            <p:spPr>
              <a:xfrm>
                <a:off x="2811780" y="1836420"/>
                <a:ext cx="292608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F559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Implement CI/CD pipeline</a:t>
                </a: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0" y="22860"/>
                <a:ext cx="2186940" cy="35814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17407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"/>
              <p:cNvSpPr txBox="1"/>
              <p:nvPr/>
            </p:nvSpPr>
            <p:spPr>
              <a:xfrm>
                <a:off x="121920" y="213360"/>
                <a:ext cx="195834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F559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Containerize models and software</a:t>
                </a: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3" name="Google Shape;193;p2"/>
              <p:cNvPicPr preferRelativeResize="0"/>
              <p:nvPr/>
            </p:nvPicPr>
            <p:blipFill rotWithShape="1">
              <a:blip r:embed="rId8">
                <a:alphaModFix/>
              </a:blip>
              <a:srcRect b="613" l="0" r="78525" t="-2"/>
              <a:stretch/>
            </p:blipFill>
            <p:spPr>
              <a:xfrm>
                <a:off x="6675120" y="3158878"/>
                <a:ext cx="251460" cy="2057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4" name="Google Shape;194;p2"/>
              <p:cNvSpPr txBox="1"/>
              <p:nvPr/>
            </p:nvSpPr>
            <p:spPr>
              <a:xfrm>
                <a:off x="6667500" y="2537460"/>
                <a:ext cx="3139440" cy="25146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Replication &amp; Automatic Fail-over</a:t>
                </a: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5" name="Google Shape;195;p2"/>
              <p:cNvGrpSpPr/>
              <p:nvPr/>
            </p:nvGrpSpPr>
            <p:grpSpPr>
              <a:xfrm>
                <a:off x="7764780" y="1744980"/>
                <a:ext cx="906780" cy="769620"/>
                <a:chOff x="0" y="0"/>
                <a:chExt cx="906780" cy="769620"/>
              </a:xfrm>
            </p:grpSpPr>
            <p:sp>
              <p:nvSpPr>
                <p:cNvPr id="196" name="Google Shape;196;p2"/>
                <p:cNvSpPr/>
                <p:nvPr/>
              </p:nvSpPr>
              <p:spPr>
                <a:xfrm>
                  <a:off x="0" y="0"/>
                  <a:ext cx="906780" cy="769620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17407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2"/>
                <p:cNvSpPr txBox="1"/>
                <p:nvPr/>
              </p:nvSpPr>
              <p:spPr>
                <a:xfrm>
                  <a:off x="0" y="502920"/>
                  <a:ext cx="899160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Node</a:t>
                  </a:r>
                  <a:endParaRPr/>
                </a:p>
              </p:txBody>
            </p:sp>
            <p:grpSp>
              <p:nvGrpSpPr>
                <p:cNvPr id="198" name="Google Shape;198;p2"/>
                <p:cNvGrpSpPr/>
                <p:nvPr/>
              </p:nvGrpSpPr>
              <p:grpSpPr>
                <a:xfrm>
                  <a:off x="129540" y="22860"/>
                  <a:ext cx="594360" cy="495300"/>
                  <a:chOff x="0" y="0"/>
                  <a:chExt cx="914400" cy="914400"/>
                </a:xfrm>
              </p:grpSpPr>
              <p:pic>
                <p:nvPicPr>
                  <p:cNvPr descr="Box" id="199" name="Google Shape;199;p2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0" y="0"/>
                    <a:ext cx="91440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Logo, icon&#10;&#10;Description automatically generated" id="200" name="Google Shape;200;p2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 b="0" l="0" r="63437" t="0"/>
                  <a:stretch/>
                </p:blipFill>
                <p:spPr>
                  <a:xfrm>
                    <a:off x="175260" y="449580"/>
                    <a:ext cx="280035" cy="1968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201" name="Google Shape;201;p2"/>
              <p:cNvGrpSpPr/>
              <p:nvPr/>
            </p:nvGrpSpPr>
            <p:grpSpPr>
              <a:xfrm>
                <a:off x="8892540" y="1744980"/>
                <a:ext cx="906780" cy="769620"/>
                <a:chOff x="0" y="0"/>
                <a:chExt cx="906780" cy="769620"/>
              </a:xfrm>
            </p:grpSpPr>
            <p:sp>
              <p:nvSpPr>
                <p:cNvPr id="202" name="Google Shape;202;p2"/>
                <p:cNvSpPr/>
                <p:nvPr/>
              </p:nvSpPr>
              <p:spPr>
                <a:xfrm>
                  <a:off x="0" y="0"/>
                  <a:ext cx="906780" cy="769620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17407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2"/>
                <p:cNvSpPr txBox="1"/>
                <p:nvPr/>
              </p:nvSpPr>
              <p:spPr>
                <a:xfrm>
                  <a:off x="0" y="502920"/>
                  <a:ext cx="899160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Node</a:t>
                  </a:r>
                  <a:endParaRPr/>
                </a:p>
              </p:txBody>
            </p:sp>
            <p:grpSp>
              <p:nvGrpSpPr>
                <p:cNvPr id="204" name="Google Shape;204;p2"/>
                <p:cNvGrpSpPr/>
                <p:nvPr/>
              </p:nvGrpSpPr>
              <p:grpSpPr>
                <a:xfrm>
                  <a:off x="129540" y="22860"/>
                  <a:ext cx="594360" cy="495300"/>
                  <a:chOff x="0" y="0"/>
                  <a:chExt cx="914400" cy="914400"/>
                </a:xfrm>
              </p:grpSpPr>
              <p:pic>
                <p:nvPicPr>
                  <p:cNvPr descr="Box" id="205" name="Google Shape;205;p2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0" y="0"/>
                    <a:ext cx="914400" cy="914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Logo, icon&#10;&#10;Description automatically generated" id="206" name="Google Shape;206;p2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 b="0" l="0" r="63437" t="0"/>
                  <a:stretch/>
                </p:blipFill>
                <p:spPr>
                  <a:xfrm>
                    <a:off x="175260" y="449580"/>
                    <a:ext cx="280035" cy="1968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pic>
            <p:nvPicPr>
              <p:cNvPr descr="Television" id="207" name="Google Shape;207;p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811780" y="0"/>
                <a:ext cx="1203960" cy="12039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Magnifying glass" id="208" name="Google Shape;208;p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3703320" y="289560"/>
                <a:ext cx="647700" cy="647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Bar graph with upward trend" id="209" name="Google Shape;209;p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3101340" y="297180"/>
                <a:ext cx="594360" cy="4724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0" name="Google Shape;210;p2"/>
              <p:cNvSpPr/>
              <p:nvPr/>
            </p:nvSpPr>
            <p:spPr>
              <a:xfrm>
                <a:off x="2423160" y="45720"/>
                <a:ext cx="2057400" cy="155448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17407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"/>
              <p:cNvSpPr txBox="1"/>
              <p:nvPr/>
            </p:nvSpPr>
            <p:spPr>
              <a:xfrm>
                <a:off x="2583180" y="990600"/>
                <a:ext cx="173736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F559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Robust real-time monitoring</a:t>
                </a: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2" name="Google Shape;212;p2"/>
              <p:cNvGrpSpPr/>
              <p:nvPr/>
            </p:nvGrpSpPr>
            <p:grpSpPr>
              <a:xfrm>
                <a:off x="701040" y="929640"/>
                <a:ext cx="630555" cy="630555"/>
                <a:chOff x="0" y="0"/>
                <a:chExt cx="1043940" cy="1043940"/>
              </a:xfrm>
            </p:grpSpPr>
            <p:pic>
              <p:nvPicPr>
                <p:cNvPr descr="Binary" id="213" name="Google Shape;213;p2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259080" y="365760"/>
                  <a:ext cx="518160" cy="5181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Paper" id="214" name="Google Shape;214;p2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043940" cy="10439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15" name="Google Shape;215;p2"/>
              <p:cNvGrpSpPr/>
              <p:nvPr/>
            </p:nvGrpSpPr>
            <p:grpSpPr>
              <a:xfrm>
                <a:off x="1173480" y="1089660"/>
                <a:ext cx="630555" cy="630555"/>
                <a:chOff x="0" y="0"/>
                <a:chExt cx="1043940" cy="1043940"/>
              </a:xfrm>
            </p:grpSpPr>
            <p:pic>
              <p:nvPicPr>
                <p:cNvPr descr="Binary" id="216" name="Google Shape;216;p2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259080" y="365760"/>
                  <a:ext cx="518160" cy="5181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Paper" id="217" name="Google Shape;217;p2"/>
                <p:cNvPicPr preferRelativeResize="0"/>
                <p:nvPr/>
              </p:nvPicPr>
              <p:blipFill rotWithShape="1">
                <a:blip r:embed="rId16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1043940" cy="10439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Ribbon" id="218" name="Google Shape;218;p2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4907280" y="22098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9" name="Google Shape;219;p2"/>
              <p:cNvSpPr/>
              <p:nvPr/>
            </p:nvSpPr>
            <p:spPr>
              <a:xfrm>
                <a:off x="4572000" y="53340"/>
                <a:ext cx="1615440" cy="155448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17407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"/>
              <p:cNvSpPr txBox="1"/>
              <p:nvPr/>
            </p:nvSpPr>
            <p:spPr>
              <a:xfrm>
                <a:off x="4610100" y="1059180"/>
                <a:ext cx="1539240" cy="5410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F559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Follow best practices</a:t>
                </a: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"/>
          <p:cNvSpPr txBox="1"/>
          <p:nvPr>
            <p:ph type="title"/>
          </p:nvPr>
        </p:nvSpPr>
        <p:spPr>
          <a:xfrm>
            <a:off x="838200" y="365126"/>
            <a:ext cx="10515600" cy="948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27C"/>
              </a:buClr>
              <a:buSzPts val="3600"/>
              <a:buFont typeface="Calibri"/>
              <a:buNone/>
            </a:pPr>
            <a:r>
              <a:rPr lang="en-US">
                <a:solidFill>
                  <a:srgbClr val="17427C"/>
                </a:solidFill>
              </a:rPr>
              <a:t>Model Onboarding: </a:t>
            </a:r>
            <a:r>
              <a:rPr b="1" lang="en-US">
                <a:solidFill>
                  <a:srgbClr val="17427C"/>
                </a:solidFill>
              </a:rPr>
              <a:t>What’s New?</a:t>
            </a:r>
            <a:endParaRPr b="1"/>
          </a:p>
        </p:txBody>
      </p:sp>
      <p:grpSp>
        <p:nvGrpSpPr>
          <p:cNvPr id="226" name="Google Shape;226;p3"/>
          <p:cNvGrpSpPr/>
          <p:nvPr/>
        </p:nvGrpSpPr>
        <p:grpSpPr>
          <a:xfrm>
            <a:off x="859536" y="1591056"/>
            <a:ext cx="10387584" cy="4425696"/>
            <a:chOff x="859536" y="1837944"/>
            <a:chExt cx="10387584" cy="4425696"/>
          </a:xfrm>
        </p:grpSpPr>
        <p:sp>
          <p:nvSpPr>
            <p:cNvPr id="227" name="Google Shape;227;p3"/>
            <p:cNvSpPr/>
            <p:nvPr/>
          </p:nvSpPr>
          <p:spPr>
            <a:xfrm>
              <a:off x="859536" y="1837944"/>
              <a:ext cx="2596896" cy="4425696"/>
            </a:xfrm>
            <a:prstGeom prst="rect">
              <a:avLst/>
            </a:prstGeom>
            <a:solidFill>
              <a:srgbClr val="A492D8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456432" y="1837944"/>
              <a:ext cx="2596896" cy="4425696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053328" y="1837944"/>
              <a:ext cx="2596896" cy="4425696"/>
            </a:xfrm>
            <a:prstGeom prst="rect">
              <a:avLst/>
            </a:prstGeom>
            <a:solidFill>
              <a:srgbClr val="A492D8"/>
            </a:solidFill>
            <a:ln>
              <a:noFill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8650224" y="1847088"/>
              <a:ext cx="2596896" cy="4416552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br" dir="135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218688" y="2331720"/>
              <a:ext cx="566928" cy="591312"/>
            </a:xfrm>
            <a:prstGeom prst="ellipse">
              <a:avLst/>
            </a:prstGeom>
            <a:solidFill>
              <a:srgbClr val="A492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757672" y="2365248"/>
              <a:ext cx="566928" cy="557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8415528" y="2368296"/>
              <a:ext cx="566928" cy="557784"/>
            </a:xfrm>
            <a:prstGeom prst="ellipse">
              <a:avLst/>
            </a:prstGeom>
            <a:solidFill>
              <a:srgbClr val="A492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hevron arrows with solid fill" id="234" name="Google Shape;234;p3"/>
            <p:cNvPicPr preferRelativeResize="0"/>
            <p:nvPr/>
          </p:nvPicPr>
          <p:blipFill rotWithShape="1">
            <a:blip r:embed="rId3">
              <a:alphaModFix/>
            </a:blip>
            <a:srcRect b="0" l="1334" r="0" t="0"/>
            <a:stretch/>
          </p:blipFill>
          <p:spPr>
            <a:xfrm>
              <a:off x="3270030" y="2409305"/>
              <a:ext cx="434148" cy="440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evron arrows with solid fill" id="235" name="Google Shape;235;p3"/>
            <p:cNvPicPr preferRelativeResize="0"/>
            <p:nvPr/>
          </p:nvPicPr>
          <p:blipFill rotWithShape="1">
            <a:blip r:embed="rId4">
              <a:alphaModFix/>
            </a:blip>
            <a:srcRect b="0" l="1334" r="0" t="0"/>
            <a:stretch/>
          </p:blipFill>
          <p:spPr>
            <a:xfrm>
              <a:off x="8433150" y="2424132"/>
              <a:ext cx="434148" cy="440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evron arrows with solid fill" id="236" name="Google Shape;236;p3"/>
            <p:cNvPicPr preferRelativeResize="0"/>
            <p:nvPr/>
          </p:nvPicPr>
          <p:blipFill rotWithShape="1">
            <a:blip r:embed="rId5">
              <a:alphaModFix/>
            </a:blip>
            <a:srcRect b="0" l="1334" r="0" t="0"/>
            <a:stretch/>
          </p:blipFill>
          <p:spPr>
            <a:xfrm>
              <a:off x="5812728" y="2421488"/>
              <a:ext cx="434148" cy="4400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3"/>
            <p:cNvSpPr txBox="1"/>
            <p:nvPr/>
          </p:nvSpPr>
          <p:spPr>
            <a:xfrm>
              <a:off x="1002318" y="2017776"/>
              <a:ext cx="2149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42F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MODEL DEVELOPER FILLS MODEL QUESTIONNAIRE</a:t>
              </a:r>
              <a:endParaRPr/>
            </a:p>
          </p:txBody>
        </p:sp>
        <p:sp>
          <p:nvSpPr>
            <p:cNvPr id="238" name="Google Shape;238;p3"/>
            <p:cNvSpPr txBox="1"/>
            <p:nvPr/>
          </p:nvSpPr>
          <p:spPr>
            <a:xfrm>
              <a:off x="3727704" y="2017776"/>
              <a:ext cx="2149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42F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MODEL DEVELOPER INSTALLS AND TESTS ON AWS</a:t>
              </a:r>
              <a:endParaRPr/>
            </a:p>
          </p:txBody>
        </p:sp>
        <p:sp>
          <p:nvSpPr>
            <p:cNvPr id="239" name="Google Shape;239;p3"/>
            <p:cNvSpPr txBox="1"/>
            <p:nvPr/>
          </p:nvSpPr>
          <p:spPr>
            <a:xfrm>
              <a:off x="6275358" y="2017776"/>
              <a:ext cx="21495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42F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MODEL DEVELOPER GIVES SOURCE AND DOCUMENTATION TO CCMC</a:t>
              </a:r>
              <a:endParaRPr/>
            </a:p>
          </p:txBody>
        </p:sp>
        <p:sp>
          <p:nvSpPr>
            <p:cNvPr id="240" name="Google Shape;240;p3"/>
            <p:cNvSpPr txBox="1"/>
            <p:nvPr/>
          </p:nvSpPr>
          <p:spPr>
            <a:xfrm>
              <a:off x="8910354" y="2021334"/>
              <a:ext cx="21495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42F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CCMC TRACKS MODEL IN VERSION CONTROL AND CONTARINERIZES</a:t>
              </a:r>
              <a:endParaRPr/>
            </a:p>
          </p:txBody>
        </p:sp>
        <p:sp>
          <p:nvSpPr>
            <p:cNvPr id="241" name="Google Shape;241;p3"/>
            <p:cNvSpPr txBox="1"/>
            <p:nvPr/>
          </p:nvSpPr>
          <p:spPr>
            <a:xfrm>
              <a:off x="1083231" y="4812625"/>
              <a:ext cx="2149506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42F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Feeds CCMC Metadata Registry (CMR) entry,</a:t>
              </a:r>
              <a:r>
                <a:rPr b="1" lang="en-US" sz="1400">
                  <a:solidFill>
                    <a:srgbClr val="242F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lang="en-US" sz="1400">
                  <a:solidFill>
                    <a:srgbClr val="242F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CMR feeds new website, provides model links from SEP Scoreboard and other CCMC apps</a:t>
              </a:r>
              <a:endParaRPr b="1" sz="1400">
                <a:solidFill>
                  <a:srgbClr val="242F6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" name="Google Shape;242;p3"/>
            <p:cNvSpPr txBox="1"/>
            <p:nvPr/>
          </p:nvSpPr>
          <p:spPr>
            <a:xfrm>
              <a:off x="3718908" y="4824979"/>
              <a:ext cx="2149506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42F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Model is installed on CCMC’s AWS development instance</a:t>
              </a:r>
              <a:endParaRPr/>
            </a:p>
          </p:txBody>
        </p:sp>
        <p:sp>
          <p:nvSpPr>
            <p:cNvPr id="243" name="Google Shape;243;p3"/>
            <p:cNvSpPr txBox="1"/>
            <p:nvPr/>
          </p:nvSpPr>
          <p:spPr>
            <a:xfrm>
              <a:off x="6277023" y="4824979"/>
              <a:ext cx="2149506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42F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Any sample model outputs should also be given to CCMC for comparison</a:t>
              </a:r>
              <a:endParaRPr/>
            </a:p>
          </p:txBody>
        </p:sp>
        <p:sp>
          <p:nvSpPr>
            <p:cNvPr id="244" name="Google Shape;244;p3"/>
            <p:cNvSpPr txBox="1"/>
            <p:nvPr/>
          </p:nvSpPr>
          <p:spPr>
            <a:xfrm>
              <a:off x="8873919" y="4824979"/>
              <a:ext cx="21495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242F6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Model is tracked in CCMC’s internal GitLab</a:t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1485865" y="3368086"/>
              <a:ext cx="1188720" cy="1188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hecklist with solid fill" id="246" name="Google Shape;246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19870" y="345643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3"/>
            <p:cNvSpPr/>
            <p:nvPr/>
          </p:nvSpPr>
          <p:spPr>
            <a:xfrm>
              <a:off x="4202157" y="3355733"/>
              <a:ext cx="1188720" cy="1188720"/>
            </a:xfrm>
            <a:prstGeom prst="ellipse">
              <a:avLst/>
            </a:prstGeom>
            <a:solidFill>
              <a:srgbClr val="A492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ientist male with solid fill" id="248" name="Google Shape;248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50949" y="338637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3"/>
            <p:cNvSpPr/>
            <p:nvPr/>
          </p:nvSpPr>
          <p:spPr>
            <a:xfrm>
              <a:off x="6673525" y="3346589"/>
              <a:ext cx="1188720" cy="1188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9344240" y="3368086"/>
              <a:ext cx="1188720" cy="1188720"/>
            </a:xfrm>
            <a:prstGeom prst="ellipse">
              <a:avLst/>
            </a:prstGeom>
            <a:solidFill>
              <a:srgbClr val="A492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ox with solid fill" id="251" name="Google Shape;251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486234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ndshake outline" id="252" name="Google Shape;252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813662" y="351407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3"/>
            <p:cNvSpPr/>
            <p:nvPr/>
          </p:nvSpPr>
          <p:spPr>
            <a:xfrm>
              <a:off x="1385578" y="3273338"/>
              <a:ext cx="1371600" cy="1371600"/>
            </a:xfrm>
            <a:prstGeom prst="ellipse">
              <a:avLst/>
            </a:prstGeom>
            <a:noFill/>
            <a:ln cap="flat" cmpd="sng" w="12700">
              <a:solidFill>
                <a:srgbClr val="17407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107861" y="3255149"/>
              <a:ext cx="1371600" cy="1371600"/>
            </a:xfrm>
            <a:prstGeom prst="ellipse">
              <a:avLst/>
            </a:prstGeom>
            <a:noFill/>
            <a:ln cap="flat" cmpd="sng" w="12700">
              <a:solidFill>
                <a:srgbClr val="17407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74132" y="3255149"/>
              <a:ext cx="1371600" cy="1371600"/>
            </a:xfrm>
            <a:prstGeom prst="ellipse">
              <a:avLst/>
            </a:prstGeom>
            <a:noFill/>
            <a:ln cap="flat" cmpd="sng" w="12700">
              <a:solidFill>
                <a:srgbClr val="17407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9252800" y="3270751"/>
              <a:ext cx="1371600" cy="1371600"/>
            </a:xfrm>
            <a:prstGeom prst="ellipse">
              <a:avLst/>
            </a:prstGeom>
            <a:noFill/>
            <a:ln cap="flat" cmpd="sng" w="12700">
              <a:solidFill>
                <a:srgbClr val="174079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"/>
          <p:cNvSpPr txBox="1"/>
          <p:nvPr>
            <p:ph type="title"/>
          </p:nvPr>
        </p:nvSpPr>
        <p:spPr>
          <a:xfrm>
            <a:off x="536448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27C"/>
              </a:buClr>
              <a:buSzPts val="3600"/>
              <a:buFont typeface="Calibri"/>
              <a:buNone/>
            </a:pPr>
            <a:r>
              <a:rPr lang="en-US">
                <a:solidFill>
                  <a:srgbClr val="17427C"/>
                </a:solidFill>
              </a:rPr>
              <a:t>Model Containerization: </a:t>
            </a:r>
            <a:r>
              <a:rPr b="1" lang="en-US">
                <a:solidFill>
                  <a:srgbClr val="17427C"/>
                </a:solidFill>
              </a:rPr>
              <a:t>Benefits and Challenges</a:t>
            </a:r>
            <a:endParaRPr b="1"/>
          </a:p>
        </p:txBody>
      </p:sp>
      <p:sp>
        <p:nvSpPr>
          <p:cNvPr id="263" name="Google Shape;263;p4"/>
          <p:cNvSpPr txBox="1"/>
          <p:nvPr>
            <p:ph idx="1" type="body"/>
          </p:nvPr>
        </p:nvSpPr>
        <p:spPr>
          <a:xfrm>
            <a:off x="838200" y="1608946"/>
            <a:ext cx="10515600" cy="492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Benefits: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Easy to transfer and install.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Saves time and resources.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Self documenting (prerequisites, dependencies, environment).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Supports automation.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Container platform integrations – </a:t>
            </a:r>
            <a:r>
              <a:rPr b="1" lang="en-US"/>
              <a:t>health checks, restart policies, log rotation</a:t>
            </a:r>
            <a:r>
              <a:rPr lang="en-US"/>
              <a:t>.</a:t>
            </a:r>
            <a:endParaRPr/>
          </a:p>
          <a:p>
            <a:pPr indent="-228600" lvl="1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Challenges:</a:t>
            </a:r>
            <a:endParaRPr/>
          </a:p>
          <a:p>
            <a:pPr indent="-228600" lvl="2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Permissions – need to be tailored to </a:t>
            </a:r>
            <a:r>
              <a:rPr b="1" lang="en-US" sz="2400"/>
              <a:t>diverse systems/users</a:t>
            </a:r>
            <a:r>
              <a:rPr lang="en-US" sz="2400"/>
              <a:t>, existing containerized models.</a:t>
            </a:r>
            <a:endParaRPr/>
          </a:p>
          <a:p>
            <a:pPr indent="-228600" lvl="2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Models not keeping source code and inputs/outputs separate.</a:t>
            </a:r>
            <a:endParaRPr/>
          </a:p>
          <a:p>
            <a:pPr indent="-76200" lvl="2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Logo, icon&#10;&#10;Description automatically generated" id="264" name="Google Shape;264;p4"/>
          <p:cNvPicPr preferRelativeResize="0"/>
          <p:nvPr/>
        </p:nvPicPr>
        <p:blipFill rotWithShape="1">
          <a:blip r:embed="rId3">
            <a:alphaModFix/>
          </a:blip>
          <a:srcRect b="0" l="0" r="63231" t="0"/>
          <a:stretch/>
        </p:blipFill>
        <p:spPr>
          <a:xfrm>
            <a:off x="9372219" y="1392832"/>
            <a:ext cx="2322957" cy="162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27C"/>
              </a:buClr>
              <a:buSzPct val="100000"/>
              <a:buFont typeface="Calibri"/>
              <a:buNone/>
            </a:pPr>
            <a:r>
              <a:rPr lang="en-US">
                <a:solidFill>
                  <a:srgbClr val="17427C"/>
                </a:solidFill>
              </a:rPr>
              <a:t>Continuous Integration and Deployment (CI/CD): </a:t>
            </a:r>
            <a:r>
              <a:rPr b="1" lang="en-US">
                <a:solidFill>
                  <a:srgbClr val="17427C"/>
                </a:solidFill>
              </a:rPr>
              <a:t>What is it?</a:t>
            </a:r>
            <a:endParaRPr/>
          </a:p>
        </p:txBody>
      </p:sp>
      <p:sp>
        <p:nvSpPr>
          <p:cNvPr id="270" name="Google Shape;270;p5"/>
          <p:cNvSpPr txBox="1"/>
          <p:nvPr>
            <p:ph idx="1" type="body"/>
          </p:nvPr>
        </p:nvSpPr>
        <p:spPr>
          <a:xfrm>
            <a:off x="838200" y="5266944"/>
            <a:ext cx="10515600" cy="1390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900"/>
              <a:t>Models can now be </a:t>
            </a:r>
            <a:r>
              <a:rPr b="1" lang="en-US" sz="2900"/>
              <a:t>moved</a:t>
            </a:r>
            <a:r>
              <a:rPr lang="en-US" sz="2900"/>
              <a:t> around (</a:t>
            </a:r>
            <a:r>
              <a:rPr b="1" lang="en-US" sz="2900"/>
              <a:t>on-prem or cloud</a:t>
            </a:r>
            <a:r>
              <a:rPr lang="en-US" sz="2900"/>
              <a:t>) with just a </a:t>
            </a:r>
            <a:r>
              <a:rPr b="1" lang="en-US" sz="2900"/>
              <a:t>push of a button</a:t>
            </a:r>
            <a:r>
              <a:rPr lang="en-US" sz="2900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Model updates are </a:t>
            </a:r>
            <a:r>
              <a:rPr b="1" lang="en-US"/>
              <a:t>seamlessly integrated, built, deployed, and re-deployed </a:t>
            </a:r>
            <a:r>
              <a:rPr lang="en-US"/>
              <a:t>to target servers.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Codifies</a:t>
            </a:r>
            <a:r>
              <a:rPr lang="en-US"/>
              <a:t> model installation </a:t>
            </a:r>
            <a:r>
              <a:rPr b="1" lang="en-US"/>
              <a:t>steps</a:t>
            </a:r>
            <a:r>
              <a:rPr lang="en-US"/>
              <a:t> and </a:t>
            </a:r>
            <a:r>
              <a:rPr b="1" lang="en-US"/>
              <a:t>configuration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No longer spend hours </a:t>
            </a:r>
            <a:r>
              <a:rPr lang="en-US"/>
              <a:t>on model installs, no mistakes.</a:t>
            </a:r>
            <a:endParaRPr/>
          </a:p>
        </p:txBody>
      </p:sp>
      <p:sp>
        <p:nvSpPr>
          <p:cNvPr id="271" name="Google Shape;271;p5"/>
          <p:cNvSpPr txBox="1"/>
          <p:nvPr/>
        </p:nvSpPr>
        <p:spPr>
          <a:xfrm>
            <a:off x="990600" y="1203960"/>
            <a:ext cx="10515600" cy="89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EEA23C"/>
                </a:solidFill>
                <a:latin typeface="Calibri"/>
                <a:ea typeface="Calibri"/>
                <a:cs typeface="Calibri"/>
                <a:sym typeface="Calibri"/>
              </a:rPr>
              <a:t>CI/CD is a software development practice that </a:t>
            </a:r>
            <a:r>
              <a:rPr b="1" lang="en-US" sz="2800">
                <a:solidFill>
                  <a:srgbClr val="EEA23C"/>
                </a:solidFill>
                <a:latin typeface="Calibri"/>
                <a:ea typeface="Calibri"/>
                <a:cs typeface="Calibri"/>
                <a:sym typeface="Calibri"/>
              </a:rPr>
              <a:t>enforces the automation of building, testing, and deployment</a:t>
            </a:r>
            <a:r>
              <a:rPr lang="en-US" sz="2800">
                <a:solidFill>
                  <a:srgbClr val="EEA23C"/>
                </a:solidFill>
                <a:latin typeface="Calibri"/>
                <a:ea typeface="Calibri"/>
                <a:cs typeface="Calibri"/>
                <a:sym typeface="Calibri"/>
              </a:rPr>
              <a:t> of software.</a:t>
            </a:r>
            <a:endParaRPr/>
          </a:p>
        </p:txBody>
      </p:sp>
      <p:grpSp>
        <p:nvGrpSpPr>
          <p:cNvPr id="272" name="Google Shape;272;p5"/>
          <p:cNvGrpSpPr/>
          <p:nvPr/>
        </p:nvGrpSpPr>
        <p:grpSpPr>
          <a:xfrm>
            <a:off x="2701747" y="1455764"/>
            <a:ext cx="7029939" cy="3811180"/>
            <a:chOff x="2701747" y="1455764"/>
            <a:chExt cx="7029939" cy="3811180"/>
          </a:xfrm>
        </p:grpSpPr>
        <p:grpSp>
          <p:nvGrpSpPr>
            <p:cNvPr id="273" name="Google Shape;273;p5"/>
            <p:cNvGrpSpPr/>
            <p:nvPr/>
          </p:nvGrpSpPr>
          <p:grpSpPr>
            <a:xfrm>
              <a:off x="2701747" y="2532889"/>
              <a:ext cx="4374488" cy="2734055"/>
              <a:chOff x="2415235" y="0"/>
              <a:chExt cx="4374488" cy="2734055"/>
            </a:xfrm>
          </p:grpSpPr>
          <p:sp>
            <p:nvSpPr>
              <p:cNvPr id="274" name="Google Shape;274;p5"/>
              <p:cNvSpPr/>
              <p:nvPr/>
            </p:nvSpPr>
            <p:spPr>
              <a:xfrm>
                <a:off x="2415235" y="0"/>
                <a:ext cx="4374488" cy="2734055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quadBezTo>
                      <a:pt x="20000" y="40000"/>
                      <a:pt x="101250" y="15000"/>
                    </a:quadBezTo>
                    <a:lnTo>
                      <a:pt x="100194" y="0"/>
                    </a:lnTo>
                    <a:lnTo>
                      <a:pt x="120000" y="24000"/>
                    </a:lnTo>
                    <a:lnTo>
                      <a:pt x="104419" y="60000"/>
                    </a:lnTo>
                    <a:lnTo>
                      <a:pt x="103363" y="45000"/>
                    </a:lnTo>
                    <a:quadBezTo>
                      <a:pt x="30000" y="55000"/>
                      <a:pt x="0" y="120000"/>
                    </a:quadBezTo>
                    <a:close/>
                  </a:path>
                </a:pathLst>
              </a:custGeom>
              <a:solidFill>
                <a:srgbClr val="C9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2846123" y="2023899"/>
                <a:ext cx="100613" cy="100613"/>
              </a:xfrm>
              <a:prstGeom prst="ellipse">
                <a:avLst/>
              </a:prstGeom>
              <a:solidFill>
                <a:srgbClr val="335F9F"/>
              </a:solidFill>
              <a:ln cap="flat" cmpd="sng" w="2857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896429" y="2188975"/>
                <a:ext cx="748037" cy="4394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5"/>
              <p:cNvSpPr txBox="1"/>
              <p:nvPr/>
            </p:nvSpPr>
            <p:spPr>
              <a:xfrm>
                <a:off x="2896429" y="2188975"/>
                <a:ext cx="748037" cy="4394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533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427C"/>
                  </a:buClr>
                  <a:buSzPts val="2000"/>
                  <a:buFont typeface="Calibri"/>
                  <a:buNone/>
                </a:pPr>
                <a:r>
                  <a:rPr b="1" lang="en-US" sz="2000">
                    <a:solidFill>
                      <a:srgbClr val="17427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Track</a:t>
                </a: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3556977" y="1397102"/>
                <a:ext cx="174979" cy="174979"/>
              </a:xfrm>
              <a:prstGeom prst="ellipse">
                <a:avLst/>
              </a:prstGeom>
              <a:solidFill>
                <a:srgbClr val="335F9F"/>
              </a:solidFill>
              <a:ln cap="flat" cmpd="sng" w="2857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3644467" y="1635239"/>
                <a:ext cx="918642" cy="948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5"/>
              <p:cNvSpPr txBox="1"/>
              <p:nvPr/>
            </p:nvSpPr>
            <p:spPr>
              <a:xfrm>
                <a:off x="3644467" y="1635239"/>
                <a:ext cx="918642" cy="948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927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427C"/>
                  </a:buClr>
                  <a:buSzPts val="2000"/>
                  <a:buFont typeface="Calibri"/>
                  <a:buNone/>
                </a:pPr>
                <a:r>
                  <a:rPr b="1" lang="en-US" sz="2000">
                    <a:solidFill>
                      <a:srgbClr val="17427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Build</a:t>
                </a: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4464683" y="928485"/>
                <a:ext cx="231847" cy="231847"/>
              </a:xfrm>
              <a:prstGeom prst="ellipse">
                <a:avLst/>
              </a:prstGeom>
              <a:solidFill>
                <a:srgbClr val="335F9F"/>
              </a:solidFill>
              <a:ln cap="flat" cmpd="sng" w="2857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4580607" y="1315115"/>
                <a:ext cx="918642" cy="1148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5"/>
              <p:cNvSpPr txBox="1"/>
              <p:nvPr/>
            </p:nvSpPr>
            <p:spPr>
              <a:xfrm>
                <a:off x="4580607" y="1315115"/>
                <a:ext cx="918642" cy="1148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2285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427C"/>
                  </a:buClr>
                  <a:buSzPts val="2000"/>
                  <a:buFont typeface="Calibri"/>
                  <a:buNone/>
                </a:pPr>
                <a:r>
                  <a:rPr b="1" lang="en-US" sz="2000">
                    <a:solidFill>
                      <a:srgbClr val="17427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Test</a:t>
                </a: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453317" y="618443"/>
                <a:ext cx="310588" cy="310588"/>
              </a:xfrm>
              <a:prstGeom prst="ellipse">
                <a:avLst/>
              </a:prstGeom>
              <a:solidFill>
                <a:srgbClr val="335F9F"/>
              </a:solidFill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262504" y="1110333"/>
                <a:ext cx="918642" cy="1356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5"/>
              <p:cNvSpPr txBox="1"/>
              <p:nvPr/>
            </p:nvSpPr>
            <p:spPr>
              <a:xfrm>
                <a:off x="5262504" y="1110333"/>
                <a:ext cx="918642" cy="1356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6455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427C"/>
                  </a:buClr>
                  <a:buSzPts val="2000"/>
                  <a:buFont typeface="Calibri"/>
                  <a:buNone/>
                </a:pPr>
                <a:r>
                  <a:rPr b="1" lang="en-US" sz="2000">
                    <a:solidFill>
                      <a:srgbClr val="17427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Deploy</a:t>
                </a:r>
                <a:endParaRPr/>
              </a:p>
            </p:txBody>
          </p:sp>
        </p:grpSp>
        <p:pic>
          <p:nvPicPr>
            <p:cNvPr descr="A picture containing outdoor object&#10;&#10;Description automatically generated" id="287" name="Google Shape;287;p5"/>
            <p:cNvPicPr preferRelativeResize="0"/>
            <p:nvPr/>
          </p:nvPicPr>
          <p:blipFill rotWithShape="1">
            <a:blip r:embed="rId3">
              <a:alphaModFix/>
            </a:blip>
            <a:srcRect b="26667" l="30225" r="29003" t="24533"/>
            <a:stretch/>
          </p:blipFill>
          <p:spPr>
            <a:xfrm rot="2037015">
              <a:off x="7307579" y="1856891"/>
              <a:ext cx="2043251" cy="1987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/>
          <p:nvPr>
            <p:ph type="title"/>
          </p:nvPr>
        </p:nvSpPr>
        <p:spPr>
          <a:xfrm>
            <a:off x="509016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27C"/>
              </a:buClr>
              <a:buSzPts val="3600"/>
              <a:buFont typeface="Calibri"/>
              <a:buNone/>
            </a:pPr>
            <a:r>
              <a:rPr lang="en-US">
                <a:solidFill>
                  <a:srgbClr val="17427C"/>
                </a:solidFill>
              </a:rPr>
              <a:t>R2O Success Story: </a:t>
            </a:r>
            <a:r>
              <a:rPr b="1" lang="en-US">
                <a:solidFill>
                  <a:srgbClr val="17427C"/>
                </a:solidFill>
              </a:rPr>
              <a:t>Transitioning models to M2M</a:t>
            </a:r>
            <a:endParaRPr/>
          </a:p>
        </p:txBody>
      </p:sp>
      <p:sp>
        <p:nvSpPr>
          <p:cNvPr id="294" name="Google Shape;294;p6"/>
          <p:cNvSpPr txBox="1"/>
          <p:nvPr>
            <p:ph idx="1" type="body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Transitioned </a:t>
            </a:r>
            <a:r>
              <a:rPr b="1" lang="en-US"/>
              <a:t>5 containerized models </a:t>
            </a:r>
            <a:r>
              <a:rPr lang="en-US"/>
              <a:t>to M2M through the CCMC-SRAG-M2M </a:t>
            </a:r>
            <a:r>
              <a:rPr b="1" lang="en-US"/>
              <a:t>shared collaborative cloud – UMASEP, RELeASE, SEPSTER, SEPSTER2D, MAG4.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Model code repositories transferred to </a:t>
            </a:r>
            <a:r>
              <a:rPr b="1" lang="en-US"/>
              <a:t>shared GitLab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Detailed build and install documentation, as well as build/install scripts, and CI/CD configuration included in repository.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Model is deployed to shared cloud by CCMC and accessible by M2M.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M2M team uses supplied documentation to install model in test environment and eventually to operations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model updates deployed to CCMC, shared cloud, and pushed to shared repository.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>
            <p:ph type="title"/>
          </p:nvPr>
        </p:nvSpPr>
        <p:spPr>
          <a:xfrm>
            <a:off x="42672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27C"/>
              </a:buClr>
              <a:buSzPts val="3600"/>
              <a:buFont typeface="Calibri"/>
              <a:buNone/>
            </a:pPr>
            <a:r>
              <a:rPr lang="en-US">
                <a:solidFill>
                  <a:srgbClr val="17427C"/>
                </a:solidFill>
              </a:rPr>
              <a:t>Coming Soon: </a:t>
            </a:r>
            <a:r>
              <a:rPr b="1" lang="en-US">
                <a:solidFill>
                  <a:srgbClr val="17427C"/>
                </a:solidFill>
              </a:rPr>
              <a:t>Automatic Failover with Kubernetes</a:t>
            </a:r>
            <a:endParaRPr/>
          </a:p>
        </p:txBody>
      </p:sp>
      <p:sp>
        <p:nvSpPr>
          <p:cNvPr id="300" name="Google Shape;300;p7"/>
          <p:cNvSpPr txBox="1"/>
          <p:nvPr>
            <p:ph idx="1" type="body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Kubernetes is a container orchestration software that manages containerized applications.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It also provides many useful features such as: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Replication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Load balancing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Automatic failover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Several useful tool integrations</a:t>
            </a:r>
            <a:endParaRPr/>
          </a:p>
          <a:p>
            <a:pPr indent="-342900" lvl="1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CCMC will leverage these capabilities to provide improved resilience to the CR system.</a:t>
            </a:r>
            <a:endParaRPr/>
          </a:p>
          <a:p>
            <a:pPr indent="-342900" lvl="2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Provide almost zero down-time.</a:t>
            </a:r>
            <a:endParaRPr/>
          </a:p>
          <a:p>
            <a:pPr indent="-342900" lvl="2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Increased reliability.</a:t>
            </a:r>
            <a:endParaRPr/>
          </a:p>
          <a:p>
            <a:pPr indent="-342900" lvl="1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Main Kubernetes cluster in-house, backup cluster in the AWS cloud.</a:t>
            </a:r>
            <a:endParaRPr/>
          </a:p>
        </p:txBody>
      </p:sp>
      <p:pic>
        <p:nvPicPr>
          <p:cNvPr id="301" name="Google Shape;301;p7"/>
          <p:cNvPicPr preferRelativeResize="0"/>
          <p:nvPr/>
        </p:nvPicPr>
        <p:blipFill rotWithShape="1">
          <a:blip r:embed="rId3">
            <a:alphaModFix/>
          </a:blip>
          <a:srcRect b="613" l="0" r="78525" t="-2"/>
          <a:stretch/>
        </p:blipFill>
        <p:spPr>
          <a:xfrm>
            <a:off x="8558784" y="1944600"/>
            <a:ext cx="2383536" cy="195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27C"/>
              </a:buClr>
              <a:buSzPts val="3600"/>
              <a:buFont typeface="Calibri"/>
              <a:buNone/>
            </a:pPr>
            <a:r>
              <a:rPr lang="en-US">
                <a:solidFill>
                  <a:srgbClr val="17427C"/>
                </a:solidFill>
              </a:rPr>
              <a:t>Coming Soon: </a:t>
            </a:r>
            <a:r>
              <a:rPr b="1" lang="en-US">
                <a:solidFill>
                  <a:srgbClr val="17427C"/>
                </a:solidFill>
              </a:rPr>
              <a:t>Real-time Monitoring</a:t>
            </a:r>
            <a:endParaRPr/>
          </a:p>
        </p:txBody>
      </p:sp>
      <p:sp>
        <p:nvSpPr>
          <p:cNvPr id="307" name="Google Shape;307;p8"/>
          <p:cNvSpPr txBox="1"/>
          <p:nvPr>
            <p:ph idx="1" type="body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Current system is like a black box, not trivial to determine system state.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Troubleshooting and resolution not as timely.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Real-time monitoring in the new system will: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Perform real-time log collection and analysis.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Determine and store run status.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Gather and store metrics.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Issue email alerts covering a wider range of issues.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Display real-time run status and all monitoring artifacts in quick look-up web dashboard.</a:t>
            </a: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>
            <a:off x="8039100" y="1847088"/>
            <a:ext cx="3134868" cy="2590698"/>
            <a:chOff x="3909060" y="1526844"/>
            <a:chExt cx="1539240" cy="1203960"/>
          </a:xfrm>
        </p:grpSpPr>
        <p:pic>
          <p:nvPicPr>
            <p:cNvPr descr="Television" id="309" name="Google Shape;30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09060" y="1526844"/>
              <a:ext cx="1203960" cy="1203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agnifying glass" id="310" name="Google Shape;310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00600" y="1816404"/>
              <a:ext cx="647700" cy="64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ar graph with upward trend" id="311" name="Google Shape;311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98620" y="1824024"/>
              <a:ext cx="594360" cy="4724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/>
          <p:nvPr>
            <p:ph type="title"/>
          </p:nvPr>
        </p:nvSpPr>
        <p:spPr>
          <a:xfrm>
            <a:off x="838200" y="120028"/>
            <a:ext cx="10515600" cy="789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27C"/>
              </a:buClr>
              <a:buSzPts val="3600"/>
              <a:buFont typeface="Calibri"/>
              <a:buNone/>
            </a:pPr>
            <a:r>
              <a:rPr lang="en-US">
                <a:solidFill>
                  <a:srgbClr val="17427C"/>
                </a:solidFill>
              </a:rPr>
              <a:t>Next Gen Architecture</a:t>
            </a:r>
            <a:endParaRPr/>
          </a:p>
        </p:txBody>
      </p:sp>
      <p:pic>
        <p:nvPicPr>
          <p:cNvPr descr="Diagram&#10;&#10;Description automatically generated" id="317" name="Google Shape;3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1271" y="722376"/>
            <a:ext cx="85294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CMC 2022 Workshop - No Logos">
  <a:themeElements>
    <a:clrScheme name="CCM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59A6"/>
      </a:accent1>
      <a:accent2>
        <a:srgbClr val="E6982A"/>
      </a:accent2>
      <a:accent3>
        <a:srgbClr val="A5A5A5"/>
      </a:accent3>
      <a:accent4>
        <a:srgbClr val="F6CE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CMC_Workshop_2022">
  <a:themeElements>
    <a:clrScheme name="CCM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59A6"/>
      </a:accent1>
      <a:accent2>
        <a:srgbClr val="E6982A"/>
      </a:accent2>
      <a:accent3>
        <a:srgbClr val="A5A5A5"/>
      </a:accent3>
      <a:accent4>
        <a:srgbClr val="F6CE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2020-10-19T13:44:57Z</dcterms:created>
  <dc:creator>Didigu, Chinwe C. (GSFC-674.0)[ADNET SYSTEMS INC]</dc:creator>
</cp:coreProperties>
</file>