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4"/>
    <p:sldMasterId id="2147483718" r:id="rId5"/>
    <p:sldMasterId id="2147483660" r:id="rId6"/>
    <p:sldMasterId id="2147483741" r:id="rId7"/>
  </p:sldMasterIdLst>
  <p:notesMasterIdLst>
    <p:notesMasterId r:id="rId14"/>
  </p:notesMasterIdLst>
  <p:sldIdLst>
    <p:sldId id="309" r:id="rId8"/>
    <p:sldId id="3568" r:id="rId9"/>
    <p:sldId id="3565" r:id="rId10"/>
    <p:sldId id="3566" r:id="rId11"/>
    <p:sldId id="3567" r:id="rId12"/>
    <p:sldId id="355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061321-7AE8-E68B-A6C8-105CCCB88687}" name="Jian, Lan (GSFC-6720)" initials="J(" userId="S::ljian@ndc.nasa.gov::eaa12858-ae6c-46ab-b534-c54e232c689a" providerId="AD"/>
  <p188:author id="{DBAB442F-6BD1-0FBE-295F-741A39FB8049}" name="Ireland, Jack (GSFC-6710)" initials="I(" userId="S::jireland@ndc.nasa.gov::f960ba87-52b4-4f2b-b26a-445e802c24c8" providerId="AD"/>
  <p188:author id="{79E4457E-1425-6912-9CED-19A2B4226738}" name="Helvey-Kasulke, Tressa L. (GSFC-672.0)[ASRC FEDERAL SYSTEM SOLUTIONS]" initials="HKTL(6FSS" userId="S::thelvey@ndc.nasa.gov::32f15bfe-689e-44c2-a1be-4a8a1b778a72" providerId="AD"/>
  <p188:author id="{DF30099A-5384-BB76-6B91-95E47AFE1ABE}" name="Roberts, Aaron (GSFC-6720)" initials="R(" userId="S::darober5@ndc.nasa.gov::a4237213-d198-4c2a-afab-7621774845a9" providerId="AD"/>
  <p188:author id="{CED99ADB-F0BC-1156-99C4-12135BD37FC3}" name="Thomas, Brian A. (GSFC-6720)" initials="T(" userId="S::bathomas@ndc.nasa.gov::1d83ff0d-6b69-4909-99cb-3cfb3c320c1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9090"/>
    <a:srgbClr val="1D7EF5"/>
    <a:srgbClr val="0571F5"/>
    <a:srgbClr val="F59D05"/>
    <a:srgbClr val="004182"/>
    <a:srgbClr val="51FF00"/>
    <a:srgbClr val="940000"/>
    <a:srgbClr val="006699"/>
    <a:srgbClr val="004482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66"/>
    <p:restoredTop sz="94694"/>
  </p:normalViewPr>
  <p:slideViewPr>
    <p:cSldViewPr snapToGrid="0">
      <p:cViewPr varScale="1">
        <p:scale>
          <a:sx n="121" d="100"/>
          <a:sy n="121" d="100"/>
        </p:scale>
        <p:origin x="11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65177A-0C26-4EE4-BC8C-07A3E452E303}" type="datetimeFigureOut">
              <a:rPr lang="en-US" smtClean="0"/>
              <a:t>6/9/22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F7A72-4BE4-44B3-A07B-4008D8408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57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6" name="Google Shape;19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4F7A72-4BE4-44B3-A07B-4008D840864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703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AAEE-3C65-40CA-BE9D-1BE561EE15BC}" type="datetimeFigureOut">
              <a:rPr lang="en-US" smtClean="0"/>
              <a:t>6/9/22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321AE-350E-4AD6-9B8F-3ADE06F08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756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AAEE-3C65-40CA-BE9D-1BE561EE15BC}" type="datetimeFigureOut">
              <a:rPr lang="en-US" smtClean="0"/>
              <a:t>6/9/22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321AE-350E-4AD6-9B8F-3ADE06F08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9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AAEE-3C65-40CA-BE9D-1BE561EE15BC}" type="datetimeFigureOut">
              <a:rPr lang="en-US" smtClean="0"/>
              <a:t>6/9/22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321AE-350E-4AD6-9B8F-3ADE06F08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4082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2_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17;p2"/>
          <p:cNvPicPr preferRelativeResize="0"/>
          <p:nvPr/>
        </p:nvPicPr>
        <p:blipFill rotWithShape="1">
          <a:blip r:embed="rId2">
            <a:alphaModFix/>
          </a:blip>
          <a:srcRect l="75263" t="7224" r="-1533" b="41839"/>
          <a:stretch/>
        </p:blipFill>
        <p:spPr>
          <a:xfrm flipH="1">
            <a:off x="93477" y="3359"/>
            <a:ext cx="5238163" cy="6854641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2"/>
          <p:cNvSpPr/>
          <p:nvPr/>
        </p:nvSpPr>
        <p:spPr>
          <a:xfrm>
            <a:off x="-422655" y="541"/>
            <a:ext cx="2070763" cy="6857459"/>
          </a:xfrm>
          <a:custGeom>
            <a:avLst/>
            <a:gdLst/>
            <a:ahLst/>
            <a:cxnLst/>
            <a:rect l="l" t="t" r="r" b="b"/>
            <a:pathLst>
              <a:path w="652" h="2160" extrusionOk="0">
                <a:moveTo>
                  <a:pt x="417" y="298"/>
                </a:moveTo>
                <a:cubicBezTo>
                  <a:pt x="464" y="189"/>
                  <a:pt x="512" y="94"/>
                  <a:pt x="566" y="0"/>
                </a:cubicBezTo>
                <a:cubicBezTo>
                  <a:pt x="126" y="0"/>
                  <a:pt x="126" y="0"/>
                  <a:pt x="126" y="0"/>
                </a:cubicBezTo>
                <a:cubicBezTo>
                  <a:pt x="126" y="2160"/>
                  <a:pt x="126" y="2160"/>
                  <a:pt x="126" y="2160"/>
                </a:cubicBezTo>
                <a:cubicBezTo>
                  <a:pt x="475" y="2160"/>
                  <a:pt x="475" y="2160"/>
                  <a:pt x="475" y="2160"/>
                </a:cubicBezTo>
                <a:cubicBezTo>
                  <a:pt x="324" y="1797"/>
                  <a:pt x="309" y="1515"/>
                  <a:pt x="309" y="1515"/>
                </a:cubicBezTo>
                <a:cubicBezTo>
                  <a:pt x="372" y="1772"/>
                  <a:pt x="476" y="1986"/>
                  <a:pt x="595" y="2160"/>
                </a:cubicBezTo>
                <a:cubicBezTo>
                  <a:pt x="652" y="2160"/>
                  <a:pt x="652" y="2160"/>
                  <a:pt x="652" y="2160"/>
                </a:cubicBezTo>
                <a:cubicBezTo>
                  <a:pt x="0" y="1268"/>
                  <a:pt x="417" y="298"/>
                  <a:pt x="417" y="298"/>
                </a:cubicBezTo>
                <a:close/>
              </a:path>
            </a:pathLst>
          </a:custGeom>
          <a:solidFill>
            <a:srgbClr val="004369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"/>
          <p:cNvSpPr/>
          <p:nvPr/>
        </p:nvSpPr>
        <p:spPr>
          <a:xfrm>
            <a:off x="1490927" y="0"/>
            <a:ext cx="10701073" cy="6857459"/>
          </a:xfrm>
          <a:custGeom>
            <a:avLst/>
            <a:gdLst/>
            <a:ahLst/>
            <a:cxnLst/>
            <a:rect l="l" t="t" r="r" b="b"/>
            <a:pathLst>
              <a:path w="3370" h="2161" extrusionOk="0">
                <a:moveTo>
                  <a:pt x="1146" y="0"/>
                </a:moveTo>
                <a:cubicBezTo>
                  <a:pt x="143" y="904"/>
                  <a:pt x="705" y="1933"/>
                  <a:pt x="705" y="1933"/>
                </a:cubicBezTo>
                <a:cubicBezTo>
                  <a:pt x="192" y="1139"/>
                  <a:pt x="296" y="464"/>
                  <a:pt x="511" y="1"/>
                </a:cubicBezTo>
                <a:cubicBezTo>
                  <a:pt x="512" y="0"/>
                  <a:pt x="420" y="1"/>
                  <a:pt x="420" y="1"/>
                </a:cubicBezTo>
                <a:cubicBezTo>
                  <a:pt x="0" y="1063"/>
                  <a:pt x="650" y="1903"/>
                  <a:pt x="650" y="1903"/>
                </a:cubicBezTo>
                <a:cubicBezTo>
                  <a:pt x="729" y="2000"/>
                  <a:pt x="808" y="2085"/>
                  <a:pt x="888" y="2161"/>
                </a:cubicBezTo>
                <a:cubicBezTo>
                  <a:pt x="3370" y="2161"/>
                  <a:pt x="3370" y="2161"/>
                  <a:pt x="3370" y="2161"/>
                </a:cubicBezTo>
                <a:cubicBezTo>
                  <a:pt x="3370" y="0"/>
                  <a:pt x="3370" y="0"/>
                  <a:pt x="3370" y="0"/>
                </a:cubicBezTo>
                <a:lnTo>
                  <a:pt x="1146" y="0"/>
                </a:lnTo>
                <a:close/>
              </a:path>
            </a:pathLst>
          </a:custGeom>
          <a:solidFill>
            <a:srgbClr val="004369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9355319" y="642233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1" name="Google Shape;21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42390" y="304799"/>
            <a:ext cx="2769575" cy="840423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2"/>
          <p:cNvSpPr txBox="1">
            <a:spLocks noGrp="1"/>
          </p:cNvSpPr>
          <p:nvPr>
            <p:ph type="subTitle" idx="1"/>
          </p:nvPr>
        </p:nvSpPr>
        <p:spPr>
          <a:xfrm>
            <a:off x="3678381" y="3639452"/>
            <a:ext cx="4348566" cy="1431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title"/>
          </p:nvPr>
        </p:nvSpPr>
        <p:spPr>
          <a:xfrm>
            <a:off x="3678381" y="2426962"/>
            <a:ext cx="681664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5CBF9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05929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424">
          <p15:clr>
            <a:srgbClr val="FBAE40"/>
          </p15:clr>
        </p15:guide>
        <p15:guide id="2" pos="336">
          <p15:clr>
            <a:srgbClr val="FBAE40"/>
          </p15:clr>
        </p15:guide>
        <p15:guide id="3" orient="horz" pos="2040">
          <p15:clr>
            <a:srgbClr val="FBAE40"/>
          </p15:clr>
        </p15:guide>
        <p15:guide id="4" pos="2376">
          <p15:clr>
            <a:srgbClr val="FBAE40"/>
          </p15:clr>
        </p15:guide>
        <p15:guide id="5" orient="horz" pos="26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2_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17;p2"/>
          <p:cNvPicPr preferRelativeResize="0"/>
          <p:nvPr/>
        </p:nvPicPr>
        <p:blipFill rotWithShape="1">
          <a:blip r:embed="rId2">
            <a:alphaModFix/>
          </a:blip>
          <a:srcRect l="75263" t="7224" r="-1533" b="41839"/>
          <a:stretch/>
        </p:blipFill>
        <p:spPr>
          <a:xfrm flipH="1">
            <a:off x="93477" y="3359"/>
            <a:ext cx="5238163" cy="6854641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2"/>
          <p:cNvSpPr/>
          <p:nvPr/>
        </p:nvSpPr>
        <p:spPr>
          <a:xfrm>
            <a:off x="-422655" y="541"/>
            <a:ext cx="2070763" cy="6857459"/>
          </a:xfrm>
          <a:custGeom>
            <a:avLst/>
            <a:gdLst/>
            <a:ahLst/>
            <a:cxnLst/>
            <a:rect l="l" t="t" r="r" b="b"/>
            <a:pathLst>
              <a:path w="652" h="2160" extrusionOk="0">
                <a:moveTo>
                  <a:pt x="417" y="298"/>
                </a:moveTo>
                <a:cubicBezTo>
                  <a:pt x="464" y="189"/>
                  <a:pt x="512" y="94"/>
                  <a:pt x="566" y="0"/>
                </a:cubicBezTo>
                <a:cubicBezTo>
                  <a:pt x="126" y="0"/>
                  <a:pt x="126" y="0"/>
                  <a:pt x="126" y="0"/>
                </a:cubicBezTo>
                <a:cubicBezTo>
                  <a:pt x="126" y="2160"/>
                  <a:pt x="126" y="2160"/>
                  <a:pt x="126" y="2160"/>
                </a:cubicBezTo>
                <a:cubicBezTo>
                  <a:pt x="475" y="2160"/>
                  <a:pt x="475" y="2160"/>
                  <a:pt x="475" y="2160"/>
                </a:cubicBezTo>
                <a:cubicBezTo>
                  <a:pt x="324" y="1797"/>
                  <a:pt x="309" y="1515"/>
                  <a:pt x="309" y="1515"/>
                </a:cubicBezTo>
                <a:cubicBezTo>
                  <a:pt x="372" y="1772"/>
                  <a:pt x="476" y="1986"/>
                  <a:pt x="595" y="2160"/>
                </a:cubicBezTo>
                <a:cubicBezTo>
                  <a:pt x="652" y="2160"/>
                  <a:pt x="652" y="2160"/>
                  <a:pt x="652" y="2160"/>
                </a:cubicBezTo>
                <a:cubicBezTo>
                  <a:pt x="0" y="1268"/>
                  <a:pt x="417" y="298"/>
                  <a:pt x="417" y="298"/>
                </a:cubicBezTo>
                <a:close/>
              </a:path>
            </a:pathLst>
          </a:custGeom>
          <a:solidFill>
            <a:srgbClr val="004369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"/>
          <p:cNvSpPr/>
          <p:nvPr/>
        </p:nvSpPr>
        <p:spPr>
          <a:xfrm>
            <a:off x="1490927" y="0"/>
            <a:ext cx="10701073" cy="6857459"/>
          </a:xfrm>
          <a:custGeom>
            <a:avLst/>
            <a:gdLst/>
            <a:ahLst/>
            <a:cxnLst/>
            <a:rect l="l" t="t" r="r" b="b"/>
            <a:pathLst>
              <a:path w="3370" h="2161" extrusionOk="0">
                <a:moveTo>
                  <a:pt x="1146" y="0"/>
                </a:moveTo>
                <a:cubicBezTo>
                  <a:pt x="143" y="904"/>
                  <a:pt x="705" y="1933"/>
                  <a:pt x="705" y="1933"/>
                </a:cubicBezTo>
                <a:cubicBezTo>
                  <a:pt x="192" y="1139"/>
                  <a:pt x="296" y="464"/>
                  <a:pt x="511" y="1"/>
                </a:cubicBezTo>
                <a:cubicBezTo>
                  <a:pt x="512" y="0"/>
                  <a:pt x="420" y="1"/>
                  <a:pt x="420" y="1"/>
                </a:cubicBezTo>
                <a:cubicBezTo>
                  <a:pt x="0" y="1063"/>
                  <a:pt x="650" y="1903"/>
                  <a:pt x="650" y="1903"/>
                </a:cubicBezTo>
                <a:cubicBezTo>
                  <a:pt x="729" y="2000"/>
                  <a:pt x="808" y="2085"/>
                  <a:pt x="888" y="2161"/>
                </a:cubicBezTo>
                <a:cubicBezTo>
                  <a:pt x="3370" y="2161"/>
                  <a:pt x="3370" y="2161"/>
                  <a:pt x="3370" y="2161"/>
                </a:cubicBezTo>
                <a:cubicBezTo>
                  <a:pt x="3370" y="0"/>
                  <a:pt x="3370" y="0"/>
                  <a:pt x="3370" y="0"/>
                </a:cubicBezTo>
                <a:lnTo>
                  <a:pt x="1146" y="0"/>
                </a:lnTo>
                <a:close/>
              </a:path>
            </a:pathLst>
          </a:custGeom>
          <a:solidFill>
            <a:srgbClr val="004369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9355319" y="642233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1" name="Google Shape;21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42390" y="304799"/>
            <a:ext cx="2769575" cy="840423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2"/>
          <p:cNvSpPr txBox="1">
            <a:spLocks noGrp="1"/>
          </p:cNvSpPr>
          <p:nvPr>
            <p:ph type="subTitle" idx="1"/>
          </p:nvPr>
        </p:nvSpPr>
        <p:spPr>
          <a:xfrm>
            <a:off x="3678381" y="3639452"/>
            <a:ext cx="4348566" cy="1431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title"/>
          </p:nvPr>
        </p:nvSpPr>
        <p:spPr>
          <a:xfrm>
            <a:off x="3678381" y="2426962"/>
            <a:ext cx="681664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5CBF9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9131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424">
          <p15:clr>
            <a:srgbClr val="FBAE40"/>
          </p15:clr>
        </p15:guide>
        <p15:guide id="2" pos="336">
          <p15:clr>
            <a:srgbClr val="FBAE40"/>
          </p15:clr>
        </p15:guide>
        <p15:guide id="3" orient="horz" pos="2040">
          <p15:clr>
            <a:srgbClr val="FBAE40"/>
          </p15:clr>
        </p15:guide>
        <p15:guide id="4" pos="2376">
          <p15:clr>
            <a:srgbClr val="FBAE40"/>
          </p15:clr>
        </p15:guide>
        <p15:guide id="5" orient="horz" pos="26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and Content" type="obj">
  <p:cSld name="5_Title and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3"/>
          <p:cNvPicPr preferRelativeResize="0"/>
          <p:nvPr/>
        </p:nvPicPr>
        <p:blipFill rotWithShape="1">
          <a:blip r:embed="rId2">
            <a:alphaModFix/>
          </a:blip>
          <a:srcRect l="46114" r="-340" b="68206"/>
          <a:stretch/>
        </p:blipFill>
        <p:spPr>
          <a:xfrm rot="-5400000">
            <a:off x="-2037371" y="1985989"/>
            <a:ext cx="6909383" cy="283464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3"/>
          <p:cNvSpPr/>
          <p:nvPr/>
        </p:nvSpPr>
        <p:spPr>
          <a:xfrm>
            <a:off x="-461912" y="0"/>
            <a:ext cx="12653912" cy="6858000"/>
          </a:xfrm>
          <a:custGeom>
            <a:avLst/>
            <a:gdLst/>
            <a:ahLst/>
            <a:cxnLst/>
            <a:rect l="l" t="t" r="r" b="b"/>
            <a:pathLst>
              <a:path w="3986" h="2160" extrusionOk="0">
                <a:moveTo>
                  <a:pt x="1003" y="0"/>
                </a:moveTo>
                <a:cubicBezTo>
                  <a:pt x="0" y="904"/>
                  <a:pt x="561" y="1933"/>
                  <a:pt x="561" y="1933"/>
                </a:cubicBezTo>
                <a:cubicBezTo>
                  <a:pt x="48" y="1139"/>
                  <a:pt x="153" y="463"/>
                  <a:pt x="368" y="0"/>
                </a:cubicBezTo>
                <a:cubicBezTo>
                  <a:pt x="277" y="0"/>
                  <a:pt x="277" y="0"/>
                  <a:pt x="277" y="0"/>
                </a:cubicBezTo>
                <a:cubicBezTo>
                  <a:pt x="204" y="184"/>
                  <a:pt x="163" y="362"/>
                  <a:pt x="146" y="530"/>
                </a:cubicBezTo>
                <a:cubicBezTo>
                  <a:pt x="146" y="929"/>
                  <a:pt x="146" y="929"/>
                  <a:pt x="146" y="929"/>
                </a:cubicBezTo>
                <a:cubicBezTo>
                  <a:pt x="206" y="1513"/>
                  <a:pt x="507" y="1903"/>
                  <a:pt x="507" y="1903"/>
                </a:cubicBezTo>
                <a:cubicBezTo>
                  <a:pt x="585" y="1999"/>
                  <a:pt x="665" y="2085"/>
                  <a:pt x="743" y="2160"/>
                </a:cubicBezTo>
                <a:cubicBezTo>
                  <a:pt x="744" y="2160"/>
                  <a:pt x="3986" y="2160"/>
                  <a:pt x="3986" y="2160"/>
                </a:cubicBezTo>
                <a:cubicBezTo>
                  <a:pt x="3986" y="0"/>
                  <a:pt x="3986" y="0"/>
                  <a:pt x="3986" y="0"/>
                </a:cubicBezTo>
                <a:lnTo>
                  <a:pt x="1003" y="0"/>
                </a:lnTo>
                <a:close/>
              </a:path>
            </a:pathLst>
          </a:custGeom>
          <a:solidFill>
            <a:srgbClr val="004369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3"/>
          <p:cNvSpPr txBox="1">
            <a:spLocks noGrp="1"/>
          </p:cNvSpPr>
          <p:nvPr>
            <p:ph type="title"/>
          </p:nvPr>
        </p:nvSpPr>
        <p:spPr>
          <a:xfrm>
            <a:off x="2324100" y="488724"/>
            <a:ext cx="9025378" cy="590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5CBF9"/>
              </a:buClr>
              <a:buSzPts val="3600"/>
              <a:buFont typeface="Arial"/>
              <a:buNone/>
              <a:defRPr sz="3600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body" idx="1"/>
          </p:nvPr>
        </p:nvSpPr>
        <p:spPr>
          <a:xfrm>
            <a:off x="2324100" y="1330335"/>
            <a:ext cx="9251621" cy="2047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L="457200" lvl="0" indent="-381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>
                <a:solidFill>
                  <a:schemeClr val="lt1"/>
                </a:solidFill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TR"/>
              <a:buChar char="–"/>
              <a:defRPr sz="2400">
                <a:solidFill>
                  <a:schemeClr val="lt1"/>
                </a:solidFill>
              </a:defRPr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>
                <a:solidFill>
                  <a:schemeClr val="lt1"/>
                </a:solidFill>
              </a:defRPr>
            </a:lvl3pPr>
            <a:lvl4pPr marL="1828800" lvl="3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▪"/>
              <a:defRPr sz="24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sldNum" idx="12"/>
          </p:nvPr>
        </p:nvSpPr>
        <p:spPr>
          <a:xfrm>
            <a:off x="9355319" y="642233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000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000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000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000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000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000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000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000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288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  <p15:guide id="2" pos="146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oogle Shape;35;p5"/>
          <p:cNvPicPr preferRelativeResize="0"/>
          <p:nvPr/>
        </p:nvPicPr>
        <p:blipFill rotWithShape="1">
          <a:blip r:embed="rId2">
            <a:alphaModFix/>
          </a:blip>
          <a:srcRect l="75263" t="7224" r="-1533" b="41839"/>
          <a:stretch/>
        </p:blipFill>
        <p:spPr>
          <a:xfrm flipH="1">
            <a:off x="93477" y="3359"/>
            <a:ext cx="5238163" cy="6854641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5"/>
          <p:cNvSpPr/>
          <p:nvPr/>
        </p:nvSpPr>
        <p:spPr>
          <a:xfrm>
            <a:off x="-422655" y="541"/>
            <a:ext cx="2070763" cy="6857459"/>
          </a:xfrm>
          <a:custGeom>
            <a:avLst/>
            <a:gdLst/>
            <a:ahLst/>
            <a:cxnLst/>
            <a:rect l="l" t="t" r="r" b="b"/>
            <a:pathLst>
              <a:path w="652" h="2160" extrusionOk="0">
                <a:moveTo>
                  <a:pt x="417" y="298"/>
                </a:moveTo>
                <a:cubicBezTo>
                  <a:pt x="464" y="189"/>
                  <a:pt x="512" y="94"/>
                  <a:pt x="566" y="0"/>
                </a:cubicBezTo>
                <a:cubicBezTo>
                  <a:pt x="126" y="0"/>
                  <a:pt x="126" y="0"/>
                  <a:pt x="126" y="0"/>
                </a:cubicBezTo>
                <a:cubicBezTo>
                  <a:pt x="126" y="2160"/>
                  <a:pt x="126" y="2160"/>
                  <a:pt x="126" y="2160"/>
                </a:cubicBezTo>
                <a:cubicBezTo>
                  <a:pt x="475" y="2160"/>
                  <a:pt x="475" y="2160"/>
                  <a:pt x="475" y="2160"/>
                </a:cubicBezTo>
                <a:cubicBezTo>
                  <a:pt x="324" y="1797"/>
                  <a:pt x="309" y="1515"/>
                  <a:pt x="309" y="1515"/>
                </a:cubicBezTo>
                <a:cubicBezTo>
                  <a:pt x="372" y="1772"/>
                  <a:pt x="476" y="1986"/>
                  <a:pt x="595" y="2160"/>
                </a:cubicBezTo>
                <a:cubicBezTo>
                  <a:pt x="652" y="2160"/>
                  <a:pt x="652" y="2160"/>
                  <a:pt x="652" y="2160"/>
                </a:cubicBezTo>
                <a:cubicBezTo>
                  <a:pt x="0" y="1268"/>
                  <a:pt x="417" y="298"/>
                  <a:pt x="417" y="298"/>
                </a:cubicBezTo>
                <a:close/>
              </a:path>
            </a:pathLst>
          </a:custGeom>
          <a:solidFill>
            <a:srgbClr val="004369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5"/>
          <p:cNvSpPr/>
          <p:nvPr/>
        </p:nvSpPr>
        <p:spPr>
          <a:xfrm>
            <a:off x="1490927" y="-1"/>
            <a:ext cx="10701073" cy="6857459"/>
          </a:xfrm>
          <a:custGeom>
            <a:avLst/>
            <a:gdLst/>
            <a:ahLst/>
            <a:cxnLst/>
            <a:rect l="l" t="t" r="r" b="b"/>
            <a:pathLst>
              <a:path w="3370" h="2161" extrusionOk="0">
                <a:moveTo>
                  <a:pt x="1146" y="0"/>
                </a:moveTo>
                <a:cubicBezTo>
                  <a:pt x="143" y="904"/>
                  <a:pt x="705" y="1933"/>
                  <a:pt x="705" y="1933"/>
                </a:cubicBezTo>
                <a:cubicBezTo>
                  <a:pt x="192" y="1139"/>
                  <a:pt x="296" y="464"/>
                  <a:pt x="511" y="1"/>
                </a:cubicBezTo>
                <a:cubicBezTo>
                  <a:pt x="512" y="0"/>
                  <a:pt x="420" y="1"/>
                  <a:pt x="420" y="1"/>
                </a:cubicBezTo>
                <a:cubicBezTo>
                  <a:pt x="0" y="1063"/>
                  <a:pt x="650" y="1903"/>
                  <a:pt x="650" y="1903"/>
                </a:cubicBezTo>
                <a:cubicBezTo>
                  <a:pt x="729" y="2000"/>
                  <a:pt x="808" y="2085"/>
                  <a:pt x="888" y="2161"/>
                </a:cubicBezTo>
                <a:cubicBezTo>
                  <a:pt x="3370" y="2161"/>
                  <a:pt x="3370" y="2161"/>
                  <a:pt x="3370" y="2161"/>
                </a:cubicBezTo>
                <a:cubicBezTo>
                  <a:pt x="3370" y="0"/>
                  <a:pt x="3370" y="0"/>
                  <a:pt x="3370" y="0"/>
                </a:cubicBezTo>
                <a:lnTo>
                  <a:pt x="1146" y="0"/>
                </a:lnTo>
                <a:close/>
              </a:path>
            </a:pathLst>
          </a:custGeom>
          <a:solidFill>
            <a:srgbClr val="004369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4549141" y="489908"/>
            <a:ext cx="6678105" cy="590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5CBF9"/>
              </a:buClr>
              <a:buSzPts val="3600"/>
              <a:buFont typeface="Arial"/>
              <a:buNone/>
              <a:defRPr sz="3600">
                <a:solidFill>
                  <a:srgbClr val="65CBF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1"/>
          </p:nvPr>
        </p:nvSpPr>
        <p:spPr>
          <a:xfrm>
            <a:off x="4549141" y="1330927"/>
            <a:ext cx="6678104" cy="2047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L="457200" lvl="0" indent="-381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>
                <a:solidFill>
                  <a:schemeClr val="lt1"/>
                </a:solidFill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TR"/>
              <a:buChar char="–"/>
              <a:defRPr sz="2400">
                <a:solidFill>
                  <a:schemeClr val="lt1"/>
                </a:solidFill>
              </a:defRPr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>
                <a:solidFill>
                  <a:schemeClr val="lt1"/>
                </a:solidFill>
              </a:defRPr>
            </a:lvl3pPr>
            <a:lvl4pPr marL="1828800" lvl="3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▪"/>
              <a:defRPr sz="24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9355319" y="642233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000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000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000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000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000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000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000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000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60576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  <p15:guide id="2" pos="3096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>
            <a:spLocks noGrp="1"/>
          </p:cNvSpPr>
          <p:nvPr>
            <p:ph type="sldNum" idx="12"/>
          </p:nvPr>
        </p:nvSpPr>
        <p:spPr>
          <a:xfrm>
            <a:off x="9355319" y="642233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3" name="Google Shape;43;p6"/>
          <p:cNvSpPr txBox="1"/>
          <p:nvPr/>
        </p:nvSpPr>
        <p:spPr>
          <a:xfrm>
            <a:off x="9355319" y="642233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rgbClr val="65CBF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11202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936">
          <p15:clr>
            <a:srgbClr val="FBAE40"/>
          </p15:clr>
        </p15:guide>
        <p15:guide id="2" pos="480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Title and Content">
  <p:cSld name="7_Title and Conte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8"/>
          <p:cNvPicPr preferRelativeResize="0"/>
          <p:nvPr/>
        </p:nvPicPr>
        <p:blipFill rotWithShape="1">
          <a:blip r:embed="rId2">
            <a:alphaModFix/>
          </a:blip>
          <a:srcRect b="68148"/>
          <a:stretch/>
        </p:blipFill>
        <p:spPr>
          <a:xfrm rot="10800000" flipH="1">
            <a:off x="0" y="4125113"/>
            <a:ext cx="12205477" cy="2720244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p8"/>
          <p:cNvPicPr preferRelativeResize="0"/>
          <p:nvPr/>
        </p:nvPicPr>
        <p:blipFill rotWithShape="1">
          <a:blip r:embed="rId2">
            <a:alphaModFix/>
          </a:blip>
          <a:srcRect b="68148"/>
          <a:stretch/>
        </p:blipFill>
        <p:spPr>
          <a:xfrm>
            <a:off x="0" y="0"/>
            <a:ext cx="12205477" cy="2720244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8"/>
          <p:cNvSpPr/>
          <p:nvPr/>
        </p:nvSpPr>
        <p:spPr>
          <a:xfrm>
            <a:off x="0" y="203200"/>
            <a:ext cx="12205476" cy="6184900"/>
          </a:xfrm>
          <a:prstGeom prst="rect">
            <a:avLst/>
          </a:prstGeom>
          <a:solidFill>
            <a:srgbClr val="00436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8"/>
          <p:cNvSpPr txBox="1">
            <a:spLocks noGrp="1"/>
          </p:cNvSpPr>
          <p:nvPr>
            <p:ph type="title"/>
          </p:nvPr>
        </p:nvSpPr>
        <p:spPr>
          <a:xfrm>
            <a:off x="5410200" y="607619"/>
            <a:ext cx="6169058" cy="590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5CBF9"/>
              </a:buClr>
              <a:buSzPts val="3600"/>
              <a:buFont typeface="Arial"/>
              <a:buNone/>
              <a:defRPr sz="3600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body" idx="1"/>
          </p:nvPr>
        </p:nvSpPr>
        <p:spPr>
          <a:xfrm>
            <a:off x="5410200" y="1801431"/>
            <a:ext cx="6169057" cy="2047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L="457200" lvl="0" indent="-381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>
                <a:solidFill>
                  <a:schemeClr val="lt1"/>
                </a:solidFill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TR"/>
              <a:buChar char="–"/>
              <a:defRPr sz="2400">
                <a:solidFill>
                  <a:schemeClr val="lt1"/>
                </a:solidFill>
              </a:defRPr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>
                <a:solidFill>
                  <a:schemeClr val="lt1"/>
                </a:solidFill>
              </a:defRPr>
            </a:lvl3pPr>
            <a:lvl4pPr marL="1828800" lvl="3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▪"/>
              <a:defRPr sz="24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9355319" y="642233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000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000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000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000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000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000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000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000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5116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528">
          <p15:clr>
            <a:srgbClr val="FBAE40"/>
          </p15:clr>
        </p15:guide>
        <p15:guide id="2" pos="3408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Title and Content">
  <p:cSld name="8_Title and Conten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436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9355319" y="642233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000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000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000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000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000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000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000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000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title"/>
          </p:nvPr>
        </p:nvSpPr>
        <p:spPr>
          <a:xfrm>
            <a:off x="644898" y="420644"/>
            <a:ext cx="6816649" cy="590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5CBF9"/>
              </a:buClr>
              <a:buSzPts val="3600"/>
              <a:buFont typeface="Arial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48111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528">
          <p15:clr>
            <a:srgbClr val="FBAE40"/>
          </p15:clr>
        </p15:guide>
        <p15:guide id="2" pos="3408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ection Header">
  <p:cSld name="1_Section Head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0"/>
          <p:cNvPicPr preferRelativeResize="0"/>
          <p:nvPr/>
        </p:nvPicPr>
        <p:blipFill rotWithShape="1">
          <a:blip r:embed="rId2">
            <a:alphaModFix/>
          </a:blip>
          <a:srcRect b="68148"/>
          <a:stretch/>
        </p:blipFill>
        <p:spPr>
          <a:xfrm>
            <a:off x="0" y="0"/>
            <a:ext cx="12205477" cy="2720244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0"/>
          <p:cNvSpPr/>
          <p:nvPr/>
        </p:nvSpPr>
        <p:spPr>
          <a:xfrm>
            <a:off x="0" y="2463616"/>
            <a:ext cx="12192000" cy="4394384"/>
          </a:xfrm>
          <a:prstGeom prst="rect">
            <a:avLst/>
          </a:prstGeom>
          <a:solidFill>
            <a:srgbClr val="00436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0"/>
          <p:cNvSpPr txBox="1">
            <a:spLocks noGrp="1"/>
          </p:cNvSpPr>
          <p:nvPr>
            <p:ph type="title"/>
          </p:nvPr>
        </p:nvSpPr>
        <p:spPr>
          <a:xfrm>
            <a:off x="831850" y="2851009"/>
            <a:ext cx="10515600" cy="590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5CBF9"/>
              </a:buClr>
              <a:buSzPts val="3600"/>
              <a:buFont typeface="Arial"/>
              <a:buNone/>
              <a:defRPr sz="3600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sldNum" idx="12"/>
          </p:nvPr>
        </p:nvSpPr>
        <p:spPr>
          <a:xfrm>
            <a:off x="9355319" y="642233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000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000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000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000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000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000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000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000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8344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AAEE-3C65-40CA-BE9D-1BE561EE15BC}" type="datetimeFigureOut">
              <a:rPr lang="en-US" smtClean="0"/>
              <a:t>6/9/22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321AE-350E-4AD6-9B8F-3ADE06F08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4122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sldNum" idx="12"/>
          </p:nvPr>
        </p:nvSpPr>
        <p:spPr>
          <a:xfrm>
            <a:off x="9355319" y="642233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614418" y="481604"/>
            <a:ext cx="6816649" cy="590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6691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>
            <a:off x="4901938" y="1104144"/>
            <a:ext cx="681664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5CBF9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sldNum" idx="12"/>
          </p:nvPr>
        </p:nvSpPr>
        <p:spPr>
          <a:xfrm>
            <a:off x="9355319" y="642233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5686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5CBF9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sldNum" idx="12"/>
          </p:nvPr>
        </p:nvSpPr>
        <p:spPr>
          <a:xfrm>
            <a:off x="9355319" y="642233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2373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5CBF9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85" name="Google Shape;85;p1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sldNum" idx="12"/>
          </p:nvPr>
        </p:nvSpPr>
        <p:spPr>
          <a:xfrm>
            <a:off x="9355319" y="642233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63570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5CBF9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Google Shape;90;p1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91" name="Google Shape;91;p15"/>
          <p:cNvSpPr txBox="1">
            <a:spLocks noGrp="1"/>
          </p:cNvSpPr>
          <p:nvPr>
            <p:ph type="sldNum" idx="12"/>
          </p:nvPr>
        </p:nvSpPr>
        <p:spPr>
          <a:xfrm>
            <a:off x="9355319" y="642233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68149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>
            <a:spLocks noGrp="1"/>
          </p:cNvSpPr>
          <p:nvPr>
            <p:ph type="title"/>
          </p:nvPr>
        </p:nvSpPr>
        <p:spPr>
          <a:xfrm>
            <a:off x="4901938" y="1104144"/>
            <a:ext cx="681664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5CBF9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6"/>
          <p:cNvSpPr txBox="1">
            <a:spLocks noGrp="1"/>
          </p:cNvSpPr>
          <p:nvPr>
            <p:ph type="body" idx="1"/>
          </p:nvPr>
        </p:nvSpPr>
        <p:spPr>
          <a:xfrm rot="5400000">
            <a:off x="8056325" y="-939676"/>
            <a:ext cx="369332" cy="6678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5" name="Google Shape;95;p16"/>
          <p:cNvSpPr txBox="1">
            <a:spLocks noGrp="1"/>
          </p:cNvSpPr>
          <p:nvPr>
            <p:ph type="sldNum" idx="12"/>
          </p:nvPr>
        </p:nvSpPr>
        <p:spPr>
          <a:xfrm>
            <a:off x="9355319" y="642233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8333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5CBF9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9" name="Google Shape;99;p17"/>
          <p:cNvSpPr txBox="1">
            <a:spLocks noGrp="1"/>
          </p:cNvSpPr>
          <p:nvPr>
            <p:ph type="sldNum" idx="12"/>
          </p:nvPr>
        </p:nvSpPr>
        <p:spPr>
          <a:xfrm>
            <a:off x="9355319" y="642233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47979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>
            <a:spLocks noGrp="1"/>
          </p:cNvSpPr>
          <p:nvPr>
            <p:ph type="title"/>
          </p:nvPr>
        </p:nvSpPr>
        <p:spPr>
          <a:xfrm>
            <a:off x="838200" y="685800"/>
            <a:ext cx="105156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5CBF9"/>
              </a:buClr>
              <a:buSzPts val="4000"/>
              <a:buFont typeface="Arial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8"/>
          <p:cNvSpPr txBox="1">
            <a:spLocks noGrp="1"/>
          </p:cNvSpPr>
          <p:nvPr>
            <p:ph type="sldNum" idx="12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3" name="Google Shape;103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44D60"/>
              </a:buClr>
              <a:buSzPts val="1800"/>
              <a:buNone/>
              <a:defRPr>
                <a:solidFill>
                  <a:srgbClr val="244D60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44D60"/>
              </a:buClr>
              <a:buSzPts val="1800"/>
              <a:buFont typeface="Arial"/>
              <a:buChar char="-"/>
              <a:defRPr>
                <a:solidFill>
                  <a:srgbClr val="244D60"/>
                </a:solidFill>
              </a:defRPr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44D60"/>
              </a:buClr>
              <a:buSzPts val="1800"/>
              <a:buFont typeface="Arial"/>
              <a:buChar char="-"/>
              <a:defRPr>
                <a:solidFill>
                  <a:srgbClr val="244D60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44D60"/>
              </a:buClr>
              <a:buSzPts val="1800"/>
              <a:buFont typeface="Arial"/>
              <a:buChar char="-"/>
              <a:defRPr b="0">
                <a:solidFill>
                  <a:srgbClr val="244D60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44D60"/>
              </a:buClr>
              <a:buSzPts val="1800"/>
              <a:buFont typeface="Arial"/>
              <a:buChar char="-"/>
              <a:defRPr b="0">
                <a:solidFill>
                  <a:srgbClr val="244D60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09758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and Content">
  <p:cSld name="4_Title and Content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6" name="Google Shape;106;p19"/>
          <p:cNvGrpSpPr/>
          <p:nvPr/>
        </p:nvGrpSpPr>
        <p:grpSpPr>
          <a:xfrm>
            <a:off x="517664" y="-19393"/>
            <a:ext cx="4628149" cy="6890327"/>
            <a:chOff x="3308351" y="2370138"/>
            <a:chExt cx="2760662" cy="4110037"/>
          </a:xfrm>
        </p:grpSpPr>
        <p:sp>
          <p:nvSpPr>
            <p:cNvPr id="107" name="Google Shape;107;p19"/>
            <p:cNvSpPr/>
            <p:nvPr/>
          </p:nvSpPr>
          <p:spPr>
            <a:xfrm>
              <a:off x="4494213" y="2370138"/>
              <a:ext cx="1574800" cy="3676650"/>
            </a:xfrm>
            <a:custGeom>
              <a:avLst/>
              <a:gdLst/>
              <a:ahLst/>
              <a:cxnLst/>
              <a:rect l="l" t="t" r="r" b="b"/>
              <a:pathLst>
                <a:path w="828" h="1936" extrusionOk="0">
                  <a:moveTo>
                    <a:pt x="239" y="1416"/>
                  </a:moveTo>
                  <a:cubicBezTo>
                    <a:pt x="273" y="1728"/>
                    <a:pt x="387" y="1936"/>
                    <a:pt x="387" y="1936"/>
                  </a:cubicBezTo>
                  <a:cubicBezTo>
                    <a:pt x="271" y="1756"/>
                    <a:pt x="186" y="1583"/>
                    <a:pt x="127" y="1417"/>
                  </a:cubicBezTo>
                  <a:lnTo>
                    <a:pt x="239" y="1416"/>
                  </a:lnTo>
                  <a:close/>
                  <a:moveTo>
                    <a:pt x="273" y="883"/>
                  </a:moveTo>
                  <a:cubicBezTo>
                    <a:pt x="342" y="603"/>
                    <a:pt x="503" y="296"/>
                    <a:pt x="828" y="3"/>
                  </a:cubicBezTo>
                  <a:cubicBezTo>
                    <a:pt x="195" y="0"/>
                    <a:pt x="195" y="0"/>
                    <a:pt x="195" y="0"/>
                  </a:cubicBezTo>
                  <a:cubicBezTo>
                    <a:pt x="82" y="241"/>
                    <a:pt x="0" y="540"/>
                    <a:pt x="18" y="883"/>
                  </a:cubicBezTo>
                  <a:lnTo>
                    <a:pt x="273" y="883"/>
                  </a:lnTo>
                  <a:close/>
                </a:path>
              </a:pathLst>
            </a:custGeom>
            <a:gradFill>
              <a:gsLst>
                <a:gs pos="0">
                  <a:srgbClr val="8ACCEC"/>
                </a:gs>
                <a:gs pos="100000">
                  <a:srgbClr val="6BB7E0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19"/>
            <p:cNvSpPr/>
            <p:nvPr/>
          </p:nvSpPr>
          <p:spPr>
            <a:xfrm>
              <a:off x="3343276" y="5254625"/>
              <a:ext cx="542925" cy="1223962"/>
            </a:xfrm>
            <a:custGeom>
              <a:avLst/>
              <a:gdLst/>
              <a:ahLst/>
              <a:cxnLst/>
              <a:rect l="l" t="t" r="r" b="b"/>
              <a:pathLst>
                <a:path w="286" h="645" extrusionOk="0">
                  <a:moveTo>
                    <a:pt x="286" y="645"/>
                  </a:moveTo>
                  <a:cubicBezTo>
                    <a:pt x="167" y="471"/>
                    <a:pt x="62" y="257"/>
                    <a:pt x="0" y="0"/>
                  </a:cubicBezTo>
                  <a:cubicBezTo>
                    <a:pt x="0" y="0"/>
                    <a:pt x="14" y="282"/>
                    <a:pt x="166" y="645"/>
                  </a:cubicBezTo>
                  <a:lnTo>
                    <a:pt x="286" y="645"/>
                  </a:lnTo>
                  <a:close/>
                </a:path>
              </a:pathLst>
            </a:custGeom>
            <a:solidFill>
              <a:srgbClr val="ABD5E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19"/>
            <p:cNvSpPr/>
            <p:nvPr/>
          </p:nvSpPr>
          <p:spPr>
            <a:xfrm>
              <a:off x="3308351" y="2376488"/>
              <a:ext cx="2270125" cy="4103687"/>
            </a:xfrm>
            <a:custGeom>
              <a:avLst/>
              <a:gdLst/>
              <a:ahLst/>
              <a:cxnLst/>
              <a:rect l="l" t="t" r="r" b="b"/>
              <a:pathLst>
                <a:path w="1193" h="2162" extrusionOk="0">
                  <a:moveTo>
                    <a:pt x="32" y="1413"/>
                  </a:moveTo>
                  <a:cubicBezTo>
                    <a:pt x="79" y="1653"/>
                    <a:pt x="178" y="1910"/>
                    <a:pt x="361" y="2161"/>
                  </a:cubicBezTo>
                  <a:cubicBezTo>
                    <a:pt x="362" y="2162"/>
                    <a:pt x="1193" y="2161"/>
                    <a:pt x="1193" y="2161"/>
                  </a:cubicBezTo>
                  <a:cubicBezTo>
                    <a:pt x="1113" y="2085"/>
                    <a:pt x="1034" y="2000"/>
                    <a:pt x="955" y="1903"/>
                  </a:cubicBezTo>
                  <a:cubicBezTo>
                    <a:pt x="955" y="1903"/>
                    <a:pt x="812" y="1718"/>
                    <a:pt x="704" y="1413"/>
                  </a:cubicBezTo>
                  <a:lnTo>
                    <a:pt x="32" y="1413"/>
                  </a:lnTo>
                  <a:close/>
                  <a:moveTo>
                    <a:pt x="0" y="879"/>
                  </a:moveTo>
                  <a:cubicBezTo>
                    <a:pt x="25" y="534"/>
                    <a:pt x="126" y="299"/>
                    <a:pt x="126" y="299"/>
                  </a:cubicBezTo>
                  <a:cubicBezTo>
                    <a:pt x="173" y="190"/>
                    <a:pt x="220" y="94"/>
                    <a:pt x="275" y="0"/>
                  </a:cubicBezTo>
                  <a:cubicBezTo>
                    <a:pt x="725" y="0"/>
                    <a:pt x="725" y="0"/>
                    <a:pt x="725" y="0"/>
                  </a:cubicBezTo>
                  <a:cubicBezTo>
                    <a:pt x="599" y="319"/>
                    <a:pt x="569" y="617"/>
                    <a:pt x="590" y="879"/>
                  </a:cubicBezTo>
                  <a:lnTo>
                    <a:pt x="0" y="879"/>
                  </a:lnTo>
                  <a:close/>
                </a:path>
              </a:pathLst>
            </a:custGeom>
            <a:gradFill>
              <a:gsLst>
                <a:gs pos="0">
                  <a:srgbClr val="9FDCF2"/>
                </a:gs>
                <a:gs pos="85000">
                  <a:srgbClr val="52B3D9"/>
                </a:gs>
                <a:gs pos="100000">
                  <a:srgbClr val="52B3D9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0" name="Google Shape;110;p1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>
              <a:alpha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9"/>
          <p:cNvSpPr/>
          <p:nvPr/>
        </p:nvSpPr>
        <p:spPr>
          <a:xfrm>
            <a:off x="0" y="203200"/>
            <a:ext cx="12192000" cy="6184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9"/>
          <p:cNvSpPr txBox="1">
            <a:spLocks noGrp="1"/>
          </p:cNvSpPr>
          <p:nvPr>
            <p:ph type="title"/>
          </p:nvPr>
        </p:nvSpPr>
        <p:spPr>
          <a:xfrm>
            <a:off x="5410985" y="1081796"/>
            <a:ext cx="6169057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5CBF9"/>
              </a:buClr>
              <a:buSzPts val="4000"/>
              <a:buFont typeface="Arial"/>
              <a:buNone/>
              <a:defRPr b="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9"/>
          <p:cNvSpPr txBox="1">
            <a:spLocks noGrp="1"/>
          </p:cNvSpPr>
          <p:nvPr>
            <p:ph type="body" idx="1"/>
          </p:nvPr>
        </p:nvSpPr>
        <p:spPr>
          <a:xfrm>
            <a:off x="5410986" y="2776413"/>
            <a:ext cx="6169057" cy="1623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4" name="Google Shape;114;p19"/>
          <p:cNvSpPr txBox="1">
            <a:spLocks noGrp="1"/>
          </p:cNvSpPr>
          <p:nvPr>
            <p:ph type="sldNum" idx="12"/>
          </p:nvPr>
        </p:nvSpPr>
        <p:spPr>
          <a:xfrm>
            <a:off x="9355319" y="642233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5420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744">
          <p15:clr>
            <a:srgbClr val="FBAE40"/>
          </p15:clr>
        </p15:guide>
        <p15:guide id="2" pos="3408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normAutofit/>
          </a:bodyPr>
          <a:lstStyle>
            <a:lvl1pPr marL="0" algn="ctr" defTabSz="685800" rtl="0" eaLnBrk="1" latinLnBrk="0" hangingPunct="1">
              <a:defRPr lang="en-US" sz="1800" b="0" kern="1200" dirty="0">
                <a:solidFill>
                  <a:srgbClr val="790015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67046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AAEE-3C65-40CA-BE9D-1BE561EE15BC}" type="datetimeFigureOut">
              <a:rPr lang="en-US" smtClean="0"/>
              <a:t>6/9/22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321AE-350E-4AD6-9B8F-3ADE06F08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446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10871200" y="6553201"/>
            <a:ext cx="1117600" cy="23083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3EACCFAD-56C4-47F3-BC0A-A77E4E84982E}" type="slidenum">
              <a:rPr lang="en-US" altLang="en-US" sz="900" smtClean="0">
                <a:latin typeface="Calibri" panose="020F0502020204030204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900"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normAutofit/>
          </a:bodyPr>
          <a:lstStyle>
            <a:lvl1pPr marL="0" algn="ctr" defTabSz="685800" rtl="0" eaLnBrk="1" latinLnBrk="0" hangingPunct="1">
              <a:defRPr lang="en-US" sz="1800" b="0" kern="1200" dirty="0">
                <a:solidFill>
                  <a:srgbClr val="790015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 baseline="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21277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normAutofit/>
          </a:bodyPr>
          <a:lstStyle>
            <a:lvl1pPr marL="0" algn="ctr" defTabSz="685800" rtl="0" eaLnBrk="1" latinLnBrk="0" hangingPunct="1">
              <a:defRPr lang="en-US" sz="1800" b="0" kern="1200" dirty="0">
                <a:solidFill>
                  <a:srgbClr val="790015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670462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10871200" y="6553201"/>
            <a:ext cx="1117600" cy="23083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3EACCFAD-56C4-47F3-BC0A-A77E4E84982E}" type="slidenum">
              <a:rPr lang="en-US" altLang="en-US" sz="900" smtClean="0">
                <a:latin typeface="Calibri" panose="020F0502020204030204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900"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normAutofit/>
          </a:bodyPr>
          <a:lstStyle>
            <a:lvl1pPr marL="0" algn="ctr" defTabSz="685800" rtl="0" eaLnBrk="1" latinLnBrk="0" hangingPunct="1">
              <a:defRPr lang="en-US" sz="1800" b="0" kern="1200" dirty="0">
                <a:solidFill>
                  <a:srgbClr val="790015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 baseline="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2127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AAEE-3C65-40CA-BE9D-1BE561EE15BC}" type="datetimeFigureOut">
              <a:rPr lang="en-US" smtClean="0"/>
              <a:t>6/9/22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321AE-350E-4AD6-9B8F-3ADE06F08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800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AAEE-3C65-40CA-BE9D-1BE561EE15BC}" type="datetimeFigureOut">
              <a:rPr lang="en-US" smtClean="0"/>
              <a:t>6/9/22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321AE-350E-4AD6-9B8F-3ADE06F08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72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AAEE-3C65-40CA-BE9D-1BE561EE15BC}" type="datetimeFigureOut">
              <a:rPr lang="en-US" smtClean="0"/>
              <a:t>6/9/22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321AE-350E-4AD6-9B8F-3ADE06F08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074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AAEE-3C65-40CA-BE9D-1BE561EE15BC}" type="datetimeFigureOut">
              <a:rPr lang="en-US" smtClean="0"/>
              <a:t>6/9/22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321AE-350E-4AD6-9B8F-3ADE06F08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487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AAEE-3C65-40CA-BE9D-1BE561EE15BC}" type="datetimeFigureOut">
              <a:rPr lang="en-US" smtClean="0"/>
              <a:t>6/9/22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321AE-350E-4AD6-9B8F-3ADE06F08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33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AAEE-3C65-40CA-BE9D-1BE561EE15BC}" type="datetimeFigureOut">
              <a:rPr lang="en-US" smtClean="0"/>
              <a:t>6/9/22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321AE-350E-4AD6-9B8F-3ADE06F08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307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CAAEE-3C65-40CA-BE9D-1BE561EE15BC}" type="datetimeFigureOut">
              <a:rPr lang="en-US" smtClean="0"/>
              <a:t>6/9/22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321AE-350E-4AD6-9B8F-3ADE06F08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478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78823"/>
          </a:schemeClr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/>
          <p:cNvPicPr preferRelativeResize="0"/>
          <p:nvPr/>
        </p:nvPicPr>
        <p:blipFill rotWithShape="1">
          <a:blip r:embed="rId18">
            <a:alphaModFix/>
          </a:blip>
          <a:srcRect l="75263" t="7224" r="-1533" b="41839"/>
          <a:stretch/>
        </p:blipFill>
        <p:spPr>
          <a:xfrm flipH="1">
            <a:off x="93477" y="3359"/>
            <a:ext cx="5238163" cy="685464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"/>
          <p:cNvSpPr/>
          <p:nvPr/>
        </p:nvSpPr>
        <p:spPr>
          <a:xfrm>
            <a:off x="-422655" y="541"/>
            <a:ext cx="2070763" cy="6857459"/>
          </a:xfrm>
          <a:custGeom>
            <a:avLst/>
            <a:gdLst/>
            <a:ahLst/>
            <a:cxnLst/>
            <a:rect l="l" t="t" r="r" b="b"/>
            <a:pathLst>
              <a:path w="652" h="2160" extrusionOk="0">
                <a:moveTo>
                  <a:pt x="417" y="298"/>
                </a:moveTo>
                <a:cubicBezTo>
                  <a:pt x="464" y="189"/>
                  <a:pt x="512" y="94"/>
                  <a:pt x="566" y="0"/>
                </a:cubicBezTo>
                <a:cubicBezTo>
                  <a:pt x="126" y="0"/>
                  <a:pt x="126" y="0"/>
                  <a:pt x="126" y="0"/>
                </a:cubicBezTo>
                <a:cubicBezTo>
                  <a:pt x="126" y="2160"/>
                  <a:pt x="126" y="2160"/>
                  <a:pt x="126" y="2160"/>
                </a:cubicBezTo>
                <a:cubicBezTo>
                  <a:pt x="475" y="2160"/>
                  <a:pt x="475" y="2160"/>
                  <a:pt x="475" y="2160"/>
                </a:cubicBezTo>
                <a:cubicBezTo>
                  <a:pt x="324" y="1797"/>
                  <a:pt x="309" y="1515"/>
                  <a:pt x="309" y="1515"/>
                </a:cubicBezTo>
                <a:cubicBezTo>
                  <a:pt x="372" y="1772"/>
                  <a:pt x="476" y="1986"/>
                  <a:pt x="595" y="2160"/>
                </a:cubicBezTo>
                <a:cubicBezTo>
                  <a:pt x="652" y="2160"/>
                  <a:pt x="652" y="2160"/>
                  <a:pt x="652" y="2160"/>
                </a:cubicBezTo>
                <a:cubicBezTo>
                  <a:pt x="0" y="1268"/>
                  <a:pt x="417" y="298"/>
                  <a:pt x="417" y="298"/>
                </a:cubicBezTo>
                <a:close/>
              </a:path>
            </a:pathLst>
          </a:custGeom>
          <a:solidFill>
            <a:srgbClr val="004369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1"/>
          <p:cNvSpPr/>
          <p:nvPr/>
        </p:nvSpPr>
        <p:spPr>
          <a:xfrm>
            <a:off x="1490927" y="2369"/>
            <a:ext cx="10701073" cy="6857459"/>
          </a:xfrm>
          <a:custGeom>
            <a:avLst/>
            <a:gdLst/>
            <a:ahLst/>
            <a:cxnLst/>
            <a:rect l="l" t="t" r="r" b="b"/>
            <a:pathLst>
              <a:path w="3370" h="2161" extrusionOk="0">
                <a:moveTo>
                  <a:pt x="1146" y="0"/>
                </a:moveTo>
                <a:cubicBezTo>
                  <a:pt x="143" y="904"/>
                  <a:pt x="705" y="1933"/>
                  <a:pt x="705" y="1933"/>
                </a:cubicBezTo>
                <a:cubicBezTo>
                  <a:pt x="192" y="1139"/>
                  <a:pt x="296" y="464"/>
                  <a:pt x="511" y="1"/>
                </a:cubicBezTo>
                <a:cubicBezTo>
                  <a:pt x="512" y="0"/>
                  <a:pt x="420" y="1"/>
                  <a:pt x="420" y="1"/>
                </a:cubicBezTo>
                <a:cubicBezTo>
                  <a:pt x="0" y="1063"/>
                  <a:pt x="650" y="1903"/>
                  <a:pt x="650" y="1903"/>
                </a:cubicBezTo>
                <a:cubicBezTo>
                  <a:pt x="729" y="2000"/>
                  <a:pt x="808" y="2085"/>
                  <a:pt x="888" y="2161"/>
                </a:cubicBezTo>
                <a:cubicBezTo>
                  <a:pt x="3370" y="2161"/>
                  <a:pt x="3370" y="2161"/>
                  <a:pt x="3370" y="2161"/>
                </a:cubicBezTo>
                <a:cubicBezTo>
                  <a:pt x="3370" y="0"/>
                  <a:pt x="3370" y="0"/>
                  <a:pt x="3370" y="0"/>
                </a:cubicBezTo>
                <a:lnTo>
                  <a:pt x="1146" y="0"/>
                </a:lnTo>
                <a:close/>
              </a:path>
            </a:pathLst>
          </a:custGeom>
          <a:solidFill>
            <a:srgbClr val="004369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1"/>
          <p:cNvSpPr txBox="1">
            <a:spLocks noGrp="1"/>
          </p:cNvSpPr>
          <p:nvPr>
            <p:ph type="title"/>
          </p:nvPr>
        </p:nvSpPr>
        <p:spPr>
          <a:xfrm>
            <a:off x="4901938" y="1104144"/>
            <a:ext cx="681664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5CBF9"/>
              </a:buClr>
              <a:buSzPts val="4000"/>
              <a:buFont typeface="Arial"/>
              <a:buNone/>
              <a:defRPr sz="4000" b="0" i="0" u="none" strike="noStrike" cap="none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body" idx="1"/>
          </p:nvPr>
        </p:nvSpPr>
        <p:spPr>
          <a:xfrm>
            <a:off x="4901939" y="2214710"/>
            <a:ext cx="667810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sldNum" idx="12"/>
          </p:nvPr>
        </p:nvSpPr>
        <p:spPr>
          <a:xfrm>
            <a:off x="9355319" y="642233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u="none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u="none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u="none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u="none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u="none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u="none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u="none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u="none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u="none">
                <a:solidFill>
                  <a:srgbClr val="65CBF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861509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2" r:id="rId3"/>
    <p:sldLayoutId id="2147483723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18"/>
          <p:cNvSpPr txBox="1">
            <a:spLocks noChangeArrowheads="1"/>
          </p:cNvSpPr>
          <p:nvPr userDrawn="1"/>
        </p:nvSpPr>
        <p:spPr bwMode="auto">
          <a:xfrm>
            <a:off x="1117600" y="6629400"/>
            <a:ext cx="103632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sz="825">
                <a:latin typeface="Calibri" pitchFamily="34" charset="0"/>
              </a:rPr>
              <a:t>PPBE</a:t>
            </a:r>
            <a:r>
              <a:rPr lang="en-US" sz="825" baseline="0">
                <a:latin typeface="Calibri" pitchFamily="34" charset="0"/>
              </a:rPr>
              <a:t> 2024 Budget Review</a:t>
            </a:r>
            <a:endParaRPr lang="en-US" sz="825">
              <a:latin typeface="Calibri" pitchFamily="34" charset="0"/>
            </a:endParaRPr>
          </a:p>
        </p:txBody>
      </p:sp>
      <p:pic>
        <p:nvPicPr>
          <p:cNvPr id="1029" name="Picture 27" descr="NASA 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76203"/>
            <a:ext cx="914400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WordArt 42"/>
          <p:cNvSpPr>
            <a:spLocks noChangeArrowheads="1" noChangeShapeType="1" noTextEdit="1"/>
          </p:cNvSpPr>
          <p:nvPr userDrawn="1"/>
        </p:nvSpPr>
        <p:spPr bwMode="auto">
          <a:xfrm rot="16200000">
            <a:off x="-753154" y="4334554"/>
            <a:ext cx="2725508" cy="914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30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HDRL</a:t>
            </a:r>
            <a:endParaRPr lang="en-US" sz="3300" kern="10">
              <a:solidFill>
                <a:srgbClr val="A6A6C4"/>
              </a:solidFill>
              <a:latin typeface="+mn-lt"/>
              <a:ea typeface="+mn-lt"/>
              <a:cs typeface="+mn-lt"/>
            </a:endParaRPr>
          </a:p>
        </p:txBody>
      </p:sp>
      <p:sp>
        <p:nvSpPr>
          <p:cNvPr id="1031" name="Freeform 43"/>
          <p:cNvSpPr>
            <a:spLocks/>
          </p:cNvSpPr>
          <p:nvPr userDrawn="1"/>
        </p:nvSpPr>
        <p:spPr bwMode="auto">
          <a:xfrm>
            <a:off x="609600" y="0"/>
            <a:ext cx="508000" cy="6858000"/>
          </a:xfrm>
          <a:custGeom>
            <a:avLst/>
            <a:gdLst>
              <a:gd name="T0" fmla="*/ 2147483646 w 240"/>
              <a:gd name="T1" fmla="*/ 2147483646 h 4320"/>
              <a:gd name="T2" fmla="*/ 2147483646 w 240"/>
              <a:gd name="T3" fmla="*/ 2147483646 h 4320"/>
              <a:gd name="T4" fmla="*/ 0 w 240"/>
              <a:gd name="T5" fmla="*/ 2147483646 h 4320"/>
              <a:gd name="T6" fmla="*/ 0 w 240"/>
              <a:gd name="T7" fmla="*/ 0 h 432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40" h="4320">
                <a:moveTo>
                  <a:pt x="240" y="4320"/>
                </a:moveTo>
                <a:lnTo>
                  <a:pt x="240" y="1872"/>
                </a:lnTo>
                <a:lnTo>
                  <a:pt x="0" y="1872"/>
                </a:lnTo>
                <a:lnTo>
                  <a:pt x="0" y="0"/>
                </a:lnTo>
              </a:path>
            </a:pathLst>
          </a:custGeom>
          <a:noFill/>
          <a:ln w="12700" cap="flat" cmpd="sng">
            <a:solidFill>
              <a:srgbClr val="081D58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95055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18"/>
          <p:cNvSpPr txBox="1">
            <a:spLocks noChangeArrowheads="1"/>
          </p:cNvSpPr>
          <p:nvPr userDrawn="1"/>
        </p:nvSpPr>
        <p:spPr bwMode="auto">
          <a:xfrm>
            <a:off x="1117600" y="6629400"/>
            <a:ext cx="103632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sz="825">
                <a:latin typeface="Calibri" pitchFamily="34" charset="0"/>
              </a:rPr>
              <a:t>PPBE</a:t>
            </a:r>
            <a:r>
              <a:rPr lang="en-US" sz="825" baseline="0">
                <a:latin typeface="Calibri" pitchFamily="34" charset="0"/>
              </a:rPr>
              <a:t> 2024 Budget Review</a:t>
            </a:r>
            <a:endParaRPr lang="en-US" sz="825">
              <a:latin typeface="Calibri" pitchFamily="34" charset="0"/>
            </a:endParaRPr>
          </a:p>
        </p:txBody>
      </p:sp>
      <p:pic>
        <p:nvPicPr>
          <p:cNvPr id="1029" name="Picture 27" descr="NASA 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76203"/>
            <a:ext cx="914400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WordArt 42"/>
          <p:cNvSpPr>
            <a:spLocks noChangeArrowheads="1" noChangeShapeType="1" noTextEdit="1"/>
          </p:cNvSpPr>
          <p:nvPr userDrawn="1"/>
        </p:nvSpPr>
        <p:spPr bwMode="auto">
          <a:xfrm rot="16200000">
            <a:off x="-753154" y="4334554"/>
            <a:ext cx="2725508" cy="914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30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HDRL</a:t>
            </a:r>
            <a:endParaRPr lang="en-US" sz="3300" kern="10">
              <a:solidFill>
                <a:srgbClr val="A6A6C4"/>
              </a:solidFill>
              <a:latin typeface="+mn-lt"/>
              <a:ea typeface="+mn-lt"/>
              <a:cs typeface="+mn-lt"/>
            </a:endParaRPr>
          </a:p>
        </p:txBody>
      </p:sp>
      <p:sp>
        <p:nvSpPr>
          <p:cNvPr id="1031" name="Freeform 43"/>
          <p:cNvSpPr>
            <a:spLocks/>
          </p:cNvSpPr>
          <p:nvPr userDrawn="1"/>
        </p:nvSpPr>
        <p:spPr bwMode="auto">
          <a:xfrm>
            <a:off x="609600" y="0"/>
            <a:ext cx="508000" cy="6858000"/>
          </a:xfrm>
          <a:custGeom>
            <a:avLst/>
            <a:gdLst>
              <a:gd name="T0" fmla="*/ 2147483646 w 240"/>
              <a:gd name="T1" fmla="*/ 2147483646 h 4320"/>
              <a:gd name="T2" fmla="*/ 2147483646 w 240"/>
              <a:gd name="T3" fmla="*/ 2147483646 h 4320"/>
              <a:gd name="T4" fmla="*/ 0 w 240"/>
              <a:gd name="T5" fmla="*/ 2147483646 h 4320"/>
              <a:gd name="T6" fmla="*/ 0 w 240"/>
              <a:gd name="T7" fmla="*/ 0 h 432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40" h="4320">
                <a:moveTo>
                  <a:pt x="240" y="4320"/>
                </a:moveTo>
                <a:lnTo>
                  <a:pt x="240" y="1872"/>
                </a:lnTo>
                <a:lnTo>
                  <a:pt x="0" y="1872"/>
                </a:lnTo>
                <a:lnTo>
                  <a:pt x="0" y="0"/>
                </a:lnTo>
              </a:path>
            </a:pathLst>
          </a:custGeom>
          <a:noFill/>
          <a:ln w="12700" cap="flat" cmpd="sng">
            <a:solidFill>
              <a:srgbClr val="081D58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95055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3"/>
          <p:cNvSpPr/>
          <p:nvPr/>
        </p:nvSpPr>
        <p:spPr>
          <a:xfrm>
            <a:off x="203000" y="0"/>
            <a:ext cx="6679200" cy="1421700"/>
          </a:xfrm>
          <a:prstGeom prst="rect">
            <a:avLst/>
          </a:prstGeom>
          <a:solidFill>
            <a:srgbClr val="004369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33"/>
          <p:cNvSpPr txBox="1">
            <a:spLocks noGrp="1"/>
          </p:cNvSpPr>
          <p:nvPr>
            <p:ph type="title"/>
          </p:nvPr>
        </p:nvSpPr>
        <p:spPr>
          <a:xfrm>
            <a:off x="3925973" y="2025273"/>
            <a:ext cx="8008921" cy="142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/>
          <a:p>
            <a:pPr algn="ctr">
              <a:buSzPts val="4000"/>
            </a:pPr>
            <a:r>
              <a:rPr lang="en-US" sz="4000" b="1" dirty="0"/>
              <a:t>Solar Data Analysis Center</a:t>
            </a:r>
            <a:br>
              <a:rPr lang="en-US" sz="4000" b="1" dirty="0"/>
            </a:br>
            <a:r>
              <a:rPr lang="en-US" sz="4000" b="1" dirty="0"/>
              <a:t>and the CCMC</a:t>
            </a:r>
          </a:p>
        </p:txBody>
      </p:sp>
      <p:pic>
        <p:nvPicPr>
          <p:cNvPr id="201" name="Google Shape;201;p33" descr="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24436" y="91733"/>
            <a:ext cx="2715341" cy="124646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2075" y="271650"/>
            <a:ext cx="875900" cy="8784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200;p33">
            <a:extLst>
              <a:ext uri="{FF2B5EF4-FFF2-40B4-BE49-F238E27FC236}">
                <a16:creationId xmlns:a16="http://schemas.microsoft.com/office/drawing/2014/main" id="{8687CDD7-4538-D62F-2B5F-FD4775540AA8}"/>
              </a:ext>
            </a:extLst>
          </p:cNvPr>
          <p:cNvSpPr txBox="1">
            <a:spLocks/>
          </p:cNvSpPr>
          <p:nvPr/>
        </p:nvSpPr>
        <p:spPr>
          <a:xfrm>
            <a:off x="4692154" y="5436299"/>
            <a:ext cx="6392476" cy="102618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b" anchorCtr="0">
            <a:normAutofit/>
          </a:bodyPr>
          <a:lstStyle>
            <a:lvl1pPr lvl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5CBF9"/>
              </a:buClr>
              <a:buSzPts val="1800"/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algn="ctr">
              <a:buSzPts val="4000"/>
            </a:pPr>
            <a:r>
              <a:rPr lang="en-US" sz="2800" b="1" i="1" dirty="0"/>
              <a:t>J. Ireland</a:t>
            </a:r>
          </a:p>
          <a:p>
            <a:pPr algn="ctr">
              <a:buSzPts val="4000"/>
            </a:pPr>
            <a:r>
              <a:rPr lang="en-US" sz="2800" b="1" i="1" dirty="0"/>
              <a:t>Solar Data Analysis Center (SDAC)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AD84F-07E0-33F9-D5B5-786F6A3CF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4100" y="239445"/>
            <a:ext cx="9867900" cy="1089489"/>
          </a:xfrm>
        </p:spPr>
        <p:txBody>
          <a:bodyPr/>
          <a:lstStyle/>
          <a:p>
            <a:r>
              <a:rPr lang="en-US" dirty="0"/>
              <a:t>SDAC and the </a:t>
            </a:r>
            <a:r>
              <a:rPr lang="en-US" dirty="0" err="1"/>
              <a:t>Heliophysics</a:t>
            </a:r>
            <a:r>
              <a:rPr lang="en-US" dirty="0"/>
              <a:t> Digital Resource Library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E55CB3-82CF-5F14-B0D6-1E15D8FE2E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24100" y="1328934"/>
            <a:ext cx="9867900" cy="5742044"/>
          </a:xfrm>
        </p:spPr>
        <p:txBody>
          <a:bodyPr/>
          <a:lstStyle/>
          <a:p>
            <a:r>
              <a:rPr lang="en-US" dirty="0" err="1"/>
              <a:t>Heliophysics</a:t>
            </a:r>
            <a:r>
              <a:rPr lang="en-US" dirty="0"/>
              <a:t> Digital Resource Library (HDRL) components</a:t>
            </a:r>
          </a:p>
          <a:p>
            <a:pPr lvl="1"/>
            <a:r>
              <a:rPr lang="en-US" sz="1800" i="1" dirty="0"/>
              <a:t>SDAC</a:t>
            </a:r>
          </a:p>
          <a:p>
            <a:pPr lvl="1"/>
            <a:r>
              <a:rPr lang="en-US" sz="1800" i="1" dirty="0"/>
              <a:t>Space Physics Data Facility (SPDF)</a:t>
            </a:r>
          </a:p>
          <a:p>
            <a:pPr lvl="1"/>
            <a:r>
              <a:rPr lang="en-US" sz="1800" i="1" dirty="0" err="1"/>
              <a:t>Heliophysics</a:t>
            </a:r>
            <a:r>
              <a:rPr lang="en-US" sz="1800" i="1" dirty="0"/>
              <a:t> Data and Modeling Consortium (HDMC)</a:t>
            </a:r>
          </a:p>
          <a:p>
            <a:pPr lvl="1"/>
            <a:r>
              <a:rPr lang="en-US" sz="1800" i="1" dirty="0"/>
              <a:t>Collaboration with CCMC</a:t>
            </a:r>
          </a:p>
          <a:p>
            <a:r>
              <a:rPr lang="en-US" dirty="0"/>
              <a:t>HDRL exists to co-align efforts across NASA’s </a:t>
            </a:r>
            <a:r>
              <a:rPr lang="en-US" dirty="0" err="1"/>
              <a:t>heliophysics</a:t>
            </a:r>
            <a:r>
              <a:rPr lang="en-US" dirty="0"/>
              <a:t> data systems to enable the scientific goals of the </a:t>
            </a:r>
            <a:r>
              <a:rPr lang="en-US" dirty="0" err="1"/>
              <a:t>Heliophysics</a:t>
            </a:r>
            <a:r>
              <a:rPr lang="en-US" dirty="0"/>
              <a:t> Systems Observatory under the following themes.</a:t>
            </a:r>
          </a:p>
          <a:p>
            <a:pPr lvl="1"/>
            <a:r>
              <a:rPr lang="en-US" sz="1800" i="1" dirty="0">
                <a:solidFill>
                  <a:schemeClr val="bg1"/>
                </a:solidFill>
                <a:ea typeface="Calibri"/>
              </a:rPr>
              <a:t>Preserving, providing and curating data</a:t>
            </a:r>
            <a:endParaRPr lang="en-US" sz="1800" i="1" dirty="0">
              <a:solidFill>
                <a:schemeClr val="bg1"/>
              </a:solidFill>
              <a:ea typeface="+mn-lt"/>
              <a:cs typeface="+mn-lt"/>
            </a:endParaRPr>
          </a:p>
          <a:p>
            <a:pPr lvl="1"/>
            <a:r>
              <a:rPr lang="en-US" sz="1800" i="1" dirty="0">
                <a:solidFill>
                  <a:schemeClr val="bg1"/>
                </a:solidFill>
                <a:ea typeface="Calibri"/>
              </a:rPr>
              <a:t>Enhancing the discoverability of related research artifacts</a:t>
            </a:r>
          </a:p>
          <a:p>
            <a:pPr lvl="1"/>
            <a:r>
              <a:rPr lang="en-US" sz="1800" i="1" dirty="0">
                <a:solidFill>
                  <a:schemeClr val="bg1"/>
                </a:solidFill>
                <a:ea typeface="Calibri"/>
              </a:rPr>
              <a:t>Enabling further exploration of the data through the provision of computational capabilities;</a:t>
            </a:r>
          </a:p>
          <a:p>
            <a:pPr lvl="1"/>
            <a:r>
              <a:rPr lang="en-US" sz="1800" i="1" dirty="0">
                <a:solidFill>
                  <a:schemeClr val="bg1"/>
                </a:solidFill>
                <a:ea typeface="Calibri"/>
              </a:rPr>
              <a:t>The design and implementation of a collaborative open science infrastructure that supports the sharing and publication of research artifacts.</a:t>
            </a:r>
          </a:p>
          <a:p>
            <a:r>
              <a:rPr lang="en-US" sz="2000" dirty="0">
                <a:solidFill>
                  <a:schemeClr val="bg1"/>
                </a:solidFill>
              </a:rPr>
              <a:t>FAIR principles, open science requirements and HDRL vision guide future development.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A7A4CA-AFC4-6E20-885C-556CA5CAC3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" y="105683"/>
            <a:ext cx="1751616" cy="843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1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008E2-04B5-1EA9-5D38-7149A3221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SDAC Responsibilities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C5F307-69FB-F798-D8AF-DE5B39D025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24100" y="1330335"/>
            <a:ext cx="9251621" cy="4001055"/>
          </a:xfrm>
        </p:spPr>
        <p:txBody>
          <a:bodyPr/>
          <a:lstStyle/>
          <a:p>
            <a:r>
              <a:rPr lang="en-US" dirty="0"/>
              <a:t>The purpose of the Solar Data Analysis Center is to support the scientific analysis of solar physics data.</a:t>
            </a:r>
          </a:p>
          <a:p>
            <a:endParaRPr lang="en-US" dirty="0"/>
          </a:p>
          <a:p>
            <a:r>
              <a:rPr lang="en-US" dirty="0"/>
              <a:t>Major responsibilities include</a:t>
            </a:r>
          </a:p>
          <a:p>
            <a:pPr lvl="1"/>
            <a:r>
              <a:rPr lang="en-US" sz="2000" dirty="0"/>
              <a:t>SOHO / LASCO Operations</a:t>
            </a:r>
          </a:p>
          <a:p>
            <a:pPr lvl="1"/>
            <a:r>
              <a:rPr lang="en-US" sz="2000" dirty="0"/>
              <a:t>Hosting of SOHO, STEREO, Solar Orbiter science data</a:t>
            </a:r>
          </a:p>
          <a:p>
            <a:pPr lvl="1"/>
            <a:r>
              <a:rPr lang="en-US" sz="2000" dirty="0"/>
              <a:t>Provision of data via the Virtual Solar Observatory (VSO)</a:t>
            </a:r>
          </a:p>
          <a:p>
            <a:pPr lvl="1"/>
            <a:r>
              <a:rPr lang="en-US" sz="2000" dirty="0"/>
              <a:t>“Active archive” storage of solar physics data</a:t>
            </a:r>
          </a:p>
          <a:p>
            <a:pPr lvl="1"/>
            <a:r>
              <a:rPr lang="en-US" sz="2000" dirty="0" err="1"/>
              <a:t>Helioviewer</a:t>
            </a:r>
            <a:r>
              <a:rPr lang="en-US" sz="2000" dirty="0"/>
              <a:t> development</a:t>
            </a:r>
          </a:p>
          <a:p>
            <a:pPr lvl="1"/>
            <a:r>
              <a:rPr lang="en-US" sz="2000" dirty="0"/>
              <a:t>Support of the </a:t>
            </a:r>
            <a:r>
              <a:rPr lang="en-US" sz="2000" dirty="0" err="1"/>
              <a:t>SolarSoft</a:t>
            </a:r>
            <a:r>
              <a:rPr lang="en-US" sz="2000" dirty="0"/>
              <a:t> data analysis environment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3EEE35B-E15B-B8B4-FBEA-D2533D3BF1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" y="105683"/>
            <a:ext cx="1751616" cy="843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738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1075A-306D-950F-D9DC-87D70158E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SDAC – New Responsibilities via HDRL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B6584B-52CF-787C-F52F-5F0AA209AB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24100" y="1330335"/>
            <a:ext cx="9867900" cy="5109051"/>
          </a:xfrm>
        </p:spPr>
        <p:txBody>
          <a:bodyPr/>
          <a:lstStyle/>
          <a:p>
            <a:r>
              <a:rPr lang="en-US" dirty="0"/>
              <a:t>Offline back-up of all data held at SDAC</a:t>
            </a:r>
          </a:p>
          <a:p>
            <a:pPr lvl="1"/>
            <a:r>
              <a:rPr lang="en-US" sz="1800" i="1" dirty="0">
                <a:solidFill>
                  <a:schemeClr val="bg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Spectra Logic T950V tape library in procurement at GSFC</a:t>
            </a:r>
          </a:p>
          <a:p>
            <a:pPr lvl="1"/>
            <a:r>
              <a:rPr lang="en-US" sz="1800" i="1" dirty="0">
                <a:solidFill>
                  <a:schemeClr val="bg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Copies will be kept at GSFC and Iron Mountain</a:t>
            </a:r>
          </a:p>
          <a:p>
            <a:pPr lvl="1"/>
            <a:endParaRPr lang="en-US" sz="2000" dirty="0"/>
          </a:p>
          <a:p>
            <a:r>
              <a:rPr lang="en-US" dirty="0"/>
              <a:t>Collaboration with the National Center for Climate Simulation (NCCS) at GSFC to provide substantial on-premises computational capability next to multi-PB archive of </a:t>
            </a:r>
            <a:r>
              <a:rPr lang="en-US" dirty="0" err="1"/>
              <a:t>heliophysics</a:t>
            </a:r>
            <a:r>
              <a:rPr lang="en-US" dirty="0"/>
              <a:t> data</a:t>
            </a:r>
          </a:p>
          <a:p>
            <a:pPr lvl="1"/>
            <a:r>
              <a:rPr lang="en-US" sz="1800" i="1" dirty="0">
                <a:solidFill>
                  <a:schemeClr val="bg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20PB storage in procurement, delivery in the next few months</a:t>
            </a:r>
          </a:p>
          <a:p>
            <a:pPr lvl="1"/>
            <a:r>
              <a:rPr lang="en-US" sz="1800" i="1" dirty="0">
                <a:solidFill>
                  <a:schemeClr val="bg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Additional servers and faster disk for VSO support / data export</a:t>
            </a:r>
          </a:p>
          <a:p>
            <a:pPr lvl="1"/>
            <a:endParaRPr lang="en-US" sz="2000" dirty="0">
              <a:solidFill>
                <a:schemeClr val="bg1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Collaboration with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HelioCloud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(AWS/SMCE/NCCS) effort to provide expertise on solar physics data,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SunPy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and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Solarsoft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/IDL data analysis environments.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9AB82B-7A0D-E767-6FD0-618413DA7F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" y="105683"/>
            <a:ext cx="1751616" cy="843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926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C7D55-E251-EC9B-8B77-E3AB89B38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Interaction with CCMC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4B6DB1-B69B-ACDC-9102-68DE6AC7C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24100" y="1330335"/>
            <a:ext cx="9251621" cy="4397061"/>
          </a:xfrm>
        </p:spPr>
        <p:txBody>
          <a:bodyPr/>
          <a:lstStyle/>
          <a:p>
            <a:r>
              <a:rPr lang="en-US" dirty="0"/>
              <a:t>Existing data provision services from the SDAC will continue</a:t>
            </a:r>
          </a:p>
          <a:p>
            <a:pPr lvl="1"/>
            <a:r>
              <a:rPr lang="en-US" sz="1800" i="1" dirty="0"/>
              <a:t>All data held at the SDAC is available without restriction</a:t>
            </a:r>
          </a:p>
          <a:p>
            <a:pPr lvl="1"/>
            <a:r>
              <a:rPr lang="en-US" sz="1800" i="1" dirty="0"/>
              <a:t>VSO will continue to add new datasets, capabilities</a:t>
            </a:r>
          </a:p>
          <a:p>
            <a:pPr lvl="1"/>
            <a:endParaRPr lang="en-US" sz="2000" dirty="0"/>
          </a:p>
          <a:p>
            <a:r>
              <a:rPr lang="en-US" dirty="0"/>
              <a:t>PUNCH and CODEX</a:t>
            </a:r>
          </a:p>
          <a:p>
            <a:pPr lvl="1"/>
            <a:r>
              <a:rPr lang="en-US" sz="1800" i="1" dirty="0"/>
              <a:t>PUNCH data will be available at the SDAC</a:t>
            </a:r>
          </a:p>
          <a:p>
            <a:pPr lvl="1"/>
            <a:r>
              <a:rPr lang="en-US" sz="1800" i="1" dirty="0"/>
              <a:t>CODEX science operations and data will be hosted at the SDAC</a:t>
            </a:r>
          </a:p>
          <a:p>
            <a:pPr lvl="1"/>
            <a:endParaRPr lang="en-US" sz="2000" dirty="0"/>
          </a:p>
          <a:p>
            <a:r>
              <a:rPr lang="en-US" dirty="0" err="1"/>
              <a:t>Helioviewer</a:t>
            </a:r>
            <a:endParaRPr lang="en-US" dirty="0"/>
          </a:p>
          <a:p>
            <a:pPr lvl="1"/>
            <a:r>
              <a:rPr lang="en-US" sz="1800" i="1" dirty="0"/>
              <a:t>Identified DONKI notifications (text) as a new data source for </a:t>
            </a:r>
            <a:r>
              <a:rPr lang="en-US" sz="1800" i="1" dirty="0" err="1"/>
              <a:t>Helioviewer</a:t>
            </a:r>
            <a:r>
              <a:rPr lang="en-US" sz="1800" i="1" dirty="0"/>
              <a:t>.</a:t>
            </a:r>
          </a:p>
          <a:p>
            <a:pPr lvl="1"/>
            <a:r>
              <a:rPr lang="en-US" sz="1800" i="1"/>
              <a:t>Longer term: </a:t>
            </a:r>
            <a:r>
              <a:rPr lang="en-US" sz="1800" i="1" dirty="0"/>
              <a:t>experiments with WebGL show promise for 3-D capability but would require model output exported to a WebGL compatible format.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F2934C-D0D5-38DD-1FFD-674680631B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" y="105683"/>
            <a:ext cx="1751616" cy="843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35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E35B95E-3C9C-4380-938C-652C2845DE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13232" y="3061781"/>
            <a:ext cx="1165536" cy="734437"/>
          </a:xfrm>
          <a:noFill/>
          <a:ln w="28575"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pPr algn="l">
              <a:lnSpc>
                <a:spcPct val="120000"/>
              </a:lnSpc>
            </a:pPr>
            <a:r>
              <a:rPr lang="en-US" sz="4000" dirty="0">
                <a:latin typeface="Arial"/>
                <a:cs typeface="Arial"/>
              </a:rPr>
              <a:t>End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FC9680-C242-67D2-A253-6C93B83910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" y="105683"/>
            <a:ext cx="1751616" cy="843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85741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d04499e3-e82e-44ea-8aad-8d7180590e4a">
      <UserInfo>
        <DisplayName>Roberts, Aaron (GSFC-6720)</DisplayName>
        <AccountId>14</AccountId>
        <AccountType/>
      </UserInfo>
      <UserInfo>
        <DisplayName>Candey, Robert M (GSFC-6720)</DisplayName>
        <AccountId>13</AccountId>
        <AccountType/>
      </UserInfo>
      <UserInfo>
        <DisplayName>Thomas, Brian A. (GSFC-6720)</DisplayName>
        <AccountId>26</AccountId>
        <AccountType/>
      </UserInfo>
      <UserInfo>
        <DisplayName>Ireland, Jack (GSFC-6710)</DisplayName>
        <AccountId>12</AccountId>
        <AccountType/>
      </UserInfo>
      <UserInfo>
        <DisplayName>Jian, Lan (GSFC-6720)</DisplayName>
        <AccountId>19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5BE4DFB7928E4196D71CB4018AB9B2" ma:contentTypeVersion="6" ma:contentTypeDescription="Create a new document." ma:contentTypeScope="" ma:versionID="54680bd3714b050b67a9404fe39d1db5">
  <xsd:schema xmlns:xsd="http://www.w3.org/2001/XMLSchema" xmlns:xs="http://www.w3.org/2001/XMLSchema" xmlns:p="http://schemas.microsoft.com/office/2006/metadata/properties" xmlns:ns2="b48aa2f4-6ecc-47be-9fb5-52c1d2dbf254" xmlns:ns3="d04499e3-e82e-44ea-8aad-8d7180590e4a" targetNamespace="http://schemas.microsoft.com/office/2006/metadata/properties" ma:root="true" ma:fieldsID="b31931be2ffcaa459695127ee26f1206" ns2:_="" ns3:_="">
    <xsd:import namespace="b48aa2f4-6ecc-47be-9fb5-52c1d2dbf254"/>
    <xsd:import namespace="d04499e3-e82e-44ea-8aad-8d7180590e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8aa2f4-6ecc-47be-9fb5-52c1d2dbf2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4499e3-e82e-44ea-8aad-8d7180590e4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8B84FB-F66B-4478-ABAA-00A06F271160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d04499e3-e82e-44ea-8aad-8d7180590e4a"/>
    <ds:schemaRef ds:uri="http://purl.org/dc/elements/1.1/"/>
    <ds:schemaRef ds:uri="http://purl.org/dc/dcmitype/"/>
    <ds:schemaRef ds:uri="http://schemas.microsoft.com/office/infopath/2007/PartnerControls"/>
    <ds:schemaRef ds:uri="b48aa2f4-6ecc-47be-9fb5-52c1d2dbf254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DF3B860-5F0E-46D3-8969-F3B1372974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20CCF0-2FF9-4DF2-8568-9A25C1380126}">
  <ds:schemaRefs>
    <ds:schemaRef ds:uri="b48aa2f4-6ecc-47be-9fb5-52c1d2dbf254"/>
    <ds:schemaRef ds:uri="d04499e3-e82e-44ea-8aad-8d7180590e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7005d458-45be-48ae-8140-d43da96dd17b}" enabled="0" method="" siteId="{7005d458-45be-48ae-8140-d43da96dd17b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3460</TotalTime>
  <Words>404</Words>
  <Application>Microsoft Macintosh PowerPoint</Application>
  <PresentationFormat>Widescreen</PresentationFormat>
  <Paragraphs>49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Calibri</vt:lpstr>
      <vt:lpstr>Calibri Light</vt:lpstr>
      <vt:lpstr>Noto Sans Symbols</vt:lpstr>
      <vt:lpstr>NTR</vt:lpstr>
      <vt:lpstr>Times New Roman</vt:lpstr>
      <vt:lpstr>1_Office Theme</vt:lpstr>
      <vt:lpstr>2_Office Theme</vt:lpstr>
      <vt:lpstr>1_Office Theme</vt:lpstr>
      <vt:lpstr>1_Office Theme</vt:lpstr>
      <vt:lpstr>Solar Data Analysis Center and the CCMC</vt:lpstr>
      <vt:lpstr>SDAC and the Heliophysics Digital Resource Library</vt:lpstr>
      <vt:lpstr>SDAC Responsibilities</vt:lpstr>
      <vt:lpstr>SDAC – New Responsibilities via HDRL</vt:lpstr>
      <vt:lpstr>Interaction with CCMC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HPDL: overview / what we do</dc:title>
  <dc:creator>Tressa</dc:creator>
  <cp:lastModifiedBy>Ireland, Jack (GSFC-6710)</cp:lastModifiedBy>
  <cp:revision>61</cp:revision>
  <dcterms:created xsi:type="dcterms:W3CDTF">2022-04-29T16:01:55Z</dcterms:created>
  <dcterms:modified xsi:type="dcterms:W3CDTF">2022-06-09T20:00:49Z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0x010100075BE4DFB7928E4196D71CB4018AB9B2</vt:lpwstr>
  </property>
</Properties>
</file>