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553" r:id="rId2"/>
    <p:sldId id="303" r:id="rId3"/>
    <p:sldId id="535" r:id="rId4"/>
    <p:sldId id="555" r:id="rId5"/>
    <p:sldId id="256" r:id="rId6"/>
    <p:sldId id="568" r:id="rId7"/>
    <p:sldId id="313" r:id="rId8"/>
    <p:sldId id="308" r:id="rId9"/>
    <p:sldId id="556" r:id="rId10"/>
    <p:sldId id="317" r:id="rId11"/>
    <p:sldId id="551" r:id="rId12"/>
    <p:sldId id="552" r:id="rId13"/>
    <p:sldId id="550" r:id="rId14"/>
    <p:sldId id="558" r:id="rId15"/>
    <p:sldId id="539" r:id="rId16"/>
    <p:sldId id="565" r:id="rId17"/>
    <p:sldId id="314" r:id="rId18"/>
    <p:sldId id="307" r:id="rId19"/>
    <p:sldId id="570" r:id="rId20"/>
    <p:sldId id="560" r:id="rId21"/>
    <p:sldId id="559" r:id="rId22"/>
    <p:sldId id="562" r:id="rId23"/>
    <p:sldId id="561" r:id="rId24"/>
    <p:sldId id="563" r:id="rId25"/>
    <p:sldId id="567" r:id="rId26"/>
    <p:sldId id="564" r:id="rId27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57"/>
  </p:normalViewPr>
  <p:slideViewPr>
    <p:cSldViewPr snapToGrid="0" snapToObjects="1">
      <p:cViewPr varScale="1">
        <p:scale>
          <a:sx n="132" d="100"/>
          <a:sy n="132" d="100"/>
        </p:scale>
        <p:origin x="17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AD437-6C79-ED4A-93A7-C50C36466BFD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0C231-32C7-3645-BE3C-1EFF47B5FF95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527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B0C231-32C7-3645-BE3C-1EFF47B5FF9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692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079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46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28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377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000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2280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2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6559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28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95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6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  <a:endParaRPr lang="en-GB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083E43-7FBC-3140-A3DF-4338BA55FE0A}" type="datetimeFigureOut">
              <a:rPr lang="fr-FR" smtClean="0"/>
              <a:t>10/06/2022</a:t>
            </a:fld>
            <a:endParaRPr lang="en-GB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9974E-5849-504B-AD0D-A937B7E3F863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550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22.pn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AFBCF-3C43-9349-AE96-D5270E257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724" y="2096559"/>
            <a:ext cx="6422552" cy="341330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Real-time </a:t>
            </a:r>
            <a:r>
              <a:rPr lang="fr-FR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space</a:t>
            </a: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weather</a:t>
            </a: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3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predictions</a:t>
            </a: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fr-FR" sz="3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by IRAP-STORMS</a:t>
            </a:r>
          </a:p>
          <a:p>
            <a:pPr marL="0" indent="0" algn="ctr">
              <a:buNone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endParaRPr lang="fr-FR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A.P.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Rouillard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I.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Plotnikov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V. Réville, A.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Kouloumvakos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N. Poirier, K. </a:t>
            </a:r>
            <a:r>
              <a:rPr lang="fr-FR" sz="20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Dalmasse</a:t>
            </a:r>
            <a:r>
              <a:rPr lang="fr-FR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M. Indurain, M. Alexandre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55439F0-9267-EE4F-A81C-2679237CD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2385137" cy="63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35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5422AC5-33BD-FD4A-AF1D-E1F44435B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22743"/>
            <a:ext cx="6858000" cy="417800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13B2E7B-CF96-824A-B59A-0B6DC114C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3175" y="985839"/>
            <a:ext cx="4114800" cy="50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9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F38E7AD-FD78-C445-900E-93C34AA79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128" y="4014704"/>
            <a:ext cx="2345617" cy="1759213"/>
          </a:xfrm>
          <a:prstGeom prst="rect">
            <a:avLst/>
          </a:prstGeom>
        </p:spPr>
      </p:pic>
      <p:sp>
        <p:nvSpPr>
          <p:cNvPr id="6" name="Stockage à accès direct 5">
            <a:extLst>
              <a:ext uri="{FF2B5EF4-FFF2-40B4-BE49-F238E27FC236}">
                <a16:creationId xmlns:a16="http://schemas.microsoft.com/office/drawing/2014/main" id="{57824D25-1115-FA40-8615-7E27EF7DC606}"/>
              </a:ext>
            </a:extLst>
          </p:cNvPr>
          <p:cNvSpPr/>
          <p:nvPr/>
        </p:nvSpPr>
        <p:spPr>
          <a:xfrm>
            <a:off x="3640780" y="4722945"/>
            <a:ext cx="1112963" cy="705803"/>
          </a:xfrm>
          <a:prstGeom prst="flowChartMagneticDrum">
            <a:avLst/>
          </a:prstGeom>
          <a:gradFill>
            <a:gsLst>
              <a:gs pos="0">
                <a:srgbClr val="FFFF00"/>
              </a:gs>
              <a:gs pos="100000">
                <a:srgbClr val="66FFFF"/>
              </a:gs>
            </a:gsLst>
            <a:lin ang="0" scaled="0"/>
          </a:gra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6FA10F9-26A7-644D-80F5-42E5FF23BC4E}"/>
              </a:ext>
            </a:extLst>
          </p:cNvPr>
          <p:cNvSpPr txBox="1"/>
          <p:nvPr/>
        </p:nvSpPr>
        <p:spPr>
          <a:xfrm>
            <a:off x="3640780" y="4937347"/>
            <a:ext cx="7713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STORMS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AFE9DE3-5212-4043-A6B6-056FE9681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668" y="1126954"/>
            <a:ext cx="2534713" cy="1604066"/>
          </a:xfrm>
          <a:prstGeom prst="rect">
            <a:avLst/>
          </a:prstGeom>
        </p:spPr>
      </p:pic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7551D46A-1B08-8B49-91E3-19236279F8AC}"/>
              </a:ext>
            </a:extLst>
          </p:cNvPr>
          <p:cNvCxnSpPr>
            <a:cxnSpLocks/>
          </p:cNvCxnSpPr>
          <p:nvPr/>
        </p:nvCxnSpPr>
        <p:spPr>
          <a:xfrm>
            <a:off x="4197261" y="2783265"/>
            <a:ext cx="0" cy="1835187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B13064E9-1242-3844-BC9B-15353BCA0AF7}"/>
              </a:ext>
            </a:extLst>
          </p:cNvPr>
          <p:cNvCxnSpPr>
            <a:cxnSpLocks/>
          </p:cNvCxnSpPr>
          <p:nvPr/>
        </p:nvCxnSpPr>
        <p:spPr>
          <a:xfrm flipV="1">
            <a:off x="4787362" y="5075847"/>
            <a:ext cx="517180" cy="1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>
            <a:extLst>
              <a:ext uri="{FF2B5EF4-FFF2-40B4-BE49-F238E27FC236}">
                <a16:creationId xmlns:a16="http://schemas.microsoft.com/office/drawing/2014/main" id="{C93E6D2A-8793-0D4D-BB46-0F869F4A2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341" y="4591894"/>
            <a:ext cx="1198558" cy="967907"/>
          </a:xfrm>
          <a:prstGeom prst="rect">
            <a:avLst/>
          </a:prstGeom>
        </p:spPr>
      </p:pic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41998954-31A0-E54D-A305-4259C066332C}"/>
              </a:ext>
            </a:extLst>
          </p:cNvPr>
          <p:cNvCxnSpPr>
            <a:cxnSpLocks/>
          </p:cNvCxnSpPr>
          <p:nvPr/>
        </p:nvCxnSpPr>
        <p:spPr>
          <a:xfrm flipV="1">
            <a:off x="5990574" y="4014704"/>
            <a:ext cx="46" cy="520796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CCE5DF96-425A-D64A-AA2F-924743F4E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2609" y="3005432"/>
            <a:ext cx="1207289" cy="952879"/>
          </a:xfrm>
          <a:prstGeom prst="rect">
            <a:avLst/>
          </a:prstGeom>
        </p:spPr>
      </p:pic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DA5392C1-AC60-894B-9B18-D61EE05BA6AE}"/>
              </a:ext>
            </a:extLst>
          </p:cNvPr>
          <p:cNvCxnSpPr>
            <a:cxnSpLocks/>
          </p:cNvCxnSpPr>
          <p:nvPr/>
        </p:nvCxnSpPr>
        <p:spPr>
          <a:xfrm flipH="1" flipV="1">
            <a:off x="5096381" y="2127998"/>
            <a:ext cx="894192" cy="812903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BB3BEF61-CE9D-4F4C-8F2A-FA35FFA30B6A}"/>
              </a:ext>
            </a:extLst>
          </p:cNvPr>
          <p:cNvSpPr txBox="1"/>
          <p:nvPr/>
        </p:nvSpPr>
        <p:spPr>
          <a:xfrm rot="2554486">
            <a:off x="4964694" y="2304760"/>
            <a:ext cx="14574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Upload</a:t>
            </a:r>
            <a:r>
              <a:rPr lang="fr-FR" sz="1350" dirty="0"/>
              <a:t> Command</a:t>
            </a:r>
          </a:p>
        </p:txBody>
      </p: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337D688B-53AD-5F47-8A62-5AEDA7C82A9D}"/>
              </a:ext>
            </a:extLst>
          </p:cNvPr>
          <p:cNvCxnSpPr>
            <a:cxnSpLocks/>
          </p:cNvCxnSpPr>
          <p:nvPr/>
        </p:nvCxnSpPr>
        <p:spPr>
          <a:xfrm>
            <a:off x="6632913" y="5075847"/>
            <a:ext cx="309259" cy="1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Image 35">
            <a:extLst>
              <a:ext uri="{FF2B5EF4-FFF2-40B4-BE49-F238E27FC236}">
                <a16:creationId xmlns:a16="http://schemas.microsoft.com/office/drawing/2014/main" id="{861BE2E4-72BB-5143-9408-4ACF8E799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85186" y="4591893"/>
            <a:ext cx="1015814" cy="885466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32701373-58FA-0F4E-BF06-DE74E66BFF26}"/>
              </a:ext>
            </a:extLst>
          </p:cNvPr>
          <p:cNvSpPr txBox="1"/>
          <p:nvPr/>
        </p:nvSpPr>
        <p:spPr>
          <a:xfrm rot="5400000">
            <a:off x="3314135" y="3394946"/>
            <a:ext cx="176625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350" dirty="0"/>
              <a:t>Real-time </a:t>
            </a:r>
            <a:r>
              <a:rPr lang="fr-FR" sz="1350" dirty="0" err="1"/>
              <a:t>low-res</a:t>
            </a:r>
            <a:r>
              <a:rPr lang="fr-FR" sz="1350" dirty="0"/>
              <a:t> data</a:t>
            </a:r>
          </a:p>
          <a:p>
            <a:pPr algn="ctr"/>
            <a:r>
              <a:rPr lang="fr-FR" sz="1350" dirty="0"/>
              <a:t>(LLD)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11EA624F-1E93-8948-A88E-BCA66B4FCBBE}"/>
              </a:ext>
            </a:extLst>
          </p:cNvPr>
          <p:cNvCxnSpPr>
            <a:cxnSpLocks/>
          </p:cNvCxnSpPr>
          <p:nvPr/>
        </p:nvCxnSpPr>
        <p:spPr>
          <a:xfrm flipH="1" flipV="1">
            <a:off x="7482728" y="3829532"/>
            <a:ext cx="1" cy="705968"/>
          </a:xfrm>
          <a:prstGeom prst="straightConnector1">
            <a:avLst/>
          </a:prstGeom>
          <a:ln w="50800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Image 44">
            <a:extLst>
              <a:ext uri="{FF2B5EF4-FFF2-40B4-BE49-F238E27FC236}">
                <a16:creationId xmlns:a16="http://schemas.microsoft.com/office/drawing/2014/main" id="{9DB35E20-2806-B544-9535-7D6812AB4C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1252"/>
          <a:stretch/>
        </p:blipFill>
        <p:spPr>
          <a:xfrm>
            <a:off x="5532812" y="5553077"/>
            <a:ext cx="949139" cy="369868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8DD3F30B-43E5-C24A-81D4-8AEE59800EBD}"/>
              </a:ext>
            </a:extLst>
          </p:cNvPr>
          <p:cNvSpPr txBox="1"/>
          <p:nvPr/>
        </p:nvSpPr>
        <p:spPr>
          <a:xfrm>
            <a:off x="6793715" y="2894660"/>
            <a:ext cx="1207286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25" b="1" dirty="0"/>
              <a:t>Coordination</a:t>
            </a:r>
          </a:p>
          <a:p>
            <a:pPr algn="ctr"/>
            <a:r>
              <a:rPr lang="fr-FR" sz="1125" b="1" dirty="0"/>
              <a:t>(</a:t>
            </a:r>
            <a:r>
              <a:rPr lang="fr-FR" sz="1125" b="1" dirty="0" err="1"/>
              <a:t>other</a:t>
            </a:r>
            <a:r>
              <a:rPr lang="fr-FR" sz="1125" b="1" dirty="0"/>
              <a:t> </a:t>
            </a:r>
            <a:r>
              <a:rPr lang="fr-FR" sz="1125" b="1" dirty="0" err="1"/>
              <a:t>space</a:t>
            </a:r>
            <a:r>
              <a:rPr lang="fr-FR" sz="1125" b="1" dirty="0"/>
              <a:t> missions</a:t>
            </a:r>
          </a:p>
          <a:p>
            <a:pPr algn="ctr"/>
            <a:r>
              <a:rPr lang="fr-FR" sz="1125" b="1" dirty="0"/>
              <a:t>+ </a:t>
            </a:r>
            <a:r>
              <a:rPr lang="fr-FR" sz="1125" b="1" dirty="0" err="1"/>
              <a:t>ground</a:t>
            </a:r>
            <a:r>
              <a:rPr lang="fr-FR" sz="1125" b="1" dirty="0"/>
              <a:t> </a:t>
            </a:r>
            <a:r>
              <a:rPr lang="fr-FR" sz="1125" b="1" dirty="0" err="1"/>
              <a:t>observatory</a:t>
            </a:r>
            <a:r>
              <a:rPr lang="fr-FR" sz="1125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141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939ACBA-DC0C-B844-A06E-FAE007551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93" y="1582272"/>
            <a:ext cx="6858000" cy="369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05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34F25B5-A5DD-BD41-9371-8D688D9EF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02373"/>
            <a:ext cx="6858000" cy="40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3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FAB3498-6044-8A4C-9BD3-93EDD5780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61D3B0-BB6E-204C-9B4D-D097594267BD}"/>
              </a:ext>
            </a:extLst>
          </p:cNvPr>
          <p:cNvSpPr/>
          <p:nvPr/>
        </p:nvSpPr>
        <p:spPr>
          <a:xfrm>
            <a:off x="3525078" y="2332383"/>
            <a:ext cx="2305879" cy="2278118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59369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liocast" descr="heliocast">
            <a:hlinkClick r:id="" action="ppaction://media"/>
            <a:extLst>
              <a:ext uri="{FF2B5EF4-FFF2-40B4-BE49-F238E27FC236}">
                <a16:creationId xmlns:a16="http://schemas.microsoft.com/office/drawing/2014/main" id="{975897A4-AFFC-1740-93ED-3850593F4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1661403"/>
            <a:ext cx="4274885" cy="448458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98957D9-63A6-8F45-9A85-7467006DF4BE}"/>
              </a:ext>
            </a:extLst>
          </p:cNvPr>
          <p:cNvSpPr txBox="1"/>
          <p:nvPr/>
        </p:nvSpPr>
        <p:spPr>
          <a:xfrm>
            <a:off x="6865555" y="6488668"/>
            <a:ext cx="2141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HELIOCAST 3-D MHD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6D3B9DA-6039-FB4B-9A10-721502DA6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180412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16279A5-5A5B-AB40-B97F-6A662F6B2979}"/>
              </a:ext>
            </a:extLst>
          </p:cNvPr>
          <p:cNvSpPr txBox="1"/>
          <p:nvPr/>
        </p:nvSpPr>
        <p:spPr>
          <a:xfrm>
            <a:off x="958317" y="1623147"/>
            <a:ext cx="313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Assimilation of </a:t>
            </a:r>
            <a:r>
              <a:rPr lang="fr-FR" dirty="0" err="1"/>
              <a:t>remote-sensing</a:t>
            </a:r>
            <a:r>
              <a:rPr lang="fr-FR" dirty="0"/>
              <a:t> </a:t>
            </a:r>
          </a:p>
          <a:p>
            <a:r>
              <a:rPr lang="fr-FR" dirty="0"/>
              <a:t>Observations: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B3DC32-7C14-444B-AFF1-536A9F8A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42" y="4354432"/>
            <a:ext cx="2730949" cy="207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39A7B65-EA16-6D47-9CEF-EDBF51C75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42" y="2322486"/>
            <a:ext cx="2636904" cy="14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1AFC20B0-FF0C-C640-8156-8B1FC301AB9D}"/>
              </a:ext>
            </a:extLst>
          </p:cNvPr>
          <p:cNvCxnSpPr>
            <a:stCxn id="1028" idx="2"/>
          </p:cNvCxnSpPr>
          <p:nvPr/>
        </p:nvCxnSpPr>
        <p:spPr>
          <a:xfrm>
            <a:off x="2678794" y="3732316"/>
            <a:ext cx="0" cy="569108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231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572180E-F4C9-C440-BE3C-95B4A0413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" y="0"/>
            <a:ext cx="2292965" cy="620407"/>
          </a:xfrm>
          <a:prstGeom prst="rect">
            <a:avLst/>
          </a:prstGeom>
        </p:spPr>
      </p:pic>
      <p:grpSp>
        <p:nvGrpSpPr>
          <p:cNvPr id="8" name="Group 19">
            <a:extLst>
              <a:ext uri="{FF2B5EF4-FFF2-40B4-BE49-F238E27FC236}">
                <a16:creationId xmlns:a16="http://schemas.microsoft.com/office/drawing/2014/main" id="{9636CCF7-449C-A342-B090-031B5975FB6A}"/>
              </a:ext>
            </a:extLst>
          </p:cNvPr>
          <p:cNvGrpSpPr/>
          <p:nvPr/>
        </p:nvGrpSpPr>
        <p:grpSpPr>
          <a:xfrm>
            <a:off x="31135" y="5603292"/>
            <a:ext cx="1350498" cy="1273568"/>
            <a:chOff x="410" y="1747"/>
            <a:chExt cx="1126" cy="1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463AD9-91D2-204B-9208-D72A8BA674A6}"/>
                </a:ext>
              </a:extLst>
            </p:cNvPr>
            <p:cNvSpPr/>
            <p:nvPr/>
          </p:nvSpPr>
          <p:spPr>
            <a:xfrm>
              <a:off x="410" y="1747"/>
              <a:ext cx="1127" cy="1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itchFamily="2" charset="-122"/>
              </a:endParaRPr>
            </a:p>
          </p:txBody>
        </p:sp>
        <p:pic>
          <p:nvPicPr>
            <p:cNvPr id="10" name="Content Placeholder 7" descr="COROSHOCK_Logo">
              <a:extLst>
                <a:ext uri="{FF2B5EF4-FFF2-40B4-BE49-F238E27FC236}">
                  <a16:creationId xmlns:a16="http://schemas.microsoft.com/office/drawing/2014/main" id="{67306195-EF68-A24F-9CC4-3867CB5E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" y="1781"/>
              <a:ext cx="1009" cy="1148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887A6B6-E94F-FA41-A253-D68AC1D42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394" y="853317"/>
            <a:ext cx="2135049" cy="640515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7DAA677-BE96-A94C-9013-EBA30FC40773}"/>
              </a:ext>
            </a:extLst>
          </p:cNvPr>
          <p:cNvCxnSpPr>
            <a:cxnSpLocks/>
          </p:cNvCxnSpPr>
          <p:nvPr/>
        </p:nvCxnSpPr>
        <p:spPr>
          <a:xfrm>
            <a:off x="3601329" y="3429000"/>
            <a:ext cx="79724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id="{24B76D30-B89C-8046-A1A0-062D214F0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53563" y="2379002"/>
            <a:ext cx="24257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C56E95-CD39-C74D-96A9-4994EFA0E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3358" y="2207527"/>
            <a:ext cx="4389120" cy="244294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4E984B2-99C2-674F-8960-2AF4A8FED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A44F983-44C8-084F-8274-7B853C02024C}"/>
              </a:ext>
            </a:extLst>
          </p:cNvPr>
          <p:cNvSpPr/>
          <p:nvPr/>
        </p:nvSpPr>
        <p:spPr>
          <a:xfrm>
            <a:off x="6242681" y="2444727"/>
            <a:ext cx="2305879" cy="21656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85752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701B7AA-8BF7-9E40-80FC-FC23DE039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961"/>
          <a:stretch/>
        </p:blipFill>
        <p:spPr>
          <a:xfrm>
            <a:off x="1143000" y="2266122"/>
            <a:ext cx="5009030" cy="232575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2B8ACAD-7D33-974C-BCD6-DB82F602084C}"/>
              </a:ext>
            </a:extLst>
          </p:cNvPr>
          <p:cNvSpPr txBox="1"/>
          <p:nvPr/>
        </p:nvSpPr>
        <p:spPr>
          <a:xfrm>
            <a:off x="564704" y="1263787"/>
            <a:ext cx="3878241" cy="380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875" dirty="0"/>
              <a:t>Solar wind forecasts: SWIFT-MULTI-VP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A0CB15B-7C9A-1A4C-927D-DAB638A6B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506" y="2638986"/>
            <a:ext cx="1863323" cy="1794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68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57667B74-ACAF-6A4D-85F9-7A2D45B6200F}"/>
              </a:ext>
            </a:extLst>
          </p:cNvPr>
          <p:cNvSpPr txBox="1"/>
          <p:nvPr/>
        </p:nvSpPr>
        <p:spPr>
          <a:xfrm>
            <a:off x="1291590" y="1074420"/>
            <a:ext cx="358713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500" dirty="0"/>
              <a:t>SWIFT: Solar Wind forecasts run twice a day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307C74-A703-8548-A7B7-FA0480DB8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150" y="1648976"/>
            <a:ext cx="5684573" cy="42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2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0827BCA-9AC5-A446-B540-2CAFC7BDF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495" y="1578390"/>
            <a:ext cx="5892629" cy="420471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05AA18-AD84-F646-8E42-949458C45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77499"/>
            <a:ext cx="4717162" cy="50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98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4179093-9444-7A40-805B-898B60AC8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49"/>
            <a:ext cx="9144000" cy="686881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564088B-3D7C-DB4B-8AA4-B619F8CB1124}"/>
              </a:ext>
            </a:extLst>
          </p:cNvPr>
          <p:cNvSpPr txBox="1"/>
          <p:nvPr/>
        </p:nvSpPr>
        <p:spPr>
          <a:xfrm>
            <a:off x="4572000" y="7049"/>
            <a:ext cx="4572000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300" dirty="0">
                <a:solidFill>
                  <a:srgbClr val="FFFF00"/>
                </a:solidFill>
              </a:rPr>
              <a:t>http://</a:t>
            </a:r>
            <a:r>
              <a:rPr lang="fr-FR" sz="2300" dirty="0" err="1">
                <a:solidFill>
                  <a:srgbClr val="FFFF00"/>
                </a:solidFill>
              </a:rPr>
              <a:t>storms-service.irap.omp.eu</a:t>
            </a:r>
            <a:r>
              <a:rPr lang="fr-FR" sz="2300" dirty="0">
                <a:solidFill>
                  <a:srgbClr val="FFFF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68160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402015-F7EC-6447-ACD7-E60520C82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959BEB-D92F-A441-BE11-45AE9E54FE4D}"/>
              </a:ext>
            </a:extLst>
          </p:cNvPr>
          <p:cNvSpPr/>
          <p:nvPr/>
        </p:nvSpPr>
        <p:spPr>
          <a:xfrm>
            <a:off x="834886" y="4565374"/>
            <a:ext cx="2305879" cy="220118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6742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B2BF2EE-1DD0-2447-99A6-9F5FBC158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07645"/>
            <a:ext cx="9144000" cy="146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C6769D-553B-F04B-9989-01A6692A9D5C}"/>
              </a:ext>
            </a:extLst>
          </p:cNvPr>
          <p:cNvSpPr txBox="1"/>
          <p:nvPr/>
        </p:nvSpPr>
        <p:spPr>
          <a:xfrm>
            <a:off x="276170" y="1205490"/>
            <a:ext cx="7003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Developer: </a:t>
            </a:r>
            <a:r>
              <a:rPr lang="en-AU" dirty="0" err="1"/>
              <a:t>Kévin</a:t>
            </a:r>
            <a:r>
              <a:rPr lang="en-AU" dirty="0"/>
              <a:t> </a:t>
            </a:r>
            <a:r>
              <a:rPr lang="en-AU" dirty="0" err="1"/>
              <a:t>Dalmasse</a:t>
            </a:r>
            <a:r>
              <a:rPr lang="en-AU" dirty="0"/>
              <a:t> (</a:t>
            </a:r>
            <a:r>
              <a:rPr lang="en-AU" dirty="0" err="1"/>
              <a:t>kevin.dalmasse@irap.omp.eu</a:t>
            </a:r>
            <a:r>
              <a:rPr lang="en-AU" dirty="0"/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7B3A166-D991-1C4D-A656-0F6D19322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7964" y="0"/>
            <a:ext cx="1736035" cy="173091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3B5D7D6-39C3-5544-A7AB-CF5E573256FE}"/>
              </a:ext>
            </a:extLst>
          </p:cNvPr>
          <p:cNvSpPr txBox="1"/>
          <p:nvPr/>
        </p:nvSpPr>
        <p:spPr>
          <a:xfrm>
            <a:off x="2324100" y="33204"/>
            <a:ext cx="495584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600" dirty="0" err="1"/>
              <a:t>Nowcasting</a:t>
            </a:r>
            <a:r>
              <a:rPr lang="fr-FR" sz="2600" dirty="0"/>
              <a:t> </a:t>
            </a:r>
            <a:r>
              <a:rPr lang="fr-FR" sz="2600" dirty="0" err="1"/>
              <a:t>flare-associated</a:t>
            </a:r>
            <a:r>
              <a:rPr lang="fr-FR" sz="2600" dirty="0"/>
              <a:t> </a:t>
            </a:r>
            <a:r>
              <a:rPr lang="fr-FR" sz="2600" dirty="0" err="1"/>
              <a:t>CMEs</a:t>
            </a:r>
            <a:endParaRPr lang="fr-FR" sz="2600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CB4191-A645-1442-B226-F9FEA09C32EA}"/>
              </a:ext>
            </a:extLst>
          </p:cNvPr>
          <p:cNvSpPr txBox="1"/>
          <p:nvPr/>
        </p:nvSpPr>
        <p:spPr>
          <a:xfrm>
            <a:off x="83387" y="3087950"/>
            <a:ext cx="8755813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fr-FR" dirty="0"/>
          </a:p>
          <a:p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Exploits </a:t>
            </a:r>
            <a:r>
              <a:rPr lang="fr-FR" sz="1500" dirty="0" err="1"/>
              <a:t>near</a:t>
            </a:r>
            <a:r>
              <a:rPr lang="fr-FR" sz="1500" dirty="0"/>
              <a:t>-real time SDO/AIA 1600 A + </a:t>
            </a:r>
            <a:r>
              <a:rPr lang="fr-FR" sz="1500" dirty="0" err="1"/>
              <a:t>pre</a:t>
            </a:r>
            <a:r>
              <a:rPr lang="fr-FR" sz="1500" dirty="0"/>
              <a:t>-CME SDO/HMI </a:t>
            </a:r>
            <a:r>
              <a:rPr lang="fr-FR" sz="1500" dirty="0" err="1"/>
              <a:t>magnetogram</a:t>
            </a:r>
            <a:r>
              <a:rPr lang="fr-FR" sz="1500" dirty="0"/>
              <a:t>. The 2-minute cadence AIA1600 data </a:t>
            </a:r>
            <a:r>
              <a:rPr lang="fr-FR" sz="1500" dirty="0" err="1"/>
              <a:t>is</a:t>
            </a:r>
            <a:r>
              <a:rPr lang="fr-FR" sz="1500" dirty="0"/>
              <a:t> </a:t>
            </a:r>
            <a:r>
              <a:rPr lang="fr-FR" sz="1500" dirty="0" err="1"/>
              <a:t>used</a:t>
            </a:r>
            <a:r>
              <a:rPr lang="fr-FR" sz="1500" dirty="0"/>
              <a:t> for the </a:t>
            </a:r>
            <a:r>
              <a:rPr lang="fr-FR" sz="1500" dirty="0" err="1"/>
              <a:t>automated</a:t>
            </a:r>
            <a:r>
              <a:rPr lang="fr-FR" sz="1500" dirty="0"/>
              <a:t> extraction of the </a:t>
            </a:r>
            <a:r>
              <a:rPr lang="fr-FR" sz="1500" dirty="0" err="1"/>
              <a:t>flare-ribbons</a:t>
            </a:r>
            <a:r>
              <a:rPr lang="fr-FR" sz="1500" dirty="0"/>
              <a:t> </a:t>
            </a:r>
            <a:r>
              <a:rPr lang="fr-FR" sz="1500" dirty="0" err="1"/>
              <a:t>timeseries</a:t>
            </a:r>
            <a:r>
              <a:rPr lang="fr-FR" sz="1500" dirty="0"/>
              <a:t>. </a:t>
            </a:r>
          </a:p>
          <a:p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err="1"/>
              <a:t>Derives</a:t>
            </a:r>
            <a:r>
              <a:rPr lang="fr-FR" sz="1500" dirty="0"/>
              <a:t> the </a:t>
            </a:r>
            <a:r>
              <a:rPr lang="fr-FR" sz="1500" dirty="0" err="1"/>
              <a:t>photospheric</a:t>
            </a:r>
            <a:r>
              <a:rPr lang="fr-FR" sz="1500" dirty="0"/>
              <a:t> </a:t>
            </a:r>
            <a:r>
              <a:rPr lang="fr-FR" sz="1500" dirty="0" err="1"/>
              <a:t>footpoints</a:t>
            </a:r>
            <a:r>
              <a:rPr lang="fr-FR" sz="1500" dirty="0"/>
              <a:t> and the tilt of the CME </a:t>
            </a:r>
            <a:r>
              <a:rPr lang="fr-FR" sz="1500" dirty="0" err="1"/>
              <a:t>magnetic</a:t>
            </a:r>
            <a:r>
              <a:rPr lang="fr-FR" sz="1500" dirty="0"/>
              <a:t> flux </a:t>
            </a:r>
            <a:r>
              <a:rPr lang="fr-FR" sz="1500" dirty="0" err="1"/>
              <a:t>rope</a:t>
            </a:r>
            <a:r>
              <a:rPr lang="fr-FR" sz="1500" dirty="0"/>
              <a:t> </a:t>
            </a:r>
          </a:p>
          <a:p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CME </a:t>
            </a:r>
            <a:r>
              <a:rPr lang="fr-FR" sz="1500" dirty="0" err="1"/>
              <a:t>poloidal</a:t>
            </a:r>
            <a:r>
              <a:rPr lang="fr-FR" sz="1500" dirty="0"/>
              <a:t> </a:t>
            </a:r>
            <a:r>
              <a:rPr lang="fr-FR" sz="1500" dirty="0" err="1"/>
              <a:t>magnetic</a:t>
            </a:r>
            <a:r>
              <a:rPr lang="fr-FR" sz="1500" dirty="0"/>
              <a:t> flux injection </a:t>
            </a:r>
            <a:r>
              <a:rPr lang="fr-FR" sz="1500" dirty="0" err="1"/>
              <a:t>is</a:t>
            </a:r>
            <a:r>
              <a:rPr lang="fr-FR" sz="1500" dirty="0"/>
              <a:t> </a:t>
            </a:r>
            <a:r>
              <a:rPr lang="fr-FR" sz="1500" dirty="0" err="1"/>
              <a:t>approximated</a:t>
            </a:r>
            <a:r>
              <a:rPr lang="fr-FR" sz="1500" dirty="0"/>
              <a:t> as the time-</a:t>
            </a:r>
            <a:r>
              <a:rPr lang="fr-FR" sz="1500" dirty="0" err="1"/>
              <a:t>derivative</a:t>
            </a:r>
            <a:r>
              <a:rPr lang="fr-FR" sz="1500" dirty="0"/>
              <a:t> of the </a:t>
            </a:r>
            <a:r>
              <a:rPr lang="fr-FR" sz="1500" dirty="0" err="1"/>
              <a:t>flare-ribbons</a:t>
            </a:r>
            <a:r>
              <a:rPr lang="fr-FR" sz="1500" dirty="0"/>
              <a:t> </a:t>
            </a:r>
            <a:r>
              <a:rPr lang="fr-FR" sz="1500" dirty="0" err="1"/>
              <a:t>magnetic</a:t>
            </a:r>
            <a:r>
              <a:rPr lang="fr-FR" sz="1500" dirty="0"/>
              <a:t> flux.</a:t>
            </a:r>
          </a:p>
          <a:p>
            <a:br>
              <a:rPr lang="fr-FR" sz="1500" dirty="0"/>
            </a:b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/>
              <a:t>CME </a:t>
            </a:r>
            <a:r>
              <a:rPr lang="fr-FR" sz="1500" dirty="0" err="1"/>
              <a:t>magnetic</a:t>
            </a:r>
            <a:r>
              <a:rPr lang="fr-FR" sz="1500" dirty="0"/>
              <a:t> flux </a:t>
            </a:r>
            <a:r>
              <a:rPr lang="fr-FR" sz="1500" dirty="0" err="1"/>
              <a:t>rope</a:t>
            </a:r>
            <a:r>
              <a:rPr lang="fr-FR" sz="1500" dirty="0"/>
              <a:t> tilt </a:t>
            </a:r>
            <a:r>
              <a:rPr lang="fr-FR" sz="1500" dirty="0" err="1"/>
              <a:t>can</a:t>
            </a:r>
            <a:r>
              <a:rPr lang="fr-FR" sz="1500" dirty="0"/>
              <a:t> </a:t>
            </a:r>
            <a:r>
              <a:rPr lang="fr-FR" sz="1500" dirty="0" err="1"/>
              <a:t>also</a:t>
            </a:r>
            <a:r>
              <a:rPr lang="fr-FR" sz="1500" dirty="0"/>
              <a:t> </a:t>
            </a:r>
            <a:r>
              <a:rPr lang="fr-FR" sz="1500" dirty="0" err="1"/>
              <a:t>be</a:t>
            </a:r>
            <a:r>
              <a:rPr lang="fr-FR" sz="1500" dirty="0"/>
              <a:t> </a:t>
            </a:r>
            <a:r>
              <a:rPr lang="fr-FR" sz="1500" dirty="0" err="1"/>
              <a:t>computed</a:t>
            </a:r>
            <a:r>
              <a:rPr lang="fr-FR" sz="1500" dirty="0"/>
              <a:t> </a:t>
            </a:r>
            <a:r>
              <a:rPr lang="fr-FR" sz="1500" dirty="0" err="1"/>
              <a:t>from</a:t>
            </a:r>
            <a:r>
              <a:rPr lang="fr-FR" sz="1500" dirty="0"/>
              <a:t> the </a:t>
            </a:r>
            <a:r>
              <a:rPr lang="fr-FR" sz="1500" dirty="0" err="1"/>
              <a:t>photospheric</a:t>
            </a:r>
            <a:r>
              <a:rPr lang="fr-FR" sz="1500" dirty="0"/>
              <a:t> </a:t>
            </a:r>
            <a:r>
              <a:rPr lang="fr-FR" sz="1500" dirty="0" err="1"/>
              <a:t>footpoints</a:t>
            </a:r>
            <a:r>
              <a:rPr lang="fr-FR" sz="1500" dirty="0"/>
              <a:t> of the CME as </a:t>
            </a:r>
            <a:r>
              <a:rPr lang="fr-FR" sz="1500" dirty="0" err="1"/>
              <a:t>identified</a:t>
            </a:r>
            <a:r>
              <a:rPr lang="fr-FR" sz="1500" dirty="0"/>
              <a:t> by the user </a:t>
            </a:r>
            <a:r>
              <a:rPr lang="fr-FR" sz="1500" dirty="0" err="1"/>
              <a:t>from</a:t>
            </a:r>
            <a:r>
              <a:rPr lang="fr-FR" sz="1500" dirty="0"/>
              <a:t> one of AIA1600, AIA304, AIA171, or AIA34 </a:t>
            </a:r>
            <a:r>
              <a:rPr lang="fr-FR" sz="1500" dirty="0" err="1"/>
              <a:t>pre</a:t>
            </a:r>
            <a:r>
              <a:rPr lang="fr-FR" sz="1500" dirty="0"/>
              <a:t>-CME data.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9267AF-4780-674B-9FA5-145C0AE608CC}"/>
              </a:ext>
            </a:extLst>
          </p:cNvPr>
          <p:cNvSpPr txBox="1"/>
          <p:nvPr/>
        </p:nvSpPr>
        <p:spPr>
          <a:xfrm>
            <a:off x="6933874" y="6411937"/>
            <a:ext cx="2119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Dalmasse</a:t>
            </a:r>
            <a:r>
              <a:rPr lang="fr-FR" dirty="0"/>
              <a:t> et al. 2022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9DFC925-B396-214D-A4A8-54B8FAB77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5" y="0"/>
            <a:ext cx="2292965" cy="6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7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402015-F7EC-6447-ACD7-E60520C82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959BEB-D92F-A441-BE11-45AE9E54FE4D}"/>
              </a:ext>
            </a:extLst>
          </p:cNvPr>
          <p:cNvSpPr/>
          <p:nvPr/>
        </p:nvSpPr>
        <p:spPr>
          <a:xfrm>
            <a:off x="3539986" y="4616174"/>
            <a:ext cx="2305879" cy="21656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6648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3B5D7D6-39C3-5544-A7AB-CF5E573256FE}"/>
              </a:ext>
            </a:extLst>
          </p:cNvPr>
          <p:cNvSpPr txBox="1"/>
          <p:nvPr/>
        </p:nvSpPr>
        <p:spPr>
          <a:xfrm>
            <a:off x="2324100" y="85475"/>
            <a:ext cx="553295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00" dirty="0"/>
              <a:t>CME Flux </a:t>
            </a:r>
            <a:r>
              <a:rPr lang="fr-FR" sz="2500" dirty="0" err="1"/>
              <a:t>Rope</a:t>
            </a:r>
            <a:r>
              <a:rPr lang="fr-FR" sz="2500" dirty="0"/>
              <a:t> Propagation </a:t>
            </a:r>
            <a:r>
              <a:rPr lang="fr-FR" sz="2500" dirty="0" err="1"/>
              <a:t>Tool</a:t>
            </a:r>
            <a:endParaRPr lang="fr-FR" sz="2500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128C4C-3C62-3B45-973B-4C745ADA3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35" y="0"/>
            <a:ext cx="2292965" cy="620407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DA0A789A-5A2A-6146-9B20-476CAAF06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181" y="3251200"/>
            <a:ext cx="2425700" cy="242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B4F80D7-76C6-3F4D-9E59-9386054780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428" t="67037" r="36429"/>
          <a:stretch/>
        </p:blipFill>
        <p:spPr>
          <a:xfrm>
            <a:off x="6997700" y="0"/>
            <a:ext cx="2146300" cy="2260600"/>
          </a:xfrm>
          <a:prstGeom prst="rect">
            <a:avLst/>
          </a:prstGeom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CD1D9AF-1A21-C046-A657-83FAB8AA1D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04" y="2780421"/>
            <a:ext cx="5931477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16DBFEE8-D042-694B-8DB8-1B96E165EDC5}"/>
              </a:ext>
            </a:extLst>
          </p:cNvPr>
          <p:cNvSpPr txBox="1"/>
          <p:nvPr/>
        </p:nvSpPr>
        <p:spPr>
          <a:xfrm>
            <a:off x="160870" y="898054"/>
            <a:ext cx="6582830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b="1" dirty="0" err="1"/>
              <a:t>specify</a:t>
            </a:r>
            <a:r>
              <a:rPr lang="fr-FR" sz="1300" b="1" dirty="0"/>
              <a:t> a set of </a:t>
            </a:r>
            <a:r>
              <a:rPr lang="fr-FR" sz="1300" b="1" dirty="0" err="1"/>
              <a:t>parameters</a:t>
            </a:r>
            <a:r>
              <a:rPr lang="fr-FR" sz="1300" b="1" dirty="0"/>
              <a:t> to initialise the structure </a:t>
            </a:r>
            <a:r>
              <a:rPr lang="fr-FR" sz="1300" b="1" dirty="0" err="1"/>
              <a:t>near</a:t>
            </a:r>
            <a:r>
              <a:rPr lang="fr-FR" sz="1300" b="1" dirty="0"/>
              <a:t> the Sun (3-D orientation, </a:t>
            </a:r>
            <a:r>
              <a:rPr lang="fr-FR" sz="1300" b="1" dirty="0" err="1"/>
              <a:t>poloidal</a:t>
            </a:r>
            <a:r>
              <a:rPr lang="fr-FR" sz="1300" b="1" dirty="0"/>
              <a:t> </a:t>
            </a:r>
            <a:r>
              <a:rPr lang="fr-FR" sz="1300" b="1" dirty="0" err="1"/>
              <a:t>magnetic</a:t>
            </a:r>
            <a:r>
              <a:rPr lang="fr-FR" sz="1300" b="1" dirty="0"/>
              <a:t> flux, </a:t>
            </a:r>
            <a:r>
              <a:rPr lang="fr-FR" sz="1300" b="1" dirty="0" err="1"/>
              <a:t>strength</a:t>
            </a:r>
            <a:r>
              <a:rPr lang="fr-FR" sz="1300" b="1" dirty="0"/>
              <a:t> of confinement </a:t>
            </a:r>
            <a:r>
              <a:rPr lang="fr-FR" sz="1300" b="1" dirty="0" err="1"/>
              <a:t>field</a:t>
            </a:r>
            <a:r>
              <a:rPr lang="fr-FR" sz="1300" b="1" dirty="0"/>
              <a:t>),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3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300" b="1" dirty="0"/>
              <a:t>the </a:t>
            </a:r>
            <a:r>
              <a:rPr lang="fr-FR" sz="1300" b="1" dirty="0" err="1"/>
              <a:t>tool</a:t>
            </a:r>
            <a:r>
              <a:rPr lang="fr-FR" sz="1300" b="1" dirty="0"/>
              <a:t> </a:t>
            </a:r>
            <a:r>
              <a:rPr lang="fr-FR" sz="1300" b="1" dirty="0" err="1"/>
              <a:t>generates</a:t>
            </a:r>
            <a:r>
              <a:rPr lang="fr-FR" sz="1300" b="1" dirty="0"/>
              <a:t> z </a:t>
            </a:r>
            <a:r>
              <a:rPr lang="fr-FR" sz="1300" b="1" dirty="0" err="1"/>
              <a:t>magnetic</a:t>
            </a:r>
            <a:r>
              <a:rPr lang="fr-FR" sz="1300" b="1" dirty="0"/>
              <a:t> flux </a:t>
            </a:r>
            <a:r>
              <a:rPr lang="fr-FR" sz="1300" b="1" dirty="0" err="1"/>
              <a:t>rope</a:t>
            </a:r>
            <a:r>
              <a:rPr lang="fr-FR" sz="1300" b="1" dirty="0"/>
              <a:t> in 3-D and </a:t>
            </a:r>
            <a:r>
              <a:rPr lang="fr-FR" sz="1300" b="1" dirty="0" err="1"/>
              <a:t>propagate</a:t>
            </a:r>
            <a:r>
              <a:rPr lang="fr-FR" sz="1300" b="1" dirty="0"/>
              <a:t> the structure </a:t>
            </a:r>
            <a:r>
              <a:rPr lang="fr-FR" sz="1300" b="1" dirty="0" err="1"/>
              <a:t>from</a:t>
            </a:r>
            <a:r>
              <a:rPr lang="fr-FR" sz="1300" b="1" dirty="0"/>
              <a:t> the Sun to </a:t>
            </a:r>
            <a:r>
              <a:rPr lang="fr-FR" sz="1300" b="1" dirty="0" err="1"/>
              <a:t>any</a:t>
            </a:r>
            <a:r>
              <a:rPr lang="fr-FR" sz="1300" b="1" dirty="0"/>
              <a:t> point in the </a:t>
            </a:r>
            <a:r>
              <a:rPr lang="fr-FR" sz="1300" b="1" dirty="0" err="1"/>
              <a:t>inner</a:t>
            </a:r>
            <a:r>
              <a:rPr lang="fr-FR" sz="1300" b="1" dirty="0"/>
              <a:t> </a:t>
            </a:r>
            <a:r>
              <a:rPr lang="fr-FR" sz="1300" b="1" dirty="0" err="1"/>
              <a:t>heliosphere</a:t>
            </a:r>
            <a:r>
              <a:rPr lang="fr-FR" sz="1300" b="1" dirty="0"/>
              <a:t> (</a:t>
            </a:r>
            <a:r>
              <a:rPr lang="fr-FR" sz="1300" b="1" dirty="0" err="1"/>
              <a:t>takes</a:t>
            </a:r>
            <a:r>
              <a:rPr lang="fr-FR" sz="1300" b="1" dirty="0"/>
              <a:t> 4 minutes at </a:t>
            </a:r>
            <a:r>
              <a:rPr lang="fr-FR" sz="1300" b="1" dirty="0" err="1"/>
              <a:t>most</a:t>
            </a:r>
            <a:r>
              <a:rPr lang="fr-FR" sz="1300" b="1" dirty="0"/>
              <a:t>), </a:t>
            </a:r>
            <a:r>
              <a:rPr lang="fr-FR" sz="1300" b="1" dirty="0" err="1"/>
              <a:t>it</a:t>
            </a:r>
            <a:r>
              <a:rPr lang="fr-FR" sz="1300" b="1" dirty="0"/>
              <a:t> </a:t>
            </a:r>
            <a:r>
              <a:rPr lang="fr-FR" sz="1300" b="1" dirty="0" err="1"/>
              <a:t>will</a:t>
            </a:r>
            <a:r>
              <a:rPr lang="fr-FR" sz="1300" b="1" dirty="0"/>
              <a:t> </a:t>
            </a:r>
            <a:r>
              <a:rPr lang="fr-FR" sz="1300" b="1" dirty="0" err="1"/>
              <a:t>compute</a:t>
            </a:r>
            <a:r>
              <a:rPr lang="fr-FR" sz="1300" b="1" dirty="0"/>
              <a:t> the </a:t>
            </a:r>
            <a:r>
              <a:rPr lang="fr-FR" sz="1300" b="1" dirty="0" err="1"/>
              <a:t>elongation</a:t>
            </a:r>
            <a:r>
              <a:rPr lang="fr-FR" sz="1300" b="1" dirty="0"/>
              <a:t>-variation of the flux </a:t>
            </a:r>
            <a:r>
              <a:rPr lang="fr-FR" sz="1300" b="1" dirty="0" err="1"/>
              <a:t>rope</a:t>
            </a:r>
            <a:r>
              <a:rPr lang="fr-FR" sz="1300" b="1" dirty="0"/>
              <a:t> on a J-</a:t>
            </a:r>
            <a:r>
              <a:rPr lang="fr-FR" sz="1300" b="1" dirty="0" err="1"/>
              <a:t>map</a:t>
            </a:r>
            <a:r>
              <a:rPr lang="fr-FR" sz="1300" b="1" dirty="0"/>
              <a:t>,</a:t>
            </a:r>
            <a:endParaRPr lang="fr-FR" sz="1300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38B00F2-4948-AE43-9444-71DBA08C80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1400" y="6110764"/>
            <a:ext cx="1695450" cy="74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249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4F41E16-2A79-9145-A314-F96316C1D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012D9C-1C27-D443-B759-4D3762870FEF}"/>
              </a:ext>
            </a:extLst>
          </p:cNvPr>
          <p:cNvSpPr/>
          <p:nvPr/>
        </p:nvSpPr>
        <p:spPr>
          <a:xfrm>
            <a:off x="6308586" y="4578074"/>
            <a:ext cx="2305879" cy="216562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82462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2">
            <a:extLst>
              <a:ext uri="{FF2B5EF4-FFF2-40B4-BE49-F238E27FC236}">
                <a16:creationId xmlns:a16="http://schemas.microsoft.com/office/drawing/2014/main" id="{17D5C8E1-433F-014D-8709-960162234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197" y="2852738"/>
            <a:ext cx="738664" cy="738664"/>
          </a:xfrm>
          <a:prstGeom prst="rect">
            <a:avLst/>
          </a:prstGeom>
        </p:spPr>
      </p:pic>
      <p:pic>
        <p:nvPicPr>
          <p:cNvPr id="5" name="Picture 13">
            <a:extLst>
              <a:ext uri="{FF2B5EF4-FFF2-40B4-BE49-F238E27FC236}">
                <a16:creationId xmlns:a16="http://schemas.microsoft.com/office/drawing/2014/main" id="{8094EDB9-CC2E-254F-8E5F-68071CD3A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197" y="1868330"/>
            <a:ext cx="733901" cy="733901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03CDF3BC-A7B0-D643-9FF8-91D7D627AE7E}"/>
              </a:ext>
            </a:extLst>
          </p:cNvPr>
          <p:cNvSpPr txBox="1"/>
          <p:nvPr/>
        </p:nvSpPr>
        <p:spPr>
          <a:xfrm>
            <a:off x="697405" y="1238727"/>
            <a:ext cx="3641408" cy="323165"/>
          </a:xfrm>
          <a:prstGeom prst="rect">
            <a:avLst/>
          </a:prstGeom>
          <a:solidFill>
            <a:srgbClr val="F85208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150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Constructing the Pipeline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05991E0-A9A4-4D4F-A717-F0BB0FA963E4}"/>
              </a:ext>
            </a:extLst>
          </p:cNvPr>
          <p:cNvSpPr txBox="1"/>
          <p:nvPr/>
        </p:nvSpPr>
        <p:spPr>
          <a:xfrm>
            <a:off x="240444" y="2760822"/>
            <a:ext cx="2152650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US" sz="1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Shock wave modelling </a:t>
            </a:r>
            <a:r>
              <a:rPr lang="en-US" altLang="en-US" sz="105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L'Institut</a:t>
            </a:r>
            <a:r>
              <a:rPr lang="en-US" altLang="en-US" sz="10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de Recherche </a:t>
            </a:r>
            <a:r>
              <a:rPr lang="en-US" altLang="en-US" sz="105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en</a:t>
            </a:r>
            <a:r>
              <a:rPr lang="en-US" altLang="en-US" sz="10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105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Astrophysique</a:t>
            </a:r>
            <a:r>
              <a:rPr lang="en-US" altLang="en-US" sz="10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et </a:t>
            </a:r>
            <a:r>
              <a:rPr lang="en-US" altLang="en-US" sz="1050" dirty="0" err="1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Planétologie</a:t>
            </a:r>
            <a:br>
              <a:rPr lang="en-US" altLang="en-US" sz="12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r>
              <a:rPr lang="en-US" altLang="en-US" sz="120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 </a:t>
            </a:r>
            <a:r>
              <a:rPr lang="en-US" altLang="en-US" sz="9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Related projects: </a:t>
            </a:r>
            <a:br>
              <a:rPr lang="en-US" altLang="en-US" sz="9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</a:br>
            <a:r>
              <a:rPr lang="en-US" altLang="en-US" sz="9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COROSHOCK, EUHFORIA 2.0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id="{5D291398-7EBF-7449-A105-139B789A9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36758" y="4195763"/>
            <a:ext cx="668655" cy="668655"/>
          </a:xfrm>
          <a:prstGeom prst="rect">
            <a:avLst/>
          </a:prstGeom>
        </p:spPr>
      </p:pic>
      <p:sp>
        <p:nvSpPr>
          <p:cNvPr id="10" name="Notched Right Arrow 7">
            <a:extLst>
              <a:ext uri="{FF2B5EF4-FFF2-40B4-BE49-F238E27FC236}">
                <a16:creationId xmlns:a16="http://schemas.microsoft.com/office/drawing/2014/main" id="{366F5122-B908-104D-9A8C-5F5F6701EFE7}"/>
              </a:ext>
            </a:extLst>
          </p:cNvPr>
          <p:cNvSpPr/>
          <p:nvPr/>
        </p:nvSpPr>
        <p:spPr>
          <a:xfrm rot="5400000">
            <a:off x="2374282" y="2689385"/>
            <a:ext cx="1923574" cy="291941"/>
          </a:xfrm>
          <a:prstGeom prst="notched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en-US" sz="135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Picture 9" descr="SEPsPrediction">
            <a:extLst>
              <a:ext uri="{FF2B5EF4-FFF2-40B4-BE49-F238E27FC236}">
                <a16:creationId xmlns:a16="http://schemas.microsoft.com/office/drawing/2014/main" id="{3E2CD419-7248-FF42-8727-A918FEBD6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2713" y="4022408"/>
            <a:ext cx="1832610" cy="107061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88F015-59F4-D44F-A4A7-3AE9A985A92F}"/>
              </a:ext>
            </a:extLst>
          </p:cNvPr>
          <p:cNvSpPr/>
          <p:nvPr/>
        </p:nvSpPr>
        <p:spPr>
          <a:xfrm>
            <a:off x="3203729" y="1923574"/>
            <a:ext cx="183546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Active Regions</a:t>
            </a:r>
            <a:b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Flare </a:t>
            </a:r>
            <a:r>
              <a:rPr lang="en-US" altLang="en-US" sz="12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Propability</a:t>
            </a:r>
            <a:b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CME Likelihood</a:t>
            </a:r>
            <a:b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altLang="en-US" sz="12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and Speed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D741782-D524-8448-A793-0C7CAB485F6B}"/>
              </a:ext>
            </a:extLst>
          </p:cNvPr>
          <p:cNvSpPr/>
          <p:nvPr/>
        </p:nvSpPr>
        <p:spPr>
          <a:xfrm>
            <a:off x="1443229" y="3630930"/>
            <a:ext cx="1457771" cy="415498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sz="21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Forecasting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6A4AD2-DCA0-5E48-972D-56222CBC1373}"/>
              </a:ext>
            </a:extLst>
          </p:cNvPr>
          <p:cNvSpPr/>
          <p:nvPr/>
        </p:nvSpPr>
        <p:spPr>
          <a:xfrm>
            <a:off x="3246926" y="2950917"/>
            <a:ext cx="181689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en-US" altLang="en-US" sz="1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Shock Model</a:t>
            </a:r>
            <a:br>
              <a:rPr lang="en-US" altLang="en-US" sz="1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altLang="en-US" sz="1200" b="1" dirty="0" err="1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Corronal</a:t>
            </a:r>
            <a:r>
              <a:rPr lang="en-US" altLang="en-US" sz="1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Model</a:t>
            </a:r>
          </a:p>
          <a:p>
            <a:pPr algn="ctr"/>
            <a:r>
              <a:rPr lang="en-US" altLang="en-US" sz="1200" b="1" dirty="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Mag. Connectivity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:a16="http://schemas.microsoft.com/office/drawing/2014/main" id="{2555E696-B746-AD42-B86E-02C1A120A6BD}"/>
              </a:ext>
            </a:extLst>
          </p:cNvPr>
          <p:cNvSpPr txBox="1"/>
          <p:nvPr/>
        </p:nvSpPr>
        <p:spPr>
          <a:xfrm>
            <a:off x="3797294" y="4288156"/>
            <a:ext cx="1350691" cy="5078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en-US" sz="135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sym typeface="+mn-ea"/>
              </a:rPr>
              <a:t>Predicted Shock </a:t>
            </a:r>
            <a:br>
              <a:rPr lang="en-US" altLang="en-US" sz="135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sym typeface="+mn-ea"/>
              </a:rPr>
            </a:br>
            <a:r>
              <a:rPr lang="en-US" altLang="en-US" sz="135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sym typeface="+mn-ea"/>
              </a:rPr>
              <a:t>Properties</a:t>
            </a:r>
            <a:endParaRPr lang="en-US" sz="1350"/>
          </a:p>
        </p:txBody>
      </p:sp>
      <p:pic>
        <p:nvPicPr>
          <p:cNvPr id="16" name="Picture 3" descr="CRMAP_SDO360_AIA193_20201025T0000">
            <a:extLst>
              <a:ext uri="{FF2B5EF4-FFF2-40B4-BE49-F238E27FC236}">
                <a16:creationId xmlns:a16="http://schemas.microsoft.com/office/drawing/2014/main" id="{D445A793-327D-5B45-9177-DF374CB6A7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212" y="1068229"/>
            <a:ext cx="3075146" cy="1692593"/>
          </a:xfrm>
          <a:prstGeom prst="rect">
            <a:avLst/>
          </a:prstGeom>
        </p:spPr>
      </p:pic>
      <p:sp>
        <p:nvSpPr>
          <p:cNvPr id="17" name="Text Box 17">
            <a:extLst>
              <a:ext uri="{FF2B5EF4-FFF2-40B4-BE49-F238E27FC236}">
                <a16:creationId xmlns:a16="http://schemas.microsoft.com/office/drawing/2014/main" id="{3B753699-2A09-E248-BD57-E5D00D4179B2}"/>
              </a:ext>
            </a:extLst>
          </p:cNvPr>
          <p:cNvSpPr txBox="1"/>
          <p:nvPr/>
        </p:nvSpPr>
        <p:spPr>
          <a:xfrm>
            <a:off x="4838876" y="2852738"/>
            <a:ext cx="2322239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altLang="en-US" sz="1200"/>
              <a:t>AR: HARP-06176</a:t>
            </a:r>
          </a:p>
          <a:p>
            <a:pPr algn="l"/>
            <a:r>
              <a:rPr lang="en-US" altLang="en-US" sz="1200"/>
              <a:t>Lat: 30.13 - Long: 19.20</a:t>
            </a:r>
          </a:p>
          <a:p>
            <a:pPr algn="l"/>
            <a:r>
              <a:rPr lang="en-US" altLang="en-US" sz="1200"/>
              <a:t>Beff: 8.18</a:t>
            </a:r>
          </a:p>
          <a:p>
            <a:pPr algn="l"/>
            <a:r>
              <a:rPr lang="en-US" altLang="en-US" sz="1200"/>
              <a:t>CME speed: 194 km/s</a:t>
            </a:r>
          </a:p>
          <a:p>
            <a:pPr algn="l"/>
            <a:r>
              <a:rPr lang="en-US" altLang="en-US" sz="1200"/>
              <a:t>Mean Flare: 3.0E-06 (e.g. C3 class)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1A332665-D01C-5E4D-9E56-24BDBC788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6343" y="2684621"/>
            <a:ext cx="1627346" cy="1488758"/>
          </a:xfrm>
          <a:prstGeom prst="rect">
            <a:avLst/>
          </a:prstGeom>
        </p:spPr>
      </p:pic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77EC0285-91E8-6C44-A4EC-F363AFF03B5D}"/>
              </a:ext>
            </a:extLst>
          </p:cNvPr>
          <p:cNvSpPr/>
          <p:nvPr/>
        </p:nvSpPr>
        <p:spPr>
          <a:xfrm>
            <a:off x="7337759" y="1923574"/>
            <a:ext cx="319088" cy="241935"/>
          </a:xfrm>
          <a:prstGeom prst="roundRect">
            <a:avLst>
              <a:gd name="adj" fmla="val 49606"/>
            </a:avLst>
          </a:prstGeom>
          <a:gradFill rotWithShape="0">
            <a:gsLst>
              <a:gs pos="0">
                <a:schemeClr val="accent1">
                  <a:alpha val="18000"/>
                </a:schemeClr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68580" tIns="34290" rIns="68580" bIns="34290" numCol="1" anchor="ctr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en-US" sz="1350">
              <a:latin typeface="Arial" panose="020B0604020202020204" pitchFamily="34" charset="0"/>
              <a:ea typeface="SimSun" pitchFamily="2" charset="-122"/>
            </a:endParaRPr>
          </a:p>
        </p:txBody>
      </p:sp>
      <p:cxnSp>
        <p:nvCxnSpPr>
          <p:cNvPr id="20" name="Straight Arrow Connector 23">
            <a:extLst>
              <a:ext uri="{FF2B5EF4-FFF2-40B4-BE49-F238E27FC236}">
                <a16:creationId xmlns:a16="http://schemas.microsoft.com/office/drawing/2014/main" id="{0989437A-9394-0245-8A7B-2A53D472495A}"/>
              </a:ext>
            </a:extLst>
          </p:cNvPr>
          <p:cNvCxnSpPr/>
          <p:nvPr/>
        </p:nvCxnSpPr>
        <p:spPr>
          <a:xfrm flipH="1">
            <a:off x="6142848" y="2093119"/>
            <a:ext cx="1293495" cy="703898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cxnSp>
        <p:nvCxnSpPr>
          <p:cNvPr id="21" name="Straight Arrow Connector 24">
            <a:extLst>
              <a:ext uri="{FF2B5EF4-FFF2-40B4-BE49-F238E27FC236}">
                <a16:creationId xmlns:a16="http://schemas.microsoft.com/office/drawing/2014/main" id="{BD8110D9-7C13-1145-8185-FFC3BF12E567}"/>
              </a:ext>
            </a:extLst>
          </p:cNvPr>
          <p:cNvCxnSpPr/>
          <p:nvPr/>
        </p:nvCxnSpPr>
        <p:spPr>
          <a:xfrm>
            <a:off x="7540642" y="2093119"/>
            <a:ext cx="677704" cy="1527334"/>
          </a:xfrm>
          <a:prstGeom prst="straightConnector1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</p:cxnSp>
      <p:sp>
        <p:nvSpPr>
          <p:cNvPr id="22" name="Text Box 6">
            <a:extLst>
              <a:ext uri="{FF2B5EF4-FFF2-40B4-BE49-F238E27FC236}">
                <a16:creationId xmlns:a16="http://schemas.microsoft.com/office/drawing/2014/main" id="{3983F2ED-F4A5-CF4E-9E40-4B4640A08892}"/>
              </a:ext>
            </a:extLst>
          </p:cNvPr>
          <p:cNvSpPr txBox="1"/>
          <p:nvPr/>
        </p:nvSpPr>
        <p:spPr>
          <a:xfrm>
            <a:off x="4838876" y="3919538"/>
            <a:ext cx="2471261" cy="3000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350"/>
              <a:t>http://phobos-srv.space.noa.g</a:t>
            </a:r>
            <a:r>
              <a:rPr lang="en-US" altLang="en-US" sz="1350"/>
              <a:t>r</a:t>
            </a:r>
          </a:p>
        </p:txBody>
      </p:sp>
      <p:sp>
        <p:nvSpPr>
          <p:cNvPr id="23" name="Text Box 14">
            <a:extLst>
              <a:ext uri="{FF2B5EF4-FFF2-40B4-BE49-F238E27FC236}">
                <a16:creationId xmlns:a16="http://schemas.microsoft.com/office/drawing/2014/main" id="{FA0B76E2-C27D-B342-A203-0147A5E45B58}"/>
              </a:ext>
            </a:extLst>
          </p:cNvPr>
          <p:cNvSpPr txBox="1"/>
          <p:nvPr/>
        </p:nvSpPr>
        <p:spPr>
          <a:xfrm>
            <a:off x="228299" y="1811779"/>
            <a:ext cx="2116455" cy="76174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en-US" sz="1050" b="1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Flare &amp; CMEs Forecasting</a:t>
            </a:r>
            <a:endParaRPr lang="en-US" altLang="en-US" sz="10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  <a:p>
            <a:pPr algn="ctr"/>
            <a:r>
              <a:rPr lang="en-US" altLang="en-US" sz="9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IAASARS, National</a:t>
            </a:r>
          </a:p>
          <a:p>
            <a:pPr algn="ctr"/>
            <a:r>
              <a:rPr lang="en-US" altLang="en-US" sz="9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Observatory of Athens</a:t>
            </a:r>
          </a:p>
          <a:p>
            <a:pPr algn="ctr"/>
            <a:r>
              <a:rPr lang="en-US" altLang="en-US" sz="7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Related projects: </a:t>
            </a:r>
          </a:p>
          <a:p>
            <a:pPr algn="ctr"/>
            <a:r>
              <a:rPr lang="en-US" altLang="en-US" sz="75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FLARECAST, </a:t>
            </a:r>
            <a:r>
              <a:rPr lang="en-US" altLang="en-US" sz="750" dirty="0">
                <a:solidFill>
                  <a:schemeClr val="bg1"/>
                </a:solidFill>
                <a:sym typeface="+mn-ea"/>
              </a:rPr>
              <a:t>ASPECS</a:t>
            </a:r>
            <a:endParaRPr lang="en-US" altLang="en-US" sz="75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24374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D91DDC2-70C1-A941-ABE8-C47DAC89B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5" y="1493832"/>
            <a:ext cx="4539728" cy="401623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572180E-F4C9-C440-BE3C-95B4A0413C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35" y="0"/>
            <a:ext cx="2292965" cy="620407"/>
          </a:xfrm>
          <a:prstGeom prst="rect">
            <a:avLst/>
          </a:prstGeom>
        </p:spPr>
      </p:pic>
      <p:pic>
        <p:nvPicPr>
          <p:cNvPr id="6" name="Movie (2)" descr="Movie (2)">
            <a:hlinkClick r:id="" action="ppaction://media"/>
            <a:extLst>
              <a:ext uri="{FF2B5EF4-FFF2-40B4-BE49-F238E27FC236}">
                <a16:creationId xmlns:a16="http://schemas.microsoft.com/office/drawing/2014/main" id="{EDF8CD92-8E23-CD4A-BA39-9A2DED9AB3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81173" y="2631095"/>
            <a:ext cx="4565960" cy="2452618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61729287-C569-9146-A5B5-AC1C3ABA01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864" y="5977313"/>
            <a:ext cx="1486421" cy="714445"/>
          </a:xfrm>
          <a:prstGeom prst="rect">
            <a:avLst/>
          </a:prstGeom>
        </p:spPr>
      </p:pic>
      <p:grpSp>
        <p:nvGrpSpPr>
          <p:cNvPr id="8" name="Group 19">
            <a:extLst>
              <a:ext uri="{FF2B5EF4-FFF2-40B4-BE49-F238E27FC236}">
                <a16:creationId xmlns:a16="http://schemas.microsoft.com/office/drawing/2014/main" id="{9636CCF7-449C-A342-B090-031B5975FB6A}"/>
              </a:ext>
            </a:extLst>
          </p:cNvPr>
          <p:cNvGrpSpPr/>
          <p:nvPr/>
        </p:nvGrpSpPr>
        <p:grpSpPr>
          <a:xfrm>
            <a:off x="2518117" y="5602084"/>
            <a:ext cx="1350498" cy="1273568"/>
            <a:chOff x="410" y="1747"/>
            <a:chExt cx="1126" cy="122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F463AD9-91D2-204B-9208-D72A8BA674A6}"/>
                </a:ext>
              </a:extLst>
            </p:cNvPr>
            <p:cNvSpPr/>
            <p:nvPr/>
          </p:nvSpPr>
          <p:spPr>
            <a:xfrm>
              <a:off x="410" y="1747"/>
              <a:ext cx="1127" cy="12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none" lIns="91440" tIns="45720" rIns="91440" bIns="45720" numCol="1" anchor="ctr" anchorCtr="0" compatLnSpc="1"/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itchFamily="2" charset="-122"/>
              </a:endParaRPr>
            </a:p>
          </p:txBody>
        </p:sp>
        <p:pic>
          <p:nvPicPr>
            <p:cNvPr id="10" name="Content Placeholder 7" descr="COROSHOCK_Logo">
              <a:extLst>
                <a:ext uri="{FF2B5EF4-FFF2-40B4-BE49-F238E27FC236}">
                  <a16:creationId xmlns:a16="http://schemas.microsoft.com/office/drawing/2014/main" id="{67306195-EF68-A24F-9CC4-3867CB5EE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9" y="1781"/>
              <a:ext cx="1009" cy="1148"/>
            </a:xfrm>
            <a:prstGeom prst="rect">
              <a:avLst/>
            </a:prstGeom>
            <a:noFill/>
            <a:ln w="9525">
              <a:noFill/>
              <a:miter/>
            </a:ln>
          </p:spPr>
        </p:pic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6887A6B6-E94F-FA41-A253-D68AC1D429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0394" y="853317"/>
            <a:ext cx="2135049" cy="64051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B6854DF-348B-3846-BEBE-4046926A99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217" y="765031"/>
            <a:ext cx="3097511" cy="817089"/>
          </a:xfrm>
          <a:prstGeom prst="rect">
            <a:avLst/>
          </a:prstGeom>
        </p:spPr>
      </p:pic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47DAA677-BE96-A94C-9013-EBA30FC40773}"/>
              </a:ext>
            </a:extLst>
          </p:cNvPr>
          <p:cNvCxnSpPr/>
          <p:nvPr/>
        </p:nvCxnSpPr>
        <p:spPr>
          <a:xfrm>
            <a:off x="3868615" y="1173574"/>
            <a:ext cx="130829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00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age 7">
            <a:extLst>
              <a:ext uri="{FF2B5EF4-FFF2-40B4-BE49-F238E27FC236}">
                <a16:creationId xmlns:a16="http://schemas.microsoft.com/office/drawing/2014/main" id="{B1F3BE3C-07AC-144B-BF77-4016413E4514}"/>
              </a:ext>
            </a:extLst>
          </p:cNvPr>
          <p:cNvSpPr/>
          <p:nvPr/>
        </p:nvSpPr>
        <p:spPr>
          <a:xfrm rot="10254651" flipH="1">
            <a:off x="689269" y="190798"/>
            <a:ext cx="3570799" cy="2852832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40242 w 43256"/>
              <a:gd name="connsiteY9" fmla="*/ 3129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8707 w 43225"/>
              <a:gd name="connsiteY8" fmla="*/ 2402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9716 w 43225"/>
              <a:gd name="connsiteY8" fmla="*/ 3023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34 w 43225"/>
              <a:gd name="connsiteY8" fmla="*/ 15213 h 43219"/>
              <a:gd name="connsiteX9" fmla="*/ 40386 w 43225"/>
              <a:gd name="connsiteY9" fmla="*/ 17889 h 43219"/>
              <a:gd name="connsiteX10" fmla="*/ 38360 w 43225"/>
              <a:gd name="connsiteY10" fmla="*/ 5285 h 43219"/>
              <a:gd name="connsiteX11" fmla="*/ 38436 w 43225"/>
              <a:gd name="connsiteY11" fmla="*/ 6549 h 43219"/>
              <a:gd name="connsiteX12" fmla="*/ 29114 w 43225"/>
              <a:gd name="connsiteY12" fmla="*/ 3811 h 43219"/>
              <a:gd name="connsiteX13" fmla="*/ 29856 w 43225"/>
              <a:gd name="connsiteY13" fmla="*/ 2199 h 43219"/>
              <a:gd name="connsiteX14" fmla="*/ 22177 w 43225"/>
              <a:gd name="connsiteY14" fmla="*/ 4579 h 43219"/>
              <a:gd name="connsiteX15" fmla="*/ 22536 w 43225"/>
              <a:gd name="connsiteY15" fmla="*/ 3189 h 43219"/>
              <a:gd name="connsiteX16" fmla="*/ 14036 w 43225"/>
              <a:gd name="connsiteY16" fmla="*/ 5051 h 43219"/>
              <a:gd name="connsiteX17" fmla="*/ 15336 w 43225"/>
              <a:gd name="connsiteY17" fmla="*/ 6399 h 43219"/>
              <a:gd name="connsiteX18" fmla="*/ 4163 w 43225"/>
              <a:gd name="connsiteY18" fmla="*/ 15648 h 43219"/>
              <a:gd name="connsiteX19" fmla="*/ 3936 w 43225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25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485" y="20386"/>
                  <a:pt x="43052" y="23181"/>
                </a:cubicBezTo>
                <a:cubicBezTo>
                  <a:pt x="42619" y="25976"/>
                  <a:pt x="41981" y="31558"/>
                  <a:pt x="39257" y="32088"/>
                </a:cubicBezTo>
                <a:cubicBezTo>
                  <a:pt x="39244" y="34355"/>
                  <a:pt x="37209" y="35196"/>
                  <a:pt x="35431" y="35960"/>
                </a:cubicBezTo>
                <a:cubicBezTo>
                  <a:pt x="33653" y="36724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25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E8FF6E"/>
          </a:solidFill>
          <a:ln>
            <a:solidFill>
              <a:srgbClr val="FFD64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Nuage 7">
            <a:extLst>
              <a:ext uri="{FF2B5EF4-FFF2-40B4-BE49-F238E27FC236}">
                <a16:creationId xmlns:a16="http://schemas.microsoft.com/office/drawing/2014/main" id="{41DBDBA8-3308-7843-87AB-CE34827FCAE1}"/>
              </a:ext>
            </a:extLst>
          </p:cNvPr>
          <p:cNvSpPr/>
          <p:nvPr/>
        </p:nvSpPr>
        <p:spPr>
          <a:xfrm flipH="1">
            <a:off x="4948302" y="305535"/>
            <a:ext cx="3357322" cy="264045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40242 w 43256"/>
              <a:gd name="connsiteY9" fmla="*/ 3129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8707 w 43225"/>
              <a:gd name="connsiteY8" fmla="*/ 2402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9716 w 43225"/>
              <a:gd name="connsiteY8" fmla="*/ 3023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34 w 43225"/>
              <a:gd name="connsiteY8" fmla="*/ 15213 h 43219"/>
              <a:gd name="connsiteX9" fmla="*/ 40386 w 43225"/>
              <a:gd name="connsiteY9" fmla="*/ 17889 h 43219"/>
              <a:gd name="connsiteX10" fmla="*/ 38360 w 43225"/>
              <a:gd name="connsiteY10" fmla="*/ 5285 h 43219"/>
              <a:gd name="connsiteX11" fmla="*/ 38436 w 43225"/>
              <a:gd name="connsiteY11" fmla="*/ 6549 h 43219"/>
              <a:gd name="connsiteX12" fmla="*/ 29114 w 43225"/>
              <a:gd name="connsiteY12" fmla="*/ 3811 h 43219"/>
              <a:gd name="connsiteX13" fmla="*/ 29856 w 43225"/>
              <a:gd name="connsiteY13" fmla="*/ 2199 h 43219"/>
              <a:gd name="connsiteX14" fmla="*/ 22177 w 43225"/>
              <a:gd name="connsiteY14" fmla="*/ 4579 h 43219"/>
              <a:gd name="connsiteX15" fmla="*/ 22536 w 43225"/>
              <a:gd name="connsiteY15" fmla="*/ 3189 h 43219"/>
              <a:gd name="connsiteX16" fmla="*/ 14036 w 43225"/>
              <a:gd name="connsiteY16" fmla="*/ 5051 h 43219"/>
              <a:gd name="connsiteX17" fmla="*/ 15336 w 43225"/>
              <a:gd name="connsiteY17" fmla="*/ 6399 h 43219"/>
              <a:gd name="connsiteX18" fmla="*/ 4163 w 43225"/>
              <a:gd name="connsiteY18" fmla="*/ 15648 h 43219"/>
              <a:gd name="connsiteX19" fmla="*/ 3936 w 43225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25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485" y="20386"/>
                  <a:pt x="43052" y="23181"/>
                </a:cubicBezTo>
                <a:cubicBezTo>
                  <a:pt x="42619" y="25976"/>
                  <a:pt x="41981" y="31558"/>
                  <a:pt x="39257" y="32088"/>
                </a:cubicBezTo>
                <a:cubicBezTo>
                  <a:pt x="39244" y="34355"/>
                  <a:pt x="37209" y="35196"/>
                  <a:pt x="35431" y="35960"/>
                </a:cubicBezTo>
                <a:cubicBezTo>
                  <a:pt x="33653" y="36724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25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rgbClr val="C8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Disque magnétique 5">
            <a:extLst>
              <a:ext uri="{FF2B5EF4-FFF2-40B4-BE49-F238E27FC236}">
                <a16:creationId xmlns:a16="http://schemas.microsoft.com/office/drawing/2014/main" id="{26A3C06E-C8BB-8346-BC2A-804547F029B0}"/>
              </a:ext>
            </a:extLst>
          </p:cNvPr>
          <p:cNvSpPr/>
          <p:nvPr/>
        </p:nvSpPr>
        <p:spPr>
          <a:xfrm>
            <a:off x="2525842" y="571591"/>
            <a:ext cx="1066195" cy="854555"/>
          </a:xfrm>
          <a:prstGeom prst="flowChartMagneticDisk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Disque magnétique 6">
            <a:extLst>
              <a:ext uri="{FF2B5EF4-FFF2-40B4-BE49-F238E27FC236}">
                <a16:creationId xmlns:a16="http://schemas.microsoft.com/office/drawing/2014/main" id="{0E024CDF-BF6C-F44F-9268-78D4E40B7D60}"/>
              </a:ext>
            </a:extLst>
          </p:cNvPr>
          <p:cNvSpPr/>
          <p:nvPr/>
        </p:nvSpPr>
        <p:spPr>
          <a:xfrm>
            <a:off x="5449819" y="647348"/>
            <a:ext cx="1066195" cy="854555"/>
          </a:xfrm>
          <a:prstGeom prst="flowChartMagneticDisk">
            <a:avLst/>
          </a:prstGeom>
          <a:solidFill>
            <a:srgbClr val="66FFFF"/>
          </a:soli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Disque magnétique 8">
            <a:extLst>
              <a:ext uri="{FF2B5EF4-FFF2-40B4-BE49-F238E27FC236}">
                <a16:creationId xmlns:a16="http://schemas.microsoft.com/office/drawing/2014/main" id="{3FD23C05-A80F-4E46-A31A-4FC5ACF2E6CC}"/>
              </a:ext>
            </a:extLst>
          </p:cNvPr>
          <p:cNvSpPr/>
          <p:nvPr/>
        </p:nvSpPr>
        <p:spPr>
          <a:xfrm>
            <a:off x="1267103" y="865111"/>
            <a:ext cx="749161" cy="561036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Disque magnétique 10">
            <a:extLst>
              <a:ext uri="{FF2B5EF4-FFF2-40B4-BE49-F238E27FC236}">
                <a16:creationId xmlns:a16="http://schemas.microsoft.com/office/drawing/2014/main" id="{54F583D9-A641-714E-8969-3ACE3B46C92C}"/>
              </a:ext>
            </a:extLst>
          </p:cNvPr>
          <p:cNvSpPr/>
          <p:nvPr/>
        </p:nvSpPr>
        <p:spPr>
          <a:xfrm>
            <a:off x="1984904" y="1625033"/>
            <a:ext cx="749161" cy="561036"/>
          </a:xfrm>
          <a:prstGeom prst="flowChartMagneticDisk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Disque magnétique 11">
            <a:extLst>
              <a:ext uri="{FF2B5EF4-FFF2-40B4-BE49-F238E27FC236}">
                <a16:creationId xmlns:a16="http://schemas.microsoft.com/office/drawing/2014/main" id="{7EE3E40B-4350-7C4D-A859-EBD826C1F1AE}"/>
              </a:ext>
            </a:extLst>
          </p:cNvPr>
          <p:cNvSpPr/>
          <p:nvPr/>
        </p:nvSpPr>
        <p:spPr>
          <a:xfrm>
            <a:off x="6687765" y="1426146"/>
            <a:ext cx="588919" cy="526234"/>
          </a:xfrm>
          <a:prstGeom prst="flowChartMagneticDisk">
            <a:avLst/>
          </a:prstGeom>
          <a:solidFill>
            <a:schemeClr val="bg1"/>
          </a:solidFill>
          <a:ln>
            <a:solidFill>
              <a:srgbClr val="00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Disque magnétique 12">
            <a:extLst>
              <a:ext uri="{FF2B5EF4-FFF2-40B4-BE49-F238E27FC236}">
                <a16:creationId xmlns:a16="http://schemas.microsoft.com/office/drawing/2014/main" id="{FC98B312-4930-FE43-82E1-E8A13B43C9CF}"/>
              </a:ext>
            </a:extLst>
          </p:cNvPr>
          <p:cNvSpPr/>
          <p:nvPr/>
        </p:nvSpPr>
        <p:spPr>
          <a:xfrm>
            <a:off x="6982225" y="833491"/>
            <a:ext cx="588919" cy="526234"/>
          </a:xfrm>
          <a:prstGeom prst="flowChartMagneticDisk">
            <a:avLst/>
          </a:prstGeom>
          <a:solidFill>
            <a:srgbClr val="66FFFF"/>
          </a:solidFill>
          <a:ln>
            <a:solidFill>
              <a:srgbClr val="0000FF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728A5A1-0D6E-2B49-BC6C-749CAFAF5FAE}"/>
              </a:ext>
            </a:extLst>
          </p:cNvPr>
          <p:cNvSpPr txBox="1"/>
          <p:nvPr/>
        </p:nvSpPr>
        <p:spPr>
          <a:xfrm>
            <a:off x="2569765" y="928697"/>
            <a:ext cx="915635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MEDOC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BEEB068-FD69-AD4D-8208-2F2D65FE7826}"/>
              </a:ext>
            </a:extLst>
          </p:cNvPr>
          <p:cNvSpPr txBox="1"/>
          <p:nvPr/>
        </p:nvSpPr>
        <p:spPr>
          <a:xfrm>
            <a:off x="5646622" y="1004454"/>
            <a:ext cx="688259" cy="369332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CDPP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56F611C-A77E-774C-B983-622D692A0D69}"/>
              </a:ext>
            </a:extLst>
          </p:cNvPr>
          <p:cNvSpPr txBox="1"/>
          <p:nvPr/>
        </p:nvSpPr>
        <p:spPr>
          <a:xfrm>
            <a:off x="1969224" y="1835043"/>
            <a:ext cx="81081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1200" dirty="0"/>
              <a:t>BASS2000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08B1EEA5-66BA-9647-93F0-880EABF4DB1A}"/>
              </a:ext>
            </a:extLst>
          </p:cNvPr>
          <p:cNvSpPr txBox="1"/>
          <p:nvPr/>
        </p:nvSpPr>
        <p:spPr>
          <a:xfrm>
            <a:off x="1306037" y="1096608"/>
            <a:ext cx="67886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1200" dirty="0"/>
              <a:t>HELIO-F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6E2C879-73DD-1842-9890-BAC0D3C900C2}"/>
              </a:ext>
            </a:extLst>
          </p:cNvPr>
          <p:cNvSpPr txBox="1"/>
          <p:nvPr/>
        </p:nvSpPr>
        <p:spPr>
          <a:xfrm>
            <a:off x="7045739" y="1021030"/>
            <a:ext cx="46268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1200" dirty="0"/>
              <a:t>APIS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3440066-49D4-9048-A9C6-13E0B098428C}"/>
              </a:ext>
            </a:extLst>
          </p:cNvPr>
          <p:cNvSpPr txBox="1"/>
          <p:nvPr/>
        </p:nvSpPr>
        <p:spPr>
          <a:xfrm>
            <a:off x="6767109" y="1590914"/>
            <a:ext cx="43000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fr-FR" sz="1200" dirty="0"/>
              <a:t>SIIG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47AFDB9-D60C-064B-B995-611346988BA1}"/>
              </a:ext>
            </a:extLst>
          </p:cNvPr>
          <p:cNvSpPr txBox="1"/>
          <p:nvPr/>
        </p:nvSpPr>
        <p:spPr>
          <a:xfrm>
            <a:off x="1286820" y="2304149"/>
            <a:ext cx="235204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6600"/>
                </a:solidFill>
              </a:rPr>
              <a:t>SOLAR IMAGERY DATA CENTERS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9212FD43-0BF1-3945-95ED-54B20A6F8EB4}"/>
              </a:ext>
            </a:extLst>
          </p:cNvPr>
          <p:cNvSpPr txBox="1"/>
          <p:nvPr/>
        </p:nvSpPr>
        <p:spPr>
          <a:xfrm>
            <a:off x="5375094" y="2080271"/>
            <a:ext cx="2560123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0000FF"/>
                </a:solidFill>
              </a:rPr>
              <a:t>IN-SITU DATA CENTERS</a:t>
            </a:r>
          </a:p>
        </p:txBody>
      </p:sp>
      <p:sp>
        <p:nvSpPr>
          <p:cNvPr id="48" name="Stockage à accès direct 47">
            <a:extLst>
              <a:ext uri="{FF2B5EF4-FFF2-40B4-BE49-F238E27FC236}">
                <a16:creationId xmlns:a16="http://schemas.microsoft.com/office/drawing/2014/main" id="{9448A568-5F16-9D41-A8AC-EF1BED12EE0E}"/>
              </a:ext>
            </a:extLst>
          </p:cNvPr>
          <p:cNvSpPr/>
          <p:nvPr/>
        </p:nvSpPr>
        <p:spPr>
          <a:xfrm>
            <a:off x="3912803" y="2895824"/>
            <a:ext cx="1865332" cy="1162617"/>
          </a:xfrm>
          <a:prstGeom prst="flowChartMagneticDrum">
            <a:avLst/>
          </a:prstGeom>
          <a:gradFill>
            <a:gsLst>
              <a:gs pos="0">
                <a:srgbClr val="FFFF00"/>
              </a:gs>
              <a:gs pos="100000">
                <a:srgbClr val="66FFFF"/>
              </a:gs>
            </a:gsLst>
            <a:lin ang="0" scaled="0"/>
          </a:gra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Nuage 7">
            <a:extLst>
              <a:ext uri="{FF2B5EF4-FFF2-40B4-BE49-F238E27FC236}">
                <a16:creationId xmlns:a16="http://schemas.microsoft.com/office/drawing/2014/main" id="{62C84188-7F53-F24B-B0FB-86D5FF261A66}"/>
              </a:ext>
            </a:extLst>
          </p:cNvPr>
          <p:cNvSpPr/>
          <p:nvPr/>
        </p:nvSpPr>
        <p:spPr>
          <a:xfrm rot="10254651" flipH="1">
            <a:off x="4908364" y="4040942"/>
            <a:ext cx="3437200" cy="253571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40242 w 43256"/>
              <a:gd name="connsiteY9" fmla="*/ 3129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8707 w 43225"/>
              <a:gd name="connsiteY8" fmla="*/ 2402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9716 w 43225"/>
              <a:gd name="connsiteY8" fmla="*/ 3023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34 w 43225"/>
              <a:gd name="connsiteY8" fmla="*/ 15213 h 43219"/>
              <a:gd name="connsiteX9" fmla="*/ 40386 w 43225"/>
              <a:gd name="connsiteY9" fmla="*/ 17889 h 43219"/>
              <a:gd name="connsiteX10" fmla="*/ 38360 w 43225"/>
              <a:gd name="connsiteY10" fmla="*/ 5285 h 43219"/>
              <a:gd name="connsiteX11" fmla="*/ 38436 w 43225"/>
              <a:gd name="connsiteY11" fmla="*/ 6549 h 43219"/>
              <a:gd name="connsiteX12" fmla="*/ 29114 w 43225"/>
              <a:gd name="connsiteY12" fmla="*/ 3811 h 43219"/>
              <a:gd name="connsiteX13" fmla="*/ 29856 w 43225"/>
              <a:gd name="connsiteY13" fmla="*/ 2199 h 43219"/>
              <a:gd name="connsiteX14" fmla="*/ 22177 w 43225"/>
              <a:gd name="connsiteY14" fmla="*/ 4579 h 43219"/>
              <a:gd name="connsiteX15" fmla="*/ 22536 w 43225"/>
              <a:gd name="connsiteY15" fmla="*/ 3189 h 43219"/>
              <a:gd name="connsiteX16" fmla="*/ 14036 w 43225"/>
              <a:gd name="connsiteY16" fmla="*/ 5051 h 43219"/>
              <a:gd name="connsiteX17" fmla="*/ 15336 w 43225"/>
              <a:gd name="connsiteY17" fmla="*/ 6399 h 43219"/>
              <a:gd name="connsiteX18" fmla="*/ 4163 w 43225"/>
              <a:gd name="connsiteY18" fmla="*/ 15648 h 43219"/>
              <a:gd name="connsiteX19" fmla="*/ 3936 w 43225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25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485" y="20386"/>
                  <a:pt x="43052" y="23181"/>
                </a:cubicBezTo>
                <a:cubicBezTo>
                  <a:pt x="42619" y="25976"/>
                  <a:pt x="41981" y="31558"/>
                  <a:pt x="39257" y="32088"/>
                </a:cubicBezTo>
                <a:cubicBezTo>
                  <a:pt x="39244" y="34355"/>
                  <a:pt x="37209" y="35196"/>
                  <a:pt x="35431" y="35960"/>
                </a:cubicBezTo>
                <a:cubicBezTo>
                  <a:pt x="33653" y="36724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25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CD97812E-DC58-8B47-B6D1-59880AA691DF}"/>
              </a:ext>
            </a:extLst>
          </p:cNvPr>
          <p:cNvSpPr txBox="1"/>
          <p:nvPr/>
        </p:nvSpPr>
        <p:spPr>
          <a:xfrm>
            <a:off x="5592195" y="6067268"/>
            <a:ext cx="235204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SPACE WEATHER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25273D7-36BC-2443-983C-76D1CC20FCA7}"/>
              </a:ext>
            </a:extLst>
          </p:cNvPr>
          <p:cNvSpPr txBox="1"/>
          <p:nvPr/>
        </p:nvSpPr>
        <p:spPr>
          <a:xfrm>
            <a:off x="4206901" y="3248310"/>
            <a:ext cx="97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STORMS</a:t>
            </a:r>
          </a:p>
        </p:txBody>
      </p:sp>
      <p:sp>
        <p:nvSpPr>
          <p:cNvPr id="52" name="Disque magnétique 51">
            <a:extLst>
              <a:ext uri="{FF2B5EF4-FFF2-40B4-BE49-F238E27FC236}">
                <a16:creationId xmlns:a16="http://schemas.microsoft.com/office/drawing/2014/main" id="{09ECBE16-ECC2-D34C-92FE-7918F8F85890}"/>
              </a:ext>
            </a:extLst>
          </p:cNvPr>
          <p:cNvSpPr/>
          <p:nvPr/>
        </p:nvSpPr>
        <p:spPr>
          <a:xfrm>
            <a:off x="5511741" y="4679762"/>
            <a:ext cx="1058761" cy="777882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ZoneTexte 52">
            <a:extLst>
              <a:ext uri="{FF2B5EF4-FFF2-40B4-BE49-F238E27FC236}">
                <a16:creationId xmlns:a16="http://schemas.microsoft.com/office/drawing/2014/main" id="{C0F1C0CA-4013-BE4E-B594-AF8FE27807F7}"/>
              </a:ext>
            </a:extLst>
          </p:cNvPr>
          <p:cNvSpPr txBox="1"/>
          <p:nvPr/>
        </p:nvSpPr>
        <p:spPr>
          <a:xfrm>
            <a:off x="5558804" y="5021212"/>
            <a:ext cx="94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VSWMC</a:t>
            </a:r>
          </a:p>
        </p:txBody>
      </p:sp>
      <p:sp>
        <p:nvSpPr>
          <p:cNvPr id="54" name="Forme libre 53">
            <a:extLst>
              <a:ext uri="{FF2B5EF4-FFF2-40B4-BE49-F238E27FC236}">
                <a16:creationId xmlns:a16="http://schemas.microsoft.com/office/drawing/2014/main" id="{C2615712-C3C5-5645-ADFA-CE73D95EC23F}"/>
              </a:ext>
            </a:extLst>
          </p:cNvPr>
          <p:cNvSpPr/>
          <p:nvPr/>
        </p:nvSpPr>
        <p:spPr>
          <a:xfrm flipH="1">
            <a:off x="5292430" y="3503041"/>
            <a:ext cx="1335513" cy="744795"/>
          </a:xfrm>
          <a:custGeom>
            <a:avLst/>
            <a:gdLst>
              <a:gd name="connsiteX0" fmla="*/ 5649 w 922891"/>
              <a:gd name="connsiteY0" fmla="*/ 910467 h 910467"/>
              <a:gd name="connsiteX1" fmla="*/ 13488 w 922891"/>
              <a:gd name="connsiteY1" fmla="*/ 534149 h 910467"/>
              <a:gd name="connsiteX2" fmla="*/ 123244 w 922891"/>
              <a:gd name="connsiteY2" fmla="*/ 267590 h 910467"/>
              <a:gd name="connsiteX3" fmla="*/ 374113 w 922891"/>
              <a:gd name="connsiteY3" fmla="*/ 79431 h 910467"/>
              <a:gd name="connsiteX4" fmla="*/ 656342 w 922891"/>
              <a:gd name="connsiteY4" fmla="*/ 8872 h 910467"/>
              <a:gd name="connsiteX5" fmla="*/ 922891 w 922891"/>
              <a:gd name="connsiteY5" fmla="*/ 1032 h 9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891" h="910467">
                <a:moveTo>
                  <a:pt x="5649" y="910467"/>
                </a:moveTo>
                <a:cubicBezTo>
                  <a:pt x="-231" y="775881"/>
                  <a:pt x="-6111" y="641295"/>
                  <a:pt x="13488" y="534149"/>
                </a:cubicBezTo>
                <a:cubicBezTo>
                  <a:pt x="33087" y="427003"/>
                  <a:pt x="63140" y="343376"/>
                  <a:pt x="123244" y="267590"/>
                </a:cubicBezTo>
                <a:cubicBezTo>
                  <a:pt x="183348" y="191804"/>
                  <a:pt x="285263" y="122551"/>
                  <a:pt x="374113" y="79431"/>
                </a:cubicBezTo>
                <a:cubicBezTo>
                  <a:pt x="462963" y="36311"/>
                  <a:pt x="564879" y="21938"/>
                  <a:pt x="656342" y="8872"/>
                </a:cubicBezTo>
                <a:cubicBezTo>
                  <a:pt x="747805" y="-4194"/>
                  <a:pt x="922891" y="1032"/>
                  <a:pt x="922891" y="1032"/>
                </a:cubicBezTo>
              </a:path>
            </a:pathLst>
          </a:cu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Disque magnétique 54">
            <a:extLst>
              <a:ext uri="{FF2B5EF4-FFF2-40B4-BE49-F238E27FC236}">
                <a16:creationId xmlns:a16="http://schemas.microsoft.com/office/drawing/2014/main" id="{53EEB457-1657-8549-8731-A537C7A6CADD}"/>
              </a:ext>
            </a:extLst>
          </p:cNvPr>
          <p:cNvSpPr/>
          <p:nvPr/>
        </p:nvSpPr>
        <p:spPr>
          <a:xfrm>
            <a:off x="6779148" y="4508571"/>
            <a:ext cx="1058761" cy="881971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DA7DB1CE-10A6-D144-962B-18CCA7229172}"/>
              </a:ext>
            </a:extLst>
          </p:cNvPr>
          <p:cNvSpPr txBox="1"/>
          <p:nvPr/>
        </p:nvSpPr>
        <p:spPr>
          <a:xfrm>
            <a:off x="6750221" y="4794959"/>
            <a:ext cx="1109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OFRAME</a:t>
            </a:r>
          </a:p>
          <a:p>
            <a:pPr algn="ctr"/>
            <a:r>
              <a:rPr lang="fr-FR" sz="1000" dirty="0"/>
              <a:t>(</a:t>
            </a:r>
            <a:r>
              <a:rPr lang="fr-FR" sz="1000" dirty="0" err="1"/>
              <a:t>spaceweather.fr</a:t>
            </a:r>
            <a:r>
              <a:rPr lang="fr-FR" sz="1000" dirty="0"/>
              <a:t>)</a:t>
            </a:r>
          </a:p>
        </p:txBody>
      </p:sp>
      <p:sp>
        <p:nvSpPr>
          <p:cNvPr id="57" name="Nuage 7">
            <a:extLst>
              <a:ext uri="{FF2B5EF4-FFF2-40B4-BE49-F238E27FC236}">
                <a16:creationId xmlns:a16="http://schemas.microsoft.com/office/drawing/2014/main" id="{B74F0A78-F621-2A45-94A5-FAAF92ADA5E9}"/>
              </a:ext>
            </a:extLst>
          </p:cNvPr>
          <p:cNvSpPr/>
          <p:nvPr/>
        </p:nvSpPr>
        <p:spPr>
          <a:xfrm rot="10254651" flipH="1">
            <a:off x="744244" y="4031703"/>
            <a:ext cx="3437200" cy="253571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40242 w 43256"/>
              <a:gd name="connsiteY9" fmla="*/ 3129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8707 w 43225"/>
              <a:gd name="connsiteY8" fmla="*/ 2402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9716 w 43225"/>
              <a:gd name="connsiteY8" fmla="*/ 3023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34 w 43225"/>
              <a:gd name="connsiteY8" fmla="*/ 15213 h 43219"/>
              <a:gd name="connsiteX9" fmla="*/ 40386 w 43225"/>
              <a:gd name="connsiteY9" fmla="*/ 17889 h 43219"/>
              <a:gd name="connsiteX10" fmla="*/ 38360 w 43225"/>
              <a:gd name="connsiteY10" fmla="*/ 5285 h 43219"/>
              <a:gd name="connsiteX11" fmla="*/ 38436 w 43225"/>
              <a:gd name="connsiteY11" fmla="*/ 6549 h 43219"/>
              <a:gd name="connsiteX12" fmla="*/ 29114 w 43225"/>
              <a:gd name="connsiteY12" fmla="*/ 3811 h 43219"/>
              <a:gd name="connsiteX13" fmla="*/ 29856 w 43225"/>
              <a:gd name="connsiteY13" fmla="*/ 2199 h 43219"/>
              <a:gd name="connsiteX14" fmla="*/ 22177 w 43225"/>
              <a:gd name="connsiteY14" fmla="*/ 4579 h 43219"/>
              <a:gd name="connsiteX15" fmla="*/ 22536 w 43225"/>
              <a:gd name="connsiteY15" fmla="*/ 3189 h 43219"/>
              <a:gd name="connsiteX16" fmla="*/ 14036 w 43225"/>
              <a:gd name="connsiteY16" fmla="*/ 5051 h 43219"/>
              <a:gd name="connsiteX17" fmla="*/ 15336 w 43225"/>
              <a:gd name="connsiteY17" fmla="*/ 6399 h 43219"/>
              <a:gd name="connsiteX18" fmla="*/ 4163 w 43225"/>
              <a:gd name="connsiteY18" fmla="*/ 15648 h 43219"/>
              <a:gd name="connsiteX19" fmla="*/ 3936 w 43225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25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485" y="20386"/>
                  <a:pt x="43052" y="23181"/>
                </a:cubicBezTo>
                <a:cubicBezTo>
                  <a:pt x="42619" y="25976"/>
                  <a:pt x="41981" y="31558"/>
                  <a:pt x="39257" y="32088"/>
                </a:cubicBezTo>
                <a:cubicBezTo>
                  <a:pt x="39244" y="34355"/>
                  <a:pt x="37209" y="35196"/>
                  <a:pt x="35431" y="35960"/>
                </a:cubicBezTo>
                <a:cubicBezTo>
                  <a:pt x="33653" y="36724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25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8" name="Disque magnétique 57">
            <a:extLst>
              <a:ext uri="{FF2B5EF4-FFF2-40B4-BE49-F238E27FC236}">
                <a16:creationId xmlns:a16="http://schemas.microsoft.com/office/drawing/2014/main" id="{66411068-13D0-9944-B8BC-86F8B5E9FB5D}"/>
              </a:ext>
            </a:extLst>
          </p:cNvPr>
          <p:cNvSpPr/>
          <p:nvPr/>
        </p:nvSpPr>
        <p:spPr>
          <a:xfrm>
            <a:off x="2627959" y="4565143"/>
            <a:ext cx="1058761" cy="881971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E957401E-BD96-9845-A366-57260A5B5D2D}"/>
              </a:ext>
            </a:extLst>
          </p:cNvPr>
          <p:cNvSpPr txBox="1"/>
          <p:nvPr/>
        </p:nvSpPr>
        <p:spPr>
          <a:xfrm>
            <a:off x="1779617" y="5591561"/>
            <a:ext cx="235204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SUPPORT SPACECRAFT OPERATIONS + SYNERGIES</a:t>
            </a:r>
          </a:p>
        </p:txBody>
      </p:sp>
      <p:sp>
        <p:nvSpPr>
          <p:cNvPr id="60" name="Forme libre 59">
            <a:extLst>
              <a:ext uri="{FF2B5EF4-FFF2-40B4-BE49-F238E27FC236}">
                <a16:creationId xmlns:a16="http://schemas.microsoft.com/office/drawing/2014/main" id="{72BC423A-A503-D44E-8F5E-F5AA7DD1A7BB}"/>
              </a:ext>
            </a:extLst>
          </p:cNvPr>
          <p:cNvSpPr/>
          <p:nvPr/>
        </p:nvSpPr>
        <p:spPr>
          <a:xfrm>
            <a:off x="2627959" y="3459150"/>
            <a:ext cx="1534557" cy="778078"/>
          </a:xfrm>
          <a:custGeom>
            <a:avLst/>
            <a:gdLst>
              <a:gd name="connsiteX0" fmla="*/ 5649 w 922891"/>
              <a:gd name="connsiteY0" fmla="*/ 910467 h 910467"/>
              <a:gd name="connsiteX1" fmla="*/ 13488 w 922891"/>
              <a:gd name="connsiteY1" fmla="*/ 534149 h 910467"/>
              <a:gd name="connsiteX2" fmla="*/ 123244 w 922891"/>
              <a:gd name="connsiteY2" fmla="*/ 267590 h 910467"/>
              <a:gd name="connsiteX3" fmla="*/ 374113 w 922891"/>
              <a:gd name="connsiteY3" fmla="*/ 79431 h 910467"/>
              <a:gd name="connsiteX4" fmla="*/ 656342 w 922891"/>
              <a:gd name="connsiteY4" fmla="*/ 8872 h 910467"/>
              <a:gd name="connsiteX5" fmla="*/ 922891 w 922891"/>
              <a:gd name="connsiteY5" fmla="*/ 1032 h 9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891" h="910467">
                <a:moveTo>
                  <a:pt x="5649" y="910467"/>
                </a:moveTo>
                <a:cubicBezTo>
                  <a:pt x="-231" y="775881"/>
                  <a:pt x="-6111" y="641295"/>
                  <a:pt x="13488" y="534149"/>
                </a:cubicBezTo>
                <a:cubicBezTo>
                  <a:pt x="33087" y="427003"/>
                  <a:pt x="63140" y="343376"/>
                  <a:pt x="123244" y="267590"/>
                </a:cubicBezTo>
                <a:cubicBezTo>
                  <a:pt x="183348" y="191804"/>
                  <a:pt x="285263" y="122551"/>
                  <a:pt x="374113" y="79431"/>
                </a:cubicBezTo>
                <a:cubicBezTo>
                  <a:pt x="462963" y="36311"/>
                  <a:pt x="564879" y="21938"/>
                  <a:pt x="656342" y="8872"/>
                </a:cubicBezTo>
                <a:cubicBezTo>
                  <a:pt x="747805" y="-4194"/>
                  <a:pt x="922891" y="1032"/>
                  <a:pt x="922891" y="1032"/>
                </a:cubicBezTo>
              </a:path>
            </a:pathLst>
          </a:cu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47E7F7D2-6285-7242-B0DC-EACBFA8154E8}"/>
              </a:ext>
            </a:extLst>
          </p:cNvPr>
          <p:cNvSpPr txBox="1"/>
          <p:nvPr/>
        </p:nvSpPr>
        <p:spPr>
          <a:xfrm>
            <a:off x="2653248" y="4800783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SOLAR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ORBITER</a:t>
            </a:r>
          </a:p>
        </p:txBody>
      </p:sp>
      <p:sp>
        <p:nvSpPr>
          <p:cNvPr id="62" name="Disque magnétique 61">
            <a:extLst>
              <a:ext uri="{FF2B5EF4-FFF2-40B4-BE49-F238E27FC236}">
                <a16:creationId xmlns:a16="http://schemas.microsoft.com/office/drawing/2014/main" id="{61AE073D-3B8A-434F-8A26-49ABC12AA8F6}"/>
              </a:ext>
            </a:extLst>
          </p:cNvPr>
          <p:cNvSpPr/>
          <p:nvPr/>
        </p:nvSpPr>
        <p:spPr>
          <a:xfrm>
            <a:off x="1276417" y="5180571"/>
            <a:ext cx="798456" cy="61471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4ADB9AA4-42FB-6C44-A07F-86BA042883A2}"/>
              </a:ext>
            </a:extLst>
          </p:cNvPr>
          <p:cNvSpPr txBox="1"/>
          <p:nvPr/>
        </p:nvSpPr>
        <p:spPr>
          <a:xfrm>
            <a:off x="1327034" y="5158939"/>
            <a:ext cx="70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PARKER 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SOLAR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PROBE</a:t>
            </a:r>
          </a:p>
        </p:txBody>
      </p:sp>
      <p:sp>
        <p:nvSpPr>
          <p:cNvPr id="64" name="Disque magnétique 63">
            <a:extLst>
              <a:ext uri="{FF2B5EF4-FFF2-40B4-BE49-F238E27FC236}">
                <a16:creationId xmlns:a16="http://schemas.microsoft.com/office/drawing/2014/main" id="{AE7C1FC4-28D0-B548-B2AC-405A58BB8C88}"/>
              </a:ext>
            </a:extLst>
          </p:cNvPr>
          <p:cNvSpPr/>
          <p:nvPr/>
        </p:nvSpPr>
        <p:spPr>
          <a:xfrm>
            <a:off x="6303535" y="5530006"/>
            <a:ext cx="1058761" cy="523220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ZoneTexte 64">
            <a:extLst>
              <a:ext uri="{FF2B5EF4-FFF2-40B4-BE49-F238E27FC236}">
                <a16:creationId xmlns:a16="http://schemas.microsoft.com/office/drawing/2014/main" id="{417A36D7-E723-9544-A66D-26FCB0A6E92B}"/>
              </a:ext>
            </a:extLst>
          </p:cNvPr>
          <p:cNvSpPr txBox="1"/>
          <p:nvPr/>
        </p:nvSpPr>
        <p:spPr>
          <a:xfrm>
            <a:off x="6617534" y="5682053"/>
            <a:ext cx="5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ESA</a:t>
            </a:r>
            <a:endParaRPr lang="fr-FR" sz="1000" dirty="0"/>
          </a:p>
        </p:txBody>
      </p:sp>
      <p:sp>
        <p:nvSpPr>
          <p:cNvPr id="33" name="Forme libre 32">
            <a:extLst>
              <a:ext uri="{FF2B5EF4-FFF2-40B4-BE49-F238E27FC236}">
                <a16:creationId xmlns:a16="http://schemas.microsoft.com/office/drawing/2014/main" id="{6534FDA1-C1F6-5544-BEDA-3464D40AD086}"/>
              </a:ext>
            </a:extLst>
          </p:cNvPr>
          <p:cNvSpPr/>
          <p:nvPr/>
        </p:nvSpPr>
        <p:spPr>
          <a:xfrm rot="16200000">
            <a:off x="3376642" y="2587144"/>
            <a:ext cx="834938" cy="752636"/>
          </a:xfrm>
          <a:custGeom>
            <a:avLst/>
            <a:gdLst>
              <a:gd name="connsiteX0" fmla="*/ 5649 w 922891"/>
              <a:gd name="connsiteY0" fmla="*/ 910467 h 910467"/>
              <a:gd name="connsiteX1" fmla="*/ 13488 w 922891"/>
              <a:gd name="connsiteY1" fmla="*/ 534149 h 910467"/>
              <a:gd name="connsiteX2" fmla="*/ 123244 w 922891"/>
              <a:gd name="connsiteY2" fmla="*/ 267590 h 910467"/>
              <a:gd name="connsiteX3" fmla="*/ 374113 w 922891"/>
              <a:gd name="connsiteY3" fmla="*/ 79431 h 910467"/>
              <a:gd name="connsiteX4" fmla="*/ 656342 w 922891"/>
              <a:gd name="connsiteY4" fmla="*/ 8872 h 910467"/>
              <a:gd name="connsiteX5" fmla="*/ 922891 w 922891"/>
              <a:gd name="connsiteY5" fmla="*/ 1032 h 9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891" h="910467">
                <a:moveTo>
                  <a:pt x="5649" y="910467"/>
                </a:moveTo>
                <a:cubicBezTo>
                  <a:pt x="-231" y="775881"/>
                  <a:pt x="-6111" y="641295"/>
                  <a:pt x="13488" y="534149"/>
                </a:cubicBezTo>
                <a:cubicBezTo>
                  <a:pt x="33087" y="427003"/>
                  <a:pt x="63140" y="343376"/>
                  <a:pt x="123244" y="267590"/>
                </a:cubicBezTo>
                <a:cubicBezTo>
                  <a:pt x="183348" y="191804"/>
                  <a:pt x="285263" y="122551"/>
                  <a:pt x="374113" y="79431"/>
                </a:cubicBezTo>
                <a:cubicBezTo>
                  <a:pt x="462963" y="36311"/>
                  <a:pt x="564879" y="21938"/>
                  <a:pt x="656342" y="8872"/>
                </a:cubicBezTo>
                <a:cubicBezTo>
                  <a:pt x="747805" y="-4194"/>
                  <a:pt x="922891" y="1032"/>
                  <a:pt x="922891" y="1032"/>
                </a:cubicBezTo>
              </a:path>
            </a:pathLst>
          </a:cu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orme libre 25">
            <a:extLst>
              <a:ext uri="{FF2B5EF4-FFF2-40B4-BE49-F238E27FC236}">
                <a16:creationId xmlns:a16="http://schemas.microsoft.com/office/drawing/2014/main" id="{F2A73D96-1098-8049-BF6D-1D8EEEA3818F}"/>
              </a:ext>
            </a:extLst>
          </p:cNvPr>
          <p:cNvSpPr/>
          <p:nvPr/>
        </p:nvSpPr>
        <p:spPr>
          <a:xfrm flipH="1" flipV="1">
            <a:off x="5300673" y="2664761"/>
            <a:ext cx="1140617" cy="744795"/>
          </a:xfrm>
          <a:custGeom>
            <a:avLst/>
            <a:gdLst>
              <a:gd name="connsiteX0" fmla="*/ 5649 w 922891"/>
              <a:gd name="connsiteY0" fmla="*/ 910467 h 910467"/>
              <a:gd name="connsiteX1" fmla="*/ 13488 w 922891"/>
              <a:gd name="connsiteY1" fmla="*/ 534149 h 910467"/>
              <a:gd name="connsiteX2" fmla="*/ 123244 w 922891"/>
              <a:gd name="connsiteY2" fmla="*/ 267590 h 910467"/>
              <a:gd name="connsiteX3" fmla="*/ 374113 w 922891"/>
              <a:gd name="connsiteY3" fmla="*/ 79431 h 910467"/>
              <a:gd name="connsiteX4" fmla="*/ 656342 w 922891"/>
              <a:gd name="connsiteY4" fmla="*/ 8872 h 910467"/>
              <a:gd name="connsiteX5" fmla="*/ 922891 w 922891"/>
              <a:gd name="connsiteY5" fmla="*/ 1032 h 9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891" h="910467">
                <a:moveTo>
                  <a:pt x="5649" y="910467"/>
                </a:moveTo>
                <a:cubicBezTo>
                  <a:pt x="-231" y="775881"/>
                  <a:pt x="-6111" y="641295"/>
                  <a:pt x="13488" y="534149"/>
                </a:cubicBezTo>
                <a:cubicBezTo>
                  <a:pt x="33087" y="427003"/>
                  <a:pt x="63140" y="343376"/>
                  <a:pt x="123244" y="267590"/>
                </a:cubicBezTo>
                <a:cubicBezTo>
                  <a:pt x="183348" y="191804"/>
                  <a:pt x="285263" y="122551"/>
                  <a:pt x="374113" y="79431"/>
                </a:cubicBezTo>
                <a:cubicBezTo>
                  <a:pt x="462963" y="36311"/>
                  <a:pt x="564879" y="21938"/>
                  <a:pt x="656342" y="8872"/>
                </a:cubicBezTo>
                <a:cubicBezTo>
                  <a:pt x="747805" y="-4194"/>
                  <a:pt x="922891" y="1032"/>
                  <a:pt x="922891" y="1032"/>
                </a:cubicBezTo>
              </a:path>
            </a:pathLst>
          </a:cu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4294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tockage à accès direct 13">
            <a:extLst>
              <a:ext uri="{FF2B5EF4-FFF2-40B4-BE49-F238E27FC236}">
                <a16:creationId xmlns:a16="http://schemas.microsoft.com/office/drawing/2014/main" id="{0E689F6E-657D-2440-B7BA-2EBFA4108509}"/>
              </a:ext>
            </a:extLst>
          </p:cNvPr>
          <p:cNvSpPr/>
          <p:nvPr/>
        </p:nvSpPr>
        <p:spPr>
          <a:xfrm>
            <a:off x="3912803" y="2895824"/>
            <a:ext cx="1865332" cy="1162617"/>
          </a:xfrm>
          <a:prstGeom prst="flowChartMagneticDrum">
            <a:avLst/>
          </a:prstGeom>
          <a:gradFill>
            <a:gsLst>
              <a:gs pos="0">
                <a:srgbClr val="FFFF00"/>
              </a:gs>
              <a:gs pos="100000">
                <a:srgbClr val="66FFFF"/>
              </a:gs>
            </a:gsLst>
            <a:lin ang="0" scaled="0"/>
          </a:gradFill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Nuage 7">
            <a:extLst>
              <a:ext uri="{FF2B5EF4-FFF2-40B4-BE49-F238E27FC236}">
                <a16:creationId xmlns:a16="http://schemas.microsoft.com/office/drawing/2014/main" id="{477001DF-ACBB-D844-830C-22712C74BAF7}"/>
              </a:ext>
            </a:extLst>
          </p:cNvPr>
          <p:cNvSpPr/>
          <p:nvPr/>
        </p:nvSpPr>
        <p:spPr>
          <a:xfrm rot="10254651" flipH="1">
            <a:off x="4908364" y="4040942"/>
            <a:ext cx="3437200" cy="253571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40242 w 43256"/>
              <a:gd name="connsiteY9" fmla="*/ 3129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8707 w 43225"/>
              <a:gd name="connsiteY8" fmla="*/ 2402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9716 w 43225"/>
              <a:gd name="connsiteY8" fmla="*/ 3023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34 w 43225"/>
              <a:gd name="connsiteY8" fmla="*/ 15213 h 43219"/>
              <a:gd name="connsiteX9" fmla="*/ 40386 w 43225"/>
              <a:gd name="connsiteY9" fmla="*/ 17889 h 43219"/>
              <a:gd name="connsiteX10" fmla="*/ 38360 w 43225"/>
              <a:gd name="connsiteY10" fmla="*/ 5285 h 43219"/>
              <a:gd name="connsiteX11" fmla="*/ 38436 w 43225"/>
              <a:gd name="connsiteY11" fmla="*/ 6549 h 43219"/>
              <a:gd name="connsiteX12" fmla="*/ 29114 w 43225"/>
              <a:gd name="connsiteY12" fmla="*/ 3811 h 43219"/>
              <a:gd name="connsiteX13" fmla="*/ 29856 w 43225"/>
              <a:gd name="connsiteY13" fmla="*/ 2199 h 43219"/>
              <a:gd name="connsiteX14" fmla="*/ 22177 w 43225"/>
              <a:gd name="connsiteY14" fmla="*/ 4579 h 43219"/>
              <a:gd name="connsiteX15" fmla="*/ 22536 w 43225"/>
              <a:gd name="connsiteY15" fmla="*/ 3189 h 43219"/>
              <a:gd name="connsiteX16" fmla="*/ 14036 w 43225"/>
              <a:gd name="connsiteY16" fmla="*/ 5051 h 43219"/>
              <a:gd name="connsiteX17" fmla="*/ 15336 w 43225"/>
              <a:gd name="connsiteY17" fmla="*/ 6399 h 43219"/>
              <a:gd name="connsiteX18" fmla="*/ 4163 w 43225"/>
              <a:gd name="connsiteY18" fmla="*/ 15648 h 43219"/>
              <a:gd name="connsiteX19" fmla="*/ 3936 w 43225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25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485" y="20386"/>
                  <a:pt x="43052" y="23181"/>
                </a:cubicBezTo>
                <a:cubicBezTo>
                  <a:pt x="42619" y="25976"/>
                  <a:pt x="41981" y="31558"/>
                  <a:pt x="39257" y="32088"/>
                </a:cubicBezTo>
                <a:cubicBezTo>
                  <a:pt x="39244" y="34355"/>
                  <a:pt x="37209" y="35196"/>
                  <a:pt x="35431" y="35960"/>
                </a:cubicBezTo>
                <a:cubicBezTo>
                  <a:pt x="33653" y="36724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25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13EE954A-0C19-9E4C-B886-0A84EEDDB7B9}"/>
              </a:ext>
            </a:extLst>
          </p:cNvPr>
          <p:cNvSpPr txBox="1"/>
          <p:nvPr/>
        </p:nvSpPr>
        <p:spPr>
          <a:xfrm>
            <a:off x="5592195" y="6067268"/>
            <a:ext cx="2352048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SPACE WEATHER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2344834-6849-FF42-841D-ACB7CA16D0C0}"/>
              </a:ext>
            </a:extLst>
          </p:cNvPr>
          <p:cNvSpPr txBox="1"/>
          <p:nvPr/>
        </p:nvSpPr>
        <p:spPr>
          <a:xfrm>
            <a:off x="4206901" y="3248310"/>
            <a:ext cx="97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STORMS</a:t>
            </a:r>
          </a:p>
        </p:txBody>
      </p:sp>
      <p:sp>
        <p:nvSpPr>
          <p:cNvPr id="44" name="Disque magnétique 43">
            <a:extLst>
              <a:ext uri="{FF2B5EF4-FFF2-40B4-BE49-F238E27FC236}">
                <a16:creationId xmlns:a16="http://schemas.microsoft.com/office/drawing/2014/main" id="{AD7BC476-6950-DC4C-97E5-59E2866702FD}"/>
              </a:ext>
            </a:extLst>
          </p:cNvPr>
          <p:cNvSpPr/>
          <p:nvPr/>
        </p:nvSpPr>
        <p:spPr>
          <a:xfrm>
            <a:off x="5511741" y="4679762"/>
            <a:ext cx="1058761" cy="777882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D0AB1B8-6B0F-3844-A6E6-615BE40D2037}"/>
              </a:ext>
            </a:extLst>
          </p:cNvPr>
          <p:cNvSpPr txBox="1"/>
          <p:nvPr/>
        </p:nvSpPr>
        <p:spPr>
          <a:xfrm>
            <a:off x="5558804" y="5021212"/>
            <a:ext cx="9446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VSWMC</a:t>
            </a:r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B33C5DF8-1110-4D4A-B43D-3D16C0C54474}"/>
              </a:ext>
            </a:extLst>
          </p:cNvPr>
          <p:cNvSpPr/>
          <p:nvPr/>
        </p:nvSpPr>
        <p:spPr>
          <a:xfrm flipH="1">
            <a:off x="5292430" y="3503041"/>
            <a:ext cx="1335513" cy="744795"/>
          </a:xfrm>
          <a:custGeom>
            <a:avLst/>
            <a:gdLst>
              <a:gd name="connsiteX0" fmla="*/ 5649 w 922891"/>
              <a:gd name="connsiteY0" fmla="*/ 910467 h 910467"/>
              <a:gd name="connsiteX1" fmla="*/ 13488 w 922891"/>
              <a:gd name="connsiteY1" fmla="*/ 534149 h 910467"/>
              <a:gd name="connsiteX2" fmla="*/ 123244 w 922891"/>
              <a:gd name="connsiteY2" fmla="*/ 267590 h 910467"/>
              <a:gd name="connsiteX3" fmla="*/ 374113 w 922891"/>
              <a:gd name="connsiteY3" fmla="*/ 79431 h 910467"/>
              <a:gd name="connsiteX4" fmla="*/ 656342 w 922891"/>
              <a:gd name="connsiteY4" fmla="*/ 8872 h 910467"/>
              <a:gd name="connsiteX5" fmla="*/ 922891 w 922891"/>
              <a:gd name="connsiteY5" fmla="*/ 1032 h 9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891" h="910467">
                <a:moveTo>
                  <a:pt x="5649" y="910467"/>
                </a:moveTo>
                <a:cubicBezTo>
                  <a:pt x="-231" y="775881"/>
                  <a:pt x="-6111" y="641295"/>
                  <a:pt x="13488" y="534149"/>
                </a:cubicBezTo>
                <a:cubicBezTo>
                  <a:pt x="33087" y="427003"/>
                  <a:pt x="63140" y="343376"/>
                  <a:pt x="123244" y="267590"/>
                </a:cubicBezTo>
                <a:cubicBezTo>
                  <a:pt x="183348" y="191804"/>
                  <a:pt x="285263" y="122551"/>
                  <a:pt x="374113" y="79431"/>
                </a:cubicBezTo>
                <a:cubicBezTo>
                  <a:pt x="462963" y="36311"/>
                  <a:pt x="564879" y="21938"/>
                  <a:pt x="656342" y="8872"/>
                </a:cubicBezTo>
                <a:cubicBezTo>
                  <a:pt x="747805" y="-4194"/>
                  <a:pt x="922891" y="1032"/>
                  <a:pt x="922891" y="1032"/>
                </a:cubicBezTo>
              </a:path>
            </a:pathLst>
          </a:cu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Disque magnétique 45">
            <a:extLst>
              <a:ext uri="{FF2B5EF4-FFF2-40B4-BE49-F238E27FC236}">
                <a16:creationId xmlns:a16="http://schemas.microsoft.com/office/drawing/2014/main" id="{3AA2C585-7E5F-2740-97F3-E57A10833E6C}"/>
              </a:ext>
            </a:extLst>
          </p:cNvPr>
          <p:cNvSpPr/>
          <p:nvPr/>
        </p:nvSpPr>
        <p:spPr>
          <a:xfrm>
            <a:off x="6779148" y="4508571"/>
            <a:ext cx="1058761" cy="881971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125A5BE1-35D2-834F-A54B-A4081CCAD76C}"/>
              </a:ext>
            </a:extLst>
          </p:cNvPr>
          <p:cNvSpPr txBox="1"/>
          <p:nvPr/>
        </p:nvSpPr>
        <p:spPr>
          <a:xfrm>
            <a:off x="6750221" y="4794959"/>
            <a:ext cx="1109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OFRAME</a:t>
            </a:r>
          </a:p>
          <a:p>
            <a:pPr algn="ctr"/>
            <a:r>
              <a:rPr lang="fr-FR" sz="1000" dirty="0"/>
              <a:t>(</a:t>
            </a:r>
            <a:r>
              <a:rPr lang="fr-FR" sz="1000" dirty="0" err="1"/>
              <a:t>spaceweather.fr</a:t>
            </a:r>
            <a:r>
              <a:rPr lang="fr-FR" sz="1000" dirty="0"/>
              <a:t>)</a:t>
            </a:r>
          </a:p>
        </p:txBody>
      </p:sp>
      <p:sp>
        <p:nvSpPr>
          <p:cNvPr id="11" name="Nuage 7">
            <a:extLst>
              <a:ext uri="{FF2B5EF4-FFF2-40B4-BE49-F238E27FC236}">
                <a16:creationId xmlns:a16="http://schemas.microsoft.com/office/drawing/2014/main" id="{7A6CE2F3-4827-7C4D-8B68-5F71E399D49B}"/>
              </a:ext>
            </a:extLst>
          </p:cNvPr>
          <p:cNvSpPr/>
          <p:nvPr/>
        </p:nvSpPr>
        <p:spPr>
          <a:xfrm rot="10254651" flipH="1">
            <a:off x="744244" y="4031703"/>
            <a:ext cx="3437200" cy="2535711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8707 w 43256"/>
              <a:gd name="connsiteY8" fmla="*/ 24028 h 43219"/>
              <a:gd name="connsiteX9" fmla="*/ 40242 w 43256"/>
              <a:gd name="connsiteY9" fmla="*/ 3129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8436 w 43256"/>
              <a:gd name="connsiteY13" fmla="*/ 6549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8707 w 43225"/>
              <a:gd name="connsiteY8" fmla="*/ 2402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39716 w 43225"/>
              <a:gd name="connsiteY8" fmla="*/ 30238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59 w 43225"/>
              <a:gd name="connsiteY8" fmla="*/ 29144 h 43219"/>
              <a:gd name="connsiteX9" fmla="*/ 40242 w 43225"/>
              <a:gd name="connsiteY9" fmla="*/ 31299 h 43219"/>
              <a:gd name="connsiteX10" fmla="*/ 41834 w 43225"/>
              <a:gd name="connsiteY10" fmla="*/ 15213 h 43219"/>
              <a:gd name="connsiteX11" fmla="*/ 40386 w 43225"/>
              <a:gd name="connsiteY11" fmla="*/ 17889 h 43219"/>
              <a:gd name="connsiteX12" fmla="*/ 38360 w 43225"/>
              <a:gd name="connsiteY12" fmla="*/ 5285 h 43219"/>
              <a:gd name="connsiteX13" fmla="*/ 38436 w 43225"/>
              <a:gd name="connsiteY13" fmla="*/ 6549 h 43219"/>
              <a:gd name="connsiteX14" fmla="*/ 29114 w 43225"/>
              <a:gd name="connsiteY14" fmla="*/ 3811 h 43219"/>
              <a:gd name="connsiteX15" fmla="*/ 29856 w 43225"/>
              <a:gd name="connsiteY15" fmla="*/ 2199 h 43219"/>
              <a:gd name="connsiteX16" fmla="*/ 22177 w 43225"/>
              <a:gd name="connsiteY16" fmla="*/ 4579 h 43219"/>
              <a:gd name="connsiteX17" fmla="*/ 22536 w 43225"/>
              <a:gd name="connsiteY17" fmla="*/ 3189 h 43219"/>
              <a:gd name="connsiteX18" fmla="*/ 14036 w 43225"/>
              <a:gd name="connsiteY18" fmla="*/ 5051 h 43219"/>
              <a:gd name="connsiteX19" fmla="*/ 15336 w 43225"/>
              <a:gd name="connsiteY19" fmla="*/ 6399 h 43219"/>
              <a:gd name="connsiteX20" fmla="*/ 4163 w 43225"/>
              <a:gd name="connsiteY20" fmla="*/ 15648 h 43219"/>
              <a:gd name="connsiteX21" fmla="*/ 3936 w 43225"/>
              <a:gd name="connsiteY21" fmla="*/ 14229 h 43219"/>
              <a:gd name="connsiteX0" fmla="*/ 3936 w 43225"/>
              <a:gd name="connsiteY0" fmla="*/ 14229 h 43219"/>
              <a:gd name="connsiteX1" fmla="*/ 5659 w 43225"/>
              <a:gd name="connsiteY1" fmla="*/ 6766 h 43219"/>
              <a:gd name="connsiteX2" fmla="*/ 14041 w 43225"/>
              <a:gd name="connsiteY2" fmla="*/ 5061 h 43219"/>
              <a:gd name="connsiteX3" fmla="*/ 22492 w 43225"/>
              <a:gd name="connsiteY3" fmla="*/ 3291 h 43219"/>
              <a:gd name="connsiteX4" fmla="*/ 25785 w 43225"/>
              <a:gd name="connsiteY4" fmla="*/ 59 h 43219"/>
              <a:gd name="connsiteX5" fmla="*/ 29869 w 43225"/>
              <a:gd name="connsiteY5" fmla="*/ 2340 h 43219"/>
              <a:gd name="connsiteX6" fmla="*/ 35499 w 43225"/>
              <a:gd name="connsiteY6" fmla="*/ 549 h 43219"/>
              <a:gd name="connsiteX7" fmla="*/ 38354 w 43225"/>
              <a:gd name="connsiteY7" fmla="*/ 5435 h 43219"/>
              <a:gd name="connsiteX8" fmla="*/ 42018 w 43225"/>
              <a:gd name="connsiteY8" fmla="*/ 10177 h 43219"/>
              <a:gd name="connsiteX9" fmla="*/ 41854 w 43225"/>
              <a:gd name="connsiteY9" fmla="*/ 15319 h 43219"/>
              <a:gd name="connsiteX10" fmla="*/ 43052 w 43225"/>
              <a:gd name="connsiteY10" fmla="*/ 23181 h 43219"/>
              <a:gd name="connsiteX11" fmla="*/ 39257 w 43225"/>
              <a:gd name="connsiteY11" fmla="*/ 32088 h 43219"/>
              <a:gd name="connsiteX12" fmla="*/ 35431 w 43225"/>
              <a:gd name="connsiteY12" fmla="*/ 35960 h 43219"/>
              <a:gd name="connsiteX13" fmla="*/ 28591 w 43225"/>
              <a:gd name="connsiteY13" fmla="*/ 36674 h 43219"/>
              <a:gd name="connsiteX14" fmla="*/ 23703 w 43225"/>
              <a:gd name="connsiteY14" fmla="*/ 42965 h 43219"/>
              <a:gd name="connsiteX15" fmla="*/ 16516 w 43225"/>
              <a:gd name="connsiteY15" fmla="*/ 39125 h 43219"/>
              <a:gd name="connsiteX16" fmla="*/ 5840 w 43225"/>
              <a:gd name="connsiteY16" fmla="*/ 35331 h 43219"/>
              <a:gd name="connsiteX17" fmla="*/ 1146 w 43225"/>
              <a:gd name="connsiteY17" fmla="*/ 31109 h 43219"/>
              <a:gd name="connsiteX18" fmla="*/ 2149 w 43225"/>
              <a:gd name="connsiteY18" fmla="*/ 25410 h 43219"/>
              <a:gd name="connsiteX19" fmla="*/ 31 w 43225"/>
              <a:gd name="connsiteY19" fmla="*/ 19563 h 43219"/>
              <a:gd name="connsiteX20" fmla="*/ 3899 w 43225"/>
              <a:gd name="connsiteY20" fmla="*/ 14366 h 43219"/>
              <a:gd name="connsiteX21" fmla="*/ 3936 w 43225"/>
              <a:gd name="connsiteY21" fmla="*/ 14229 h 43219"/>
              <a:gd name="connsiteX0" fmla="*/ 4729 w 43225"/>
              <a:gd name="connsiteY0" fmla="*/ 26036 h 43219"/>
              <a:gd name="connsiteX1" fmla="*/ 2196 w 43225"/>
              <a:gd name="connsiteY1" fmla="*/ 25239 h 43219"/>
              <a:gd name="connsiteX2" fmla="*/ 6964 w 43225"/>
              <a:gd name="connsiteY2" fmla="*/ 34758 h 43219"/>
              <a:gd name="connsiteX3" fmla="*/ 5856 w 43225"/>
              <a:gd name="connsiteY3" fmla="*/ 35139 h 43219"/>
              <a:gd name="connsiteX4" fmla="*/ 16514 w 43225"/>
              <a:gd name="connsiteY4" fmla="*/ 38949 h 43219"/>
              <a:gd name="connsiteX5" fmla="*/ 15846 w 43225"/>
              <a:gd name="connsiteY5" fmla="*/ 37209 h 43219"/>
              <a:gd name="connsiteX6" fmla="*/ 28863 w 43225"/>
              <a:gd name="connsiteY6" fmla="*/ 34610 h 43219"/>
              <a:gd name="connsiteX7" fmla="*/ 28596 w 43225"/>
              <a:gd name="connsiteY7" fmla="*/ 36519 h 43219"/>
              <a:gd name="connsiteX8" fmla="*/ 41834 w 43225"/>
              <a:gd name="connsiteY8" fmla="*/ 15213 h 43219"/>
              <a:gd name="connsiteX9" fmla="*/ 40386 w 43225"/>
              <a:gd name="connsiteY9" fmla="*/ 17889 h 43219"/>
              <a:gd name="connsiteX10" fmla="*/ 38360 w 43225"/>
              <a:gd name="connsiteY10" fmla="*/ 5285 h 43219"/>
              <a:gd name="connsiteX11" fmla="*/ 38436 w 43225"/>
              <a:gd name="connsiteY11" fmla="*/ 6549 h 43219"/>
              <a:gd name="connsiteX12" fmla="*/ 29114 w 43225"/>
              <a:gd name="connsiteY12" fmla="*/ 3811 h 43219"/>
              <a:gd name="connsiteX13" fmla="*/ 29856 w 43225"/>
              <a:gd name="connsiteY13" fmla="*/ 2199 h 43219"/>
              <a:gd name="connsiteX14" fmla="*/ 22177 w 43225"/>
              <a:gd name="connsiteY14" fmla="*/ 4579 h 43219"/>
              <a:gd name="connsiteX15" fmla="*/ 22536 w 43225"/>
              <a:gd name="connsiteY15" fmla="*/ 3189 h 43219"/>
              <a:gd name="connsiteX16" fmla="*/ 14036 w 43225"/>
              <a:gd name="connsiteY16" fmla="*/ 5051 h 43219"/>
              <a:gd name="connsiteX17" fmla="*/ 15336 w 43225"/>
              <a:gd name="connsiteY17" fmla="*/ 6399 h 43219"/>
              <a:gd name="connsiteX18" fmla="*/ 4163 w 43225"/>
              <a:gd name="connsiteY18" fmla="*/ 15648 h 43219"/>
              <a:gd name="connsiteX19" fmla="*/ 3936 w 43225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25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485" y="20386"/>
                  <a:pt x="43052" y="23181"/>
                </a:cubicBezTo>
                <a:cubicBezTo>
                  <a:pt x="42619" y="25976"/>
                  <a:pt x="41981" y="31558"/>
                  <a:pt x="39257" y="32088"/>
                </a:cubicBezTo>
                <a:cubicBezTo>
                  <a:pt x="39244" y="34355"/>
                  <a:pt x="37209" y="35196"/>
                  <a:pt x="35431" y="35960"/>
                </a:cubicBezTo>
                <a:cubicBezTo>
                  <a:pt x="33653" y="36724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25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Disque magnétique 11">
            <a:extLst>
              <a:ext uri="{FF2B5EF4-FFF2-40B4-BE49-F238E27FC236}">
                <a16:creationId xmlns:a16="http://schemas.microsoft.com/office/drawing/2014/main" id="{C6AA5843-F979-E049-A811-8BBC315B0603}"/>
              </a:ext>
            </a:extLst>
          </p:cNvPr>
          <p:cNvSpPr/>
          <p:nvPr/>
        </p:nvSpPr>
        <p:spPr>
          <a:xfrm>
            <a:off x="2627959" y="4565143"/>
            <a:ext cx="1058761" cy="881971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96CAE2B-4847-3D49-9253-1257E8453071}"/>
              </a:ext>
            </a:extLst>
          </p:cNvPr>
          <p:cNvSpPr txBox="1"/>
          <p:nvPr/>
        </p:nvSpPr>
        <p:spPr>
          <a:xfrm>
            <a:off x="1779617" y="5591561"/>
            <a:ext cx="235204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chemeClr val="accent6">
                    <a:lumMod val="50000"/>
                  </a:schemeClr>
                </a:solidFill>
              </a:rPr>
              <a:t>SUPPORT SPACECRAFT OPERATIONS + SYNERGIES</a:t>
            </a:r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6D2C7A8F-8B4B-6F44-8D72-8120BB722B4B}"/>
              </a:ext>
            </a:extLst>
          </p:cNvPr>
          <p:cNvSpPr/>
          <p:nvPr/>
        </p:nvSpPr>
        <p:spPr>
          <a:xfrm>
            <a:off x="2627959" y="3459150"/>
            <a:ext cx="1534557" cy="778078"/>
          </a:xfrm>
          <a:custGeom>
            <a:avLst/>
            <a:gdLst>
              <a:gd name="connsiteX0" fmla="*/ 5649 w 922891"/>
              <a:gd name="connsiteY0" fmla="*/ 910467 h 910467"/>
              <a:gd name="connsiteX1" fmla="*/ 13488 w 922891"/>
              <a:gd name="connsiteY1" fmla="*/ 534149 h 910467"/>
              <a:gd name="connsiteX2" fmla="*/ 123244 w 922891"/>
              <a:gd name="connsiteY2" fmla="*/ 267590 h 910467"/>
              <a:gd name="connsiteX3" fmla="*/ 374113 w 922891"/>
              <a:gd name="connsiteY3" fmla="*/ 79431 h 910467"/>
              <a:gd name="connsiteX4" fmla="*/ 656342 w 922891"/>
              <a:gd name="connsiteY4" fmla="*/ 8872 h 910467"/>
              <a:gd name="connsiteX5" fmla="*/ 922891 w 922891"/>
              <a:gd name="connsiteY5" fmla="*/ 1032 h 91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2891" h="910467">
                <a:moveTo>
                  <a:pt x="5649" y="910467"/>
                </a:moveTo>
                <a:cubicBezTo>
                  <a:pt x="-231" y="775881"/>
                  <a:pt x="-6111" y="641295"/>
                  <a:pt x="13488" y="534149"/>
                </a:cubicBezTo>
                <a:cubicBezTo>
                  <a:pt x="33087" y="427003"/>
                  <a:pt x="63140" y="343376"/>
                  <a:pt x="123244" y="267590"/>
                </a:cubicBezTo>
                <a:cubicBezTo>
                  <a:pt x="183348" y="191804"/>
                  <a:pt x="285263" y="122551"/>
                  <a:pt x="374113" y="79431"/>
                </a:cubicBezTo>
                <a:cubicBezTo>
                  <a:pt x="462963" y="36311"/>
                  <a:pt x="564879" y="21938"/>
                  <a:pt x="656342" y="8872"/>
                </a:cubicBezTo>
                <a:cubicBezTo>
                  <a:pt x="747805" y="-4194"/>
                  <a:pt x="922891" y="1032"/>
                  <a:pt x="922891" y="1032"/>
                </a:cubicBezTo>
              </a:path>
            </a:pathLst>
          </a:custGeom>
          <a:ln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0F8C682-8176-834E-A2C1-633ABEFBDB9E}"/>
              </a:ext>
            </a:extLst>
          </p:cNvPr>
          <p:cNvSpPr txBox="1"/>
          <p:nvPr/>
        </p:nvSpPr>
        <p:spPr>
          <a:xfrm>
            <a:off x="2653248" y="4800783"/>
            <a:ext cx="994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SOLAR</a:t>
            </a:r>
          </a:p>
          <a:p>
            <a:pPr algn="ctr"/>
            <a:r>
              <a:rPr lang="fr-FR" dirty="0">
                <a:solidFill>
                  <a:srgbClr val="FF0000"/>
                </a:solidFill>
              </a:rPr>
              <a:t>ORBITER</a:t>
            </a:r>
          </a:p>
        </p:txBody>
      </p:sp>
      <p:sp>
        <p:nvSpPr>
          <p:cNvPr id="18" name="Disque magnétique 17">
            <a:extLst>
              <a:ext uri="{FF2B5EF4-FFF2-40B4-BE49-F238E27FC236}">
                <a16:creationId xmlns:a16="http://schemas.microsoft.com/office/drawing/2014/main" id="{BF00D57E-BD01-CB41-A1B5-6A07F2EF879A}"/>
              </a:ext>
            </a:extLst>
          </p:cNvPr>
          <p:cNvSpPr/>
          <p:nvPr/>
        </p:nvSpPr>
        <p:spPr>
          <a:xfrm>
            <a:off x="1276417" y="5180571"/>
            <a:ext cx="798456" cy="614716"/>
          </a:xfrm>
          <a:prstGeom prst="flowChartMagneticDis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3FF632E0-836D-3641-9322-D5E9743E96A7}"/>
              </a:ext>
            </a:extLst>
          </p:cNvPr>
          <p:cNvSpPr txBox="1"/>
          <p:nvPr/>
        </p:nvSpPr>
        <p:spPr>
          <a:xfrm>
            <a:off x="1327034" y="5158939"/>
            <a:ext cx="700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rgbClr val="FF0000"/>
                </a:solidFill>
              </a:rPr>
              <a:t>PARKER 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SOLAR</a:t>
            </a:r>
          </a:p>
          <a:p>
            <a:pPr algn="ctr"/>
            <a:r>
              <a:rPr lang="fr-FR" sz="1200" dirty="0">
                <a:solidFill>
                  <a:srgbClr val="FF0000"/>
                </a:solidFill>
              </a:rPr>
              <a:t>PROBE</a:t>
            </a:r>
          </a:p>
        </p:txBody>
      </p:sp>
      <p:sp>
        <p:nvSpPr>
          <p:cNvPr id="22" name="Disque magnétique 21">
            <a:extLst>
              <a:ext uri="{FF2B5EF4-FFF2-40B4-BE49-F238E27FC236}">
                <a16:creationId xmlns:a16="http://schemas.microsoft.com/office/drawing/2014/main" id="{A6221269-7835-8149-8B82-2C655980DC87}"/>
              </a:ext>
            </a:extLst>
          </p:cNvPr>
          <p:cNvSpPr/>
          <p:nvPr/>
        </p:nvSpPr>
        <p:spPr>
          <a:xfrm>
            <a:off x="6303535" y="5530006"/>
            <a:ext cx="1058761" cy="523220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3F3A6DEF-1C1C-2C4D-929C-EBD5843222CA}"/>
              </a:ext>
            </a:extLst>
          </p:cNvPr>
          <p:cNvSpPr txBox="1"/>
          <p:nvPr/>
        </p:nvSpPr>
        <p:spPr>
          <a:xfrm>
            <a:off x="6617534" y="5682053"/>
            <a:ext cx="53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ESA</a:t>
            </a:r>
            <a:endParaRPr lang="fr-FR" sz="1000" dirty="0"/>
          </a:p>
        </p:txBody>
      </p:sp>
    </p:spTree>
    <p:extLst>
      <p:ext uri="{BB962C8B-B14F-4D97-AF65-F5344CB8AC3E}">
        <p14:creationId xmlns:p14="http://schemas.microsoft.com/office/powerpoint/2010/main" val="252787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3D50A6E-C17C-2C4D-823F-25C553629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911"/>
            <a:ext cx="9144000" cy="628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856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FAB3498-6044-8A4C-9BD3-93EDD5780A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90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61D3B0-BB6E-204C-9B4D-D097594267BD}"/>
              </a:ext>
            </a:extLst>
          </p:cNvPr>
          <p:cNvSpPr/>
          <p:nvPr/>
        </p:nvSpPr>
        <p:spPr>
          <a:xfrm>
            <a:off x="887756" y="2435191"/>
            <a:ext cx="2305879" cy="214012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7116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7F91610-3D57-5749-A6AB-7A6C7378E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871673"/>
            <a:ext cx="6858000" cy="31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20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FBCCC26D-C5E7-9D46-9A52-12B6DB3EB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175" y="985839"/>
            <a:ext cx="4114800" cy="5034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22EEF9A-6CE5-1743-8DD7-C7D3B464638D}"/>
              </a:ext>
            </a:extLst>
          </p:cNvPr>
          <p:cNvSpPr txBox="1"/>
          <p:nvPr/>
        </p:nvSpPr>
        <p:spPr>
          <a:xfrm>
            <a:off x="1392812" y="5580847"/>
            <a:ext cx="39530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/>
              <a:t>Dev 2020-2021: data assimilation to constrain models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948906A-12F7-984C-982F-1173C632A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35498"/>
            <a:ext cx="6858000" cy="378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65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3D05AA5E-20CC-A44E-9006-69C4A8837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065"/>
            <a:ext cx="9144000" cy="454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2506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14410</TotalTime>
  <Words>450</Words>
  <Application>Microsoft Macintosh PowerPoint</Application>
  <PresentationFormat>Affichage à l'écran (4:3)</PresentationFormat>
  <Paragraphs>87</Paragraphs>
  <Slides>26</Slides>
  <Notes>1</Notes>
  <HiddenSlides>0</HiddenSlides>
  <MMClips>2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29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Alexis</dc:creator>
  <cp:lastModifiedBy>Microsoft Office User</cp:lastModifiedBy>
  <cp:revision>133</cp:revision>
  <cp:lastPrinted>2020-01-24T14:41:00Z</cp:lastPrinted>
  <dcterms:created xsi:type="dcterms:W3CDTF">2016-04-13T09:55:43Z</dcterms:created>
  <dcterms:modified xsi:type="dcterms:W3CDTF">2022-06-10T13:05:29Z</dcterms:modified>
</cp:coreProperties>
</file>