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31" roundtripDataSignature="AMtx7mijnnSg38CJzI0KUPDMceDJDcsk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8" name="Google Shape;5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0" name="Google Shape;17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5" name="Google Shape;19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23" name="Google Shape;22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29" name="Google Shape;22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41" name="Google Shape;24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51" name="Google Shape;25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57" name="Google Shape;25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0" name="Google Shape;7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92D050"/>
              </a:solidFill>
            </a:endParaRPr>
          </a:p>
        </p:txBody>
      </p:sp>
      <p:sp>
        <p:nvSpPr>
          <p:cNvPr id="71" name="Google Shape;71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80" name="Google Shape;28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8" name="Google Shape;318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5:notes"/>
          <p:cNvSpPr txBox="1"/>
          <p:nvPr/>
        </p:nvSpPr>
        <p:spPr>
          <a:xfrm>
            <a:off x="3882929" y="8684460"/>
            <a:ext cx="2973538" cy="458121"/>
          </a:xfrm>
          <a:prstGeom prst="rect">
            <a:avLst/>
          </a:prstGeom>
          <a:noFill/>
          <a:ln>
            <a:noFill/>
          </a:ln>
        </p:spPr>
        <p:txBody>
          <a:bodyPr anchorCtr="0" anchor="b" bIns="43725" lIns="87450" spcFirstLastPara="1" rIns="87450" wrap="square" tIns="437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7" name="Google Shape;7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3" name="Google Shape;8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4" name="Google Shape;9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8" name="Google Shape;10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1F497D"/>
                </a:solidFill>
              </a:rPr>
              <a:t>‹#›</a:t>
            </a:fld>
            <a:endParaRPr>
              <a:solidFill>
                <a:srgbClr val="1F497D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3" name="Google Shape;13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7:notes"/>
          <p:cNvSpPr txBox="1"/>
          <p:nvPr/>
        </p:nvSpPr>
        <p:spPr>
          <a:xfrm>
            <a:off x="3882929" y="8684460"/>
            <a:ext cx="2973538" cy="458121"/>
          </a:xfrm>
          <a:prstGeom prst="rect">
            <a:avLst/>
          </a:prstGeom>
          <a:noFill/>
          <a:ln>
            <a:noFill/>
          </a:ln>
        </p:spPr>
        <p:txBody>
          <a:bodyPr anchorCtr="0" anchor="b" bIns="43725" lIns="87450" spcFirstLastPara="1" rIns="87450" wrap="square" tIns="437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5" name="Google Shape;14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4" name="Google Shape;15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ver option 1">
  <p:cSld name="1_Cover option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7"/>
          <p:cNvSpPr txBox="1"/>
          <p:nvPr>
            <p:ph type="ctrTitle"/>
          </p:nvPr>
        </p:nvSpPr>
        <p:spPr>
          <a:xfrm>
            <a:off x="1619672" y="250302"/>
            <a:ext cx="7416824" cy="9346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27"/>
          <p:cNvSpPr txBox="1"/>
          <p:nvPr>
            <p:ph idx="1" type="subTitle"/>
          </p:nvPr>
        </p:nvSpPr>
        <p:spPr>
          <a:xfrm>
            <a:off x="1619672" y="1212734"/>
            <a:ext cx="7416824" cy="504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700"/>
              </a:spcBef>
              <a:spcAft>
                <a:spcPts val="700"/>
              </a:spcAft>
              <a:buClr>
                <a:srgbClr val="FFFFF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27"/>
          <p:cNvSpPr txBox="1"/>
          <p:nvPr>
            <p:ph idx="2" type="body"/>
          </p:nvPr>
        </p:nvSpPr>
        <p:spPr>
          <a:xfrm>
            <a:off x="1619820" y="1634566"/>
            <a:ext cx="7416675" cy="360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700"/>
              </a:spcBef>
              <a:spcAft>
                <a:spcPts val="700"/>
              </a:spcAft>
              <a:buClr>
                <a:srgbClr val="FFFFF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option 1">
  <p:cSld name="1_Divider option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6"/>
          <p:cNvSpPr txBox="1"/>
          <p:nvPr>
            <p:ph type="ctrTitle"/>
          </p:nvPr>
        </p:nvSpPr>
        <p:spPr>
          <a:xfrm>
            <a:off x="1619672" y="250302"/>
            <a:ext cx="7416824" cy="9346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36"/>
          <p:cNvSpPr txBox="1"/>
          <p:nvPr>
            <p:ph idx="1" type="subTitle"/>
          </p:nvPr>
        </p:nvSpPr>
        <p:spPr>
          <a:xfrm>
            <a:off x="1619672" y="1212734"/>
            <a:ext cx="7416824" cy="504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700"/>
              </a:spcBef>
              <a:spcAft>
                <a:spcPts val="700"/>
              </a:spcAft>
              <a:buClr>
                <a:srgbClr val="FFFFF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option 2">
  <p:cSld name="Divider option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7"/>
          <p:cNvSpPr txBox="1"/>
          <p:nvPr>
            <p:ph type="ctrTitle"/>
          </p:nvPr>
        </p:nvSpPr>
        <p:spPr>
          <a:xfrm>
            <a:off x="179512" y="1455086"/>
            <a:ext cx="7416824" cy="17545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option 3">
  <p:cSld name="Divider option 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8"/>
          <p:cNvSpPr txBox="1"/>
          <p:nvPr>
            <p:ph type="ctrTitle"/>
          </p:nvPr>
        </p:nvSpPr>
        <p:spPr>
          <a:xfrm>
            <a:off x="179512" y="1455086"/>
            <a:ext cx="7416824" cy="17545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option primary">
  <p:cSld name="Divider option primar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8"/>
          <p:cNvSpPr txBox="1"/>
          <p:nvPr>
            <p:ph type="ctrTitle"/>
          </p:nvPr>
        </p:nvSpPr>
        <p:spPr>
          <a:xfrm>
            <a:off x="1619672" y="250302"/>
            <a:ext cx="7416824" cy="9346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28"/>
          <p:cNvSpPr txBox="1"/>
          <p:nvPr>
            <p:ph idx="1" type="subTitle"/>
          </p:nvPr>
        </p:nvSpPr>
        <p:spPr>
          <a:xfrm>
            <a:off x="1619672" y="1212734"/>
            <a:ext cx="7416824" cy="504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700"/>
              </a:spcBef>
              <a:spcAft>
                <a:spcPts val="700"/>
              </a:spcAft>
              <a:buClr>
                <a:srgbClr val="FFFFF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ternative content">
  <p:cSld name="Alternative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9"/>
          <p:cNvSpPr txBox="1"/>
          <p:nvPr>
            <p:ph type="ctrTitle"/>
          </p:nvPr>
        </p:nvSpPr>
        <p:spPr>
          <a:xfrm>
            <a:off x="1619672" y="250302"/>
            <a:ext cx="7416824" cy="9346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29"/>
          <p:cNvSpPr txBox="1"/>
          <p:nvPr>
            <p:ph idx="1" type="subTitle"/>
          </p:nvPr>
        </p:nvSpPr>
        <p:spPr>
          <a:xfrm>
            <a:off x="1619672" y="1212734"/>
            <a:ext cx="7416824" cy="504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700"/>
              </a:spcBef>
              <a:spcAft>
                <a:spcPts val="700"/>
              </a:spcAft>
              <a:buClr>
                <a:srgbClr val="FFFFF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ver option 1">
  <p:cSld name="2_Cover option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0"/>
          <p:cNvSpPr txBox="1"/>
          <p:nvPr>
            <p:ph type="ctrTitle"/>
          </p:nvPr>
        </p:nvSpPr>
        <p:spPr>
          <a:xfrm>
            <a:off x="1619672" y="250302"/>
            <a:ext cx="7416824" cy="9346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30"/>
          <p:cNvSpPr txBox="1"/>
          <p:nvPr>
            <p:ph idx="1" type="body"/>
          </p:nvPr>
        </p:nvSpPr>
        <p:spPr>
          <a:xfrm>
            <a:off x="1619820" y="1634566"/>
            <a:ext cx="7416675" cy="360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700"/>
              </a:spcBef>
              <a:spcAft>
                <a:spcPts val="700"/>
              </a:spcAft>
              <a:buClr>
                <a:srgbClr val="FFFFF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30"/>
          <p:cNvSpPr txBox="1"/>
          <p:nvPr>
            <p:ph idx="2" type="subTitle"/>
          </p:nvPr>
        </p:nvSpPr>
        <p:spPr>
          <a:xfrm>
            <a:off x="1619672" y="1212734"/>
            <a:ext cx="7416824" cy="504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700"/>
              </a:spcBef>
              <a:spcAft>
                <a:spcPts val="700"/>
              </a:spcAft>
              <a:buClr>
                <a:srgbClr val="FFFFF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option 2">
  <p:cSld name="Cover option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31"/>
          <p:cNvSpPr txBox="1"/>
          <p:nvPr>
            <p:ph type="ctrTitle"/>
          </p:nvPr>
        </p:nvSpPr>
        <p:spPr>
          <a:xfrm>
            <a:off x="1619672" y="250302"/>
            <a:ext cx="7416824" cy="9346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31"/>
          <p:cNvSpPr txBox="1"/>
          <p:nvPr>
            <p:ph idx="1" type="subTitle"/>
          </p:nvPr>
        </p:nvSpPr>
        <p:spPr>
          <a:xfrm>
            <a:off x="1619672" y="1212734"/>
            <a:ext cx="7416824" cy="504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700"/>
              </a:spcBef>
              <a:spcAft>
                <a:spcPts val="700"/>
              </a:spcAft>
              <a:buClr>
                <a:srgbClr val="FFFFF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31"/>
          <p:cNvSpPr txBox="1"/>
          <p:nvPr>
            <p:ph idx="2" type="body"/>
          </p:nvPr>
        </p:nvSpPr>
        <p:spPr>
          <a:xfrm>
            <a:off x="1619820" y="1634566"/>
            <a:ext cx="7416675" cy="360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700"/>
              </a:spcBef>
              <a:spcAft>
                <a:spcPts val="700"/>
              </a:spcAft>
              <a:buClr>
                <a:srgbClr val="FFFFF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option 3">
  <p:cSld name="Cover option 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32"/>
          <p:cNvSpPr txBox="1"/>
          <p:nvPr>
            <p:ph type="ctrTitle"/>
          </p:nvPr>
        </p:nvSpPr>
        <p:spPr>
          <a:xfrm>
            <a:off x="1619672" y="250302"/>
            <a:ext cx="7416824" cy="9346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32"/>
          <p:cNvSpPr txBox="1"/>
          <p:nvPr>
            <p:ph idx="1" type="subTitle"/>
          </p:nvPr>
        </p:nvSpPr>
        <p:spPr>
          <a:xfrm>
            <a:off x="1619672" y="1212734"/>
            <a:ext cx="7416824" cy="504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700"/>
              </a:spcBef>
              <a:spcAft>
                <a:spcPts val="700"/>
              </a:spcAft>
              <a:buClr>
                <a:srgbClr val="FFFFF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32"/>
          <p:cNvSpPr txBox="1"/>
          <p:nvPr>
            <p:ph idx="2" type="body"/>
          </p:nvPr>
        </p:nvSpPr>
        <p:spPr>
          <a:xfrm>
            <a:off x="1619820" y="1634566"/>
            <a:ext cx="7416675" cy="360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700"/>
              </a:spcBef>
              <a:spcAft>
                <a:spcPts val="700"/>
              </a:spcAft>
              <a:buClr>
                <a:srgbClr val="FFFFF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content">
  <p:cSld name="Main conte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3"/>
          <p:cNvSpPr txBox="1"/>
          <p:nvPr>
            <p:ph type="ctrTitle"/>
          </p:nvPr>
        </p:nvSpPr>
        <p:spPr>
          <a:xfrm>
            <a:off x="1619672" y="250302"/>
            <a:ext cx="7416824" cy="9346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33"/>
          <p:cNvSpPr txBox="1"/>
          <p:nvPr>
            <p:ph idx="1" type="subTitle"/>
          </p:nvPr>
        </p:nvSpPr>
        <p:spPr>
          <a:xfrm>
            <a:off x="1619672" y="1212734"/>
            <a:ext cx="7416824" cy="504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700"/>
              </a:spcBef>
              <a:spcAft>
                <a:spcPts val="700"/>
              </a:spcAft>
              <a:buClr>
                <a:srgbClr val="FFFFF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Main content">
  <p:cSld name="1_Main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O_RGB_whitebackg.jpg" id="42" name="Google Shape;4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04" y="106386"/>
            <a:ext cx="1219106" cy="1115483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34"/>
          <p:cNvSpPr txBox="1"/>
          <p:nvPr>
            <p:ph type="ctrTitle"/>
          </p:nvPr>
        </p:nvSpPr>
        <p:spPr>
          <a:xfrm>
            <a:off x="1619672" y="250302"/>
            <a:ext cx="7416824" cy="9346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34"/>
          <p:cNvSpPr txBox="1"/>
          <p:nvPr>
            <p:ph idx="1" type="subTitle"/>
          </p:nvPr>
        </p:nvSpPr>
        <p:spPr>
          <a:xfrm>
            <a:off x="1619672" y="1212734"/>
            <a:ext cx="7416824" cy="504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700"/>
              </a:spcBef>
              <a:spcAft>
                <a:spcPts val="700"/>
              </a:spcAft>
              <a:buClr>
                <a:srgbClr val="FFFFF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option 4">
  <p:cSld name="Divider option 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35"/>
          <p:cNvSpPr txBox="1"/>
          <p:nvPr>
            <p:ph type="ctrTitle"/>
          </p:nvPr>
        </p:nvSpPr>
        <p:spPr>
          <a:xfrm>
            <a:off x="1619672" y="250302"/>
            <a:ext cx="7416824" cy="9346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35"/>
          <p:cNvSpPr txBox="1"/>
          <p:nvPr>
            <p:ph idx="1" type="subTitle"/>
          </p:nvPr>
        </p:nvSpPr>
        <p:spPr>
          <a:xfrm>
            <a:off x="1619672" y="1212734"/>
            <a:ext cx="7416824" cy="504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700"/>
              </a:spcBef>
              <a:spcAft>
                <a:spcPts val="700"/>
              </a:spcAft>
              <a:buClr>
                <a:srgbClr val="FFFFF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5.jp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O_RGB_transpbackg.png" id="11" name="Google Shape;11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950" y="98425"/>
            <a:ext cx="1223963" cy="11207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spd="slow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5.png"/><Relationship Id="rId4" Type="http://schemas.openxmlformats.org/officeDocument/2006/relationships/image" Target="../media/image4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2.png"/><Relationship Id="rId4" Type="http://schemas.openxmlformats.org/officeDocument/2006/relationships/image" Target="../media/image44.png"/><Relationship Id="rId9" Type="http://schemas.openxmlformats.org/officeDocument/2006/relationships/image" Target="../media/image48.jpg"/><Relationship Id="rId5" Type="http://schemas.openxmlformats.org/officeDocument/2006/relationships/image" Target="../media/image50.png"/><Relationship Id="rId6" Type="http://schemas.openxmlformats.org/officeDocument/2006/relationships/image" Target="../media/image43.png"/><Relationship Id="rId7" Type="http://schemas.openxmlformats.org/officeDocument/2006/relationships/image" Target="../media/image47.png"/><Relationship Id="rId8" Type="http://schemas.openxmlformats.org/officeDocument/2006/relationships/image" Target="../media/image5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6.png"/><Relationship Id="rId4" Type="http://schemas.openxmlformats.org/officeDocument/2006/relationships/image" Target="../media/image55.png"/><Relationship Id="rId5" Type="http://schemas.openxmlformats.org/officeDocument/2006/relationships/image" Target="../media/image4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1.jp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49.png"/><Relationship Id="rId7" Type="http://schemas.openxmlformats.org/officeDocument/2006/relationships/image" Target="../media/image5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7.png"/><Relationship Id="rId4" Type="http://schemas.openxmlformats.org/officeDocument/2006/relationships/hyperlink" Target="https://www.colorado.edu/spaceweather/2021/10/25/enlil-solar-wind-model-cloud-deployment-and-3d-visualization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3.png"/><Relationship Id="rId4" Type="http://schemas.openxmlformats.org/officeDocument/2006/relationships/image" Target="../media/image56.png"/><Relationship Id="rId5" Type="http://schemas.openxmlformats.org/officeDocument/2006/relationships/image" Target="../media/image6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Relationship Id="rId4" Type="http://schemas.openxmlformats.org/officeDocument/2006/relationships/hyperlink" Target="https://www.metoffice.gov.uk/public/weather/space-weather/" TargetMode="External"/><Relationship Id="rId5" Type="http://schemas.openxmlformats.org/officeDocument/2006/relationships/image" Target="../media/image11.png"/><Relationship Id="rId6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9" Type="http://schemas.openxmlformats.org/officeDocument/2006/relationships/image" Target="../media/image36.png"/><Relationship Id="rId5" Type="http://schemas.openxmlformats.org/officeDocument/2006/relationships/image" Target="../media/image29.png"/><Relationship Id="rId6" Type="http://schemas.openxmlformats.org/officeDocument/2006/relationships/image" Target="../media/image23.png"/><Relationship Id="rId7" Type="http://schemas.openxmlformats.org/officeDocument/2006/relationships/image" Target="../media/image21.png"/><Relationship Id="rId8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32.png"/><Relationship Id="rId10" Type="http://schemas.openxmlformats.org/officeDocument/2006/relationships/image" Target="../media/image31.png"/><Relationship Id="rId1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9.jpg"/><Relationship Id="rId4" Type="http://schemas.openxmlformats.org/officeDocument/2006/relationships/image" Target="../media/image28.png"/><Relationship Id="rId9" Type="http://schemas.openxmlformats.org/officeDocument/2006/relationships/image" Target="../media/image26.png"/><Relationship Id="rId5" Type="http://schemas.openxmlformats.org/officeDocument/2006/relationships/image" Target="../media/image33.png"/><Relationship Id="rId6" Type="http://schemas.openxmlformats.org/officeDocument/2006/relationships/image" Target="../media/image25.png"/><Relationship Id="rId7" Type="http://schemas.openxmlformats.org/officeDocument/2006/relationships/image" Target="../media/image27.png"/><Relationship Id="rId8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ralspace.stfc.ac.uk/Pages/SWIMMR.aspx" TargetMode="External"/><Relationship Id="rId4" Type="http://schemas.openxmlformats.org/officeDocument/2006/relationships/image" Target="../media/image3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swsc-journal.org/articles/swsc/abs/2019/01/swsc190028/swsc190028.html" TargetMode="External"/><Relationship Id="rId4" Type="http://schemas.openxmlformats.org/officeDocument/2006/relationships/image" Target="../media/image3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1"/>
          <p:cNvGrpSpPr/>
          <p:nvPr/>
        </p:nvGrpSpPr>
        <p:grpSpPr>
          <a:xfrm>
            <a:off x="6660232" y="4659982"/>
            <a:ext cx="1878780" cy="333681"/>
            <a:chOff x="6454368" y="6302835"/>
            <a:chExt cx="2942168" cy="522542"/>
          </a:xfrm>
        </p:grpSpPr>
        <p:pic>
          <p:nvPicPr>
            <p:cNvPr descr="twitterbird_RGB.png" id="62" name="Google Shape;62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454368" y="6302835"/>
              <a:ext cx="504056" cy="4080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" name="Google Shape;63;p1"/>
            <p:cNvSpPr txBox="1"/>
            <p:nvPr/>
          </p:nvSpPr>
          <p:spPr>
            <a:xfrm>
              <a:off x="6876256" y="6321321"/>
              <a:ext cx="2520280" cy="5040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 fontScale="70000" lnSpcReduction="20000"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@MetOfficeSpace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" name="Google Shape;64;p1"/>
          <p:cNvSpPr txBox="1"/>
          <p:nvPr/>
        </p:nvSpPr>
        <p:spPr>
          <a:xfrm>
            <a:off x="1641376" y="1579020"/>
            <a:ext cx="4426937" cy="6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Suzy Bingham, David Jackson, Edmund Henley, Siegfried Gonzi, Mike Marsh, Richard Mace, Michael Sharpe, Sophie Murray*</a:t>
            </a:r>
            <a:endParaRPr/>
          </a:p>
        </p:txBody>
      </p:sp>
      <p:sp>
        <p:nvSpPr>
          <p:cNvPr id="65" name="Google Shape;65;p1"/>
          <p:cNvSpPr txBox="1"/>
          <p:nvPr/>
        </p:nvSpPr>
        <p:spPr>
          <a:xfrm>
            <a:off x="3212370" y="2170942"/>
            <a:ext cx="3717267" cy="223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 Trinity College Dublin</a:t>
            </a:r>
            <a:endParaRPr/>
          </a:p>
        </p:txBody>
      </p:sp>
      <p:sp>
        <p:nvSpPr>
          <p:cNvPr id="66" name="Google Shape;66;p1"/>
          <p:cNvSpPr txBox="1"/>
          <p:nvPr/>
        </p:nvSpPr>
        <p:spPr>
          <a:xfrm>
            <a:off x="3779912" y="3050212"/>
            <a:ext cx="3960439" cy="5109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baseline="30000" lang="en-GB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GB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CCMC Workshop </a:t>
            </a:r>
            <a:endParaRPr/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baseline="30000" lang="en-GB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GB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June 2022</a:t>
            </a:r>
            <a:endParaRPr/>
          </a:p>
        </p:txBody>
      </p:sp>
      <p:sp>
        <p:nvSpPr>
          <p:cNvPr id="67" name="Google Shape;67;p1"/>
          <p:cNvSpPr txBox="1"/>
          <p:nvPr/>
        </p:nvSpPr>
        <p:spPr>
          <a:xfrm>
            <a:off x="1619672" y="-20538"/>
            <a:ext cx="5040560" cy="12334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UK Met Office space weather research, operations &amp; verification 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"/>
          <p:cNvSpPr txBox="1"/>
          <p:nvPr/>
        </p:nvSpPr>
        <p:spPr>
          <a:xfrm>
            <a:off x="107504" y="1491630"/>
            <a:ext cx="6048672" cy="1452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Near real-time verification of MOSWOC forecasts</a:t>
            </a:r>
            <a:endParaRPr/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0" marL="28575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0"/>
          <p:cNvSpPr txBox="1"/>
          <p:nvPr/>
        </p:nvSpPr>
        <p:spPr>
          <a:xfrm>
            <a:off x="467544" y="4068357"/>
            <a:ext cx="3384376" cy="380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V&amp;V definitions are community-dependent - we use the meteorological-community definitions </a:t>
            </a:r>
            <a:endParaRPr/>
          </a:p>
        </p:txBody>
      </p:sp>
      <p:pic>
        <p:nvPicPr>
          <p:cNvPr id="175" name="Google Shape;17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28184" y="3651870"/>
            <a:ext cx="2794519" cy="137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51920" y="2139702"/>
            <a:ext cx="3333948" cy="137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"/>
          <p:cNvSpPr txBox="1"/>
          <p:nvPr>
            <p:ph type="ctrTitle"/>
          </p:nvPr>
        </p:nvSpPr>
        <p:spPr>
          <a:xfrm>
            <a:off x="3131840" y="123478"/>
            <a:ext cx="5688632" cy="5760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Met Office Space Weather Operations Centre</a:t>
            </a:r>
            <a:br>
              <a:rPr lang="en-GB" sz="2000"/>
            </a:br>
            <a:r>
              <a:rPr lang="en-GB" sz="2000"/>
              <a:t>(MOSWOC)</a:t>
            </a:r>
            <a:endParaRPr/>
          </a:p>
        </p:txBody>
      </p:sp>
      <p:sp>
        <p:nvSpPr>
          <p:cNvPr id="182" name="Google Shape;182;p11"/>
          <p:cNvSpPr txBox="1"/>
          <p:nvPr/>
        </p:nvSpPr>
        <p:spPr>
          <a:xfrm>
            <a:off x="208694" y="4646915"/>
            <a:ext cx="1915034" cy="249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Summary for next 4 days</a:t>
            </a:r>
            <a:endParaRPr/>
          </a:p>
        </p:txBody>
      </p:sp>
      <p:sp>
        <p:nvSpPr>
          <p:cNvPr id="183" name="Google Shape;183;p11"/>
          <p:cNvSpPr txBox="1"/>
          <p:nvPr/>
        </p:nvSpPr>
        <p:spPr>
          <a:xfrm>
            <a:off x="2537668" y="4502899"/>
            <a:ext cx="738188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Solar </a:t>
            </a:r>
            <a:endParaRPr/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analysis</a:t>
            </a:r>
            <a:endParaRPr/>
          </a:p>
        </p:txBody>
      </p:sp>
      <p:sp>
        <p:nvSpPr>
          <p:cNvPr id="184" name="Google Shape;184;p11"/>
          <p:cNvSpPr txBox="1"/>
          <p:nvPr/>
        </p:nvSpPr>
        <p:spPr>
          <a:xfrm>
            <a:off x="3851920" y="4358883"/>
            <a:ext cx="1506538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CME arrival time </a:t>
            </a:r>
            <a:endParaRPr/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 Earth predictions</a:t>
            </a:r>
            <a:endParaRPr/>
          </a:p>
        </p:txBody>
      </p:sp>
      <p:sp>
        <p:nvSpPr>
          <p:cNvPr id="185" name="Google Shape;185;p11"/>
          <p:cNvSpPr txBox="1"/>
          <p:nvPr/>
        </p:nvSpPr>
        <p:spPr>
          <a:xfrm>
            <a:off x="6372200" y="4070851"/>
            <a:ext cx="2232248" cy="877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 day probability forecasts: </a:t>
            </a:r>
            <a:endParaRPr/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geomagnetic storms, </a:t>
            </a:r>
            <a:endParaRPr/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X-ray flares, </a:t>
            </a:r>
            <a:endParaRPr/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high energy protons &amp; </a:t>
            </a:r>
            <a:endParaRPr/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high energy electron events </a:t>
            </a:r>
            <a:endParaRPr/>
          </a:p>
        </p:txBody>
      </p:sp>
      <p:pic>
        <p:nvPicPr>
          <p:cNvPr id="186" name="Google Shape;18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2370" y="1073847"/>
            <a:ext cx="1862118" cy="2766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73000" y="1247678"/>
            <a:ext cx="1823336" cy="2766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55089" y="1391694"/>
            <a:ext cx="1873095" cy="2766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87824" y="1533823"/>
            <a:ext cx="1854665" cy="2766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19672" y="1707654"/>
            <a:ext cx="1855791" cy="2766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1520" y="1893864"/>
            <a:ext cx="1843026" cy="27661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OSWOC.jpg" id="192" name="Google Shape;192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8231" y="32669"/>
            <a:ext cx="2499438" cy="1666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"/>
          <p:cNvSpPr txBox="1"/>
          <p:nvPr>
            <p:ph type="ctrTitle"/>
          </p:nvPr>
        </p:nvSpPr>
        <p:spPr>
          <a:xfrm>
            <a:off x="1619672" y="-308570"/>
            <a:ext cx="7416824" cy="9346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NRT verification of 4-day probabilistic forecasts </a:t>
            </a:r>
            <a:endParaRPr/>
          </a:p>
        </p:txBody>
      </p:sp>
      <p:sp>
        <p:nvSpPr>
          <p:cNvPr id="199" name="Google Shape;199;p12"/>
          <p:cNvSpPr txBox="1"/>
          <p:nvPr/>
        </p:nvSpPr>
        <p:spPr>
          <a:xfrm>
            <a:off x="1259632" y="2994789"/>
            <a:ext cx="1654727" cy="249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Geomag category  </a:t>
            </a:r>
            <a:endParaRPr/>
          </a:p>
        </p:txBody>
      </p:sp>
      <p:sp>
        <p:nvSpPr>
          <p:cNvPr id="200" name="Google Shape;200;p12"/>
          <p:cNvSpPr/>
          <p:nvPr/>
        </p:nvSpPr>
        <p:spPr>
          <a:xfrm rot="5400000">
            <a:off x="1905050" y="2269457"/>
            <a:ext cx="187795" cy="1334616"/>
          </a:xfrm>
          <a:prstGeom prst="rightBrace">
            <a:avLst>
              <a:gd fmla="val 8301" name="adj1"/>
              <a:gd fmla="val 49496" name="adj2"/>
            </a:avLst>
          </a:prstGeom>
          <a:noFill/>
          <a:ln cap="flat" cmpd="sng" w="254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2"/>
          <p:cNvSpPr/>
          <p:nvPr/>
        </p:nvSpPr>
        <p:spPr>
          <a:xfrm rot="5400000">
            <a:off x="4863144" y="1347062"/>
            <a:ext cx="200678" cy="3105466"/>
          </a:xfrm>
          <a:prstGeom prst="rightBrace">
            <a:avLst>
              <a:gd fmla="val 8363" name="adj1"/>
              <a:gd fmla="val 50000" name="adj2"/>
            </a:avLst>
          </a:prstGeom>
          <a:noFill/>
          <a:ln cap="flat" cmpd="sng" w="254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2"/>
          <p:cNvSpPr txBox="1"/>
          <p:nvPr/>
        </p:nvSpPr>
        <p:spPr>
          <a:xfrm>
            <a:off x="3494825" y="3030660"/>
            <a:ext cx="4893599" cy="249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Probability that geomag level will occur for each of the next 4 days  </a:t>
            </a:r>
            <a:endParaRPr/>
          </a:p>
        </p:txBody>
      </p:sp>
      <p:sp>
        <p:nvSpPr>
          <p:cNvPr id="203" name="Google Shape;203;p12"/>
          <p:cNvSpPr txBox="1"/>
          <p:nvPr/>
        </p:nvSpPr>
        <p:spPr>
          <a:xfrm>
            <a:off x="7057080" y="1059582"/>
            <a:ext cx="1475360" cy="1007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40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Example MOSWOC 4-day probabilistic geomagnetic storm forecast</a:t>
            </a:r>
            <a:endParaRPr/>
          </a:p>
        </p:txBody>
      </p:sp>
      <p:sp>
        <p:nvSpPr>
          <p:cNvPr id="204" name="Google Shape;204;p12"/>
          <p:cNvSpPr/>
          <p:nvPr/>
        </p:nvSpPr>
        <p:spPr>
          <a:xfrm>
            <a:off x="267785" y="3939902"/>
            <a:ext cx="2792047" cy="7201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RPSS:</a:t>
            </a:r>
            <a:r>
              <a:rPr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relative improvement of probability forecast over reference forecast in predicting category which observation fell into in that 24h period</a:t>
            </a:r>
            <a:endParaRPr/>
          </a:p>
        </p:txBody>
      </p:sp>
      <p:sp>
        <p:nvSpPr>
          <p:cNvPr id="205" name="Google Shape;205;p12"/>
          <p:cNvSpPr/>
          <p:nvPr/>
        </p:nvSpPr>
        <p:spPr>
          <a:xfrm>
            <a:off x="253387" y="3623992"/>
            <a:ext cx="1944687" cy="287338"/>
          </a:xfrm>
          <a:prstGeom prst="rect">
            <a:avLst/>
          </a:prstGeom>
          <a:noFill/>
          <a:ln cap="flat" cmpd="sng" w="9525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2"/>
          <p:cNvSpPr txBox="1"/>
          <p:nvPr/>
        </p:nvSpPr>
        <p:spPr>
          <a:xfrm>
            <a:off x="341598" y="3654583"/>
            <a:ext cx="1858758" cy="249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Treat as </a:t>
            </a:r>
            <a:r>
              <a:rPr b="1"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multi</a:t>
            </a:r>
            <a:r>
              <a:rPr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-category  </a:t>
            </a:r>
            <a:endParaRPr/>
          </a:p>
        </p:txBody>
      </p:sp>
      <p:sp>
        <p:nvSpPr>
          <p:cNvPr id="207" name="Google Shape;207;p12"/>
          <p:cNvSpPr/>
          <p:nvPr/>
        </p:nvSpPr>
        <p:spPr>
          <a:xfrm>
            <a:off x="5575952" y="3534299"/>
            <a:ext cx="3189117" cy="249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Treat each category/level separately</a:t>
            </a:r>
            <a:endParaRPr/>
          </a:p>
        </p:txBody>
      </p:sp>
      <p:sp>
        <p:nvSpPr>
          <p:cNvPr id="208" name="Google Shape;208;p12"/>
          <p:cNvSpPr/>
          <p:nvPr/>
        </p:nvSpPr>
        <p:spPr>
          <a:xfrm>
            <a:off x="5582449" y="3530862"/>
            <a:ext cx="2589951" cy="248370"/>
          </a:xfrm>
          <a:prstGeom prst="rect">
            <a:avLst/>
          </a:prstGeom>
          <a:noFill/>
          <a:ln cap="flat" cmpd="sng" w="9525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2"/>
          <p:cNvSpPr txBox="1"/>
          <p:nvPr/>
        </p:nvSpPr>
        <p:spPr>
          <a:xfrm>
            <a:off x="5582449" y="3814124"/>
            <a:ext cx="2589951" cy="1034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Assess forecast </a:t>
            </a:r>
            <a:r>
              <a:rPr i="1" lang="en-GB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resolution</a:t>
            </a:r>
            <a:r>
              <a:rPr i="1"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/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Relative Operating </a:t>
            </a:r>
            <a:endParaRPr/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Characteristic </a:t>
            </a:r>
            <a:r>
              <a:rPr b="1" i="1" lang="en-GB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(ROC)  plots</a:t>
            </a:r>
            <a:endParaRPr/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Assess forecast reliability:</a:t>
            </a:r>
            <a:endParaRPr/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Reliability diagrams</a:t>
            </a:r>
            <a:endParaRPr/>
          </a:p>
        </p:txBody>
      </p:sp>
      <p:pic>
        <p:nvPicPr>
          <p:cNvPr id="210" name="Google Shape;21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1640" y="915566"/>
            <a:ext cx="5213844" cy="1898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"/>
          <p:cNvSpPr txBox="1"/>
          <p:nvPr>
            <p:ph type="ctrTitle"/>
          </p:nvPr>
        </p:nvSpPr>
        <p:spPr>
          <a:xfrm>
            <a:off x="1349642" y="196934"/>
            <a:ext cx="2088232" cy="9346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/>
              <a:t>NRT verification results</a:t>
            </a:r>
            <a:endParaRPr/>
          </a:p>
        </p:txBody>
      </p:sp>
      <p:sp>
        <p:nvSpPr>
          <p:cNvPr id="216" name="Google Shape;216;p13"/>
          <p:cNvSpPr txBox="1"/>
          <p:nvPr/>
        </p:nvSpPr>
        <p:spPr>
          <a:xfrm>
            <a:off x="-216532" y="1140481"/>
            <a:ext cx="3512814" cy="26314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1" marL="56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Rolling 12-month analysis using RPSS indicates: </a:t>
            </a:r>
            <a:endParaRPr/>
          </a:p>
          <a:p>
            <a:pPr indent="-285750" lvl="2" marL="102015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Courier New"/>
              <a:buChar char="o"/>
            </a:pPr>
            <a:r>
              <a:rPr b="0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Day-1 geomagnetic storm activity forecasts typically perform better than a ‘climatology’ benchmark </a:t>
            </a:r>
            <a:endParaRPr/>
          </a:p>
          <a:p>
            <a:pPr indent="-285750" lvl="2" marL="102015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Courier New"/>
              <a:buChar char="o"/>
            </a:pPr>
            <a:r>
              <a:rPr b="0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 consistent evidence for flare forecasts (flares are more difficult to predict)</a:t>
            </a:r>
            <a:endParaRPr/>
          </a:p>
          <a:p>
            <a:pPr indent="-285750" lvl="2" marL="102015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Courier New"/>
              <a:buChar char="o"/>
            </a:pPr>
            <a:r>
              <a:rPr b="0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Shown forecaster added value to statistical flare forecasts</a:t>
            </a:r>
            <a:endParaRPr/>
          </a:p>
        </p:txBody>
      </p:sp>
      <p:pic>
        <p:nvPicPr>
          <p:cNvPr id="217" name="Google Shape;21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68260" y="2776804"/>
            <a:ext cx="1980004" cy="2099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3316" y="2704796"/>
            <a:ext cx="2103180" cy="2328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93065" y="110435"/>
            <a:ext cx="5443431" cy="2592774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3"/>
          <p:cNvSpPr txBox="1"/>
          <p:nvPr/>
        </p:nvSpPr>
        <p:spPr>
          <a:xfrm>
            <a:off x="-216532" y="3812590"/>
            <a:ext cx="5220580" cy="10618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1" marL="56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ROC &amp; Reliability plots suggest:  forecasts are skilful at identifying M-class flares &amp; geomag storms, but both over-forecast </a:t>
            </a:r>
            <a:endParaRPr/>
          </a:p>
          <a:p>
            <a:pPr indent="-285750" lvl="1" marL="56295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Next steps - RAG traffic light indication (adapted from shipping forecasts) – forecasters can quickly see top level verification 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4"/>
          <p:cNvSpPr txBox="1"/>
          <p:nvPr/>
        </p:nvSpPr>
        <p:spPr>
          <a:xfrm>
            <a:off x="107504" y="1491630"/>
            <a:ext cx="6048672" cy="1191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CCMC collaboration ideas</a:t>
            </a:r>
            <a:endParaRPr/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0" marL="28575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5"/>
          <p:cNvSpPr txBox="1"/>
          <p:nvPr>
            <p:ph type="ctrTitle"/>
          </p:nvPr>
        </p:nvSpPr>
        <p:spPr>
          <a:xfrm>
            <a:off x="1619672" y="-164554"/>
            <a:ext cx="7416824" cy="9346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CCMC collaboration ideas</a:t>
            </a:r>
            <a:endParaRPr/>
          </a:p>
        </p:txBody>
      </p:sp>
      <p:sp>
        <p:nvSpPr>
          <p:cNvPr id="233" name="Google Shape;233;p15"/>
          <p:cNvSpPr txBox="1"/>
          <p:nvPr/>
        </p:nvSpPr>
        <p:spPr>
          <a:xfrm>
            <a:off x="-39799" y="1351096"/>
            <a:ext cx="5628636" cy="1508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27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Scoreboards </a:t>
            </a:r>
            <a:endParaRPr/>
          </a:p>
          <a:p>
            <a:pPr indent="-171450" lvl="1" marL="44865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Currently sending to CME Scoreboard</a:t>
            </a:r>
            <a:endParaRPr/>
          </a:p>
          <a:p>
            <a:pPr indent="-171450" lvl="1" marL="44865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Ideally, after AWS migration, plan to push json file/make endpoints available to CCMC to poll forecasts, including Background Solar Wind Scoreboard </a:t>
            </a:r>
            <a:endParaRPr/>
          </a:p>
        </p:txBody>
      </p:sp>
      <p:pic>
        <p:nvPicPr>
          <p:cNvPr id="234" name="Google Shape;23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03934" y="1936577"/>
            <a:ext cx="1420552" cy="1057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14210" y="613015"/>
            <a:ext cx="1377908" cy="1188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08304" y="1923678"/>
            <a:ext cx="1377909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1520" y="3255529"/>
            <a:ext cx="1728192" cy="1319711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5"/>
          <p:cNvSpPr txBox="1"/>
          <p:nvPr/>
        </p:nvSpPr>
        <p:spPr>
          <a:xfrm>
            <a:off x="1979712" y="3123892"/>
            <a:ext cx="6840760" cy="192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27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SWPC CAT</a:t>
            </a:r>
            <a:endParaRPr/>
          </a:p>
          <a:p>
            <a:pPr indent="-285750" lvl="1" marL="56295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Currently use IDL SWPC CAT - require Python version before 2025</a:t>
            </a:r>
            <a:endParaRPr/>
          </a:p>
          <a:p>
            <a:pPr indent="-285750" lvl="1" marL="56295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Internal assessment of Python version – further improvement for speed &amp; useability for our operational use</a:t>
            </a:r>
            <a:endParaRPr/>
          </a:p>
          <a:p>
            <a:pPr indent="-285750" lvl="1" marL="56295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Ideally – design a user-driven python CAT replacement (to share) – hope to collaborate with SWPC &amp; CCMC on this 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6"/>
          <p:cNvSpPr txBox="1"/>
          <p:nvPr>
            <p:ph type="ctrTitle"/>
          </p:nvPr>
        </p:nvSpPr>
        <p:spPr>
          <a:xfrm>
            <a:off x="1619672" y="-164554"/>
            <a:ext cx="7416824" cy="9346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CCMC collaboration ideas</a:t>
            </a:r>
            <a:endParaRPr/>
          </a:p>
        </p:txBody>
      </p:sp>
      <p:sp>
        <p:nvSpPr>
          <p:cNvPr id="245" name="Google Shape;245;p16"/>
          <p:cNvSpPr txBox="1"/>
          <p:nvPr/>
        </p:nvSpPr>
        <p:spPr>
          <a:xfrm>
            <a:off x="-180528" y="2931790"/>
            <a:ext cx="9145016" cy="21082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27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Interoperable AWS environments</a:t>
            </a:r>
            <a:endParaRPr/>
          </a:p>
          <a:p>
            <a:pPr indent="-285750" lvl="1" marL="5629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Architecture for Collaborative Evaluation (ACE) – CCMC/SWPC proving ground – uses AWS</a:t>
            </a:r>
            <a:endParaRPr/>
          </a:p>
          <a:p>
            <a:pPr indent="-285750" lvl="1" marL="5629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SWIMMR shared AWS environment – as similar to Met Office operational environment as possible - for pre-op testing &amp; R2O </a:t>
            </a:r>
            <a:endParaRPr/>
          </a:p>
          <a:p>
            <a:pPr indent="-285750" lvl="2" marL="10201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Courier New"/>
              <a:buChar char="o"/>
            </a:pPr>
            <a:r>
              <a:rPr b="0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Currently strongly focused on SWIMMR projects – post-SWIMMR plan to open out to broader research collaboration to UK &amp; internationally </a:t>
            </a:r>
            <a:endParaRPr/>
          </a:p>
          <a:p>
            <a:pPr indent="-285750" lvl="2" marL="10201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Courier New"/>
              <a:buChar char="o"/>
            </a:pPr>
            <a:r>
              <a:rPr b="0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Sharing one AWS platform or making SWIMMR &amp; ACE interoperable – towards UK/US/ broader international coordinated R2O2R activities</a:t>
            </a:r>
            <a:endParaRPr/>
          </a:p>
          <a:p>
            <a:pPr indent="-222250" lvl="1" marL="56295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6"/>
          <p:cNvSpPr txBox="1"/>
          <p:nvPr/>
        </p:nvSpPr>
        <p:spPr>
          <a:xfrm>
            <a:off x="-612576" y="1295882"/>
            <a:ext cx="7416824" cy="12772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2" marL="73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3D Enlil visualisation</a:t>
            </a:r>
            <a:endParaRPr/>
          </a:p>
          <a:p>
            <a:pPr indent="-285750" lvl="2" marL="10201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LASP/TREC, SWPC, CCMC, Met Office </a:t>
            </a:r>
            <a:endParaRPr/>
          </a:p>
          <a:p>
            <a:pPr indent="-285750" lvl="2" marL="10201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Project takes advantage of full Enlil 3D data volume by interactively visualising CME expansion – view CME properties outside of 2D plane intersecting</a:t>
            </a:r>
            <a:endParaRPr/>
          </a:p>
          <a:p>
            <a:pPr indent="-285750" lvl="2" marL="10201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Work needed on operational implementation </a:t>
            </a:r>
            <a:endParaRPr/>
          </a:p>
        </p:txBody>
      </p:sp>
      <p:pic>
        <p:nvPicPr>
          <p:cNvPr id="247" name="Google Shape;24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1873" y="1275606"/>
            <a:ext cx="2085322" cy="971329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6"/>
          <p:cNvSpPr txBox="1"/>
          <p:nvPr/>
        </p:nvSpPr>
        <p:spPr>
          <a:xfrm>
            <a:off x="7601590" y="2262617"/>
            <a:ext cx="1542410" cy="249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200" u="sng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LASP/TREC project</a:t>
            </a:r>
            <a:endParaRPr i="1" sz="1200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7"/>
          <p:cNvSpPr txBox="1"/>
          <p:nvPr/>
        </p:nvSpPr>
        <p:spPr>
          <a:xfrm>
            <a:off x="107504" y="1491630"/>
            <a:ext cx="6048672" cy="1191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Summary</a:t>
            </a:r>
            <a:endParaRPr/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0" marL="28575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8"/>
          <p:cNvSpPr txBox="1"/>
          <p:nvPr>
            <p:ph type="ctrTitle"/>
          </p:nvPr>
        </p:nvSpPr>
        <p:spPr>
          <a:xfrm>
            <a:off x="1619672" y="-308570"/>
            <a:ext cx="7416824" cy="9346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Summary</a:t>
            </a:r>
            <a:endParaRPr/>
          </a:p>
        </p:txBody>
      </p:sp>
      <p:pic>
        <p:nvPicPr>
          <p:cNvPr id="261" name="Google Shape;26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9748" y="1419622"/>
            <a:ext cx="4678756" cy="740802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8"/>
          <p:cNvSpPr txBox="1"/>
          <p:nvPr/>
        </p:nvSpPr>
        <p:spPr>
          <a:xfrm>
            <a:off x="3250433" y="2670429"/>
            <a:ext cx="475252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27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NRT verification</a:t>
            </a:r>
            <a:endParaRPr/>
          </a:p>
          <a:p>
            <a:pPr indent="-171450" lvl="1" marL="448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NRT verification systems - useful for operational environment</a:t>
            </a:r>
            <a:endParaRPr/>
          </a:p>
          <a:p>
            <a:pPr indent="-171450" lvl="1" marL="448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Ambition: AWS verification environment </a:t>
            </a:r>
            <a:endParaRPr/>
          </a:p>
        </p:txBody>
      </p:sp>
      <p:sp>
        <p:nvSpPr>
          <p:cNvPr id="263" name="Google Shape;263;p18"/>
          <p:cNvSpPr txBox="1"/>
          <p:nvPr/>
        </p:nvSpPr>
        <p:spPr>
          <a:xfrm>
            <a:off x="1132729" y="3788335"/>
            <a:ext cx="8119791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27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CCMC collaboration</a:t>
            </a:r>
            <a:endParaRPr/>
          </a:p>
          <a:p>
            <a:pPr indent="-171450" lvl="1" marL="448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Scoreboards</a:t>
            </a:r>
            <a:endParaRPr/>
          </a:p>
          <a:p>
            <a:pPr indent="-171450" lvl="1" marL="448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SWPC CAT</a:t>
            </a:r>
            <a:endParaRPr/>
          </a:p>
          <a:p>
            <a:pPr indent="-171450" lvl="1" marL="448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3D Enlil visualisation</a:t>
            </a:r>
            <a:endParaRPr/>
          </a:p>
          <a:p>
            <a:pPr indent="-171450" lvl="1" marL="448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Interoperable AWS environments for international R2O2R coordination   </a:t>
            </a:r>
            <a:endParaRPr/>
          </a:p>
        </p:txBody>
      </p:sp>
      <p:sp>
        <p:nvSpPr>
          <p:cNvPr id="264" name="Google Shape;264;p18"/>
          <p:cNvSpPr txBox="1"/>
          <p:nvPr/>
        </p:nvSpPr>
        <p:spPr>
          <a:xfrm>
            <a:off x="179512" y="1214871"/>
            <a:ext cx="424648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27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Operations &amp; research</a:t>
            </a:r>
            <a:endParaRPr/>
          </a:p>
          <a:p>
            <a:pPr indent="-171450" lvl="1" marL="448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Goal: Sun-to-Mud coupled model system</a:t>
            </a:r>
            <a:endParaRPr/>
          </a:p>
          <a:p>
            <a:pPr indent="-171450" lvl="1" marL="448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SWIMMR programme – R2O Valley-of-Opportunity</a:t>
            </a:r>
            <a:endParaRPr/>
          </a:p>
          <a:p>
            <a:pPr indent="-171450" lvl="1" marL="448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Encouraging use of AULs &amp; ISWAT Action Teams’ recommendations on event lists &amp; metrics</a:t>
            </a:r>
            <a:endParaRPr/>
          </a:p>
        </p:txBody>
      </p:sp>
      <p:sp>
        <p:nvSpPr>
          <p:cNvPr id="265" name="Google Shape;265;p18"/>
          <p:cNvSpPr/>
          <p:nvPr/>
        </p:nvSpPr>
        <p:spPr>
          <a:xfrm>
            <a:off x="467544" y="1207413"/>
            <a:ext cx="3888432" cy="1034129"/>
          </a:xfrm>
          <a:prstGeom prst="rect">
            <a:avLst/>
          </a:prstGeom>
          <a:noFill/>
          <a:ln cap="flat" cmpd="sng" w="9525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8"/>
          <p:cNvSpPr/>
          <p:nvPr/>
        </p:nvSpPr>
        <p:spPr>
          <a:xfrm>
            <a:off x="3476526" y="2643758"/>
            <a:ext cx="4551858" cy="740802"/>
          </a:xfrm>
          <a:prstGeom prst="rect">
            <a:avLst/>
          </a:prstGeom>
          <a:noFill/>
          <a:ln cap="flat" cmpd="sng" w="9525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8"/>
          <p:cNvSpPr/>
          <p:nvPr/>
        </p:nvSpPr>
        <p:spPr>
          <a:xfrm>
            <a:off x="1376396" y="3750597"/>
            <a:ext cx="5400600" cy="1053401"/>
          </a:xfrm>
          <a:prstGeom prst="rect">
            <a:avLst/>
          </a:prstGeom>
          <a:noFill/>
          <a:ln cap="flat" cmpd="sng" w="9525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9"/>
          <p:cNvSpPr txBox="1"/>
          <p:nvPr>
            <p:ph type="ctrTitle"/>
          </p:nvPr>
        </p:nvSpPr>
        <p:spPr>
          <a:xfrm>
            <a:off x="1691680" y="555526"/>
            <a:ext cx="5184576" cy="11833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GB"/>
            </a:br>
            <a:r>
              <a:rPr lang="en-GB" sz="2400"/>
              <a:t>Any questions please?</a:t>
            </a:r>
            <a:br>
              <a:rPr lang="en-GB"/>
            </a:br>
            <a:r>
              <a:rPr lang="en-GB"/>
              <a:t>Thank you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"/>
          <p:cNvSpPr txBox="1"/>
          <p:nvPr>
            <p:ph type="ctrTitle"/>
          </p:nvPr>
        </p:nvSpPr>
        <p:spPr>
          <a:xfrm>
            <a:off x="1619672" y="250302"/>
            <a:ext cx="7416824" cy="9346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Outline </a:t>
            </a:r>
            <a:endParaRPr/>
          </a:p>
        </p:txBody>
      </p:sp>
      <p:sp>
        <p:nvSpPr>
          <p:cNvPr id="74" name="Google Shape;74;p2"/>
          <p:cNvSpPr txBox="1"/>
          <p:nvPr/>
        </p:nvSpPr>
        <p:spPr>
          <a:xfrm>
            <a:off x="107504" y="1473392"/>
            <a:ext cx="6768752" cy="23945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Char char="•"/>
            </a:pPr>
            <a:r>
              <a:rPr lang="en-GB" sz="160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Operations &amp; research</a:t>
            </a:r>
            <a:endParaRPr/>
          </a:p>
          <a:p>
            <a:pPr indent="-285750" lvl="1" marL="74295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SWIMMR models &amp; verification ambition</a:t>
            </a:r>
            <a:endParaRPr/>
          </a:p>
          <a:p>
            <a:pPr indent="-184150" lvl="1" marL="74295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1" marL="74295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Char char="•"/>
            </a:pPr>
            <a:r>
              <a:rPr lang="en-GB" sz="160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NRT verification of MOSWOC forecasts</a:t>
            </a:r>
            <a:endParaRPr/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Char char="•"/>
            </a:pPr>
            <a:r>
              <a:rPr lang="en-GB" sz="160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Collaboration ideas with CCMC</a:t>
            </a:r>
            <a:endParaRPr/>
          </a:p>
          <a:p>
            <a:pPr indent="-184150" lvl="0" marL="28575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0" marL="28575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Char char="•"/>
            </a:pPr>
            <a:r>
              <a:rPr lang="en-GB" sz="160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Summary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0"/>
          <p:cNvSpPr txBox="1"/>
          <p:nvPr>
            <p:ph type="ctrTitle"/>
          </p:nvPr>
        </p:nvSpPr>
        <p:spPr>
          <a:xfrm>
            <a:off x="1691680" y="555526"/>
            <a:ext cx="5184576" cy="11833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GB"/>
            </a:br>
            <a:r>
              <a:rPr lang="en-GB" sz="2400"/>
              <a:t>Extra slides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1"/>
          <p:cNvSpPr txBox="1"/>
          <p:nvPr>
            <p:ph type="ctrTitle"/>
          </p:nvPr>
        </p:nvSpPr>
        <p:spPr>
          <a:xfrm>
            <a:off x="1619672" y="-20538"/>
            <a:ext cx="7416824" cy="9346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Geomagnetic storm forecast verification results:</a:t>
            </a:r>
            <a:br>
              <a:rPr lang="en-GB" sz="2400"/>
            </a:br>
            <a:r>
              <a:rPr lang="en-GB" sz="2400"/>
              <a:t>Ranked Probability Skill Score (RPSS)</a:t>
            </a:r>
            <a:endParaRPr/>
          </a:p>
        </p:txBody>
      </p:sp>
      <p:sp>
        <p:nvSpPr>
          <p:cNvPr id="284" name="Google Shape;284;p21"/>
          <p:cNvSpPr txBox="1"/>
          <p:nvPr/>
        </p:nvSpPr>
        <p:spPr>
          <a:xfrm>
            <a:off x="6084168" y="853569"/>
            <a:ext cx="3096344" cy="4173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Char char="•"/>
            </a:pPr>
            <a:r>
              <a:rPr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Plot updated daily on Met Office system to monitor rolling skill of forecasts compared to reference</a:t>
            </a:r>
            <a:endParaRPr/>
          </a:p>
          <a:p>
            <a:pPr indent="-209550" lvl="0" marL="28575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Char char="•"/>
            </a:pPr>
            <a:r>
              <a:rPr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X-axis:  Apr ‘16 – May ’18, Y-axis:  RPSS</a:t>
            </a:r>
            <a:endParaRPr/>
          </a:p>
          <a:p>
            <a:pPr indent="-209550" lvl="0" marL="28575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Char char="•"/>
            </a:pPr>
            <a:r>
              <a:rPr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Crosses:  mean RPSS/month for days 1-4</a:t>
            </a:r>
            <a:endParaRPr/>
          </a:p>
          <a:p>
            <a:pPr indent="-209550" lvl="0" marL="28575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Char char="•"/>
            </a:pPr>
            <a:r>
              <a:rPr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Vertical lines:  90% bootstrapped with replacement confidence intervals (CIs)</a:t>
            </a:r>
            <a:endParaRPr/>
          </a:p>
          <a:p>
            <a:pPr indent="-209550" lvl="0" marL="28575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Char char="•"/>
            </a:pPr>
            <a:r>
              <a:rPr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Point averages suggest day 1 forecasts are more accurate than days 2-4</a:t>
            </a:r>
            <a:endParaRPr i="1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9550" lvl="0" marL="28575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Char char="•"/>
            </a:pPr>
            <a:r>
              <a:rPr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Point averages for day 1 lie above no-skill line, &amp; most of days 2-4, suggesting forecasts perform better than reference</a:t>
            </a:r>
            <a:endParaRPr/>
          </a:p>
          <a:p>
            <a:pPr indent="-209550" lvl="0" marL="28575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Char char="•"/>
            </a:pPr>
            <a:r>
              <a:rPr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But CIs cross no-skill line so no statistically significant evidence that forecasts outperform reference in predicting max daily geomag category</a:t>
            </a:r>
            <a:endParaRPr/>
          </a:p>
        </p:txBody>
      </p:sp>
      <p:sp>
        <p:nvSpPr>
          <p:cNvPr id="285" name="Google Shape;285;p21"/>
          <p:cNvSpPr txBox="1"/>
          <p:nvPr/>
        </p:nvSpPr>
        <p:spPr>
          <a:xfrm>
            <a:off x="64459" y="3959384"/>
            <a:ext cx="5400600" cy="1007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20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Rolling 12 monthly performance of MOSWOC geomagnetic storm forecasts compared to reference forecast (frequency of occurrence over preceding 180 days) </a:t>
            </a:r>
            <a:endParaRPr/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00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(RPSS: relative improvement of probability forecast over reference forecast in predicting category which observation fell into)</a:t>
            </a:r>
            <a:endParaRPr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459" y="1131590"/>
            <a:ext cx="5731677" cy="2730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2"/>
          <p:cNvSpPr txBox="1"/>
          <p:nvPr>
            <p:ph type="ctrTitle"/>
          </p:nvPr>
        </p:nvSpPr>
        <p:spPr>
          <a:xfrm>
            <a:off x="1331640" y="-38920"/>
            <a:ext cx="5616624" cy="9346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Enlil BCs - performance comparison</a:t>
            </a:r>
            <a:br>
              <a:rPr lang="en-GB" sz="2400"/>
            </a:br>
            <a:r>
              <a:rPr lang="en-GB" sz="1400"/>
              <a:t>Typically do case studies before operational model implementation</a:t>
            </a:r>
            <a:endParaRPr sz="2400"/>
          </a:p>
        </p:txBody>
      </p:sp>
      <p:sp>
        <p:nvSpPr>
          <p:cNvPr id="292" name="Google Shape;292;p22"/>
          <p:cNvSpPr txBox="1"/>
          <p:nvPr/>
        </p:nvSpPr>
        <p:spPr>
          <a:xfrm>
            <a:off x="-180528" y="1347614"/>
            <a:ext cx="8855968" cy="1708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1" marL="56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Comparing performance of different methods for producing Enlil BCs – for operational suite change – check that newer version of WSA &amp; use of CGONG was at least as good as operational version</a:t>
            </a:r>
            <a:endParaRPr/>
          </a:p>
          <a:p>
            <a:pPr indent="-285750" lvl="1" marL="56295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Using different WSA versions, &amp; synoptic maps –  comparing different Enil configurations (deterministic / ensemble)</a:t>
            </a:r>
            <a:endParaRPr/>
          </a:p>
          <a:p>
            <a:pPr indent="-285750" lvl="1" marL="56295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Observations: OMNI database (hourly averaged WIND data at L1) </a:t>
            </a:r>
            <a:endParaRPr/>
          </a:p>
          <a:p>
            <a:pPr indent="-285750" lvl="1" marL="56295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Assess: background solar wind speed, plasma density &amp; magnetic field magnitude, CME arrival times</a:t>
            </a:r>
            <a:endParaRPr/>
          </a:p>
        </p:txBody>
      </p:sp>
      <p:sp>
        <p:nvSpPr>
          <p:cNvPr id="293" name="Google Shape;293;p22"/>
          <p:cNvSpPr txBox="1"/>
          <p:nvPr/>
        </p:nvSpPr>
        <p:spPr>
          <a:xfrm>
            <a:off x="449288" y="3255243"/>
            <a:ext cx="8262664" cy="1692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2" marL="73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Configurations:</a:t>
            </a:r>
            <a:endParaRPr/>
          </a:p>
          <a:p>
            <a:pPr indent="-285750" lvl="2" marL="10201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Courier New"/>
              <a:buChar char="o"/>
            </a:pPr>
            <a:r>
              <a:rPr b="0" i="0" lang="en-GB" sz="1200" u="none" cap="none" strike="noStrik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Operational version</a:t>
            </a:r>
            <a:r>
              <a:rPr b="0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input from SWPC (WSA v2.2 with UGONG) – det &amp; 24-member ensemble </a:t>
            </a:r>
            <a:endParaRPr/>
          </a:p>
          <a:p>
            <a:pPr indent="-285750" lvl="2" marL="10201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Courier New"/>
              <a:buChar char="o"/>
            </a:pPr>
            <a:r>
              <a:rPr b="0" i="0" lang="en-GB" sz="1200" u="none" cap="none" strike="noStrik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UGONG</a:t>
            </a:r>
            <a:r>
              <a:rPr b="0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WSA v4.5 – det &amp; 24-member ens [SWU, SWUX]</a:t>
            </a:r>
            <a:endParaRPr/>
          </a:p>
          <a:p>
            <a:pPr indent="-285750" lvl="2" marL="10201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Courier New"/>
              <a:buChar char="o"/>
            </a:pPr>
            <a:r>
              <a:rPr b="0" i="0" lang="en-GB" sz="1200" u="none" cap="none" strike="noStrik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CGONG</a:t>
            </a:r>
            <a:r>
              <a:rPr b="0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WSA v4.5 – det &amp; 24-member ens [SWC, SWCX] . [</a:t>
            </a:r>
            <a:r>
              <a:rPr b="0" i="1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Corrected GONG uses better representation of observed photospheric magnetic field]</a:t>
            </a:r>
            <a:endParaRPr/>
          </a:p>
          <a:p>
            <a:pPr indent="-285750" lvl="2" marL="10201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Courier New"/>
              <a:buChar char="o"/>
            </a:pPr>
            <a:r>
              <a:rPr b="0" i="0" lang="en-GB" sz="1200" u="none" cap="none" strike="noStrik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ADAPT</a:t>
            </a:r>
            <a:r>
              <a:rPr b="0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synoptic maps, WSA v4.5 - 12-member ensemble [SWA]. </a:t>
            </a:r>
            <a:r>
              <a:rPr b="0" i="1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[ADAPT incorporates DA method – has ensembles built-in]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" name="Google Shape;29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48264" y="64260"/>
            <a:ext cx="2020477" cy="1352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3"/>
          <p:cNvSpPr txBox="1"/>
          <p:nvPr>
            <p:ph type="ctrTitle"/>
          </p:nvPr>
        </p:nvSpPr>
        <p:spPr>
          <a:xfrm>
            <a:off x="1619672" y="-307122"/>
            <a:ext cx="7416824" cy="9346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Model performance comparison</a:t>
            </a:r>
            <a:endParaRPr/>
          </a:p>
        </p:txBody>
      </p:sp>
      <p:sp>
        <p:nvSpPr>
          <p:cNvPr id="300" name="Google Shape;300;p23"/>
          <p:cNvSpPr txBox="1"/>
          <p:nvPr/>
        </p:nvSpPr>
        <p:spPr>
          <a:xfrm>
            <a:off x="-180528" y="2859782"/>
            <a:ext cx="9217024" cy="10618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1" marL="56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Calculated various statistical parameters: gradient, interception, correlation coefficient, etc. Calculated biases using hourly values of obs &amp; forecast pairs. Models generally over-predict for solar wind speed &lt;500km/s – underpredict for &gt;500km/s.</a:t>
            </a:r>
            <a:endParaRPr/>
          </a:p>
          <a:p>
            <a:pPr indent="-285750" lvl="1" marL="56295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 models in demonstrator suite are not worse than current operational model - &amp; model with CGONG input data performs best (for this study) for background solar wind speed &amp; plasma density</a:t>
            </a:r>
            <a:endParaRPr/>
          </a:p>
        </p:txBody>
      </p:sp>
      <p:pic>
        <p:nvPicPr>
          <p:cNvPr id="301" name="Google Shape;30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627534"/>
            <a:ext cx="5600700" cy="21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3"/>
          <p:cNvSpPr txBox="1"/>
          <p:nvPr/>
        </p:nvSpPr>
        <p:spPr>
          <a:xfrm>
            <a:off x="5868144" y="1059582"/>
            <a:ext cx="3096344" cy="877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20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March-Dec 2019. </a:t>
            </a:r>
            <a:endParaRPr/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20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Hourly averaged solar wind speed predicted by different model configurations, with 1 day lead time. (00UTC model run). </a:t>
            </a:r>
            <a:endParaRPr/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20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Observations from OMNI database.</a:t>
            </a:r>
            <a:endParaRPr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3"/>
          <p:cNvSpPr txBox="1"/>
          <p:nvPr/>
        </p:nvSpPr>
        <p:spPr>
          <a:xfrm>
            <a:off x="2411760" y="3986493"/>
            <a:ext cx="5976664" cy="9848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27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Outcome: </a:t>
            </a:r>
            <a:endParaRPr/>
          </a:p>
          <a:p>
            <a:pPr indent="-285750" lvl="1" marL="5629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Replace operational suite with CGONG (SWC &amp; SWCX)</a:t>
            </a:r>
            <a:endParaRPr/>
          </a:p>
          <a:p>
            <a:pPr indent="-285750" lvl="1" marL="5629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ADAPT config (SWA) as demonstrator suite - anticipate replacing SWC with SWA in future once fine tuning Enlil to work with ADAPT.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4"/>
          <p:cNvSpPr txBox="1"/>
          <p:nvPr>
            <p:ph type="ctrTitle"/>
          </p:nvPr>
        </p:nvSpPr>
        <p:spPr>
          <a:xfrm>
            <a:off x="1619671" y="-92546"/>
            <a:ext cx="4782473" cy="9346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Electron forecast verification</a:t>
            </a:r>
            <a:endParaRPr/>
          </a:p>
        </p:txBody>
      </p:sp>
      <p:sp>
        <p:nvSpPr>
          <p:cNvPr id="309" name="Google Shape;309;p24"/>
          <p:cNvSpPr txBox="1"/>
          <p:nvPr/>
        </p:nvSpPr>
        <p:spPr>
          <a:xfrm>
            <a:off x="-210473" y="2283718"/>
            <a:ext cx="4782473" cy="2477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1" marL="56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Rolling 12-month performance (measured by RPS) for each day of the MOSWOC electron event forecast &amp; RPEFM (also done for REFM)</a:t>
            </a:r>
            <a:endParaRPr/>
          </a:p>
          <a:p>
            <a:pPr indent="-285750" lvl="1" marL="56295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Each point is performance over a 12-month period of assessment – 1-RPS is displayed to make positively orientated score on y-axis (range 1-0, 1 perfect) </a:t>
            </a:r>
            <a:endParaRPr/>
          </a:p>
          <a:p>
            <a:pPr indent="-285750" lvl="1" marL="56295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RPEFM appears to out-perform MOSWOC issued forecasts but by Nov 2018 this is reversed</a:t>
            </a:r>
            <a:endParaRPr/>
          </a:p>
          <a:p>
            <a:pPr indent="0" lvl="1" marL="2772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0" name="Google Shape;31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6056" y="2139702"/>
            <a:ext cx="3600400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4"/>
          <p:cNvSpPr txBox="1"/>
          <p:nvPr/>
        </p:nvSpPr>
        <p:spPr>
          <a:xfrm>
            <a:off x="5004048" y="4731990"/>
            <a:ext cx="2664296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00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Rolling 12 monthly performance (RPS) of RPEFM &amp; MOSWOC forecasts, for days1-4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2" name="Google Shape;31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504" y="805365"/>
            <a:ext cx="3634114" cy="876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57181" y="817750"/>
            <a:ext cx="4779315" cy="807867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24"/>
          <p:cNvSpPr txBox="1"/>
          <p:nvPr/>
        </p:nvSpPr>
        <p:spPr>
          <a:xfrm>
            <a:off x="4208118" y="1599456"/>
            <a:ext cx="4684362" cy="406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20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Probability that an Active or Very Active electron event will occur based on today’s electron fluence &amp; that 27 days ago – M. Sharpe </a:t>
            </a:r>
            <a:endParaRPr/>
          </a:p>
        </p:txBody>
      </p:sp>
      <p:sp>
        <p:nvSpPr>
          <p:cNvPr id="315" name="Google Shape;315;p24"/>
          <p:cNvSpPr txBox="1"/>
          <p:nvPr/>
        </p:nvSpPr>
        <p:spPr>
          <a:xfrm>
            <a:off x="0" y="1733473"/>
            <a:ext cx="1512168" cy="249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20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MOSWOC forecast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5"/>
          <p:cNvSpPr txBox="1"/>
          <p:nvPr>
            <p:ph type="ctrTitle"/>
          </p:nvPr>
        </p:nvSpPr>
        <p:spPr>
          <a:xfrm>
            <a:off x="2087724" y="329704"/>
            <a:ext cx="5238582" cy="430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SWIMMR projects</a:t>
            </a:r>
            <a:endParaRPr/>
          </a:p>
        </p:txBody>
      </p:sp>
      <p:sp>
        <p:nvSpPr>
          <p:cNvPr id="322" name="Google Shape;322;p25"/>
          <p:cNvSpPr/>
          <p:nvPr/>
        </p:nvSpPr>
        <p:spPr>
          <a:xfrm>
            <a:off x="2527650" y="2318313"/>
            <a:ext cx="271577" cy="250324"/>
          </a:xfrm>
          <a:prstGeom prst="downArrow">
            <a:avLst>
              <a:gd fmla="val 50000" name="adj1"/>
              <a:gd fmla="val 50000" name="adj2"/>
            </a:avLst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25"/>
          <p:cNvSpPr txBox="1"/>
          <p:nvPr/>
        </p:nvSpPr>
        <p:spPr>
          <a:xfrm>
            <a:off x="1167037" y="2583970"/>
            <a:ext cx="2911982" cy="1539329"/>
          </a:xfrm>
          <a:prstGeom prst="rect">
            <a:avLst/>
          </a:prstGeom>
          <a:noFill/>
          <a:ln>
            <a:noFill/>
          </a:ln>
        </p:spPr>
        <p:txBody>
          <a:bodyPr anchorCtr="0" anchor="t" bIns="35100" lIns="67500" spcFirstLastPara="1" rIns="67500" wrap="square" tIns="35100">
            <a:noAutofit/>
          </a:bodyPr>
          <a:lstStyle/>
          <a:p>
            <a:pPr indent="0" lvl="0" marL="476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D8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4" name="Google Shape;32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5580" y="3282441"/>
            <a:ext cx="2778919" cy="1793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34760">
    <p:wipe dir="l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"/>
          <p:cNvSpPr txBox="1"/>
          <p:nvPr/>
        </p:nvSpPr>
        <p:spPr>
          <a:xfrm>
            <a:off x="107504" y="1491630"/>
            <a:ext cx="6048672" cy="66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Operations &amp; research</a:t>
            </a:r>
            <a:endParaRPr sz="1600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"/>
          <p:cNvSpPr txBox="1"/>
          <p:nvPr/>
        </p:nvSpPr>
        <p:spPr>
          <a:xfrm>
            <a:off x="4572000" y="1131590"/>
            <a:ext cx="4104456" cy="17404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Char char="•"/>
            </a:pPr>
            <a:r>
              <a:rPr lang="en-GB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24/7 since 2014</a:t>
            </a:r>
            <a:endParaRPr/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Char char="•"/>
            </a:pPr>
            <a:r>
              <a:rPr lang="en-GB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14 Forecasters, 6 Scientists, Programme managers, IT managers &amp; developers</a:t>
            </a:r>
            <a:endParaRPr/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Char char="•"/>
            </a:pPr>
            <a:r>
              <a:rPr lang="en-GB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Twice daily forecasts, alerts, warnings, ICAO advisories (PECASUS consortium)</a:t>
            </a:r>
            <a:endParaRPr/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285750" lvl="0" marL="28575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Char char="•"/>
            </a:pPr>
            <a:r>
              <a:rPr lang="en-GB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UK strategies, 2021</a:t>
            </a:r>
            <a:endParaRPr/>
          </a:p>
        </p:txBody>
      </p:sp>
      <p:pic>
        <p:nvPicPr>
          <p:cNvPr descr="MOSWOC.jpg" id="87" name="Google Shape;8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1202150"/>
            <a:ext cx="4322650" cy="2881768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4"/>
          <p:cNvSpPr txBox="1"/>
          <p:nvPr>
            <p:ph type="ctrTitle"/>
          </p:nvPr>
        </p:nvSpPr>
        <p:spPr>
          <a:xfrm>
            <a:off x="1619250" y="268288"/>
            <a:ext cx="7416800" cy="574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Met Office Space Weather Operations Centre</a:t>
            </a:r>
            <a:br>
              <a:rPr lang="en-GB" sz="2400"/>
            </a:br>
            <a:r>
              <a:rPr lang="en-GB" sz="2400"/>
              <a:t>(MOSWOC)</a:t>
            </a:r>
            <a:endParaRPr/>
          </a:p>
        </p:txBody>
      </p:sp>
      <p:sp>
        <p:nvSpPr>
          <p:cNvPr id="89" name="Google Shape;89;p4"/>
          <p:cNvSpPr txBox="1"/>
          <p:nvPr/>
        </p:nvSpPr>
        <p:spPr>
          <a:xfrm>
            <a:off x="36477" y="4318455"/>
            <a:ext cx="5658729" cy="249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Public webpages:    </a:t>
            </a:r>
            <a:r>
              <a:rPr lang="en-GB" sz="1200" u="sng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https://www.metoffice.gov.uk/public/weather/space-weather/</a:t>
            </a:r>
            <a:r>
              <a:rPr lang="en-GB" sz="120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90" name="Google Shape;90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24128" y="2899926"/>
            <a:ext cx="1537452" cy="216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77883" y="2891841"/>
            <a:ext cx="1558167" cy="2174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"/>
          <p:cNvSpPr txBox="1"/>
          <p:nvPr>
            <p:ph type="ctrTitle"/>
          </p:nvPr>
        </p:nvSpPr>
        <p:spPr>
          <a:xfrm>
            <a:off x="1547664" y="97233"/>
            <a:ext cx="2664296" cy="4305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Models &amp; tools</a:t>
            </a:r>
            <a:endParaRPr/>
          </a:p>
        </p:txBody>
      </p:sp>
      <p:pic>
        <p:nvPicPr>
          <p:cNvPr id="98" name="Google Shape;9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60" y="3579862"/>
            <a:ext cx="2198558" cy="1433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87226" y="3435530"/>
            <a:ext cx="1677262" cy="162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87893" y="3872523"/>
            <a:ext cx="2294915" cy="1171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87894" y="1880718"/>
            <a:ext cx="2362264" cy="1915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18154" y="123478"/>
            <a:ext cx="2749552" cy="170394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5"/>
          <p:cNvSpPr txBox="1"/>
          <p:nvPr/>
        </p:nvSpPr>
        <p:spPr>
          <a:xfrm>
            <a:off x="7109231" y="243249"/>
            <a:ext cx="2071281" cy="3264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6922" lvl="1" marL="46791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050"/>
              <a:buFont typeface="Arial"/>
              <a:buChar char="•"/>
            </a:pPr>
            <a:r>
              <a:rPr b="0" i="0" lang="en-GB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WSA-Enlil</a:t>
            </a:r>
            <a:endParaRPr/>
          </a:p>
          <a:p>
            <a:pPr indent="-136922" lvl="1" marL="46791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050"/>
              <a:buFont typeface="Arial"/>
              <a:buChar char="•"/>
            </a:pPr>
            <a:r>
              <a:rPr b="0" i="0" lang="en-GB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24 member ensemble to capture uncertainty in CME arrival</a:t>
            </a:r>
            <a:endParaRPr/>
          </a:p>
          <a:p>
            <a:pPr indent="-70247" lvl="1" marL="46791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6922" lvl="1" marL="46791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050"/>
              <a:buFont typeface="Arial"/>
              <a:buChar char="•"/>
            </a:pPr>
            <a:r>
              <a:rPr b="0" i="0" lang="en-GB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Solar wind recurrence model</a:t>
            </a:r>
            <a:endParaRPr/>
          </a:p>
          <a:p>
            <a:pPr indent="-70247" lvl="1" marL="46791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6922" lvl="1" marL="46791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050"/>
              <a:buFont typeface="Arial"/>
              <a:buChar char="•"/>
            </a:pPr>
            <a:r>
              <a:rPr b="0" i="0" lang="en-GB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REFM</a:t>
            </a:r>
            <a:endParaRPr/>
          </a:p>
          <a:p>
            <a:pPr indent="-70247" lvl="1" marL="46791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6922" lvl="1" marL="46791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050"/>
              <a:buFont typeface="Arial"/>
              <a:buChar char="•"/>
            </a:pPr>
            <a:r>
              <a:rPr b="0" i="0" lang="en-GB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SWMF Geospace </a:t>
            </a:r>
            <a:endParaRPr/>
          </a:p>
          <a:p>
            <a:pPr indent="-70247" lvl="1" marL="46791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6922" lvl="1" marL="46791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050"/>
              <a:buFont typeface="Arial"/>
              <a:buChar char="•"/>
            </a:pPr>
            <a:r>
              <a:rPr b="0" i="0" lang="en-GB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D-RAP</a:t>
            </a:r>
            <a:endParaRPr/>
          </a:p>
          <a:p>
            <a:pPr indent="-70247" lvl="1" marL="46791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6922" lvl="1" marL="46791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050"/>
              <a:buFont typeface="Arial"/>
              <a:buChar char="•"/>
            </a:pPr>
            <a:r>
              <a:rPr b="0" i="0" lang="en-GB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Bernese: TEC</a:t>
            </a:r>
            <a:endParaRPr/>
          </a:p>
          <a:p>
            <a:pPr indent="-70247" lvl="1" marL="46791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6922" lvl="1" marL="46791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050"/>
              <a:buFont typeface="Arial"/>
              <a:buChar char="•"/>
            </a:pPr>
            <a:r>
              <a:rPr b="0" i="0" lang="en-GB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OVATION aurora nowcasts / forecasts</a:t>
            </a:r>
            <a:endParaRPr/>
          </a:p>
          <a:p>
            <a:pPr indent="-70247" lvl="1" marL="46791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6922" lvl="1" marL="46791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050"/>
              <a:buFont typeface="Arial"/>
              <a:buChar char="•"/>
            </a:pPr>
            <a:r>
              <a:rPr b="0" i="0" lang="en-GB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SWPC CAT, SMART</a:t>
            </a:r>
            <a:endParaRPr/>
          </a:p>
        </p:txBody>
      </p:sp>
      <p:pic>
        <p:nvPicPr>
          <p:cNvPr id="104" name="Google Shape;104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260287" y="3599034"/>
            <a:ext cx="2569230" cy="1457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7504" y="561690"/>
            <a:ext cx="4400995" cy="2946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"/>
          <p:cNvSpPr/>
          <p:nvPr/>
        </p:nvSpPr>
        <p:spPr>
          <a:xfrm>
            <a:off x="1223628" y="1178530"/>
            <a:ext cx="6696744" cy="361840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he-sun-earth-connection" id="112" name="Google Shape;11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9592" y="393508"/>
            <a:ext cx="6694438" cy="33483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arth_globe" id="113" name="Google Shape;11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809229">
            <a:off x="6451337" y="2012349"/>
            <a:ext cx="1223001" cy="116318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6"/>
          <p:cNvSpPr/>
          <p:nvPr/>
        </p:nvSpPr>
        <p:spPr>
          <a:xfrm rot="3987692">
            <a:off x="6118528" y="1271189"/>
            <a:ext cx="898075" cy="1062260"/>
          </a:xfrm>
          <a:custGeom>
            <a:rect b="b" l="l" r="r" t="t"/>
            <a:pathLst>
              <a:path extrusionOk="0" h="2216172" w="2604024">
                <a:moveTo>
                  <a:pt x="0" y="1386678"/>
                </a:moveTo>
                <a:cubicBezTo>
                  <a:pt x="473823" y="0"/>
                  <a:pt x="1326392" y="1314777"/>
                  <a:pt x="1937950" y="1217061"/>
                </a:cubicBezTo>
                <a:lnTo>
                  <a:pt x="1937950" y="884024"/>
                </a:lnTo>
                <a:lnTo>
                  <a:pt x="2604024" y="1550098"/>
                </a:lnTo>
                <a:lnTo>
                  <a:pt x="1937950" y="2216172"/>
                </a:lnTo>
                <a:lnTo>
                  <a:pt x="1937950" y="1883135"/>
                </a:lnTo>
                <a:cubicBezTo>
                  <a:pt x="1327809" y="1785625"/>
                  <a:pt x="511064" y="82157"/>
                  <a:pt x="99024" y="1429814"/>
                </a:cubicBezTo>
                <a:lnTo>
                  <a:pt x="0" y="1386678"/>
                </a:lnTo>
                <a:close/>
              </a:path>
            </a:pathLst>
          </a:custGeom>
          <a:solidFill>
            <a:schemeClr val="dk2">
              <a:alpha val="7882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6"/>
          <p:cNvSpPr/>
          <p:nvPr/>
        </p:nvSpPr>
        <p:spPr>
          <a:xfrm rot="9336188">
            <a:off x="6285168" y="1135144"/>
            <a:ext cx="129138" cy="236589"/>
          </a:xfrm>
          <a:prstGeom prst="moon">
            <a:avLst>
              <a:gd fmla="val 38236" name="adj"/>
            </a:avLst>
          </a:prstGeom>
          <a:gradFill>
            <a:gsLst>
              <a:gs pos="0">
                <a:srgbClr val="CC0000"/>
              </a:gs>
              <a:gs pos="100000">
                <a:srgbClr val="FFFF00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"/>
          <p:cNvSpPr/>
          <p:nvPr/>
        </p:nvSpPr>
        <p:spPr>
          <a:xfrm rot="9336188">
            <a:off x="6055642" y="1237472"/>
            <a:ext cx="128366" cy="238285"/>
          </a:xfrm>
          <a:prstGeom prst="moon">
            <a:avLst>
              <a:gd fmla="val 38236" name="adj"/>
            </a:avLst>
          </a:prstGeom>
          <a:gradFill>
            <a:gsLst>
              <a:gs pos="0">
                <a:srgbClr val="CC0000"/>
              </a:gs>
              <a:gs pos="100000">
                <a:srgbClr val="FFFF00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6"/>
          <p:cNvSpPr/>
          <p:nvPr/>
        </p:nvSpPr>
        <p:spPr>
          <a:xfrm>
            <a:off x="928838" y="1059582"/>
            <a:ext cx="1554930" cy="795233"/>
          </a:xfrm>
          <a:prstGeom prst="roundRect">
            <a:avLst>
              <a:gd fmla="val 16667" name="adj"/>
            </a:avLst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81000" lvl="0" marL="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GB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Photosphere</a:t>
            </a:r>
            <a:br>
              <a:rPr lang="en-GB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(solar surface)</a:t>
            </a:r>
            <a:endParaRPr/>
          </a:p>
          <a:p>
            <a:pPr indent="-81000" lvl="0" marL="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GB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Corona</a:t>
            </a:r>
            <a:br>
              <a:rPr lang="en-GB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(solar atmosphere)</a:t>
            </a:r>
            <a:endParaRPr/>
          </a:p>
        </p:txBody>
      </p:sp>
      <p:sp>
        <p:nvSpPr>
          <p:cNvPr id="118" name="Google Shape;118;p6"/>
          <p:cNvSpPr/>
          <p:nvPr/>
        </p:nvSpPr>
        <p:spPr>
          <a:xfrm>
            <a:off x="3275906" y="919292"/>
            <a:ext cx="1764196" cy="540060"/>
          </a:xfrm>
          <a:prstGeom prst="roundRect">
            <a:avLst>
              <a:gd fmla="val 16667" name="adj"/>
            </a:avLst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81000" lvl="0" marL="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GB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Solar wind</a:t>
            </a:r>
            <a:br>
              <a:rPr lang="en-GB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(interplanetary space)</a:t>
            </a:r>
            <a:endParaRPr/>
          </a:p>
        </p:txBody>
      </p:sp>
      <p:sp>
        <p:nvSpPr>
          <p:cNvPr id="119" name="Google Shape;119;p6"/>
          <p:cNvSpPr/>
          <p:nvPr/>
        </p:nvSpPr>
        <p:spPr>
          <a:xfrm>
            <a:off x="6432358" y="833305"/>
            <a:ext cx="1458162" cy="594066"/>
          </a:xfrm>
          <a:prstGeom prst="roundRect">
            <a:avLst>
              <a:gd fmla="val 16667" name="adj"/>
            </a:avLst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81000" lvl="0" marL="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GB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Magnetosphere</a:t>
            </a:r>
            <a:endParaRPr/>
          </a:p>
          <a:p>
            <a:pPr indent="-81000" lvl="0" marL="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GB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Radiation belts</a:t>
            </a:r>
            <a:endParaRPr sz="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6"/>
          <p:cNvSpPr/>
          <p:nvPr/>
        </p:nvSpPr>
        <p:spPr>
          <a:xfrm>
            <a:off x="7427873" y="1783878"/>
            <a:ext cx="1551570" cy="1044142"/>
          </a:xfrm>
          <a:prstGeom prst="roundRect">
            <a:avLst>
              <a:gd fmla="val 16667" name="adj"/>
            </a:avLst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81000" lvl="0" marL="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GB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Ionosphere</a:t>
            </a:r>
            <a:endParaRPr/>
          </a:p>
          <a:p>
            <a:pPr indent="-81000" lvl="0" marL="81000" marR="0" rtl="0" algn="l">
              <a:lnSpc>
                <a:spcPct val="100000"/>
              </a:lnSpc>
              <a:spcBef>
                <a:spcPts val="396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GB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Thermosphere</a:t>
            </a:r>
            <a:endParaRPr/>
          </a:p>
          <a:p>
            <a:pPr indent="-81000" lvl="0" marL="81000" marR="0" rtl="0" algn="l">
              <a:lnSpc>
                <a:spcPct val="100000"/>
              </a:lnSpc>
              <a:spcBef>
                <a:spcPts val="396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GB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Middle and Lower atmosphere </a:t>
            </a:r>
            <a:endParaRPr/>
          </a:p>
          <a:p>
            <a:pPr indent="-81000" lvl="0" marL="81000" marR="0" rtl="0" algn="l">
              <a:lnSpc>
                <a:spcPct val="100000"/>
              </a:lnSpc>
              <a:spcBef>
                <a:spcPts val="396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GB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Ground</a:t>
            </a:r>
            <a:endParaRPr/>
          </a:p>
        </p:txBody>
      </p:sp>
      <p:sp>
        <p:nvSpPr>
          <p:cNvPr id="121" name="Google Shape;121;p6"/>
          <p:cNvSpPr txBox="1"/>
          <p:nvPr>
            <p:ph type="ctrTitle"/>
          </p:nvPr>
        </p:nvSpPr>
        <p:spPr>
          <a:xfrm>
            <a:off x="2442878" y="-236562"/>
            <a:ext cx="5238582" cy="7009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Toward Sun-Earth coupled modelling</a:t>
            </a:r>
            <a:endParaRPr/>
          </a:p>
        </p:txBody>
      </p:sp>
      <p:sp>
        <p:nvSpPr>
          <p:cNvPr id="122" name="Google Shape;122;p6"/>
          <p:cNvSpPr txBox="1"/>
          <p:nvPr/>
        </p:nvSpPr>
        <p:spPr>
          <a:xfrm>
            <a:off x="1511102" y="4806560"/>
            <a:ext cx="6211491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5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GOAL: Coupled Sun-to-Earth models with DA for much-enhanced forecast capacity</a:t>
            </a:r>
            <a:endParaRPr/>
          </a:p>
        </p:txBody>
      </p:sp>
      <p:pic>
        <p:nvPicPr>
          <p:cNvPr id="123" name="Google Shape;12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9964" y="3692569"/>
            <a:ext cx="864183" cy="1101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59742" y="3717085"/>
            <a:ext cx="1367497" cy="106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28821" y="3240505"/>
            <a:ext cx="1595006" cy="70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139022" y="4141920"/>
            <a:ext cx="1271126" cy="695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411730" y="3257192"/>
            <a:ext cx="1730435" cy="1218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085758" y="3887539"/>
            <a:ext cx="1172787" cy="1224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757913" y="2918075"/>
            <a:ext cx="1339506" cy="1368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033110" y="3312054"/>
            <a:ext cx="1412930" cy="801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 txBox="1"/>
          <p:nvPr>
            <p:ph type="ctrTitle"/>
          </p:nvPr>
        </p:nvSpPr>
        <p:spPr>
          <a:xfrm>
            <a:off x="2087724" y="329704"/>
            <a:ext cx="5238582" cy="430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SWIMMR programme</a:t>
            </a:r>
            <a:endParaRPr/>
          </a:p>
        </p:txBody>
      </p:sp>
      <p:sp>
        <p:nvSpPr>
          <p:cNvPr id="137" name="Google Shape;137;p7"/>
          <p:cNvSpPr txBox="1"/>
          <p:nvPr/>
        </p:nvSpPr>
        <p:spPr>
          <a:xfrm>
            <a:off x="1179472" y="900865"/>
            <a:ext cx="3240359" cy="2386022"/>
          </a:xfrm>
          <a:prstGeom prst="rect">
            <a:avLst/>
          </a:prstGeom>
          <a:noFill/>
          <a:ln>
            <a:noFill/>
          </a:ln>
        </p:spPr>
        <p:txBody>
          <a:bodyPr anchorCtr="0" anchor="t" bIns="35100" lIns="67500" spcFirstLastPara="1" rIns="67500" wrap="square" tIns="35100">
            <a:noAutofit/>
          </a:bodyPr>
          <a:lstStyle/>
          <a:p>
            <a:pPr indent="0" lvl="0" marL="476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763" marR="0" rtl="0" algn="l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7"/>
          <p:cNvSpPr/>
          <p:nvPr/>
        </p:nvSpPr>
        <p:spPr>
          <a:xfrm>
            <a:off x="2527650" y="2318313"/>
            <a:ext cx="271577" cy="250324"/>
          </a:xfrm>
          <a:prstGeom prst="downArrow">
            <a:avLst>
              <a:gd fmla="val 50000" name="adj1"/>
              <a:gd fmla="val 50000" name="adj2"/>
            </a:avLst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7"/>
          <p:cNvSpPr txBox="1"/>
          <p:nvPr/>
        </p:nvSpPr>
        <p:spPr>
          <a:xfrm>
            <a:off x="7092280" y="3703805"/>
            <a:ext cx="2538282" cy="340762"/>
          </a:xfrm>
          <a:prstGeom prst="rect">
            <a:avLst/>
          </a:prstGeom>
          <a:noFill/>
          <a:ln>
            <a:noFill/>
          </a:ln>
        </p:spPr>
        <p:txBody>
          <a:bodyPr anchorCtr="0" anchor="t" bIns="35100" lIns="67500" spcFirstLastPara="1" rIns="67500" wrap="square" tIns="35100">
            <a:noAutofit/>
          </a:bodyPr>
          <a:lstStyle/>
          <a:p>
            <a:pPr indent="0" lvl="0" marL="476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050" u="sng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SWIMMR programme overview</a:t>
            </a:r>
            <a:endParaRPr i="1" sz="1050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7"/>
          <p:cNvSpPr txBox="1"/>
          <p:nvPr>
            <p:ph idx="1" type="subTitle"/>
          </p:nvPr>
        </p:nvSpPr>
        <p:spPr>
          <a:xfrm>
            <a:off x="117354" y="1153294"/>
            <a:ext cx="5544616" cy="21335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4313" lvl="0" marL="21431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Char char="•"/>
            </a:pPr>
            <a:r>
              <a:rPr lang="en-GB" sz="1200"/>
              <a:t>£20 million, 4-year UK programme – develop &amp; deploy new instruments, models &amp; services to further improve MOSWOC forecasting – towards Sun-to-Earth modelling system  </a:t>
            </a:r>
            <a:endParaRPr/>
          </a:p>
          <a:p>
            <a:pPr indent="-138113" lvl="0" marL="214313" rtl="0" algn="l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-214313" lvl="0" marL="214313" rtl="0" algn="l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Char char="•"/>
            </a:pPr>
            <a:r>
              <a:rPr lang="en-GB" sz="1200">
                <a:solidFill>
                  <a:schemeClr val="lt1"/>
                </a:solidFill>
              </a:rPr>
              <a:t>Strengthen links between Met Office operations &amp; UK </a:t>
            </a:r>
            <a:r>
              <a:rPr lang="en-GB" sz="1200"/>
              <a:t>research</a:t>
            </a:r>
            <a:r>
              <a:rPr lang="en-GB" sz="1200">
                <a:solidFill>
                  <a:schemeClr val="lt1"/>
                </a:solidFill>
              </a:rPr>
              <a:t> – provide platform for more efficient R2O transition (address valley-of-death) </a:t>
            </a:r>
            <a:endParaRPr/>
          </a:p>
          <a:p>
            <a:pPr indent="-138113" lvl="0" marL="214313" rtl="0" algn="l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None/>
            </a:pPr>
            <a:r>
              <a:t/>
            </a:r>
            <a:endParaRPr sz="1200"/>
          </a:p>
          <a:p>
            <a:pPr indent="-214313" lvl="0" marL="214313" rtl="0" algn="l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Char char="•"/>
            </a:pPr>
            <a:r>
              <a:rPr lang="en-GB" sz="1200"/>
              <a:t>Partners across UK developing models, instrumentation, etc – Met Office developing R2O AWS platform – partners run models on platform – towards operational use by MOSWOC  </a:t>
            </a:r>
            <a:endParaRPr/>
          </a:p>
        </p:txBody>
      </p:sp>
      <p:sp>
        <p:nvSpPr>
          <p:cNvPr id="141" name="Google Shape;141;p7"/>
          <p:cNvSpPr txBox="1"/>
          <p:nvPr/>
        </p:nvSpPr>
        <p:spPr>
          <a:xfrm>
            <a:off x="2087724" y="682629"/>
            <a:ext cx="5238582" cy="430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Space Weather Instrumentation, Measurement, Modelling &amp; Risk</a:t>
            </a:r>
            <a:endParaRPr/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(see previous talk, Ian McCrea)</a:t>
            </a:r>
            <a:endParaRPr/>
          </a:p>
        </p:txBody>
      </p:sp>
      <p:pic>
        <p:nvPicPr>
          <p:cNvPr id="142" name="Google Shape;14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68144" y="1269314"/>
            <a:ext cx="3158502" cy="2377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l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 txBox="1"/>
          <p:nvPr>
            <p:ph type="ctrTitle"/>
          </p:nvPr>
        </p:nvSpPr>
        <p:spPr>
          <a:xfrm>
            <a:off x="1434970" y="86227"/>
            <a:ext cx="7416824" cy="8474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/>
              <a:t>SWIMMR AULs</a:t>
            </a:r>
            <a:br>
              <a:rPr lang="en-GB" sz="3200"/>
            </a:br>
            <a:r>
              <a:rPr lang="en-GB" sz="1800">
                <a:solidFill>
                  <a:schemeClr val="lt1"/>
                </a:solidFill>
              </a:rPr>
              <a:t>Application Usability Levels</a:t>
            </a:r>
            <a:endParaRPr sz="1800"/>
          </a:p>
        </p:txBody>
      </p:sp>
      <p:sp>
        <p:nvSpPr>
          <p:cNvPr id="149" name="Google Shape;149;p8"/>
          <p:cNvSpPr txBox="1"/>
          <p:nvPr/>
        </p:nvSpPr>
        <p:spPr>
          <a:xfrm>
            <a:off x="2339752" y="915566"/>
            <a:ext cx="6512042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R2O tracking framework</a:t>
            </a:r>
            <a:endParaRPr/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Similar to Technology Readiness Levels (TRLS) </a:t>
            </a:r>
            <a:endParaRPr/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Encouraging modellers to talk to users about requirements from early stage  	&amp; to verify model along the R2O path</a:t>
            </a:r>
            <a:endParaRPr/>
          </a:p>
        </p:txBody>
      </p:sp>
      <p:sp>
        <p:nvSpPr>
          <p:cNvPr id="150" name="Google Shape;150;p8"/>
          <p:cNvSpPr txBox="1"/>
          <p:nvPr/>
        </p:nvSpPr>
        <p:spPr>
          <a:xfrm>
            <a:off x="6741490" y="4538179"/>
            <a:ext cx="2329740" cy="249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Halford et al., 2019, AUL paper </a:t>
            </a:r>
            <a:endParaRPr sz="1200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5536" y="1997075"/>
            <a:ext cx="6171103" cy="280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"/>
          <p:cNvSpPr txBox="1"/>
          <p:nvPr>
            <p:ph type="ctrTitle"/>
          </p:nvPr>
        </p:nvSpPr>
        <p:spPr>
          <a:xfrm>
            <a:off x="1619672" y="-19090"/>
            <a:ext cx="7416824" cy="9346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Proposed AWS-based verification environment </a:t>
            </a:r>
            <a:br>
              <a:rPr lang="en-GB" sz="2400"/>
            </a:br>
            <a:r>
              <a:rPr lang="en-GB" sz="1200"/>
              <a:t>- dependent on Tech Team resource &amp; partner needs – under discussion with individual partners</a:t>
            </a:r>
            <a:br>
              <a:rPr lang="en-GB" sz="1200"/>
            </a:br>
            <a:r>
              <a:rPr lang="en-GB" sz="1200"/>
              <a:t>- separate environment to the AWS model execution environment</a:t>
            </a:r>
            <a:endParaRPr sz="2400"/>
          </a:p>
        </p:txBody>
      </p:sp>
      <p:sp>
        <p:nvSpPr>
          <p:cNvPr id="158" name="Google Shape;158;p9"/>
          <p:cNvSpPr txBox="1"/>
          <p:nvPr/>
        </p:nvSpPr>
        <p:spPr>
          <a:xfrm>
            <a:off x="827584" y="3232442"/>
            <a:ext cx="712879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Benefits of approach:</a:t>
            </a:r>
            <a:endParaRPr/>
          </a:p>
          <a:p>
            <a:pPr indent="-1800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Courier New"/>
              <a:buChar char="o"/>
            </a:pPr>
            <a:r>
              <a:rPr b="0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Visible long-term verification</a:t>
            </a:r>
            <a:endParaRPr/>
          </a:p>
          <a:p>
            <a:pPr indent="-1800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Courier New"/>
              <a:buChar char="o"/>
            </a:pPr>
            <a:r>
              <a:rPr b="0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Reproducible results (journals require)</a:t>
            </a:r>
            <a:endParaRPr/>
          </a:p>
          <a:p>
            <a:pPr indent="-1800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Courier New"/>
              <a:buChar char="o"/>
            </a:pPr>
            <a:r>
              <a:rPr b="0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Quantifies improvements if any model changes</a:t>
            </a:r>
            <a:endParaRPr/>
          </a:p>
          <a:p>
            <a:pPr indent="-1800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Courier New"/>
              <a:buChar char="o"/>
            </a:pPr>
            <a:r>
              <a:rPr b="0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Ensures ‘operational setup’ is being verified (may not be the case if at partner institute) </a:t>
            </a:r>
            <a:endParaRPr/>
          </a:p>
          <a:p>
            <a:pPr indent="-1800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Courier New"/>
              <a:buChar char="o"/>
            </a:pPr>
            <a:r>
              <a:rPr b="0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Helps to potentially compare with other models at later stage </a:t>
            </a:r>
            <a:endParaRPr/>
          </a:p>
          <a:p>
            <a:pPr indent="-1800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Courier New"/>
              <a:buChar char="o"/>
            </a:pPr>
            <a:r>
              <a:rPr b="0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More easily share results between modellers &amp; users </a:t>
            </a:r>
            <a:endParaRPr/>
          </a:p>
          <a:p>
            <a:pPr indent="-1800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Courier New"/>
              <a:buChar char="o"/>
            </a:pPr>
            <a:r>
              <a:rPr b="0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Gives clear view of whether to implement models operationally.</a:t>
            </a:r>
            <a:endParaRPr/>
          </a:p>
        </p:txBody>
      </p:sp>
      <p:sp>
        <p:nvSpPr>
          <p:cNvPr id="159" name="Google Shape;159;p9"/>
          <p:cNvSpPr/>
          <p:nvPr/>
        </p:nvSpPr>
        <p:spPr>
          <a:xfrm>
            <a:off x="827584" y="3232442"/>
            <a:ext cx="6480720" cy="1643564"/>
          </a:xfrm>
          <a:prstGeom prst="rect">
            <a:avLst/>
          </a:prstGeom>
          <a:noFill/>
          <a:ln cap="flat" cmpd="sng" w="9525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9"/>
          <p:cNvSpPr txBox="1"/>
          <p:nvPr/>
        </p:nvSpPr>
        <p:spPr>
          <a:xfrm>
            <a:off x="107504" y="1347614"/>
            <a:ext cx="2736304" cy="877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Partners (subject matter experts)</a:t>
            </a:r>
            <a:endParaRPr/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Develop verification code</a:t>
            </a:r>
            <a:endParaRPr/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Specify environment needed to run code (python packages, etc)</a:t>
            </a:r>
            <a:endParaRPr/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Provide list of truth data </a:t>
            </a:r>
            <a:endParaRPr/>
          </a:p>
        </p:txBody>
      </p:sp>
      <p:sp>
        <p:nvSpPr>
          <p:cNvPr id="161" name="Google Shape;161;p9"/>
          <p:cNvSpPr txBox="1"/>
          <p:nvPr/>
        </p:nvSpPr>
        <p:spPr>
          <a:xfrm>
            <a:off x="3131840" y="1478563"/>
            <a:ext cx="2952328" cy="877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Met Office Tech</a:t>
            </a:r>
            <a:endParaRPr/>
          </a:p>
          <a:p>
            <a:pPr indent="-171450" lvl="0" marL="17145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-"/>
            </a:pPr>
            <a:r>
              <a:rPr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Provide AWS verification environment</a:t>
            </a:r>
            <a:endParaRPr/>
          </a:p>
          <a:p>
            <a:pPr indent="-171450" lvl="0" marL="17145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-"/>
            </a:pPr>
            <a:r>
              <a:rPr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Provide data feed APIs for verification data for each partner model</a:t>
            </a:r>
            <a:endParaRPr/>
          </a:p>
          <a:p>
            <a:pPr indent="-171450" lvl="0" marL="17145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-"/>
            </a:pPr>
            <a:r>
              <a:rPr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Route output to Dashboard</a:t>
            </a:r>
            <a:endParaRPr/>
          </a:p>
        </p:txBody>
      </p:sp>
      <p:sp>
        <p:nvSpPr>
          <p:cNvPr id="162" name="Google Shape;162;p9"/>
          <p:cNvSpPr txBox="1"/>
          <p:nvPr/>
        </p:nvSpPr>
        <p:spPr>
          <a:xfrm>
            <a:off x="6156176" y="1719073"/>
            <a:ext cx="2952328" cy="1034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Partners</a:t>
            </a:r>
            <a:endParaRPr/>
          </a:p>
          <a:p>
            <a:pPr indent="-171450" lvl="0" marL="17145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-"/>
            </a:pPr>
            <a:r>
              <a:rPr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Run verification code on AWS environment</a:t>
            </a:r>
            <a:endParaRPr/>
          </a:p>
          <a:p>
            <a:pPr indent="-171450" lvl="0" marL="17145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-"/>
            </a:pPr>
            <a:r>
              <a:rPr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model output endpoints &amp; truth source endpoints</a:t>
            </a:r>
            <a:endParaRPr/>
          </a:p>
          <a:p>
            <a:pPr indent="-171450" lvl="0" marL="17145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-"/>
            </a:pPr>
            <a:r>
              <a:rPr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View metrics on Dashboard</a:t>
            </a:r>
            <a:endParaRPr/>
          </a:p>
        </p:txBody>
      </p:sp>
      <p:sp>
        <p:nvSpPr>
          <p:cNvPr id="163" name="Google Shape;163;p9"/>
          <p:cNvSpPr/>
          <p:nvPr/>
        </p:nvSpPr>
        <p:spPr>
          <a:xfrm>
            <a:off x="113365" y="1275606"/>
            <a:ext cx="2808312" cy="1034129"/>
          </a:xfrm>
          <a:prstGeom prst="rect">
            <a:avLst/>
          </a:prstGeom>
          <a:noFill/>
          <a:ln cap="flat" cmpd="sng" w="9525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9"/>
          <p:cNvSpPr/>
          <p:nvPr/>
        </p:nvSpPr>
        <p:spPr>
          <a:xfrm>
            <a:off x="3101524" y="1393605"/>
            <a:ext cx="2910636" cy="1034129"/>
          </a:xfrm>
          <a:prstGeom prst="rect">
            <a:avLst/>
          </a:prstGeom>
          <a:noFill/>
          <a:ln cap="flat" cmpd="sng" w="9525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9"/>
          <p:cNvSpPr/>
          <p:nvPr/>
        </p:nvSpPr>
        <p:spPr>
          <a:xfrm>
            <a:off x="6156176" y="1666998"/>
            <a:ext cx="2808312" cy="1138280"/>
          </a:xfrm>
          <a:prstGeom prst="rect">
            <a:avLst/>
          </a:prstGeom>
          <a:noFill/>
          <a:ln cap="flat" cmpd="sng" w="9525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1" y="2503628"/>
            <a:ext cx="4066463" cy="6438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7" name="Google Shape;167;p9"/>
          <p:cNvCxnSpPr/>
          <p:nvPr/>
        </p:nvCxnSpPr>
        <p:spPr>
          <a:xfrm flipH="1" rot="-5400000">
            <a:off x="1896320" y="1803384"/>
            <a:ext cx="760800" cy="450000"/>
          </a:xfrm>
          <a:prstGeom prst="curvedConnector3">
            <a:avLst>
              <a:gd fmla="val 28489" name="adj1"/>
            </a:avLst>
          </a:prstGeom>
          <a:noFill/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Blank master">
  <a:themeElements>
    <a:clrScheme name="Corporate pallette">
      <a:dk1>
        <a:srgbClr val="000000"/>
      </a:dk1>
      <a:lt1>
        <a:srgbClr val="FFFFFF"/>
      </a:lt1>
      <a:dk2>
        <a:srgbClr val="9CA299"/>
      </a:dk2>
      <a:lt2>
        <a:srgbClr val="00ADD0"/>
      </a:lt2>
      <a:accent1>
        <a:srgbClr val="8F8DCB"/>
      </a:accent1>
      <a:accent2>
        <a:srgbClr val="878800"/>
      </a:accent2>
      <a:accent3>
        <a:srgbClr val="031F73"/>
      </a:accent3>
      <a:accent4>
        <a:srgbClr val="9CA299"/>
      </a:accent4>
      <a:accent5>
        <a:srgbClr val="CCFF33"/>
      </a:accent5>
      <a:accent6>
        <a:srgbClr val="D7A900"/>
      </a:accent6>
      <a:hlink>
        <a:srgbClr val="9CA299"/>
      </a:hlink>
      <a:folHlink>
        <a:srgbClr val="ED293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2018-07-03T12:06:04Z</dcterms:created>
</cp:coreProperties>
</file>