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4" r:id="rId6"/>
    <p:sldId id="293" r:id="rId7"/>
    <p:sldId id="258" r:id="rId8"/>
    <p:sldId id="260" r:id="rId9"/>
    <p:sldId id="261" r:id="rId10"/>
    <p:sldId id="301" r:id="rId11"/>
    <p:sldId id="263" r:id="rId12"/>
    <p:sldId id="300" r:id="rId13"/>
    <p:sldId id="286" r:id="rId14"/>
    <p:sldId id="275" r:id="rId15"/>
    <p:sldId id="298" r:id="rId16"/>
    <p:sldId id="299" r:id="rId17"/>
    <p:sldId id="259" r:id="rId18"/>
    <p:sldId id="295" r:id="rId19"/>
    <p:sldId id="296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9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8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9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5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1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7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7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6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4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1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5882-E326-4A19-B383-F3A09EF051F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CD83-0C74-4C84-B4C7-768D7DFE0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1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323" y="1745673"/>
            <a:ext cx="9144000" cy="195983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sz="8900" dirty="0"/>
              <a:t>SWIMMR</a:t>
            </a:r>
            <a:br>
              <a:rPr lang="en-GB" dirty="0"/>
            </a:br>
            <a:r>
              <a:rPr lang="en-GB" sz="2800" dirty="0"/>
              <a:t>Space Weather Innovation, Measurement, Modelling and Risk</a:t>
            </a:r>
            <a:br>
              <a:rPr lang="en-GB" sz="2800" dirty="0"/>
            </a:br>
            <a:r>
              <a:rPr lang="en-GB" sz="2800" dirty="0"/>
              <a:t>A “Wave 2” programme of the UKRI Strategic Priorities Fund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/>
              <a:t>Ian McCrea</a:t>
            </a:r>
          </a:p>
          <a:p>
            <a:r>
              <a:rPr lang="en-GB" sz="3200" dirty="0"/>
              <a:t>STFC Rutherford Appleton Laboratory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646" y="1"/>
            <a:ext cx="2641354" cy="1615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1"/>
            <a:ext cx="204843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1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410" y="135863"/>
            <a:ext cx="6112042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Where is SWIMMR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004"/>
            <a:ext cx="10515600" cy="4351338"/>
          </a:xfrm>
        </p:spPr>
        <p:txBody>
          <a:bodyPr/>
          <a:lstStyle/>
          <a:p>
            <a:r>
              <a:rPr lang="en-GB" dirty="0"/>
              <a:t>Effectively three years into a five-year programme</a:t>
            </a:r>
          </a:p>
          <a:p>
            <a:r>
              <a:rPr lang="en-GB" dirty="0"/>
              <a:t>Ten out of eleven projects up and running</a:t>
            </a:r>
          </a:p>
          <a:p>
            <a:r>
              <a:rPr lang="en-GB" dirty="0"/>
              <a:t>Modelling projects developing well</a:t>
            </a:r>
          </a:p>
          <a:p>
            <a:r>
              <a:rPr lang="en-GB" dirty="0"/>
              <a:t>Handover of six new models to Met Office has now started</a:t>
            </a:r>
          </a:p>
          <a:p>
            <a:r>
              <a:rPr lang="en-GB" dirty="0"/>
              <a:t>Computing framework to enable model transfer progressing well</a:t>
            </a:r>
          </a:p>
          <a:p>
            <a:r>
              <a:rPr lang="en-GB" dirty="0"/>
              <a:t>Signed contract to fly trusted radiation monitors in space (@1200 km)</a:t>
            </a:r>
          </a:p>
          <a:p>
            <a:r>
              <a:rPr lang="en-GB" dirty="0"/>
              <a:t>Tenders out for aviation radiation monitors and new impact studies</a:t>
            </a:r>
          </a:p>
          <a:p>
            <a:r>
              <a:rPr lang="en-GB" dirty="0"/>
              <a:t>Begun development of novel neutron monitors for GLE detection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4047" cy="1597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140" y="1594"/>
            <a:ext cx="248738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745" y="287585"/>
            <a:ext cx="6898104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Where is SWIMMR leading?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1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SWIMMR is not an end in itself.  It is an enabler to get the UK to the next level in space weather monitoring and prediction capability.</a:t>
            </a:r>
          </a:p>
          <a:p>
            <a:r>
              <a:rPr lang="en-GB" dirty="0"/>
              <a:t>Promises a step change in UK modelling capability and the provision of data to support those models</a:t>
            </a:r>
          </a:p>
          <a:p>
            <a:r>
              <a:rPr lang="en-GB" dirty="0"/>
              <a:t>Exemplifies a “research to operations” capability to move models easily from academic to forecasting use – similar to CCMC</a:t>
            </a:r>
          </a:p>
          <a:p>
            <a:r>
              <a:rPr lang="en-GB" dirty="0"/>
              <a:t>Upgrades UK capabilities to produce instruments and provide facilities tuned to user requirements</a:t>
            </a:r>
          </a:p>
          <a:p>
            <a:r>
              <a:rPr lang="en-GB" dirty="0"/>
              <a:t>Helps drive the thinking needed on future research and observational priorities and facilitates discussion with policy makers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98"/>
            <a:ext cx="2024047" cy="159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849" y="142577"/>
            <a:ext cx="248738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724A-A834-4E44-892D-D4652B8F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41" y="135863"/>
            <a:ext cx="678018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GB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11A4-789D-4F51-A306-46EDFE8D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7260" cy="4351338"/>
          </a:xfrm>
        </p:spPr>
        <p:txBody>
          <a:bodyPr>
            <a:normAutofit/>
          </a:bodyPr>
          <a:lstStyle/>
          <a:p>
            <a:r>
              <a:rPr lang="en-GB" dirty="0"/>
              <a:t>Space weather is seen as an area of UK strength</a:t>
            </a:r>
          </a:p>
          <a:p>
            <a:r>
              <a:rPr lang="en-GB" dirty="0"/>
              <a:t>UK Space Strategy (2021) contains strong support for future international collaborations</a:t>
            </a:r>
          </a:p>
          <a:p>
            <a:r>
              <a:rPr lang="en-GB" dirty="0"/>
              <a:t>Bilateral activities with US are seen as especially strategic</a:t>
            </a:r>
          </a:p>
          <a:p>
            <a:r>
              <a:rPr lang="en-GB" dirty="0"/>
              <a:t>If SWIMMR funding uplift is approved, we will add a new activity on future bilateral partnerships</a:t>
            </a:r>
          </a:p>
          <a:p>
            <a:r>
              <a:rPr lang="en-GB" dirty="0"/>
              <a:t>This could cover joint use/benchmarking of models and services</a:t>
            </a:r>
          </a:p>
          <a:p>
            <a:r>
              <a:rPr lang="en-GB" dirty="0"/>
              <a:t>Also joint research/operations (e.g. radiation monitoring for aviation)</a:t>
            </a:r>
          </a:p>
          <a:p>
            <a:r>
              <a:rPr lang="en-GB" dirty="0"/>
              <a:t>SWIMMR follow-on programme might have more international flavour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3CDA0-9400-47EC-B726-4B071984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4047" cy="1597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9EA4E5-2688-4AB8-8BD8-E3647656C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616" y="75108"/>
            <a:ext cx="248738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22B2-F8A6-45F5-A6A5-5EFB2515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F8801-B276-484C-B9EA-861B89546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8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63" y="145008"/>
            <a:ext cx="5630092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What SWIMMR is not!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263" y="1943191"/>
            <a:ext cx="10515600" cy="46212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Not intended as a vehicle for pure blue-skies research</a:t>
            </a:r>
          </a:p>
          <a:p>
            <a:pPr lvl="1"/>
            <a:r>
              <a:rPr lang="en-GB" dirty="0"/>
              <a:t>This is strategic science, directed to government and Met Office priorities</a:t>
            </a:r>
          </a:p>
          <a:p>
            <a:pPr lvl="1"/>
            <a:r>
              <a:rPr lang="en-GB" dirty="0"/>
              <a:t>Government and ministerial Chief Scientist support was crucial to the bid</a:t>
            </a:r>
          </a:p>
          <a:p>
            <a:pPr lvl="1"/>
            <a:endParaRPr lang="en-GB" dirty="0"/>
          </a:p>
          <a:p>
            <a:r>
              <a:rPr lang="en-GB" dirty="0"/>
              <a:t>SWIMMR should deliver on time and in budget</a:t>
            </a:r>
          </a:p>
          <a:p>
            <a:pPr lvl="1"/>
            <a:r>
              <a:rPr lang="en-GB" dirty="0"/>
              <a:t>Funding is conditional on us delivering against the scope of the proposal</a:t>
            </a:r>
          </a:p>
          <a:p>
            <a:pPr lvl="1"/>
            <a:r>
              <a:rPr lang="en-GB" dirty="0"/>
              <a:t>There is significant Monitoring and Evaluation, compared to normal grants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Projects need to stick closely to budget and schedule</a:t>
            </a:r>
          </a:p>
          <a:p>
            <a:pPr lvl="1"/>
            <a:r>
              <a:rPr lang="en-GB" dirty="0"/>
              <a:t>Financial re-profiling of the programme is possible, but bureaucratic</a:t>
            </a:r>
          </a:p>
          <a:p>
            <a:pPr lvl="1"/>
            <a:r>
              <a:rPr lang="en-GB" dirty="0"/>
              <a:t>Next re-profiling opportunity is coming in Autumn 2022</a:t>
            </a:r>
          </a:p>
          <a:p>
            <a:pPr lvl="1"/>
            <a:r>
              <a:rPr lang="en-GB" dirty="0"/>
              <a:t>Possible uplift to SWIMMR budget in next two financial years (</a:t>
            </a:r>
            <a:r>
              <a:rPr lang="en-GB" dirty="0" err="1"/>
              <a:t>tbd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SWIMMR now ends on 31/03/2024</a:t>
            </a:r>
          </a:p>
          <a:p>
            <a:pPr lvl="1"/>
            <a:r>
              <a:rPr lang="en-GB" dirty="0"/>
              <a:t>An extension to March 2024 was requested due to Covid, and approved in April 2021</a:t>
            </a:r>
          </a:p>
          <a:p>
            <a:pPr lvl="1"/>
            <a:r>
              <a:rPr lang="en-GB" dirty="0"/>
              <a:t>There will be no SPF Wave 3, so any follow-on will be a different kind of programme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03" y="0"/>
            <a:ext cx="2639797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18"/>
            <a:ext cx="204843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82" y="271727"/>
            <a:ext cx="7474226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SWIMMR Finances @ April 2021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56591" y="1850653"/>
          <a:ext cx="10644808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1530">
                  <a:extLst>
                    <a:ext uri="{9D8B030D-6E8A-4147-A177-3AD203B41FA5}">
                      <a16:colId xmlns:a16="http://schemas.microsoft.com/office/drawing/2014/main" val="1893106540"/>
                    </a:ext>
                  </a:extLst>
                </a:gridCol>
                <a:gridCol w="1356558">
                  <a:extLst>
                    <a:ext uri="{9D8B030D-6E8A-4147-A177-3AD203B41FA5}">
                      <a16:colId xmlns:a16="http://schemas.microsoft.com/office/drawing/2014/main" val="402087902"/>
                    </a:ext>
                  </a:extLst>
                </a:gridCol>
                <a:gridCol w="1355190">
                  <a:extLst>
                    <a:ext uri="{9D8B030D-6E8A-4147-A177-3AD203B41FA5}">
                      <a16:colId xmlns:a16="http://schemas.microsoft.com/office/drawing/2014/main" val="1021151160"/>
                    </a:ext>
                  </a:extLst>
                </a:gridCol>
                <a:gridCol w="1306011">
                  <a:extLst>
                    <a:ext uri="{9D8B030D-6E8A-4147-A177-3AD203B41FA5}">
                      <a16:colId xmlns:a16="http://schemas.microsoft.com/office/drawing/2014/main" val="1843139071"/>
                    </a:ext>
                  </a:extLst>
                </a:gridCol>
                <a:gridCol w="1306011">
                  <a:extLst>
                    <a:ext uri="{9D8B030D-6E8A-4147-A177-3AD203B41FA5}">
                      <a16:colId xmlns:a16="http://schemas.microsoft.com/office/drawing/2014/main" val="2160189272"/>
                    </a:ext>
                  </a:extLst>
                </a:gridCol>
                <a:gridCol w="1306011">
                  <a:extLst>
                    <a:ext uri="{9D8B030D-6E8A-4147-A177-3AD203B41FA5}">
                      <a16:colId xmlns:a16="http://schemas.microsoft.com/office/drawing/2014/main" val="50826959"/>
                    </a:ext>
                  </a:extLst>
                </a:gridCol>
                <a:gridCol w="923497">
                  <a:extLst>
                    <a:ext uri="{9D8B030D-6E8A-4147-A177-3AD203B41FA5}">
                      <a16:colId xmlns:a16="http://schemas.microsoft.com/office/drawing/2014/main" val="3712878554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Project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FY19/20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FY20/21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FY21/22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FY22/23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FY23/24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57658058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NERC Management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0.090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01484704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SWIMMR N1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0.700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2.170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412016179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SWIMMR N2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0.700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2.170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99334471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N3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0.700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2.170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22927514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N4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0.430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0.640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1.740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90916465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N5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0.270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0.340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0.340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0.070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37554170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NERC OpEx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0.060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0.070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0.070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0.070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217017938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0.090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2.460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3.120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3.530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0.610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9.830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45585673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4047" cy="159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74" y="0"/>
            <a:ext cx="263979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6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669" y="235073"/>
            <a:ext cx="7643192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SWIMMR Finances @ April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4047" cy="159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797" y="-18290"/>
            <a:ext cx="2487174" cy="161558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2472" y="1850653"/>
          <a:ext cx="10987711" cy="4927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673">
                  <a:extLst>
                    <a:ext uri="{9D8B030D-6E8A-4147-A177-3AD203B41FA5}">
                      <a16:colId xmlns:a16="http://schemas.microsoft.com/office/drawing/2014/main" val="2552402691"/>
                    </a:ext>
                  </a:extLst>
                </a:gridCol>
                <a:gridCol w="1569673">
                  <a:extLst>
                    <a:ext uri="{9D8B030D-6E8A-4147-A177-3AD203B41FA5}">
                      <a16:colId xmlns:a16="http://schemas.microsoft.com/office/drawing/2014/main" val="2662171202"/>
                    </a:ext>
                  </a:extLst>
                </a:gridCol>
                <a:gridCol w="1569673">
                  <a:extLst>
                    <a:ext uri="{9D8B030D-6E8A-4147-A177-3AD203B41FA5}">
                      <a16:colId xmlns:a16="http://schemas.microsoft.com/office/drawing/2014/main" val="781651829"/>
                    </a:ext>
                  </a:extLst>
                </a:gridCol>
                <a:gridCol w="1569673">
                  <a:extLst>
                    <a:ext uri="{9D8B030D-6E8A-4147-A177-3AD203B41FA5}">
                      <a16:colId xmlns:a16="http://schemas.microsoft.com/office/drawing/2014/main" val="3946712829"/>
                    </a:ext>
                  </a:extLst>
                </a:gridCol>
                <a:gridCol w="1569673">
                  <a:extLst>
                    <a:ext uri="{9D8B030D-6E8A-4147-A177-3AD203B41FA5}">
                      <a16:colId xmlns:a16="http://schemas.microsoft.com/office/drawing/2014/main" val="2852817320"/>
                    </a:ext>
                  </a:extLst>
                </a:gridCol>
                <a:gridCol w="1569673">
                  <a:extLst>
                    <a:ext uri="{9D8B030D-6E8A-4147-A177-3AD203B41FA5}">
                      <a16:colId xmlns:a16="http://schemas.microsoft.com/office/drawing/2014/main" val="2409571504"/>
                    </a:ext>
                  </a:extLst>
                </a:gridCol>
                <a:gridCol w="1569673">
                  <a:extLst>
                    <a:ext uri="{9D8B030D-6E8A-4147-A177-3AD203B41FA5}">
                      <a16:colId xmlns:a16="http://schemas.microsoft.com/office/drawing/2014/main" val="1295649194"/>
                    </a:ext>
                  </a:extLst>
                </a:gridCol>
              </a:tblGrid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Project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FY19/20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FY20/21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FY21/22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FY22/23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FY23/24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34349986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Management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0.165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0.025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0.680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88141118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S1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0.264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1.960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1.230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5.504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4490232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S2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0.085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0.655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36439513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S3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0.300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0.260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0.921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00797608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S4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0.075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0.075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0.450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08044615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S5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0.700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1.400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55428314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SWIMMR S6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91892874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STFC OpEx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0.060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0.070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0.044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0.290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69956762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2.930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3.705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2.224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10.200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4621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36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03" y="0"/>
            <a:ext cx="2639797" cy="1615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461" y="145008"/>
            <a:ext cx="7513639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UK Space Weather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0" y="1825625"/>
            <a:ext cx="10820399" cy="47429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48434" cy="1615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899" y="2852530"/>
            <a:ext cx="434340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SWIMMR Governance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56783" y="4084983"/>
            <a:ext cx="9939" cy="99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15299" y="4084983"/>
            <a:ext cx="0" cy="99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37104" y="3538330"/>
            <a:ext cx="2405270" cy="596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46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05" y="220116"/>
            <a:ext cx="6776581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Severe Space Weather and the UK National Risk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74" y="208867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Space weather first added to UK National Risk Register of Civil Emergencies in 2011</a:t>
            </a:r>
          </a:p>
          <a:p>
            <a:r>
              <a:rPr lang="en-GB" dirty="0"/>
              <a:t>Led to the designation of BEIS as the risk-owning UK ministry and creation of Met Office Space Weather Operations Centre </a:t>
            </a:r>
          </a:p>
          <a:p>
            <a:r>
              <a:rPr lang="en-GB" dirty="0"/>
              <a:t>Long-standing discussion of how to translate UK space weather research into operational capabilities led to first proposal in July 2018</a:t>
            </a:r>
          </a:p>
          <a:p>
            <a:r>
              <a:rPr lang="en-GB" dirty="0"/>
              <a:t>Submitted to “STFC Priority Projects” call – essentially a call for bright ideas for future programmes, with no obvious source of funding</a:t>
            </a:r>
          </a:p>
          <a:p>
            <a:r>
              <a:rPr lang="en-GB" dirty="0"/>
              <a:t>STFC Strategy Director liked the idea and pushed us toward the UK Strategic Priorities Fund, managed by UKRI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48434" cy="161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203" y="75108"/>
            <a:ext cx="263979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144663"/>
            <a:ext cx="11624154" cy="6651120"/>
          </a:xfrm>
        </p:spPr>
      </p:pic>
    </p:spTree>
    <p:extLst>
      <p:ext uri="{BB962C8B-B14F-4D97-AF65-F5344CB8AC3E}">
        <p14:creationId xmlns:p14="http://schemas.microsoft.com/office/powerpoint/2010/main" val="136690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909" y="250031"/>
            <a:ext cx="4595949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What is SWIMMR?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217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endParaRPr lang="en-GB" dirty="0"/>
          </a:p>
          <a:p>
            <a:r>
              <a:rPr lang="en-GB" sz="4400" dirty="0"/>
              <a:t>A £19.9M five-year (originally four) programme in SPF Wave 2, delivered via NERC and STFC</a:t>
            </a:r>
          </a:p>
          <a:p>
            <a:endParaRPr lang="en-GB" sz="4400" dirty="0"/>
          </a:p>
          <a:p>
            <a:r>
              <a:rPr lang="en-GB" sz="4400" dirty="0"/>
              <a:t>To develop and deploy new instruments, models and test facilities to support the UK space weather community and national capabilities in MOSWOC</a:t>
            </a:r>
          </a:p>
          <a:p>
            <a:endParaRPr lang="en-GB" sz="4400" dirty="0"/>
          </a:p>
          <a:p>
            <a:r>
              <a:rPr lang="en-GB" sz="4400" dirty="0"/>
              <a:t>Directly addresses priorities identified by UK ministries (BEIS, MoD and DfT) – based on input from MOSWOC and senior members of the academic community</a:t>
            </a:r>
          </a:p>
          <a:p>
            <a:endParaRPr lang="en-GB" sz="4400" dirty="0"/>
          </a:p>
          <a:p>
            <a:r>
              <a:rPr lang="en-GB" sz="4400" dirty="0"/>
              <a:t>Aimed at improving predictions and establishing a legacy of enhanced operational capabilities, which aligns with National Space Weather Preparedness Strategy and UK National Space Strategy (both issued September 2021)</a:t>
            </a:r>
            <a:endParaRPr lang="en-GB" sz="4400" dirty="0">
              <a:cs typeface="Calibri"/>
            </a:endParaRPr>
          </a:p>
          <a:p>
            <a:endParaRPr lang="en-GB" sz="4400" dirty="0"/>
          </a:p>
          <a:p>
            <a:r>
              <a:rPr lang="en-GB" sz="4400" dirty="0"/>
              <a:t>SWIMMR ends in March 2024 (one-year extension to original proposal) – currently working on ways to fund a follow-on programme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03" y="0"/>
            <a:ext cx="2639797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843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489" y="220116"/>
            <a:ext cx="6433260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The SWIMMR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58" y="209133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Eleven projects, divided almost equally between STFC and NERC</a:t>
            </a:r>
          </a:p>
          <a:p>
            <a:endParaRPr lang="en-GB" dirty="0"/>
          </a:p>
          <a:p>
            <a:r>
              <a:rPr lang="en-GB" dirty="0"/>
              <a:t>Delivered through NERC (total budget £9.8M)</a:t>
            </a:r>
          </a:p>
          <a:p>
            <a:pPr lvl="1" fontAlgn="base"/>
            <a:r>
              <a:rPr lang="en-GB" dirty="0"/>
              <a:t>N1: Improvement of satellite risk forecasts (budget £1.9M)</a:t>
            </a:r>
          </a:p>
          <a:p>
            <a:pPr lvl="1" fontAlgn="base"/>
            <a:r>
              <a:rPr lang="en-GB" dirty="0"/>
              <a:t>N2: Improvement of aviation risk forecasts (budget £1.6M)</a:t>
            </a:r>
          </a:p>
          <a:p>
            <a:pPr lvl="1" fontAlgn="base"/>
            <a:r>
              <a:rPr lang="en-GB" dirty="0"/>
              <a:t>N3: Improved forecasting for GNSS and HF communications (budget £2M)</a:t>
            </a:r>
          </a:p>
          <a:p>
            <a:pPr lvl="1" fontAlgn="base"/>
            <a:r>
              <a:rPr lang="en-GB" dirty="0"/>
              <a:t>N4: Improved forecasting of ground level current effects (budget £2M)</a:t>
            </a:r>
          </a:p>
          <a:p>
            <a:pPr lvl="1" fontAlgn="base"/>
            <a:r>
              <a:rPr lang="en-GB" dirty="0"/>
              <a:t>N5: Improved forecasts of satellite drag (budget £1.1M)</a:t>
            </a:r>
          </a:p>
          <a:p>
            <a:endParaRPr lang="en-GB" dirty="0"/>
          </a:p>
          <a:p>
            <a:r>
              <a:rPr lang="en-GB" dirty="0"/>
              <a:t>Funding for all five NERC topics started on June 1</a:t>
            </a:r>
            <a:r>
              <a:rPr lang="en-GB" baseline="30000" dirty="0"/>
              <a:t>st</a:t>
            </a:r>
            <a:r>
              <a:rPr lang="en-GB" dirty="0"/>
              <a:t> 2020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03" y="75108"/>
            <a:ext cx="2639797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843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340" y="287585"/>
            <a:ext cx="6346030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The SWIMMR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6" y="227331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Delivered through STFC (total budget £10.2M):</a:t>
            </a:r>
          </a:p>
          <a:p>
            <a:pPr lvl="1" fontAlgn="base"/>
            <a:r>
              <a:rPr lang="en-GB" dirty="0"/>
              <a:t>S1: In-situ radiation measurements for space and aviation (budget £5.7M)</a:t>
            </a:r>
          </a:p>
          <a:p>
            <a:pPr lvl="1" fontAlgn="base"/>
            <a:r>
              <a:rPr lang="en-GB" dirty="0"/>
              <a:t>S2: Support for technology testing and modelling (budget £655k)</a:t>
            </a:r>
          </a:p>
          <a:p>
            <a:pPr lvl="1" fontAlgn="base"/>
            <a:r>
              <a:rPr lang="en-GB" dirty="0"/>
              <a:t>S3: Support for the transition from research to operations (budget £920k)</a:t>
            </a:r>
          </a:p>
          <a:p>
            <a:pPr lvl="1" fontAlgn="base"/>
            <a:r>
              <a:rPr lang="en-GB" dirty="0"/>
              <a:t>S4: Forecasting from the Sun to L1 (budget £450k)</a:t>
            </a:r>
          </a:p>
          <a:p>
            <a:pPr lvl="1" fontAlgn="base"/>
            <a:r>
              <a:rPr lang="en-GB" dirty="0"/>
              <a:t>S5: Support for a ground radiation monitoring network (budget £1.4M)</a:t>
            </a:r>
          </a:p>
          <a:p>
            <a:pPr lvl="1" fontAlgn="base"/>
            <a:r>
              <a:rPr lang="en-GB" dirty="0"/>
              <a:t>S6: Production of an updated space weather impact study (budget £300K)</a:t>
            </a:r>
          </a:p>
          <a:p>
            <a:endParaRPr lang="en-GB" dirty="0"/>
          </a:p>
          <a:p>
            <a:r>
              <a:rPr lang="en-GB" dirty="0"/>
              <a:t>S6 project not yet awarded – currently under tender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03" y="142577"/>
            <a:ext cx="2639797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843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9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340" y="287585"/>
            <a:ext cx="6346030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     Meeting User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39" y="2273313"/>
            <a:ext cx="1086978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Nowcasts, forecasts, reconstructions to retrospectively attribute effects</a:t>
            </a:r>
          </a:p>
          <a:p>
            <a:pPr lvl="1" fontAlgn="base"/>
            <a:r>
              <a:rPr lang="en-GB" dirty="0"/>
              <a:t>N1: Spacecraft and electronic technologies</a:t>
            </a:r>
          </a:p>
          <a:p>
            <a:pPr lvl="1" fontAlgn="base"/>
            <a:r>
              <a:rPr lang="en-GB" dirty="0"/>
              <a:t>N2: Aircraft and high-altitude aviation</a:t>
            </a:r>
          </a:p>
          <a:p>
            <a:pPr lvl="1" fontAlgn="base"/>
            <a:r>
              <a:rPr lang="en-GB" dirty="0"/>
              <a:t>N3: Position, Navigation, Timing and Communications</a:t>
            </a:r>
          </a:p>
          <a:p>
            <a:pPr lvl="1" fontAlgn="base"/>
            <a:r>
              <a:rPr lang="en-GB" dirty="0"/>
              <a:t>N5: Re-entry, orbit determination and collision risk</a:t>
            </a:r>
          </a:p>
          <a:p>
            <a:pPr lvl="1" fontAlgn="base"/>
            <a:r>
              <a:rPr lang="en-GB" dirty="0"/>
              <a:t>N4: Power grids, gas pipelines and rail network</a:t>
            </a:r>
          </a:p>
          <a:p>
            <a:pPr lvl="1" fontAlgn="base"/>
            <a:r>
              <a:rPr lang="en-GB" dirty="0"/>
              <a:t>S4: Multiple sectors benefit from improved solar wind and CME forecasts</a:t>
            </a:r>
          </a:p>
          <a:p>
            <a:endParaRPr lang="en-GB" dirty="0"/>
          </a:p>
          <a:p>
            <a:r>
              <a:rPr lang="en-GB" dirty="0"/>
              <a:t>S1, S5 provide new sources of radiation data</a:t>
            </a:r>
          </a:p>
          <a:p>
            <a:r>
              <a:rPr lang="en-GB" dirty="0"/>
              <a:t>S2 provides new testing facilities and capabilities for radiation resilience</a:t>
            </a:r>
          </a:p>
          <a:p>
            <a:r>
              <a:rPr lang="en-GB" dirty="0"/>
              <a:t>S3 provides a framework for migrating and operationalising research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03" y="142577"/>
            <a:ext cx="2639797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843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7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727" y="276681"/>
            <a:ext cx="5286802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SWIMMR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9316"/>
            <a:ext cx="10515600" cy="440260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SWIMMR will add the following new models to MOSWOC: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BAS Radiation Belt Model</a:t>
            </a:r>
          </a:p>
          <a:p>
            <a:pPr lvl="2"/>
            <a:r>
              <a:rPr lang="en-GB" dirty="0"/>
              <a:t>With electron and proton forecasts and extension to LEO</a:t>
            </a:r>
          </a:p>
          <a:p>
            <a:pPr lvl="1"/>
            <a:r>
              <a:rPr lang="en-GB" dirty="0"/>
              <a:t>University of Surrey MAIRE+ model (aviation radiation)</a:t>
            </a:r>
          </a:p>
          <a:p>
            <a:pPr lvl="2"/>
            <a:r>
              <a:rPr lang="en-GB" dirty="0"/>
              <a:t>Incorporates SPARX energetic electron model (</a:t>
            </a:r>
            <a:r>
              <a:rPr lang="en-GB" dirty="0" err="1"/>
              <a:t>Univ</a:t>
            </a:r>
            <a:r>
              <a:rPr lang="en-GB" dirty="0"/>
              <a:t> of Central Lancashire)</a:t>
            </a:r>
          </a:p>
          <a:p>
            <a:pPr lvl="1"/>
            <a:r>
              <a:rPr lang="en-GB" dirty="0"/>
              <a:t>BGS Near Real Time models of Ground Electric Field and Geomagnetic Field</a:t>
            </a:r>
          </a:p>
          <a:p>
            <a:pPr lvl="2"/>
            <a:r>
              <a:rPr lang="en-GB" dirty="0"/>
              <a:t>With UK grid/pipeline models</a:t>
            </a:r>
          </a:p>
          <a:p>
            <a:pPr lvl="2"/>
            <a:r>
              <a:rPr lang="en-GB" dirty="0"/>
              <a:t>Underpinned by improved UK ground conductivity model</a:t>
            </a:r>
          </a:p>
          <a:p>
            <a:pPr lvl="1"/>
            <a:r>
              <a:rPr lang="en-GB" dirty="0"/>
              <a:t>New modules for improved solar wind modelling</a:t>
            </a:r>
          </a:p>
          <a:p>
            <a:pPr lvl="2"/>
            <a:r>
              <a:rPr lang="en-GB" dirty="0"/>
              <a:t>Coronal models, corona to solar wind coupling, coronagraph tools and solar wind model</a:t>
            </a:r>
          </a:p>
          <a:p>
            <a:pPr lvl="1"/>
            <a:r>
              <a:rPr lang="en-GB" dirty="0"/>
              <a:t>Near Real Time Assimilative Ionosphere/Thermosphere Model </a:t>
            </a:r>
          </a:p>
          <a:p>
            <a:pPr lvl="2"/>
            <a:r>
              <a:rPr lang="en-GB" dirty="0"/>
              <a:t>Based on University of Birmingham AEGIS system  (with Bath, Lancaster, Leeds, Leicester)</a:t>
            </a:r>
          </a:p>
          <a:p>
            <a:pPr lvl="2"/>
            <a:r>
              <a:rPr lang="en-GB" dirty="0"/>
              <a:t>Products for HF, absorption, scintillations and gradients</a:t>
            </a:r>
          </a:p>
          <a:p>
            <a:pPr lvl="2"/>
            <a:r>
              <a:rPr lang="en-GB" dirty="0"/>
              <a:t>Orbit propagator for </a:t>
            </a:r>
            <a:r>
              <a:rPr lang="en-GB" dirty="0" err="1"/>
              <a:t>thermospheric</a:t>
            </a:r>
            <a:r>
              <a:rPr lang="en-GB" dirty="0"/>
              <a:t> effects on satellite orbits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03" y="0"/>
            <a:ext cx="2639797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843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727" y="276681"/>
            <a:ext cx="5286802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SWIMMR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9316"/>
            <a:ext cx="10515600" cy="440260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SWIMMR will add the following new instrument/data capabilities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Radiation monitors</a:t>
            </a:r>
          </a:p>
          <a:p>
            <a:pPr lvl="2"/>
            <a:r>
              <a:rPr lang="en-GB" dirty="0"/>
              <a:t>Radiation monitor in 1200km high-inclination orbit (</a:t>
            </a:r>
            <a:r>
              <a:rPr lang="en-GB" dirty="0" err="1"/>
              <a:t>cf</a:t>
            </a:r>
            <a:r>
              <a:rPr lang="en-GB" dirty="0"/>
              <a:t> </a:t>
            </a:r>
            <a:r>
              <a:rPr lang="en-GB" dirty="0" err="1"/>
              <a:t>Oneweb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~15 radiation monitors for aviation (mix of aircraft and balloon-borne)</a:t>
            </a:r>
          </a:p>
          <a:p>
            <a:pPr lvl="2"/>
            <a:r>
              <a:rPr lang="en-GB" dirty="0"/>
              <a:t>New design for key technologies of a UK monitor for high altitude/highly elliptical orbits</a:t>
            </a:r>
          </a:p>
          <a:p>
            <a:pPr lvl="1"/>
            <a:r>
              <a:rPr lang="en-GB" dirty="0"/>
              <a:t>Ground-based neutron monitors</a:t>
            </a:r>
          </a:p>
          <a:p>
            <a:pPr lvl="2"/>
            <a:r>
              <a:rPr lang="en-GB" dirty="0"/>
              <a:t>Two new systems for UK operation with novel compact design</a:t>
            </a:r>
          </a:p>
          <a:p>
            <a:pPr lvl="1"/>
            <a:r>
              <a:rPr lang="en-GB" dirty="0"/>
              <a:t>Upgrades to UK neutron testing facility (</a:t>
            </a:r>
            <a:r>
              <a:rPr lang="en-GB" dirty="0" err="1"/>
              <a:t>ChipIr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New collimator system for main facility</a:t>
            </a:r>
          </a:p>
          <a:p>
            <a:pPr lvl="2"/>
            <a:r>
              <a:rPr lang="en-GB" dirty="0"/>
              <a:t>New “small source” system (NILE) for stand-alone, lower energy operations</a:t>
            </a:r>
          </a:p>
          <a:p>
            <a:pPr lvl="1"/>
            <a:r>
              <a:rPr lang="en-GB" dirty="0"/>
              <a:t>New “R2O” environment for migrating models from academic to operational use</a:t>
            </a:r>
          </a:p>
          <a:p>
            <a:pPr lvl="2"/>
            <a:r>
              <a:rPr lang="en-GB" dirty="0"/>
              <a:t>Built on Amazon Web Services, running at UK Met Office</a:t>
            </a:r>
          </a:p>
          <a:p>
            <a:pPr lvl="1"/>
            <a:r>
              <a:rPr lang="en-GB" dirty="0"/>
              <a:t>Multiple new data sources provided to models via Met Office APIs</a:t>
            </a:r>
          </a:p>
          <a:p>
            <a:pPr lvl="2"/>
            <a:r>
              <a:rPr lang="en-GB" dirty="0"/>
              <a:t>Will include data from some of the above sensors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03" y="0"/>
            <a:ext cx="2639797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843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9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89D99AE5C3244B06DA219CECCBBAB" ma:contentTypeVersion="13" ma:contentTypeDescription="Create a new document." ma:contentTypeScope="" ma:versionID="4c5f0ad17baf883c655b8db7ebd5bc84">
  <xsd:schema xmlns:xsd="http://www.w3.org/2001/XMLSchema" xmlns:xs="http://www.w3.org/2001/XMLSchema" xmlns:p="http://schemas.microsoft.com/office/2006/metadata/properties" xmlns:ns3="3305b838-c34c-4bc5-a224-1b5d53e55c3e" xmlns:ns4="84730ed7-a781-4356-b830-974a94e07814" targetNamespace="http://schemas.microsoft.com/office/2006/metadata/properties" ma:root="true" ma:fieldsID="944d3e0c99a484ce701ebf8f0e88fc26" ns3:_="" ns4:_="">
    <xsd:import namespace="3305b838-c34c-4bc5-a224-1b5d53e55c3e"/>
    <xsd:import namespace="84730ed7-a781-4356-b830-974a94e078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5b838-c34c-4bc5-a224-1b5d53e55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30ed7-a781-4356-b830-974a94e078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B0CEED-16A1-45A5-81F8-920DA32493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14DCC-8C8F-498F-8964-96B0D2F04BD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84730ed7-a781-4356-b830-974a94e07814"/>
    <ds:schemaRef ds:uri="3305b838-c34c-4bc5-a224-1b5d53e55c3e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8580B1-547A-4B9C-876A-76DB1EFE1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05b838-c34c-4bc5-a224-1b5d53e55c3e"/>
    <ds:schemaRef ds:uri="84730ed7-a781-4356-b830-974a94e07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9040</TotalTime>
  <Words>1402</Words>
  <Application>Microsoft Office PowerPoint</Application>
  <PresentationFormat>Widescreen</PresentationFormat>
  <Paragraphs>256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SWIMMR Space Weather Innovation, Measurement, Modelling and Risk A “Wave 2” programme of the UKRI Strategic Priorities Fund</vt:lpstr>
      <vt:lpstr>Severe Space Weather and the UK National Risk Register</vt:lpstr>
      <vt:lpstr>PowerPoint Presentation</vt:lpstr>
      <vt:lpstr>What is SWIMMR?</vt:lpstr>
      <vt:lpstr>The SWIMMR Programme</vt:lpstr>
      <vt:lpstr>The SWIMMR Programme</vt:lpstr>
      <vt:lpstr>     Meeting User Needs</vt:lpstr>
      <vt:lpstr>SWIMMR Models</vt:lpstr>
      <vt:lpstr>SWIMMR Instruments</vt:lpstr>
      <vt:lpstr>Where is SWIMMR now?</vt:lpstr>
      <vt:lpstr>Where is SWIMMR leading?</vt:lpstr>
      <vt:lpstr>What happens next?</vt:lpstr>
      <vt:lpstr>PowerPoint Presentation</vt:lpstr>
      <vt:lpstr>What SWIMMR is not!</vt:lpstr>
      <vt:lpstr>SWIMMR Finances @ April 2021</vt:lpstr>
      <vt:lpstr>SWIMMR Finances @ April 2021</vt:lpstr>
      <vt:lpstr>UK Space Weather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SWIMMR Space Weather Innovation, Measurement, Modelling and Risk A “Wave 2” programme of the UKRI Strategic Priorities Fund</dc:title>
  <dc:creator>McCrea, Ian (STFC,RAL,RALSP)</dc:creator>
  <cp:lastModifiedBy>McCrea, Ian (STFC,RAL,RALSP)</cp:lastModifiedBy>
  <cp:revision>91</cp:revision>
  <dcterms:created xsi:type="dcterms:W3CDTF">2021-03-23T10:07:52Z</dcterms:created>
  <dcterms:modified xsi:type="dcterms:W3CDTF">2022-06-09T16:15:09Z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0x01010078A89D99AE5C3244B06DA219CECCBBAB</vt:lpwstr>
  </property>
</Properties>
</file>