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8"/>
  </p:notesMasterIdLst>
  <p:handoutMasterIdLst>
    <p:handoutMasterId r:id="rId19"/>
  </p:handoutMasterIdLst>
  <p:sldIdLst>
    <p:sldId id="256" r:id="rId2"/>
    <p:sldId id="345" r:id="rId3"/>
    <p:sldId id="398" r:id="rId4"/>
    <p:sldId id="349" r:id="rId5"/>
    <p:sldId id="370" r:id="rId6"/>
    <p:sldId id="368" r:id="rId7"/>
    <p:sldId id="369" r:id="rId8"/>
    <p:sldId id="350" r:id="rId9"/>
    <p:sldId id="351" r:id="rId10"/>
    <p:sldId id="352" r:id="rId11"/>
    <p:sldId id="353" r:id="rId12"/>
    <p:sldId id="378" r:id="rId13"/>
    <p:sldId id="386" r:id="rId14"/>
    <p:sldId id="395" r:id="rId15"/>
    <p:sldId id="397" r:id="rId16"/>
    <p:sldId id="323" r:id="rId17"/>
  </p:sldIdLst>
  <p:sldSz cx="12192000" cy="6858000"/>
  <p:notesSz cx="6858000" cy="9144000"/>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0AD47"/>
    <a:srgbClr val="0000FF"/>
    <a:srgbClr val="000000"/>
    <a:srgbClr val="85CBFF"/>
    <a:srgbClr val="0070C0"/>
    <a:srgbClr val="BBC8F1"/>
    <a:srgbClr val="ED7D31"/>
    <a:srgbClr val="4472C4"/>
    <a:srgbClr val="FF66FF"/>
    <a:srgbClr val="FF5D3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3" d="100"/>
          <a:sy n="83" d="100"/>
        </p:scale>
        <p:origin x="614" y="67"/>
      </p:cViewPr>
      <p:guideLst>
        <p:guide orient="horz" pos="2160"/>
        <p:guide pos="3840"/>
      </p:guideLst>
    </p:cSldViewPr>
  </p:slideViewPr>
  <p:notesTextViewPr>
    <p:cViewPr>
      <p:scale>
        <a:sx n="1" d="1"/>
        <a:sy n="1" d="1"/>
      </p:scale>
      <p:origin x="0" y="0"/>
    </p:cViewPr>
  </p:notesTextViewPr>
  <p:sorterViewPr>
    <p:cViewPr>
      <p:scale>
        <a:sx n="60" d="100"/>
        <a:sy n="60" d="100"/>
      </p:scale>
      <p:origin x="0" y="0"/>
    </p:cViewPr>
  </p:sorterViewPr>
  <p:notesViewPr>
    <p:cSldViewPr snapToGrid="0">
      <p:cViewPr varScale="1">
        <p:scale>
          <a:sx n="49" d="100"/>
          <a:sy n="49" d="100"/>
        </p:scale>
        <p:origin x="2668" y="44"/>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0FE9B32-17CA-4613-BD81-4A8F7AAA5B24}"/>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l-GR"/>
          </a:p>
        </p:txBody>
      </p:sp>
      <p:sp>
        <p:nvSpPr>
          <p:cNvPr id="3" name="Date Placeholder 2">
            <a:extLst>
              <a:ext uri="{FF2B5EF4-FFF2-40B4-BE49-F238E27FC236}">
                <a16:creationId xmlns:a16="http://schemas.microsoft.com/office/drawing/2014/main" id="{7A2ED989-400F-4A3D-8CF8-103C4616AE68}"/>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E380ECF9-4529-432F-9D52-7CAB6D4D61D6}" type="datetimeFigureOut">
              <a:rPr lang="el-GR" smtClean="0"/>
              <a:t>10/6/2022</a:t>
            </a:fld>
            <a:endParaRPr lang="el-GR"/>
          </a:p>
        </p:txBody>
      </p:sp>
      <p:sp>
        <p:nvSpPr>
          <p:cNvPr id="4" name="Footer Placeholder 3">
            <a:extLst>
              <a:ext uri="{FF2B5EF4-FFF2-40B4-BE49-F238E27FC236}">
                <a16:creationId xmlns:a16="http://schemas.microsoft.com/office/drawing/2014/main" id="{64ED479F-9464-4877-8A5E-ED2FDC7660CF}"/>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l-GR"/>
          </a:p>
        </p:txBody>
      </p:sp>
      <p:sp>
        <p:nvSpPr>
          <p:cNvPr id="5" name="Slide Number Placeholder 4">
            <a:extLst>
              <a:ext uri="{FF2B5EF4-FFF2-40B4-BE49-F238E27FC236}">
                <a16:creationId xmlns:a16="http://schemas.microsoft.com/office/drawing/2014/main" id="{65EAD862-DF41-4835-9883-A765734D18BC}"/>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8A75BDA-4EED-4ECC-A4CE-35B466D79BBB}" type="slidenum">
              <a:rPr lang="el-GR" smtClean="0"/>
              <a:t>‹#›</a:t>
            </a:fld>
            <a:endParaRPr lang="el-GR"/>
          </a:p>
        </p:txBody>
      </p:sp>
    </p:spTree>
    <p:extLst>
      <p:ext uri="{BB962C8B-B14F-4D97-AF65-F5344CB8AC3E}">
        <p14:creationId xmlns:p14="http://schemas.microsoft.com/office/powerpoint/2010/main" val="350271253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l-GR"/>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84C65D3-F6C4-4548-A8ED-B360D5579176}" type="datetimeFigureOut">
              <a:rPr lang="el-GR" smtClean="0"/>
              <a:t>10/6/2022</a:t>
            </a:fld>
            <a:endParaRPr lang="el-GR"/>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l-GR"/>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l-GR"/>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CDA4DF2-6207-48AA-A02E-2E60B5A9901C}" type="slidenum">
              <a:rPr lang="el-GR" smtClean="0"/>
              <a:t>‹#›</a:t>
            </a:fld>
            <a:endParaRPr lang="el-GR"/>
          </a:p>
        </p:txBody>
      </p:sp>
    </p:spTree>
    <p:extLst>
      <p:ext uri="{BB962C8B-B14F-4D97-AF65-F5344CB8AC3E}">
        <p14:creationId xmlns:p14="http://schemas.microsoft.com/office/powerpoint/2010/main" val="33521367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662FA4-5FC1-4CD0-BEED-29DBB96A527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l-GR"/>
          </a:p>
        </p:txBody>
      </p:sp>
      <p:sp>
        <p:nvSpPr>
          <p:cNvPr id="3" name="Subtitle 2">
            <a:extLst>
              <a:ext uri="{FF2B5EF4-FFF2-40B4-BE49-F238E27FC236}">
                <a16:creationId xmlns:a16="http://schemas.microsoft.com/office/drawing/2014/main" id="{6EDD89F6-C953-4E92-AB74-516DFC973F9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l-GR"/>
          </a:p>
        </p:txBody>
      </p:sp>
      <p:sp>
        <p:nvSpPr>
          <p:cNvPr id="4" name="Date Placeholder 3">
            <a:extLst>
              <a:ext uri="{FF2B5EF4-FFF2-40B4-BE49-F238E27FC236}">
                <a16:creationId xmlns:a16="http://schemas.microsoft.com/office/drawing/2014/main" id="{2B2FF58A-41E0-4587-A6B8-95FB7E10EE66}"/>
              </a:ext>
            </a:extLst>
          </p:cNvPr>
          <p:cNvSpPr>
            <a:spLocks noGrp="1"/>
          </p:cNvSpPr>
          <p:nvPr>
            <p:ph type="dt" sz="half" idx="10"/>
          </p:nvPr>
        </p:nvSpPr>
        <p:spPr/>
        <p:txBody>
          <a:bodyPr/>
          <a:lstStyle/>
          <a:p>
            <a:fld id="{AE5CA302-79AB-4B96-A627-3EBB589F7287}" type="datetimeFigureOut">
              <a:rPr lang="el-GR" smtClean="0"/>
              <a:pPr/>
              <a:t>10/6/2022</a:t>
            </a:fld>
            <a:endParaRPr lang="el-GR"/>
          </a:p>
        </p:txBody>
      </p:sp>
      <p:sp>
        <p:nvSpPr>
          <p:cNvPr id="5" name="Footer Placeholder 4">
            <a:extLst>
              <a:ext uri="{FF2B5EF4-FFF2-40B4-BE49-F238E27FC236}">
                <a16:creationId xmlns:a16="http://schemas.microsoft.com/office/drawing/2014/main" id="{9644A655-7A90-42DE-AFC2-8208504C3BFE}"/>
              </a:ext>
            </a:extLst>
          </p:cNvPr>
          <p:cNvSpPr>
            <a:spLocks noGrp="1"/>
          </p:cNvSpPr>
          <p:nvPr>
            <p:ph type="ftr" sz="quarter" idx="11"/>
          </p:nvPr>
        </p:nvSpPr>
        <p:spPr/>
        <p:txBody>
          <a:bodyPr/>
          <a:lstStyle/>
          <a:p>
            <a:r>
              <a:rPr lang="en-US" dirty="0"/>
              <a:t>TechTIDE KOM REA 24 November 2017 Brussels</a:t>
            </a:r>
            <a:endParaRPr lang="el-GR" dirty="0"/>
          </a:p>
          <a:p>
            <a:endParaRPr lang="el-GR" dirty="0"/>
          </a:p>
        </p:txBody>
      </p:sp>
      <p:sp>
        <p:nvSpPr>
          <p:cNvPr id="6" name="Slide Number Placeholder 5">
            <a:extLst>
              <a:ext uri="{FF2B5EF4-FFF2-40B4-BE49-F238E27FC236}">
                <a16:creationId xmlns:a16="http://schemas.microsoft.com/office/drawing/2014/main" id="{99029F6C-AA7E-4447-BA10-4CF5607690D0}"/>
              </a:ext>
            </a:extLst>
          </p:cNvPr>
          <p:cNvSpPr>
            <a:spLocks noGrp="1"/>
          </p:cNvSpPr>
          <p:nvPr>
            <p:ph type="sldNum" sz="quarter" idx="12"/>
          </p:nvPr>
        </p:nvSpPr>
        <p:spPr/>
        <p:txBody>
          <a:bodyPr/>
          <a:lstStyle/>
          <a:p>
            <a:fld id="{03495A66-45C9-4F88-98B7-ADFA72704779}" type="slidenum">
              <a:rPr lang="el-GR" smtClean="0"/>
              <a:pPr/>
              <a:t>‹#›</a:t>
            </a:fld>
            <a:endParaRPr lang="el-GR"/>
          </a:p>
        </p:txBody>
      </p:sp>
    </p:spTree>
    <p:extLst>
      <p:ext uri="{BB962C8B-B14F-4D97-AF65-F5344CB8AC3E}">
        <p14:creationId xmlns:p14="http://schemas.microsoft.com/office/powerpoint/2010/main" val="17534015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0B68A2-332C-408A-BC12-A80271C60AD5}"/>
              </a:ext>
            </a:extLst>
          </p:cNvPr>
          <p:cNvSpPr>
            <a:spLocks noGrp="1"/>
          </p:cNvSpPr>
          <p:nvPr>
            <p:ph type="title"/>
          </p:nvPr>
        </p:nvSpPr>
        <p:spPr/>
        <p:txBody>
          <a:bodyPr/>
          <a:lstStyle/>
          <a:p>
            <a:r>
              <a:rPr lang="en-US"/>
              <a:t>Click to edit Master title style</a:t>
            </a:r>
            <a:endParaRPr lang="el-GR"/>
          </a:p>
        </p:txBody>
      </p:sp>
      <p:sp>
        <p:nvSpPr>
          <p:cNvPr id="3" name="Vertical Text Placeholder 2">
            <a:extLst>
              <a:ext uri="{FF2B5EF4-FFF2-40B4-BE49-F238E27FC236}">
                <a16:creationId xmlns:a16="http://schemas.microsoft.com/office/drawing/2014/main" id="{77AC870F-DAFC-4F72-A4D0-67CFFD23C867}"/>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Date Placeholder 3">
            <a:extLst>
              <a:ext uri="{FF2B5EF4-FFF2-40B4-BE49-F238E27FC236}">
                <a16:creationId xmlns:a16="http://schemas.microsoft.com/office/drawing/2014/main" id="{539917A9-F6FF-46D7-9F25-ABA6ABFA0CDF}"/>
              </a:ext>
            </a:extLst>
          </p:cNvPr>
          <p:cNvSpPr>
            <a:spLocks noGrp="1"/>
          </p:cNvSpPr>
          <p:nvPr>
            <p:ph type="dt" sz="half" idx="10"/>
          </p:nvPr>
        </p:nvSpPr>
        <p:spPr/>
        <p:txBody>
          <a:bodyPr/>
          <a:lstStyle/>
          <a:p>
            <a:fld id="{AE5CA302-79AB-4B96-A627-3EBB589F7287}" type="datetimeFigureOut">
              <a:rPr lang="el-GR" smtClean="0"/>
              <a:pPr/>
              <a:t>10/6/2022</a:t>
            </a:fld>
            <a:endParaRPr lang="el-GR"/>
          </a:p>
        </p:txBody>
      </p:sp>
      <p:sp>
        <p:nvSpPr>
          <p:cNvPr id="5" name="Footer Placeholder 4">
            <a:extLst>
              <a:ext uri="{FF2B5EF4-FFF2-40B4-BE49-F238E27FC236}">
                <a16:creationId xmlns:a16="http://schemas.microsoft.com/office/drawing/2014/main" id="{35957E26-846E-4B03-BA76-78054FA5077F}"/>
              </a:ext>
            </a:extLst>
          </p:cNvPr>
          <p:cNvSpPr>
            <a:spLocks noGrp="1"/>
          </p:cNvSpPr>
          <p:nvPr>
            <p:ph type="ftr" sz="quarter" idx="11"/>
          </p:nvPr>
        </p:nvSpPr>
        <p:spPr/>
        <p:txBody>
          <a:bodyPr/>
          <a:lstStyle/>
          <a:p>
            <a:endParaRPr lang="el-GR"/>
          </a:p>
        </p:txBody>
      </p:sp>
      <p:sp>
        <p:nvSpPr>
          <p:cNvPr id="6" name="Slide Number Placeholder 5">
            <a:extLst>
              <a:ext uri="{FF2B5EF4-FFF2-40B4-BE49-F238E27FC236}">
                <a16:creationId xmlns:a16="http://schemas.microsoft.com/office/drawing/2014/main" id="{0C5BBDEA-28E9-4E26-AAE2-46CAF0EA27B0}"/>
              </a:ext>
            </a:extLst>
          </p:cNvPr>
          <p:cNvSpPr>
            <a:spLocks noGrp="1"/>
          </p:cNvSpPr>
          <p:nvPr>
            <p:ph type="sldNum" sz="quarter" idx="12"/>
          </p:nvPr>
        </p:nvSpPr>
        <p:spPr/>
        <p:txBody>
          <a:bodyPr/>
          <a:lstStyle/>
          <a:p>
            <a:fld id="{03495A66-45C9-4F88-98B7-ADFA72704779}" type="slidenum">
              <a:rPr lang="el-GR" smtClean="0"/>
              <a:pPr/>
              <a:t>‹#›</a:t>
            </a:fld>
            <a:endParaRPr lang="el-GR"/>
          </a:p>
        </p:txBody>
      </p:sp>
    </p:spTree>
    <p:extLst>
      <p:ext uri="{BB962C8B-B14F-4D97-AF65-F5344CB8AC3E}">
        <p14:creationId xmlns:p14="http://schemas.microsoft.com/office/powerpoint/2010/main" val="19410298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BF45D79-D1FF-4086-8E13-C20734B0EA21}"/>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l-GR"/>
          </a:p>
        </p:txBody>
      </p:sp>
      <p:sp>
        <p:nvSpPr>
          <p:cNvPr id="3" name="Vertical Text Placeholder 2">
            <a:extLst>
              <a:ext uri="{FF2B5EF4-FFF2-40B4-BE49-F238E27FC236}">
                <a16:creationId xmlns:a16="http://schemas.microsoft.com/office/drawing/2014/main" id="{9DA55719-C1AC-44C1-BB26-B7E2DCFD76FC}"/>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Date Placeholder 3">
            <a:extLst>
              <a:ext uri="{FF2B5EF4-FFF2-40B4-BE49-F238E27FC236}">
                <a16:creationId xmlns:a16="http://schemas.microsoft.com/office/drawing/2014/main" id="{9413BC73-08A3-4B51-983C-E33F6D83CC50}"/>
              </a:ext>
            </a:extLst>
          </p:cNvPr>
          <p:cNvSpPr>
            <a:spLocks noGrp="1"/>
          </p:cNvSpPr>
          <p:nvPr>
            <p:ph type="dt" sz="half" idx="10"/>
          </p:nvPr>
        </p:nvSpPr>
        <p:spPr/>
        <p:txBody>
          <a:bodyPr/>
          <a:lstStyle/>
          <a:p>
            <a:fld id="{AE5CA302-79AB-4B96-A627-3EBB589F7287}" type="datetimeFigureOut">
              <a:rPr lang="el-GR" smtClean="0"/>
              <a:pPr/>
              <a:t>10/6/2022</a:t>
            </a:fld>
            <a:endParaRPr lang="el-GR"/>
          </a:p>
        </p:txBody>
      </p:sp>
      <p:sp>
        <p:nvSpPr>
          <p:cNvPr id="5" name="Footer Placeholder 4">
            <a:extLst>
              <a:ext uri="{FF2B5EF4-FFF2-40B4-BE49-F238E27FC236}">
                <a16:creationId xmlns:a16="http://schemas.microsoft.com/office/drawing/2014/main" id="{AFD199FF-A193-4A8F-A043-ECD35DBAC343}"/>
              </a:ext>
            </a:extLst>
          </p:cNvPr>
          <p:cNvSpPr>
            <a:spLocks noGrp="1"/>
          </p:cNvSpPr>
          <p:nvPr>
            <p:ph type="ftr" sz="quarter" idx="11"/>
          </p:nvPr>
        </p:nvSpPr>
        <p:spPr/>
        <p:txBody>
          <a:bodyPr/>
          <a:lstStyle/>
          <a:p>
            <a:endParaRPr lang="el-GR"/>
          </a:p>
        </p:txBody>
      </p:sp>
      <p:sp>
        <p:nvSpPr>
          <p:cNvPr id="6" name="Slide Number Placeholder 5">
            <a:extLst>
              <a:ext uri="{FF2B5EF4-FFF2-40B4-BE49-F238E27FC236}">
                <a16:creationId xmlns:a16="http://schemas.microsoft.com/office/drawing/2014/main" id="{C2851549-8BB0-4798-B0F9-9E7A0CD0A280}"/>
              </a:ext>
            </a:extLst>
          </p:cNvPr>
          <p:cNvSpPr>
            <a:spLocks noGrp="1"/>
          </p:cNvSpPr>
          <p:nvPr>
            <p:ph type="sldNum" sz="quarter" idx="12"/>
          </p:nvPr>
        </p:nvSpPr>
        <p:spPr/>
        <p:txBody>
          <a:bodyPr/>
          <a:lstStyle/>
          <a:p>
            <a:fld id="{03495A66-45C9-4F88-98B7-ADFA72704779}" type="slidenum">
              <a:rPr lang="el-GR" smtClean="0"/>
              <a:pPr/>
              <a:t>‹#›</a:t>
            </a:fld>
            <a:endParaRPr lang="el-GR"/>
          </a:p>
        </p:txBody>
      </p:sp>
    </p:spTree>
    <p:extLst>
      <p:ext uri="{BB962C8B-B14F-4D97-AF65-F5344CB8AC3E}">
        <p14:creationId xmlns:p14="http://schemas.microsoft.com/office/powerpoint/2010/main" val="23775433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4CC5CB-70CF-4316-8727-EA71E85CB4F0}"/>
              </a:ext>
            </a:extLst>
          </p:cNvPr>
          <p:cNvSpPr>
            <a:spLocks noGrp="1"/>
          </p:cNvSpPr>
          <p:nvPr>
            <p:ph type="title"/>
          </p:nvPr>
        </p:nvSpPr>
        <p:spPr/>
        <p:txBody>
          <a:bodyPr/>
          <a:lstStyle/>
          <a:p>
            <a:r>
              <a:rPr lang="en-US"/>
              <a:t>Click to edit Master title style</a:t>
            </a:r>
            <a:endParaRPr lang="el-GR"/>
          </a:p>
        </p:txBody>
      </p:sp>
      <p:sp>
        <p:nvSpPr>
          <p:cNvPr id="3" name="Content Placeholder 2">
            <a:extLst>
              <a:ext uri="{FF2B5EF4-FFF2-40B4-BE49-F238E27FC236}">
                <a16:creationId xmlns:a16="http://schemas.microsoft.com/office/drawing/2014/main" id="{A767AA49-9478-4FA9-91EE-4EFF3A335AF1}"/>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Date Placeholder 3">
            <a:extLst>
              <a:ext uri="{FF2B5EF4-FFF2-40B4-BE49-F238E27FC236}">
                <a16:creationId xmlns:a16="http://schemas.microsoft.com/office/drawing/2014/main" id="{9672923F-4102-455D-83C3-2BED7DB791F5}"/>
              </a:ext>
            </a:extLst>
          </p:cNvPr>
          <p:cNvSpPr>
            <a:spLocks noGrp="1"/>
          </p:cNvSpPr>
          <p:nvPr>
            <p:ph type="dt" sz="half" idx="10"/>
          </p:nvPr>
        </p:nvSpPr>
        <p:spPr/>
        <p:txBody>
          <a:bodyPr/>
          <a:lstStyle/>
          <a:p>
            <a:fld id="{AE5CA302-79AB-4B96-A627-3EBB589F7287}" type="datetimeFigureOut">
              <a:rPr lang="el-GR" smtClean="0"/>
              <a:pPr/>
              <a:t>10/6/2022</a:t>
            </a:fld>
            <a:endParaRPr lang="el-GR"/>
          </a:p>
        </p:txBody>
      </p:sp>
      <p:sp>
        <p:nvSpPr>
          <p:cNvPr id="5" name="Footer Placeholder 4">
            <a:extLst>
              <a:ext uri="{FF2B5EF4-FFF2-40B4-BE49-F238E27FC236}">
                <a16:creationId xmlns:a16="http://schemas.microsoft.com/office/drawing/2014/main" id="{FE0902CC-8176-493F-82F9-E49F7F72FFC0}"/>
              </a:ext>
            </a:extLst>
          </p:cNvPr>
          <p:cNvSpPr>
            <a:spLocks noGrp="1"/>
          </p:cNvSpPr>
          <p:nvPr>
            <p:ph type="ftr" sz="quarter" idx="11"/>
          </p:nvPr>
        </p:nvSpPr>
        <p:spPr/>
        <p:txBody>
          <a:bodyPr/>
          <a:lstStyle/>
          <a:p>
            <a:r>
              <a:rPr lang="en-US" dirty="0"/>
              <a:t>TechTIDE KOM REA 24 November 2017 Brussels</a:t>
            </a:r>
            <a:endParaRPr lang="el-GR" dirty="0"/>
          </a:p>
        </p:txBody>
      </p:sp>
      <p:sp>
        <p:nvSpPr>
          <p:cNvPr id="6" name="Slide Number Placeholder 5">
            <a:extLst>
              <a:ext uri="{FF2B5EF4-FFF2-40B4-BE49-F238E27FC236}">
                <a16:creationId xmlns:a16="http://schemas.microsoft.com/office/drawing/2014/main" id="{D3C61B4C-6A8E-44EA-B3DE-A4E4D28CDCCD}"/>
              </a:ext>
            </a:extLst>
          </p:cNvPr>
          <p:cNvSpPr>
            <a:spLocks noGrp="1"/>
          </p:cNvSpPr>
          <p:nvPr>
            <p:ph type="sldNum" sz="quarter" idx="12"/>
          </p:nvPr>
        </p:nvSpPr>
        <p:spPr/>
        <p:txBody>
          <a:bodyPr/>
          <a:lstStyle/>
          <a:p>
            <a:fld id="{03495A66-45C9-4F88-98B7-ADFA72704779}" type="slidenum">
              <a:rPr lang="el-GR" smtClean="0"/>
              <a:pPr/>
              <a:t>‹#›</a:t>
            </a:fld>
            <a:endParaRPr lang="el-GR"/>
          </a:p>
        </p:txBody>
      </p:sp>
    </p:spTree>
    <p:extLst>
      <p:ext uri="{BB962C8B-B14F-4D97-AF65-F5344CB8AC3E}">
        <p14:creationId xmlns:p14="http://schemas.microsoft.com/office/powerpoint/2010/main" val="7115763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AE56C9-EFC9-4505-8AA9-2446770A801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l-GR"/>
          </a:p>
        </p:txBody>
      </p:sp>
      <p:sp>
        <p:nvSpPr>
          <p:cNvPr id="3" name="Text Placeholder 2">
            <a:extLst>
              <a:ext uri="{FF2B5EF4-FFF2-40B4-BE49-F238E27FC236}">
                <a16:creationId xmlns:a16="http://schemas.microsoft.com/office/drawing/2014/main" id="{D0A2B312-75D1-4762-A00D-63360E75C7B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CF5E2A44-A334-4833-8A41-6A568C695F41}"/>
              </a:ext>
            </a:extLst>
          </p:cNvPr>
          <p:cNvSpPr>
            <a:spLocks noGrp="1"/>
          </p:cNvSpPr>
          <p:nvPr>
            <p:ph type="dt" sz="half" idx="10"/>
          </p:nvPr>
        </p:nvSpPr>
        <p:spPr/>
        <p:txBody>
          <a:bodyPr/>
          <a:lstStyle/>
          <a:p>
            <a:fld id="{AE5CA302-79AB-4B96-A627-3EBB589F7287}" type="datetimeFigureOut">
              <a:rPr lang="el-GR" smtClean="0"/>
              <a:pPr/>
              <a:t>10/6/2022</a:t>
            </a:fld>
            <a:endParaRPr lang="el-GR"/>
          </a:p>
        </p:txBody>
      </p:sp>
      <p:sp>
        <p:nvSpPr>
          <p:cNvPr id="5" name="Footer Placeholder 4">
            <a:extLst>
              <a:ext uri="{FF2B5EF4-FFF2-40B4-BE49-F238E27FC236}">
                <a16:creationId xmlns:a16="http://schemas.microsoft.com/office/drawing/2014/main" id="{A92B9BD1-C086-4008-B161-1CC378521406}"/>
              </a:ext>
            </a:extLst>
          </p:cNvPr>
          <p:cNvSpPr>
            <a:spLocks noGrp="1"/>
          </p:cNvSpPr>
          <p:nvPr>
            <p:ph type="ftr" sz="quarter" idx="11"/>
          </p:nvPr>
        </p:nvSpPr>
        <p:spPr/>
        <p:txBody>
          <a:bodyPr/>
          <a:lstStyle/>
          <a:p>
            <a:r>
              <a:rPr lang="en-US" dirty="0"/>
              <a:t>TechTIDE KOM REA 24 November 2017 Brussels</a:t>
            </a:r>
            <a:endParaRPr lang="el-GR" dirty="0"/>
          </a:p>
          <a:p>
            <a:endParaRPr lang="el-GR" dirty="0"/>
          </a:p>
        </p:txBody>
      </p:sp>
      <p:sp>
        <p:nvSpPr>
          <p:cNvPr id="6" name="Slide Number Placeholder 5">
            <a:extLst>
              <a:ext uri="{FF2B5EF4-FFF2-40B4-BE49-F238E27FC236}">
                <a16:creationId xmlns:a16="http://schemas.microsoft.com/office/drawing/2014/main" id="{276731D1-3CEF-49EB-A365-714BDDFCA37D}"/>
              </a:ext>
            </a:extLst>
          </p:cNvPr>
          <p:cNvSpPr>
            <a:spLocks noGrp="1"/>
          </p:cNvSpPr>
          <p:nvPr>
            <p:ph type="sldNum" sz="quarter" idx="12"/>
          </p:nvPr>
        </p:nvSpPr>
        <p:spPr/>
        <p:txBody>
          <a:bodyPr/>
          <a:lstStyle/>
          <a:p>
            <a:fld id="{03495A66-45C9-4F88-98B7-ADFA72704779}" type="slidenum">
              <a:rPr lang="el-GR" smtClean="0"/>
              <a:pPr/>
              <a:t>‹#›</a:t>
            </a:fld>
            <a:endParaRPr lang="el-GR"/>
          </a:p>
        </p:txBody>
      </p:sp>
    </p:spTree>
    <p:extLst>
      <p:ext uri="{BB962C8B-B14F-4D97-AF65-F5344CB8AC3E}">
        <p14:creationId xmlns:p14="http://schemas.microsoft.com/office/powerpoint/2010/main" val="5661334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A32505-CA62-4B43-A2F8-34ADBC0C1A6D}"/>
              </a:ext>
            </a:extLst>
          </p:cNvPr>
          <p:cNvSpPr>
            <a:spLocks noGrp="1"/>
          </p:cNvSpPr>
          <p:nvPr>
            <p:ph type="title"/>
          </p:nvPr>
        </p:nvSpPr>
        <p:spPr/>
        <p:txBody>
          <a:bodyPr/>
          <a:lstStyle/>
          <a:p>
            <a:r>
              <a:rPr lang="en-US"/>
              <a:t>Click to edit Master title style</a:t>
            </a:r>
            <a:endParaRPr lang="el-GR"/>
          </a:p>
        </p:txBody>
      </p:sp>
      <p:sp>
        <p:nvSpPr>
          <p:cNvPr id="3" name="Content Placeholder 2">
            <a:extLst>
              <a:ext uri="{FF2B5EF4-FFF2-40B4-BE49-F238E27FC236}">
                <a16:creationId xmlns:a16="http://schemas.microsoft.com/office/drawing/2014/main" id="{1BA13287-B7B4-44E6-897C-33DBDDE83E50}"/>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Content Placeholder 3">
            <a:extLst>
              <a:ext uri="{FF2B5EF4-FFF2-40B4-BE49-F238E27FC236}">
                <a16:creationId xmlns:a16="http://schemas.microsoft.com/office/drawing/2014/main" id="{FE9E0A87-F231-49C3-8C96-4DB901C8BB59}"/>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5" name="Date Placeholder 4">
            <a:extLst>
              <a:ext uri="{FF2B5EF4-FFF2-40B4-BE49-F238E27FC236}">
                <a16:creationId xmlns:a16="http://schemas.microsoft.com/office/drawing/2014/main" id="{33F0C3AC-F3EE-4398-96FD-A214FAAA92D7}"/>
              </a:ext>
            </a:extLst>
          </p:cNvPr>
          <p:cNvSpPr>
            <a:spLocks noGrp="1"/>
          </p:cNvSpPr>
          <p:nvPr>
            <p:ph type="dt" sz="half" idx="10"/>
          </p:nvPr>
        </p:nvSpPr>
        <p:spPr/>
        <p:txBody>
          <a:bodyPr/>
          <a:lstStyle/>
          <a:p>
            <a:fld id="{AE5CA302-79AB-4B96-A627-3EBB589F7287}" type="datetimeFigureOut">
              <a:rPr lang="el-GR" smtClean="0"/>
              <a:pPr/>
              <a:t>10/6/2022</a:t>
            </a:fld>
            <a:endParaRPr lang="el-GR"/>
          </a:p>
        </p:txBody>
      </p:sp>
      <p:sp>
        <p:nvSpPr>
          <p:cNvPr id="6" name="Footer Placeholder 5">
            <a:extLst>
              <a:ext uri="{FF2B5EF4-FFF2-40B4-BE49-F238E27FC236}">
                <a16:creationId xmlns:a16="http://schemas.microsoft.com/office/drawing/2014/main" id="{BF6FAC2F-9F99-4170-88EF-00A8153C9D57}"/>
              </a:ext>
            </a:extLst>
          </p:cNvPr>
          <p:cNvSpPr>
            <a:spLocks noGrp="1"/>
          </p:cNvSpPr>
          <p:nvPr>
            <p:ph type="ftr" sz="quarter" idx="11"/>
          </p:nvPr>
        </p:nvSpPr>
        <p:spPr/>
        <p:txBody>
          <a:bodyPr/>
          <a:lstStyle/>
          <a:p>
            <a:endParaRPr lang="el-GR"/>
          </a:p>
        </p:txBody>
      </p:sp>
      <p:sp>
        <p:nvSpPr>
          <p:cNvPr id="7" name="Slide Number Placeholder 6">
            <a:extLst>
              <a:ext uri="{FF2B5EF4-FFF2-40B4-BE49-F238E27FC236}">
                <a16:creationId xmlns:a16="http://schemas.microsoft.com/office/drawing/2014/main" id="{DCA64A5B-D66E-4014-A26B-8A5F1F04F62D}"/>
              </a:ext>
            </a:extLst>
          </p:cNvPr>
          <p:cNvSpPr>
            <a:spLocks noGrp="1"/>
          </p:cNvSpPr>
          <p:nvPr>
            <p:ph type="sldNum" sz="quarter" idx="12"/>
          </p:nvPr>
        </p:nvSpPr>
        <p:spPr/>
        <p:txBody>
          <a:bodyPr/>
          <a:lstStyle/>
          <a:p>
            <a:fld id="{03495A66-45C9-4F88-98B7-ADFA72704779}" type="slidenum">
              <a:rPr lang="el-GR" smtClean="0"/>
              <a:pPr/>
              <a:t>‹#›</a:t>
            </a:fld>
            <a:endParaRPr lang="el-GR"/>
          </a:p>
        </p:txBody>
      </p:sp>
    </p:spTree>
    <p:extLst>
      <p:ext uri="{BB962C8B-B14F-4D97-AF65-F5344CB8AC3E}">
        <p14:creationId xmlns:p14="http://schemas.microsoft.com/office/powerpoint/2010/main" val="35298786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6DAF9C-A447-43C7-86ED-F18F47E57AB0}"/>
              </a:ext>
            </a:extLst>
          </p:cNvPr>
          <p:cNvSpPr>
            <a:spLocks noGrp="1"/>
          </p:cNvSpPr>
          <p:nvPr>
            <p:ph type="title"/>
          </p:nvPr>
        </p:nvSpPr>
        <p:spPr>
          <a:xfrm>
            <a:off x="839788" y="365125"/>
            <a:ext cx="10515600" cy="1325563"/>
          </a:xfrm>
        </p:spPr>
        <p:txBody>
          <a:bodyPr/>
          <a:lstStyle/>
          <a:p>
            <a:r>
              <a:rPr lang="en-US"/>
              <a:t>Click to edit Master title style</a:t>
            </a:r>
            <a:endParaRPr lang="el-GR"/>
          </a:p>
        </p:txBody>
      </p:sp>
      <p:sp>
        <p:nvSpPr>
          <p:cNvPr id="3" name="Text Placeholder 2">
            <a:extLst>
              <a:ext uri="{FF2B5EF4-FFF2-40B4-BE49-F238E27FC236}">
                <a16:creationId xmlns:a16="http://schemas.microsoft.com/office/drawing/2014/main" id="{7B074EAB-1F32-45CC-A976-7869E1F6D44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42AE0E97-334A-4A32-AD8C-A237D869578B}"/>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5" name="Text Placeholder 4">
            <a:extLst>
              <a:ext uri="{FF2B5EF4-FFF2-40B4-BE49-F238E27FC236}">
                <a16:creationId xmlns:a16="http://schemas.microsoft.com/office/drawing/2014/main" id="{7B38FE03-A718-4C52-8454-F1760FF9425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7613BBDB-CD79-4AE1-8E20-55F6442F5C47}"/>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7" name="Date Placeholder 6">
            <a:extLst>
              <a:ext uri="{FF2B5EF4-FFF2-40B4-BE49-F238E27FC236}">
                <a16:creationId xmlns:a16="http://schemas.microsoft.com/office/drawing/2014/main" id="{AC68E562-7C54-4728-8901-58B14F6DEE1C}"/>
              </a:ext>
            </a:extLst>
          </p:cNvPr>
          <p:cNvSpPr>
            <a:spLocks noGrp="1"/>
          </p:cNvSpPr>
          <p:nvPr>
            <p:ph type="dt" sz="half" idx="10"/>
          </p:nvPr>
        </p:nvSpPr>
        <p:spPr/>
        <p:txBody>
          <a:bodyPr/>
          <a:lstStyle/>
          <a:p>
            <a:fld id="{AE5CA302-79AB-4B96-A627-3EBB589F7287}" type="datetimeFigureOut">
              <a:rPr lang="el-GR" smtClean="0"/>
              <a:pPr/>
              <a:t>10/6/2022</a:t>
            </a:fld>
            <a:endParaRPr lang="el-GR"/>
          </a:p>
        </p:txBody>
      </p:sp>
      <p:sp>
        <p:nvSpPr>
          <p:cNvPr id="8" name="Footer Placeholder 7">
            <a:extLst>
              <a:ext uri="{FF2B5EF4-FFF2-40B4-BE49-F238E27FC236}">
                <a16:creationId xmlns:a16="http://schemas.microsoft.com/office/drawing/2014/main" id="{762560EA-DFC5-4486-88B8-7AD293FE679D}"/>
              </a:ext>
            </a:extLst>
          </p:cNvPr>
          <p:cNvSpPr>
            <a:spLocks noGrp="1"/>
          </p:cNvSpPr>
          <p:nvPr>
            <p:ph type="ftr" sz="quarter" idx="11"/>
          </p:nvPr>
        </p:nvSpPr>
        <p:spPr/>
        <p:txBody>
          <a:bodyPr/>
          <a:lstStyle/>
          <a:p>
            <a:endParaRPr lang="el-GR"/>
          </a:p>
        </p:txBody>
      </p:sp>
      <p:sp>
        <p:nvSpPr>
          <p:cNvPr id="9" name="Slide Number Placeholder 8">
            <a:extLst>
              <a:ext uri="{FF2B5EF4-FFF2-40B4-BE49-F238E27FC236}">
                <a16:creationId xmlns:a16="http://schemas.microsoft.com/office/drawing/2014/main" id="{9598A1EA-782C-4D76-8740-F6F099E6A91A}"/>
              </a:ext>
            </a:extLst>
          </p:cNvPr>
          <p:cNvSpPr>
            <a:spLocks noGrp="1"/>
          </p:cNvSpPr>
          <p:nvPr>
            <p:ph type="sldNum" sz="quarter" idx="12"/>
          </p:nvPr>
        </p:nvSpPr>
        <p:spPr/>
        <p:txBody>
          <a:bodyPr/>
          <a:lstStyle/>
          <a:p>
            <a:fld id="{03495A66-45C9-4F88-98B7-ADFA72704779}" type="slidenum">
              <a:rPr lang="el-GR" smtClean="0"/>
              <a:pPr/>
              <a:t>‹#›</a:t>
            </a:fld>
            <a:endParaRPr lang="el-GR"/>
          </a:p>
        </p:txBody>
      </p:sp>
    </p:spTree>
    <p:extLst>
      <p:ext uri="{BB962C8B-B14F-4D97-AF65-F5344CB8AC3E}">
        <p14:creationId xmlns:p14="http://schemas.microsoft.com/office/powerpoint/2010/main" val="21043933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8E277B-0AE9-463A-BFF6-19E8A9BEF372}"/>
              </a:ext>
            </a:extLst>
          </p:cNvPr>
          <p:cNvSpPr>
            <a:spLocks noGrp="1"/>
          </p:cNvSpPr>
          <p:nvPr>
            <p:ph type="title"/>
          </p:nvPr>
        </p:nvSpPr>
        <p:spPr/>
        <p:txBody>
          <a:bodyPr/>
          <a:lstStyle/>
          <a:p>
            <a:r>
              <a:rPr lang="en-US"/>
              <a:t>Click to edit Master title style</a:t>
            </a:r>
            <a:endParaRPr lang="el-GR"/>
          </a:p>
        </p:txBody>
      </p:sp>
      <p:sp>
        <p:nvSpPr>
          <p:cNvPr id="3" name="Date Placeholder 2">
            <a:extLst>
              <a:ext uri="{FF2B5EF4-FFF2-40B4-BE49-F238E27FC236}">
                <a16:creationId xmlns:a16="http://schemas.microsoft.com/office/drawing/2014/main" id="{312EB7EC-8B58-4C61-B8D4-AF0B638F0A04}"/>
              </a:ext>
            </a:extLst>
          </p:cNvPr>
          <p:cNvSpPr>
            <a:spLocks noGrp="1"/>
          </p:cNvSpPr>
          <p:nvPr>
            <p:ph type="dt" sz="half" idx="10"/>
          </p:nvPr>
        </p:nvSpPr>
        <p:spPr/>
        <p:txBody>
          <a:bodyPr/>
          <a:lstStyle/>
          <a:p>
            <a:fld id="{AE5CA302-79AB-4B96-A627-3EBB589F7287}" type="datetimeFigureOut">
              <a:rPr lang="el-GR" smtClean="0"/>
              <a:pPr/>
              <a:t>10/6/2022</a:t>
            </a:fld>
            <a:endParaRPr lang="el-GR"/>
          </a:p>
        </p:txBody>
      </p:sp>
      <p:sp>
        <p:nvSpPr>
          <p:cNvPr id="4" name="Footer Placeholder 3">
            <a:extLst>
              <a:ext uri="{FF2B5EF4-FFF2-40B4-BE49-F238E27FC236}">
                <a16:creationId xmlns:a16="http://schemas.microsoft.com/office/drawing/2014/main" id="{E3C23AD5-5A48-4850-AC85-BE000FA89E30}"/>
              </a:ext>
            </a:extLst>
          </p:cNvPr>
          <p:cNvSpPr>
            <a:spLocks noGrp="1"/>
          </p:cNvSpPr>
          <p:nvPr>
            <p:ph type="ftr" sz="quarter" idx="11"/>
          </p:nvPr>
        </p:nvSpPr>
        <p:spPr/>
        <p:txBody>
          <a:bodyPr/>
          <a:lstStyle/>
          <a:p>
            <a:r>
              <a:rPr lang="en-US" dirty="0"/>
              <a:t>TechTIDE KOM REA 24 November 2017 Brussels</a:t>
            </a:r>
            <a:endParaRPr lang="el-GR" dirty="0"/>
          </a:p>
          <a:p>
            <a:endParaRPr lang="el-GR" dirty="0"/>
          </a:p>
        </p:txBody>
      </p:sp>
      <p:sp>
        <p:nvSpPr>
          <p:cNvPr id="5" name="Slide Number Placeholder 4">
            <a:extLst>
              <a:ext uri="{FF2B5EF4-FFF2-40B4-BE49-F238E27FC236}">
                <a16:creationId xmlns:a16="http://schemas.microsoft.com/office/drawing/2014/main" id="{38E07D33-A22D-4330-98D6-6BD633D485C5}"/>
              </a:ext>
            </a:extLst>
          </p:cNvPr>
          <p:cNvSpPr>
            <a:spLocks noGrp="1"/>
          </p:cNvSpPr>
          <p:nvPr>
            <p:ph type="sldNum" sz="quarter" idx="12"/>
          </p:nvPr>
        </p:nvSpPr>
        <p:spPr/>
        <p:txBody>
          <a:bodyPr/>
          <a:lstStyle/>
          <a:p>
            <a:fld id="{03495A66-45C9-4F88-98B7-ADFA72704779}" type="slidenum">
              <a:rPr lang="el-GR" smtClean="0"/>
              <a:pPr/>
              <a:t>‹#›</a:t>
            </a:fld>
            <a:endParaRPr lang="el-GR"/>
          </a:p>
        </p:txBody>
      </p:sp>
    </p:spTree>
    <p:extLst>
      <p:ext uri="{BB962C8B-B14F-4D97-AF65-F5344CB8AC3E}">
        <p14:creationId xmlns:p14="http://schemas.microsoft.com/office/powerpoint/2010/main" val="33426273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F42822C-4D81-4449-9D4F-B34F3A5AE9E9}"/>
              </a:ext>
            </a:extLst>
          </p:cNvPr>
          <p:cNvSpPr>
            <a:spLocks noGrp="1"/>
          </p:cNvSpPr>
          <p:nvPr>
            <p:ph type="dt" sz="half" idx="10"/>
          </p:nvPr>
        </p:nvSpPr>
        <p:spPr/>
        <p:txBody>
          <a:bodyPr/>
          <a:lstStyle/>
          <a:p>
            <a:fld id="{AE5CA302-79AB-4B96-A627-3EBB589F7287}" type="datetimeFigureOut">
              <a:rPr lang="el-GR" smtClean="0"/>
              <a:pPr/>
              <a:t>10/6/2022</a:t>
            </a:fld>
            <a:endParaRPr lang="el-GR"/>
          </a:p>
        </p:txBody>
      </p:sp>
      <p:sp>
        <p:nvSpPr>
          <p:cNvPr id="3" name="Footer Placeholder 2">
            <a:extLst>
              <a:ext uri="{FF2B5EF4-FFF2-40B4-BE49-F238E27FC236}">
                <a16:creationId xmlns:a16="http://schemas.microsoft.com/office/drawing/2014/main" id="{A8B7562D-262D-44F0-AA2C-4F1085CB28D2}"/>
              </a:ext>
            </a:extLst>
          </p:cNvPr>
          <p:cNvSpPr>
            <a:spLocks noGrp="1"/>
          </p:cNvSpPr>
          <p:nvPr>
            <p:ph type="ftr" sz="quarter" idx="11"/>
          </p:nvPr>
        </p:nvSpPr>
        <p:spPr/>
        <p:txBody>
          <a:bodyPr/>
          <a:lstStyle/>
          <a:p>
            <a:r>
              <a:rPr lang="en-US" dirty="0"/>
              <a:t>TechTIDE KOM REA 24 November 2017 Brussels</a:t>
            </a:r>
            <a:endParaRPr lang="el-GR" dirty="0"/>
          </a:p>
          <a:p>
            <a:endParaRPr lang="el-GR" dirty="0"/>
          </a:p>
        </p:txBody>
      </p:sp>
      <p:sp>
        <p:nvSpPr>
          <p:cNvPr id="4" name="Slide Number Placeholder 3">
            <a:extLst>
              <a:ext uri="{FF2B5EF4-FFF2-40B4-BE49-F238E27FC236}">
                <a16:creationId xmlns:a16="http://schemas.microsoft.com/office/drawing/2014/main" id="{4E3956DD-C292-494A-AEC7-0490B6B323EE}"/>
              </a:ext>
            </a:extLst>
          </p:cNvPr>
          <p:cNvSpPr>
            <a:spLocks noGrp="1"/>
          </p:cNvSpPr>
          <p:nvPr>
            <p:ph type="sldNum" sz="quarter" idx="12"/>
          </p:nvPr>
        </p:nvSpPr>
        <p:spPr/>
        <p:txBody>
          <a:bodyPr/>
          <a:lstStyle/>
          <a:p>
            <a:fld id="{03495A66-45C9-4F88-98B7-ADFA72704779}" type="slidenum">
              <a:rPr lang="el-GR" smtClean="0"/>
              <a:pPr/>
              <a:t>‹#›</a:t>
            </a:fld>
            <a:endParaRPr lang="el-GR"/>
          </a:p>
        </p:txBody>
      </p:sp>
    </p:spTree>
    <p:extLst>
      <p:ext uri="{BB962C8B-B14F-4D97-AF65-F5344CB8AC3E}">
        <p14:creationId xmlns:p14="http://schemas.microsoft.com/office/powerpoint/2010/main" val="16621007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596ABD-55FC-475E-A1FF-71B84107DDC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l-GR"/>
          </a:p>
        </p:txBody>
      </p:sp>
      <p:sp>
        <p:nvSpPr>
          <p:cNvPr id="3" name="Content Placeholder 2">
            <a:extLst>
              <a:ext uri="{FF2B5EF4-FFF2-40B4-BE49-F238E27FC236}">
                <a16:creationId xmlns:a16="http://schemas.microsoft.com/office/drawing/2014/main" id="{1E07C082-B528-4D64-A65D-48F34E4BBCB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Text Placeholder 3">
            <a:extLst>
              <a:ext uri="{FF2B5EF4-FFF2-40B4-BE49-F238E27FC236}">
                <a16:creationId xmlns:a16="http://schemas.microsoft.com/office/drawing/2014/main" id="{86192108-B6BE-4AE6-B521-D7ACEB2C7F2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908D110C-286F-4492-8777-A510CBE124DE}"/>
              </a:ext>
            </a:extLst>
          </p:cNvPr>
          <p:cNvSpPr>
            <a:spLocks noGrp="1"/>
          </p:cNvSpPr>
          <p:nvPr>
            <p:ph type="dt" sz="half" idx="10"/>
          </p:nvPr>
        </p:nvSpPr>
        <p:spPr/>
        <p:txBody>
          <a:bodyPr/>
          <a:lstStyle/>
          <a:p>
            <a:fld id="{AE5CA302-79AB-4B96-A627-3EBB589F7287}" type="datetimeFigureOut">
              <a:rPr lang="el-GR" smtClean="0"/>
              <a:pPr/>
              <a:t>10/6/2022</a:t>
            </a:fld>
            <a:endParaRPr lang="el-GR"/>
          </a:p>
        </p:txBody>
      </p:sp>
      <p:sp>
        <p:nvSpPr>
          <p:cNvPr id="6" name="Footer Placeholder 5">
            <a:extLst>
              <a:ext uri="{FF2B5EF4-FFF2-40B4-BE49-F238E27FC236}">
                <a16:creationId xmlns:a16="http://schemas.microsoft.com/office/drawing/2014/main" id="{07B88017-97D1-43FF-8162-ED7925BCC1EF}"/>
              </a:ext>
            </a:extLst>
          </p:cNvPr>
          <p:cNvSpPr>
            <a:spLocks noGrp="1"/>
          </p:cNvSpPr>
          <p:nvPr>
            <p:ph type="ftr" sz="quarter" idx="11"/>
          </p:nvPr>
        </p:nvSpPr>
        <p:spPr/>
        <p:txBody>
          <a:bodyPr/>
          <a:lstStyle/>
          <a:p>
            <a:endParaRPr lang="el-GR"/>
          </a:p>
        </p:txBody>
      </p:sp>
      <p:sp>
        <p:nvSpPr>
          <p:cNvPr id="7" name="Slide Number Placeholder 6">
            <a:extLst>
              <a:ext uri="{FF2B5EF4-FFF2-40B4-BE49-F238E27FC236}">
                <a16:creationId xmlns:a16="http://schemas.microsoft.com/office/drawing/2014/main" id="{CB59D321-A27A-4B1D-8DC2-DC8662633DBE}"/>
              </a:ext>
            </a:extLst>
          </p:cNvPr>
          <p:cNvSpPr>
            <a:spLocks noGrp="1"/>
          </p:cNvSpPr>
          <p:nvPr>
            <p:ph type="sldNum" sz="quarter" idx="12"/>
          </p:nvPr>
        </p:nvSpPr>
        <p:spPr/>
        <p:txBody>
          <a:bodyPr/>
          <a:lstStyle/>
          <a:p>
            <a:fld id="{03495A66-45C9-4F88-98B7-ADFA72704779}" type="slidenum">
              <a:rPr lang="el-GR" smtClean="0"/>
              <a:pPr/>
              <a:t>‹#›</a:t>
            </a:fld>
            <a:endParaRPr lang="el-GR"/>
          </a:p>
        </p:txBody>
      </p:sp>
    </p:spTree>
    <p:extLst>
      <p:ext uri="{BB962C8B-B14F-4D97-AF65-F5344CB8AC3E}">
        <p14:creationId xmlns:p14="http://schemas.microsoft.com/office/powerpoint/2010/main" val="36063737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81ED94-FFFE-4B83-B9A1-F4E85D1DB79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l-GR"/>
          </a:p>
        </p:txBody>
      </p:sp>
      <p:sp>
        <p:nvSpPr>
          <p:cNvPr id="3" name="Picture Placeholder 2">
            <a:extLst>
              <a:ext uri="{FF2B5EF4-FFF2-40B4-BE49-F238E27FC236}">
                <a16:creationId xmlns:a16="http://schemas.microsoft.com/office/drawing/2014/main" id="{74E8F105-1B88-4464-86A1-751AA7E7DC1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a:p>
        </p:txBody>
      </p:sp>
      <p:sp>
        <p:nvSpPr>
          <p:cNvPr id="4" name="Text Placeholder 3">
            <a:extLst>
              <a:ext uri="{FF2B5EF4-FFF2-40B4-BE49-F238E27FC236}">
                <a16:creationId xmlns:a16="http://schemas.microsoft.com/office/drawing/2014/main" id="{D2CD15B7-C7F5-4211-A4DA-52278D6B87A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6E87C9D2-5339-4AF9-94C5-3DB1B2107119}"/>
              </a:ext>
            </a:extLst>
          </p:cNvPr>
          <p:cNvSpPr>
            <a:spLocks noGrp="1"/>
          </p:cNvSpPr>
          <p:nvPr>
            <p:ph type="dt" sz="half" idx="10"/>
          </p:nvPr>
        </p:nvSpPr>
        <p:spPr/>
        <p:txBody>
          <a:bodyPr/>
          <a:lstStyle/>
          <a:p>
            <a:fld id="{AE5CA302-79AB-4B96-A627-3EBB589F7287}" type="datetimeFigureOut">
              <a:rPr lang="el-GR" smtClean="0"/>
              <a:pPr/>
              <a:t>10/6/2022</a:t>
            </a:fld>
            <a:endParaRPr lang="el-GR"/>
          </a:p>
        </p:txBody>
      </p:sp>
      <p:sp>
        <p:nvSpPr>
          <p:cNvPr id="6" name="Footer Placeholder 5">
            <a:extLst>
              <a:ext uri="{FF2B5EF4-FFF2-40B4-BE49-F238E27FC236}">
                <a16:creationId xmlns:a16="http://schemas.microsoft.com/office/drawing/2014/main" id="{533050C0-21C4-4863-800D-4E6AD697951D}"/>
              </a:ext>
            </a:extLst>
          </p:cNvPr>
          <p:cNvSpPr>
            <a:spLocks noGrp="1"/>
          </p:cNvSpPr>
          <p:nvPr>
            <p:ph type="ftr" sz="quarter" idx="11"/>
          </p:nvPr>
        </p:nvSpPr>
        <p:spPr/>
        <p:txBody>
          <a:bodyPr/>
          <a:lstStyle/>
          <a:p>
            <a:endParaRPr lang="el-GR"/>
          </a:p>
        </p:txBody>
      </p:sp>
      <p:sp>
        <p:nvSpPr>
          <p:cNvPr id="7" name="Slide Number Placeholder 6">
            <a:extLst>
              <a:ext uri="{FF2B5EF4-FFF2-40B4-BE49-F238E27FC236}">
                <a16:creationId xmlns:a16="http://schemas.microsoft.com/office/drawing/2014/main" id="{7A229A54-C306-4679-8A83-9F6276D1740F}"/>
              </a:ext>
            </a:extLst>
          </p:cNvPr>
          <p:cNvSpPr>
            <a:spLocks noGrp="1"/>
          </p:cNvSpPr>
          <p:nvPr>
            <p:ph type="sldNum" sz="quarter" idx="12"/>
          </p:nvPr>
        </p:nvSpPr>
        <p:spPr/>
        <p:txBody>
          <a:bodyPr/>
          <a:lstStyle/>
          <a:p>
            <a:fld id="{03495A66-45C9-4F88-98B7-ADFA72704779}" type="slidenum">
              <a:rPr lang="el-GR" smtClean="0"/>
              <a:pPr/>
              <a:t>‹#›</a:t>
            </a:fld>
            <a:endParaRPr lang="el-GR"/>
          </a:p>
        </p:txBody>
      </p:sp>
    </p:spTree>
    <p:extLst>
      <p:ext uri="{BB962C8B-B14F-4D97-AF65-F5344CB8AC3E}">
        <p14:creationId xmlns:p14="http://schemas.microsoft.com/office/powerpoint/2010/main" val="1452290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1C84E5F-7230-4B1B-A629-CACC663AAE7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l-GR"/>
          </a:p>
        </p:txBody>
      </p:sp>
      <p:sp>
        <p:nvSpPr>
          <p:cNvPr id="3" name="Text Placeholder 2">
            <a:extLst>
              <a:ext uri="{FF2B5EF4-FFF2-40B4-BE49-F238E27FC236}">
                <a16:creationId xmlns:a16="http://schemas.microsoft.com/office/drawing/2014/main" id="{11FD2F0D-1638-4468-A4C6-616CDDB99A9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Date Placeholder 3">
            <a:extLst>
              <a:ext uri="{FF2B5EF4-FFF2-40B4-BE49-F238E27FC236}">
                <a16:creationId xmlns:a16="http://schemas.microsoft.com/office/drawing/2014/main" id="{B446DC05-1D09-4F1B-B95A-0FD5C8DF241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E5CA302-79AB-4B96-A627-3EBB589F7287}" type="datetimeFigureOut">
              <a:rPr lang="el-GR" smtClean="0"/>
              <a:pPr/>
              <a:t>10/6/2022</a:t>
            </a:fld>
            <a:endParaRPr lang="el-GR"/>
          </a:p>
        </p:txBody>
      </p:sp>
      <p:sp>
        <p:nvSpPr>
          <p:cNvPr id="5" name="Footer Placeholder 4">
            <a:extLst>
              <a:ext uri="{FF2B5EF4-FFF2-40B4-BE49-F238E27FC236}">
                <a16:creationId xmlns:a16="http://schemas.microsoft.com/office/drawing/2014/main" id="{6340A316-91F2-4F3D-A6E4-F5147A3E0FB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a:t>TechTIDE KOM REA 24 November 2017 Brussels</a:t>
            </a:r>
            <a:endParaRPr lang="el-GR" dirty="0"/>
          </a:p>
          <a:p>
            <a:endParaRPr lang="el-GR" dirty="0"/>
          </a:p>
        </p:txBody>
      </p:sp>
      <p:sp>
        <p:nvSpPr>
          <p:cNvPr id="6" name="Slide Number Placeholder 5">
            <a:extLst>
              <a:ext uri="{FF2B5EF4-FFF2-40B4-BE49-F238E27FC236}">
                <a16:creationId xmlns:a16="http://schemas.microsoft.com/office/drawing/2014/main" id="{F884F201-A2D8-4567-8FC8-9BBC1FB7DFF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3495A66-45C9-4F88-98B7-ADFA72704779}" type="slidenum">
              <a:rPr lang="el-GR" smtClean="0"/>
              <a:pPr/>
              <a:t>‹#›</a:t>
            </a:fld>
            <a:endParaRPr lang="el-GR"/>
          </a:p>
        </p:txBody>
      </p:sp>
    </p:spTree>
    <p:extLst>
      <p:ext uri="{BB962C8B-B14F-4D97-AF65-F5344CB8AC3E}">
        <p14:creationId xmlns:p14="http://schemas.microsoft.com/office/powerpoint/2010/main" val="344793059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39.jpeg"/></Relationships>
</file>

<file path=ppt/slides/_rels/slide11.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3.png"/><Relationship Id="rId1" Type="http://schemas.openxmlformats.org/officeDocument/2006/relationships/slideLayout" Target="../slideLayouts/slideLayout6.xml"/><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5.png"/><Relationship Id="rId1" Type="http://schemas.openxmlformats.org/officeDocument/2006/relationships/slideLayout" Target="../slideLayouts/slideLayout2.xml"/><Relationship Id="rId5" Type="http://schemas.openxmlformats.org/officeDocument/2006/relationships/image" Target="../media/image46.jpeg"/><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www.pithia-nrf.eu/" TargetMode="Externa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47.jpe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gif"/><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8" Type="http://schemas.openxmlformats.org/officeDocument/2006/relationships/image" Target="../media/image12.jpeg"/><Relationship Id="rId13" Type="http://schemas.openxmlformats.org/officeDocument/2006/relationships/image" Target="../media/image17.png"/><Relationship Id="rId18" Type="http://schemas.openxmlformats.org/officeDocument/2006/relationships/image" Target="../media/image22.jpeg"/><Relationship Id="rId3" Type="http://schemas.openxmlformats.org/officeDocument/2006/relationships/image" Target="../media/image7.jpeg"/><Relationship Id="rId21" Type="http://schemas.openxmlformats.org/officeDocument/2006/relationships/image" Target="../media/image25.png"/><Relationship Id="rId7" Type="http://schemas.openxmlformats.org/officeDocument/2006/relationships/image" Target="../media/image11.png"/><Relationship Id="rId12" Type="http://schemas.openxmlformats.org/officeDocument/2006/relationships/image" Target="../media/image16.png"/><Relationship Id="rId17" Type="http://schemas.openxmlformats.org/officeDocument/2006/relationships/image" Target="../media/image21.png"/><Relationship Id="rId2" Type="http://schemas.openxmlformats.org/officeDocument/2006/relationships/image" Target="../media/image2.png"/><Relationship Id="rId16" Type="http://schemas.openxmlformats.org/officeDocument/2006/relationships/image" Target="../media/image20.jpeg"/><Relationship Id="rId20" Type="http://schemas.openxmlformats.org/officeDocument/2006/relationships/image" Target="../media/image24.png"/><Relationship Id="rId1" Type="http://schemas.openxmlformats.org/officeDocument/2006/relationships/slideLayout" Target="../slideLayouts/slideLayout2.xml"/><Relationship Id="rId6" Type="http://schemas.openxmlformats.org/officeDocument/2006/relationships/image" Target="../media/image10.png"/><Relationship Id="rId11" Type="http://schemas.openxmlformats.org/officeDocument/2006/relationships/image" Target="../media/image15.png"/><Relationship Id="rId24" Type="http://schemas.openxmlformats.org/officeDocument/2006/relationships/image" Target="../media/image28.png"/><Relationship Id="rId5" Type="http://schemas.openxmlformats.org/officeDocument/2006/relationships/image" Target="../media/image9.png"/><Relationship Id="rId15" Type="http://schemas.openxmlformats.org/officeDocument/2006/relationships/image" Target="../media/image19.png"/><Relationship Id="rId23" Type="http://schemas.openxmlformats.org/officeDocument/2006/relationships/image" Target="../media/image27.png"/><Relationship Id="rId10" Type="http://schemas.openxmlformats.org/officeDocument/2006/relationships/image" Target="../media/image14.png"/><Relationship Id="rId19" Type="http://schemas.openxmlformats.org/officeDocument/2006/relationships/image" Target="../media/image23.jpg"/><Relationship Id="rId4" Type="http://schemas.openxmlformats.org/officeDocument/2006/relationships/image" Target="../media/image8.png"/><Relationship Id="rId9" Type="http://schemas.openxmlformats.org/officeDocument/2006/relationships/image" Target="../media/image13.jpg"/><Relationship Id="rId14" Type="http://schemas.openxmlformats.org/officeDocument/2006/relationships/image" Target="../media/image18.png"/><Relationship Id="rId22" Type="http://schemas.openxmlformats.org/officeDocument/2006/relationships/image" Target="../media/image26.png"/></Relationships>
</file>

<file path=ppt/slides/_rels/slide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35.png"/><Relationship Id="rId4" Type="http://schemas.openxmlformats.org/officeDocument/2006/relationships/image" Target="../media/image34.jpeg"/></Relationships>
</file>

<file path=ppt/slides/_rels/slide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3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10052270" y="12072"/>
            <a:ext cx="2128838" cy="1207294"/>
          </a:xfrm>
          <a:prstGeom prst="rect">
            <a:avLst/>
          </a:prstGeom>
        </p:spPr>
      </p:pic>
      <p:sp>
        <p:nvSpPr>
          <p:cNvPr id="2" name="Title 1">
            <a:extLst>
              <a:ext uri="{FF2B5EF4-FFF2-40B4-BE49-F238E27FC236}">
                <a16:creationId xmlns:a16="http://schemas.microsoft.com/office/drawing/2014/main" id="{DA9F6396-B6A9-4E11-A557-DFDF1D9FBEB7}"/>
              </a:ext>
            </a:extLst>
          </p:cNvPr>
          <p:cNvSpPr>
            <a:spLocks noGrp="1"/>
          </p:cNvSpPr>
          <p:nvPr>
            <p:ph type="ctrTitle"/>
          </p:nvPr>
        </p:nvSpPr>
        <p:spPr>
          <a:xfrm>
            <a:off x="838200" y="2018806"/>
            <a:ext cx="10656000" cy="1673574"/>
          </a:xfrm>
        </p:spPr>
        <p:txBody>
          <a:bodyPr>
            <a:noAutofit/>
          </a:bodyPr>
          <a:lstStyle/>
          <a:p>
            <a:pPr algn="ctr"/>
            <a:r>
              <a:rPr lang="en-US" sz="2800" b="1" i="0" dirty="0">
                <a:solidFill>
                  <a:schemeClr val="tx1">
                    <a:lumMod val="75000"/>
                    <a:lumOff val="25000"/>
                  </a:schemeClr>
                </a:solidFill>
                <a:effectLst/>
              </a:rPr>
              <a:t>PITHIA-NRF</a:t>
            </a:r>
            <a:br>
              <a:rPr lang="en-US" sz="2800" b="1" i="0" dirty="0">
                <a:solidFill>
                  <a:schemeClr val="tx1">
                    <a:lumMod val="75000"/>
                    <a:lumOff val="25000"/>
                  </a:schemeClr>
                </a:solidFill>
                <a:effectLst/>
              </a:rPr>
            </a:br>
            <a:r>
              <a:rPr lang="en-US" sz="2800" b="1" i="0" dirty="0">
                <a:solidFill>
                  <a:schemeClr val="tx1">
                    <a:lumMod val="75000"/>
                    <a:lumOff val="25000"/>
                  </a:schemeClr>
                </a:solidFill>
                <a:effectLst/>
              </a:rPr>
              <a:t>Plasmasphere Ionosphere Thermosphere Integrated Research Environment and Access services: a Network of Research Facilities </a:t>
            </a:r>
            <a:endParaRPr lang="el-GR" sz="2800" dirty="0">
              <a:solidFill>
                <a:schemeClr val="tx1">
                  <a:lumMod val="75000"/>
                  <a:lumOff val="25000"/>
                </a:schemeClr>
              </a:solidFill>
            </a:endParaRPr>
          </a:p>
        </p:txBody>
      </p:sp>
      <p:sp>
        <p:nvSpPr>
          <p:cNvPr id="3" name="Subtitle 2">
            <a:extLst>
              <a:ext uri="{FF2B5EF4-FFF2-40B4-BE49-F238E27FC236}">
                <a16:creationId xmlns:a16="http://schemas.microsoft.com/office/drawing/2014/main" id="{D62AA245-FF0F-4093-85C9-BB1C53C37852}"/>
              </a:ext>
            </a:extLst>
          </p:cNvPr>
          <p:cNvSpPr>
            <a:spLocks noGrp="1"/>
          </p:cNvSpPr>
          <p:nvPr>
            <p:ph type="subTitle" idx="1"/>
          </p:nvPr>
        </p:nvSpPr>
        <p:spPr>
          <a:xfrm>
            <a:off x="1524000" y="4255520"/>
            <a:ext cx="9144000" cy="1673573"/>
          </a:xfrm>
        </p:spPr>
        <p:txBody>
          <a:bodyPr>
            <a:normAutofit lnSpcReduction="10000"/>
          </a:bodyPr>
          <a:lstStyle/>
          <a:p>
            <a:pPr>
              <a:lnSpc>
                <a:spcPct val="100000"/>
              </a:lnSpc>
              <a:spcBef>
                <a:spcPts val="0"/>
              </a:spcBef>
            </a:pPr>
            <a:r>
              <a:rPr lang="en-US" dirty="0">
                <a:solidFill>
                  <a:schemeClr val="tx1">
                    <a:lumMod val="75000"/>
                    <a:lumOff val="25000"/>
                  </a:schemeClr>
                </a:solidFill>
              </a:rPr>
              <a:t>Anna Belehaki, PITHIA-NRF coordinator</a:t>
            </a:r>
          </a:p>
          <a:p>
            <a:pPr>
              <a:lnSpc>
                <a:spcPct val="100000"/>
              </a:lnSpc>
              <a:spcBef>
                <a:spcPts val="0"/>
              </a:spcBef>
            </a:pPr>
            <a:r>
              <a:rPr lang="en-US" dirty="0">
                <a:solidFill>
                  <a:schemeClr val="tx1">
                    <a:lumMod val="75000"/>
                    <a:lumOff val="25000"/>
                  </a:schemeClr>
                </a:solidFill>
              </a:rPr>
              <a:t>Research Director, National Observatory </a:t>
            </a:r>
            <a:r>
              <a:rPr lang="en-US">
                <a:solidFill>
                  <a:schemeClr val="tx1">
                    <a:lumMod val="75000"/>
                    <a:lumOff val="25000"/>
                  </a:schemeClr>
                </a:solidFill>
              </a:rPr>
              <a:t>of Athens</a:t>
            </a:r>
          </a:p>
          <a:p>
            <a:pPr>
              <a:lnSpc>
                <a:spcPct val="110000"/>
              </a:lnSpc>
              <a:spcBef>
                <a:spcPts val="0"/>
              </a:spcBef>
            </a:pPr>
            <a:endParaRPr lang="en-US">
              <a:solidFill>
                <a:schemeClr val="tx1">
                  <a:lumMod val="75000"/>
                  <a:lumOff val="25000"/>
                </a:schemeClr>
              </a:solidFill>
            </a:endParaRPr>
          </a:p>
          <a:p>
            <a:pPr>
              <a:lnSpc>
                <a:spcPct val="110000"/>
              </a:lnSpc>
              <a:spcBef>
                <a:spcPts val="600"/>
              </a:spcBef>
            </a:pPr>
            <a:r>
              <a:rPr lang="en-US">
                <a:solidFill>
                  <a:schemeClr val="tx1">
                    <a:lumMod val="75000"/>
                    <a:lumOff val="25000"/>
                  </a:schemeClr>
                </a:solidFill>
              </a:rPr>
              <a:t>CCMC workshop, 10 June 2022</a:t>
            </a:r>
            <a:endParaRPr lang="en-US" dirty="0">
              <a:solidFill>
                <a:schemeClr val="tx1">
                  <a:lumMod val="75000"/>
                  <a:lumOff val="25000"/>
                </a:schemeClr>
              </a:solidFill>
            </a:endParaRPr>
          </a:p>
        </p:txBody>
      </p:sp>
      <p:pic>
        <p:nvPicPr>
          <p:cNvPr id="6" name="Picture 5"/>
          <p:cNvPicPr>
            <a:picLocks noChangeAspect="1"/>
          </p:cNvPicPr>
          <p:nvPr/>
        </p:nvPicPr>
        <p:blipFill>
          <a:blip r:embed="rId3"/>
          <a:stretch>
            <a:fillRect/>
          </a:stretch>
        </p:blipFill>
        <p:spPr>
          <a:xfrm>
            <a:off x="12904" y="12070"/>
            <a:ext cx="1757714" cy="1270095"/>
          </a:xfrm>
          <a:prstGeom prst="rect">
            <a:avLst/>
          </a:prstGeom>
        </p:spPr>
      </p:pic>
      <p:sp>
        <p:nvSpPr>
          <p:cNvPr id="4" name="TextBox 3">
            <a:extLst>
              <a:ext uri="{FF2B5EF4-FFF2-40B4-BE49-F238E27FC236}">
                <a16:creationId xmlns:a16="http://schemas.microsoft.com/office/drawing/2014/main" id="{1B24D4C0-1DF5-4F23-B77A-7B341AF131AB}"/>
              </a:ext>
            </a:extLst>
          </p:cNvPr>
          <p:cNvSpPr txBox="1"/>
          <p:nvPr/>
        </p:nvSpPr>
        <p:spPr>
          <a:xfrm>
            <a:off x="2443479" y="292553"/>
            <a:ext cx="6769533" cy="646331"/>
          </a:xfrm>
          <a:prstGeom prst="rect">
            <a:avLst/>
          </a:prstGeom>
          <a:noFill/>
        </p:spPr>
        <p:txBody>
          <a:bodyPr wrap="square" rtlCol="0">
            <a:spAutoFit/>
          </a:bodyPr>
          <a:lstStyle/>
          <a:p>
            <a:pPr algn="ctr"/>
            <a:r>
              <a:rPr lang="en-US" dirty="0">
                <a:solidFill>
                  <a:schemeClr val="tx1">
                    <a:lumMod val="75000"/>
                    <a:lumOff val="25000"/>
                  </a:schemeClr>
                </a:solidFill>
              </a:rPr>
              <a:t>European Union’s Horizon 2020 Research and Innovation Programme Grant Agreement No 101007599</a:t>
            </a:r>
          </a:p>
        </p:txBody>
      </p:sp>
      <p:pic>
        <p:nvPicPr>
          <p:cNvPr id="8" name="Picture 7">
            <a:extLst>
              <a:ext uri="{FF2B5EF4-FFF2-40B4-BE49-F238E27FC236}">
                <a16:creationId xmlns:a16="http://schemas.microsoft.com/office/drawing/2014/main" id="{4841D3D3-72C0-B919-486F-B21454CEB0E6}"/>
              </a:ext>
            </a:extLst>
          </p:cNvPr>
          <p:cNvPicPr>
            <a:picLocks noChangeAspect="1"/>
          </p:cNvPicPr>
          <p:nvPr/>
        </p:nvPicPr>
        <p:blipFill>
          <a:blip r:embed="rId4"/>
          <a:stretch>
            <a:fillRect/>
          </a:stretch>
        </p:blipFill>
        <p:spPr>
          <a:xfrm>
            <a:off x="2734520" y="5868558"/>
            <a:ext cx="6722959" cy="989442"/>
          </a:xfrm>
          <a:prstGeom prst="rect">
            <a:avLst/>
          </a:prstGeom>
        </p:spPr>
      </p:pic>
    </p:spTree>
    <p:extLst>
      <p:ext uri="{BB962C8B-B14F-4D97-AF65-F5344CB8AC3E}">
        <p14:creationId xmlns:p14="http://schemas.microsoft.com/office/powerpoint/2010/main" val="298905441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4278" y="12070"/>
            <a:ext cx="1757714" cy="1270095"/>
          </a:xfrm>
          <a:prstGeom prst="rect">
            <a:avLst/>
          </a:prstGeom>
        </p:spPr>
      </p:pic>
      <p:sp>
        <p:nvSpPr>
          <p:cNvPr id="2" name="Title 1">
            <a:extLst>
              <a:ext uri="{FF2B5EF4-FFF2-40B4-BE49-F238E27FC236}">
                <a16:creationId xmlns:a16="http://schemas.microsoft.com/office/drawing/2014/main" id="{B68D9CD3-989D-45AF-9962-F48F38484125}"/>
              </a:ext>
            </a:extLst>
          </p:cNvPr>
          <p:cNvSpPr>
            <a:spLocks noGrp="1"/>
          </p:cNvSpPr>
          <p:nvPr>
            <p:ph type="title"/>
          </p:nvPr>
        </p:nvSpPr>
        <p:spPr>
          <a:xfrm>
            <a:off x="838200" y="424502"/>
            <a:ext cx="10515600" cy="1325563"/>
          </a:xfrm>
        </p:spPr>
        <p:txBody>
          <a:bodyPr/>
          <a:lstStyle/>
          <a:p>
            <a:pPr algn="ctr"/>
            <a:r>
              <a:rPr lang="en-US" b="1" dirty="0">
                <a:cs typeface="Arial" panose="020B0604020202020204" pitchFamily="34" charset="0"/>
              </a:rPr>
              <a:t>Specific </a:t>
            </a:r>
            <a:r>
              <a:rPr lang="en-US" sz="4400" b="1" i="0" dirty="0">
                <a:effectLst/>
                <a:cs typeface="Arial" panose="020B0604020202020204" pitchFamily="34" charset="0"/>
              </a:rPr>
              <a:t>Objective 4</a:t>
            </a:r>
            <a:endParaRPr lang="el-GR" dirty="0"/>
          </a:p>
        </p:txBody>
      </p:sp>
      <p:sp>
        <p:nvSpPr>
          <p:cNvPr id="3" name="Content Placeholder 2">
            <a:extLst>
              <a:ext uri="{FF2B5EF4-FFF2-40B4-BE49-F238E27FC236}">
                <a16:creationId xmlns:a16="http://schemas.microsoft.com/office/drawing/2014/main" id="{51A0D1DD-F563-4BFE-8153-CED044536DD6}"/>
              </a:ext>
            </a:extLst>
          </p:cNvPr>
          <p:cNvSpPr>
            <a:spLocks noGrp="1"/>
          </p:cNvSpPr>
          <p:nvPr>
            <p:ph idx="1"/>
          </p:nvPr>
        </p:nvSpPr>
        <p:spPr>
          <a:xfrm>
            <a:off x="1250831" y="1985135"/>
            <a:ext cx="9204384" cy="2243965"/>
          </a:xfrm>
        </p:spPr>
        <p:txBody>
          <a:bodyPr>
            <a:noAutofit/>
          </a:bodyPr>
          <a:lstStyle/>
          <a:p>
            <a:pPr marL="0" indent="0" algn="just">
              <a:lnSpc>
                <a:spcPct val="100000"/>
              </a:lnSpc>
              <a:buNone/>
            </a:pPr>
            <a:endParaRPr lang="en-US" sz="1600" b="0" i="0" dirty="0">
              <a:effectLst/>
              <a:cs typeface="Arial" panose="020B0604020202020204" pitchFamily="34" charset="0"/>
            </a:endParaRPr>
          </a:p>
          <a:p>
            <a:pPr marL="0" indent="0" algn="just">
              <a:lnSpc>
                <a:spcPct val="100000"/>
              </a:lnSpc>
              <a:buNone/>
            </a:pPr>
            <a:r>
              <a:rPr lang="en-US" sz="1600" b="0" i="0" dirty="0">
                <a:effectLst/>
                <a:cs typeface="Arial" panose="020B0604020202020204" pitchFamily="34" charset="0"/>
              </a:rPr>
              <a:t>PITHIA-NRF provides </a:t>
            </a:r>
            <a:r>
              <a:rPr lang="en-US" sz="1600" b="1" i="0" dirty="0">
                <a:solidFill>
                  <a:srgbClr val="FF0000"/>
                </a:solidFill>
                <a:effectLst/>
                <a:cs typeface="Arial" panose="020B0604020202020204" pitchFamily="34" charset="0"/>
              </a:rPr>
              <a:t>organized and systematic training </a:t>
            </a:r>
            <a:r>
              <a:rPr lang="en-US" sz="1600" b="0" i="0" dirty="0">
                <a:effectLst/>
                <a:cs typeface="Arial" panose="020B0604020202020204" pitchFamily="34" charset="0"/>
              </a:rPr>
              <a:t>on the use of observing facilities and of the integration tools. </a:t>
            </a:r>
          </a:p>
          <a:p>
            <a:pPr algn="just">
              <a:lnSpc>
                <a:spcPct val="100000"/>
              </a:lnSpc>
              <a:buFont typeface="Arial" panose="020B0604020202020204" pitchFamily="34" charset="0"/>
              <a:buChar char="‒"/>
            </a:pPr>
            <a:r>
              <a:rPr lang="en-US" sz="1600" b="0" i="0" dirty="0">
                <a:effectLst/>
                <a:cs typeface="Arial" panose="020B0604020202020204" pitchFamily="34" charset="0"/>
              </a:rPr>
              <a:t>Training towards project partners </a:t>
            </a:r>
            <a:r>
              <a:rPr lang="en-US" sz="1600" dirty="0">
                <a:cs typeface="Arial" panose="020B0604020202020204" pitchFamily="34" charset="0"/>
              </a:rPr>
              <a:t>in the use of integration tools</a:t>
            </a:r>
          </a:p>
          <a:p>
            <a:pPr algn="just">
              <a:lnSpc>
                <a:spcPct val="100000"/>
              </a:lnSpc>
              <a:buFont typeface="Arial" panose="020B0604020202020204" pitchFamily="34" charset="0"/>
              <a:buChar char="‒"/>
            </a:pPr>
            <a:r>
              <a:rPr lang="en-US" sz="1600" b="0" i="0" dirty="0">
                <a:effectLst/>
                <a:cs typeface="Arial" panose="020B0604020202020204" pitchFamily="34" charset="0"/>
              </a:rPr>
              <a:t>Training towards external users, in particular students, scientists from countries with no tradition in space research, engineers from the R&amp;D departments of private companies and large organizations. </a:t>
            </a:r>
          </a:p>
        </p:txBody>
      </p:sp>
      <p:pic>
        <p:nvPicPr>
          <p:cNvPr id="2050" name="Picture 2" descr="university-classroom-vector-id186322679 – Advertising Week 360 • AW360">
            <a:extLst>
              <a:ext uri="{FF2B5EF4-FFF2-40B4-BE49-F238E27FC236}">
                <a16:creationId xmlns:a16="http://schemas.microsoft.com/office/drawing/2014/main" id="{CC4EFCA3-7F04-402D-940D-4191A594277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91" y="4263604"/>
            <a:ext cx="4634888" cy="2595537"/>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0EA0A750-5053-4A51-8E61-2F2F720BB178}"/>
              </a:ext>
            </a:extLst>
          </p:cNvPr>
          <p:cNvSpPr txBox="1"/>
          <p:nvPr/>
        </p:nvSpPr>
        <p:spPr>
          <a:xfrm>
            <a:off x="5457152" y="4582075"/>
            <a:ext cx="5896648" cy="830997"/>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wrap="square">
            <a:spAutoFit/>
          </a:bodyPr>
          <a:lstStyle/>
          <a:p>
            <a:pPr marL="285750" indent="-285750" algn="just">
              <a:lnSpc>
                <a:spcPct val="100000"/>
              </a:lnSpc>
              <a:buFont typeface="Arial" panose="020B0604020202020204" pitchFamily="34" charset="0"/>
              <a:buChar char="•"/>
            </a:pPr>
            <a:r>
              <a:rPr lang="en-US" sz="1600" b="0" i="0" dirty="0">
                <a:effectLst/>
                <a:cs typeface="Arial" panose="020B0604020202020204" pitchFamily="34" charset="0"/>
              </a:rPr>
              <a:t>Training is provided through workshops, schools</a:t>
            </a:r>
            <a:r>
              <a:rPr lang="en-US" sz="1600" dirty="0">
                <a:cs typeface="Arial" panose="020B0604020202020204" pitchFamily="34" charset="0"/>
              </a:rPr>
              <a:t> and</a:t>
            </a:r>
            <a:r>
              <a:rPr lang="en-US" sz="1600" b="0" i="0" dirty="0">
                <a:effectLst/>
                <a:cs typeface="Arial" panose="020B0604020202020204" pitchFamily="34" charset="0"/>
              </a:rPr>
              <a:t> webinars.</a:t>
            </a:r>
          </a:p>
          <a:p>
            <a:pPr marL="285750" indent="-285750" algn="just">
              <a:lnSpc>
                <a:spcPct val="100000"/>
              </a:lnSpc>
              <a:buFont typeface="Arial" panose="020B0604020202020204" pitchFamily="34" charset="0"/>
              <a:buChar char="•"/>
            </a:pPr>
            <a:r>
              <a:rPr lang="en-US" sz="1600" dirty="0">
                <a:cs typeface="Arial" panose="020B0604020202020204" pitchFamily="34" charset="0"/>
              </a:rPr>
              <a:t>To get access to PITHIA-NRF nodes, successful participation to </a:t>
            </a:r>
            <a:r>
              <a:rPr lang="en-US" sz="1600" b="0" i="0" dirty="0">
                <a:effectLst/>
                <a:cs typeface="Arial" panose="020B0604020202020204" pitchFamily="34" charset="0"/>
              </a:rPr>
              <a:t>on-site sessions is required. </a:t>
            </a:r>
          </a:p>
        </p:txBody>
      </p:sp>
      <p:pic>
        <p:nvPicPr>
          <p:cNvPr id="5" name="Picture 2" descr="Virtual Research environments to support scientific trainings | BlueBRIDGE">
            <a:extLst>
              <a:ext uri="{FF2B5EF4-FFF2-40B4-BE49-F238E27FC236}">
                <a16:creationId xmlns:a16="http://schemas.microsoft.com/office/drawing/2014/main" id="{584695DF-33C0-4F96-8D23-A2C89B22207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448799" y="33364"/>
            <a:ext cx="2613803" cy="18483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8393741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4278" y="12070"/>
            <a:ext cx="1757714" cy="1270095"/>
          </a:xfrm>
          <a:prstGeom prst="rect">
            <a:avLst/>
          </a:prstGeom>
        </p:spPr>
      </p:pic>
      <p:sp>
        <p:nvSpPr>
          <p:cNvPr id="2" name="Title 1">
            <a:extLst>
              <a:ext uri="{FF2B5EF4-FFF2-40B4-BE49-F238E27FC236}">
                <a16:creationId xmlns:a16="http://schemas.microsoft.com/office/drawing/2014/main" id="{B68D9CD3-989D-45AF-9962-F48F38484125}"/>
              </a:ext>
            </a:extLst>
          </p:cNvPr>
          <p:cNvSpPr>
            <a:spLocks noGrp="1"/>
          </p:cNvSpPr>
          <p:nvPr>
            <p:ph type="title"/>
          </p:nvPr>
        </p:nvSpPr>
        <p:spPr>
          <a:xfrm>
            <a:off x="838200" y="424502"/>
            <a:ext cx="10515600" cy="1325563"/>
          </a:xfrm>
        </p:spPr>
        <p:txBody>
          <a:bodyPr/>
          <a:lstStyle/>
          <a:p>
            <a:pPr algn="ctr"/>
            <a:r>
              <a:rPr lang="en-US" b="1" dirty="0">
                <a:cs typeface="Arial" panose="020B0604020202020204" pitchFamily="34" charset="0"/>
              </a:rPr>
              <a:t>Specific </a:t>
            </a:r>
            <a:r>
              <a:rPr lang="en-US" sz="4400" b="1" i="0" dirty="0">
                <a:effectLst/>
                <a:cs typeface="Arial" panose="020B0604020202020204" pitchFamily="34" charset="0"/>
              </a:rPr>
              <a:t>Objective 5</a:t>
            </a:r>
            <a:endParaRPr lang="el-GR" dirty="0"/>
          </a:p>
        </p:txBody>
      </p:sp>
      <p:sp>
        <p:nvSpPr>
          <p:cNvPr id="3" name="Content Placeholder 2">
            <a:extLst>
              <a:ext uri="{FF2B5EF4-FFF2-40B4-BE49-F238E27FC236}">
                <a16:creationId xmlns:a16="http://schemas.microsoft.com/office/drawing/2014/main" id="{51A0D1DD-F563-4BFE-8153-CED044536DD6}"/>
              </a:ext>
            </a:extLst>
          </p:cNvPr>
          <p:cNvSpPr>
            <a:spLocks noGrp="1"/>
          </p:cNvSpPr>
          <p:nvPr>
            <p:ph idx="1"/>
          </p:nvPr>
        </p:nvSpPr>
        <p:spPr>
          <a:xfrm>
            <a:off x="838199" y="1468820"/>
            <a:ext cx="10286999" cy="2743200"/>
          </a:xfrm>
        </p:spPr>
        <p:txBody>
          <a:bodyPr>
            <a:normAutofit/>
          </a:bodyPr>
          <a:lstStyle/>
          <a:p>
            <a:pPr marL="0" indent="0" algn="just">
              <a:lnSpc>
                <a:spcPct val="100000"/>
              </a:lnSpc>
              <a:buNone/>
            </a:pPr>
            <a:r>
              <a:rPr lang="en-US" sz="1600" b="0" i="0" dirty="0">
                <a:effectLst/>
                <a:cs typeface="Arial" panose="020B0604020202020204" pitchFamily="34" charset="0"/>
              </a:rPr>
              <a:t>PITHIA-NRF builds the </a:t>
            </a:r>
            <a:r>
              <a:rPr lang="en-US" sz="1600" b="1" i="0" dirty="0">
                <a:solidFill>
                  <a:srgbClr val="FF0000"/>
                </a:solidFill>
                <a:effectLst/>
                <a:cs typeface="Arial" panose="020B0604020202020204" pitchFamily="34" charset="0"/>
              </a:rPr>
              <a:t>innovation</a:t>
            </a:r>
            <a:r>
              <a:rPr lang="en-US" sz="1600" b="0" i="0" dirty="0">
                <a:effectLst/>
                <a:cs typeface="Arial" panose="020B0604020202020204" pitchFamily="34" charset="0"/>
              </a:rPr>
              <a:t> platform to promote </a:t>
            </a:r>
            <a:r>
              <a:rPr lang="en-US" sz="1600" b="1" i="0" dirty="0">
                <a:effectLst/>
                <a:cs typeface="Arial" panose="020B0604020202020204" pitchFamily="34" charset="0"/>
              </a:rPr>
              <a:t>cooperation between stakeholders </a:t>
            </a:r>
            <a:r>
              <a:rPr lang="en-US" sz="1600" b="0" i="0" dirty="0">
                <a:effectLst/>
                <a:cs typeface="Arial" panose="020B0604020202020204" pitchFamily="34" charset="0"/>
              </a:rPr>
              <a:t>and sets the standards for future collaboration (i.e. the IPR policies for the exploitation of the services). It also provides the </a:t>
            </a:r>
            <a:r>
              <a:rPr lang="en-US" sz="1600" b="1" i="0" dirty="0">
                <a:effectLst/>
                <a:cs typeface="Arial" panose="020B0604020202020204" pitchFamily="34" charset="0"/>
              </a:rPr>
              <a:t>tools</a:t>
            </a:r>
            <a:r>
              <a:rPr lang="en-US" sz="1600" b="0" i="0" dirty="0">
                <a:effectLst/>
                <a:cs typeface="Arial" panose="020B0604020202020204" pitchFamily="34" charset="0"/>
              </a:rPr>
              <a:t> for continuous interaction with users, </a:t>
            </a:r>
            <a:r>
              <a:rPr lang="en-US" sz="1600" b="1" i="0" dirty="0">
                <a:effectLst/>
                <a:cs typeface="Arial" panose="020B0604020202020204" pitchFamily="34" charset="0"/>
              </a:rPr>
              <a:t>promotion</a:t>
            </a:r>
            <a:r>
              <a:rPr lang="en-US" sz="1600" b="0" i="0" dirty="0">
                <a:effectLst/>
                <a:cs typeface="Arial" panose="020B0604020202020204" pitchFamily="34" charset="0"/>
              </a:rPr>
              <a:t> of the PITHIA-NRF activities and services to the public and to the stakeholders, and promotes </a:t>
            </a:r>
            <a:r>
              <a:rPr lang="en-US" sz="1600" b="1" i="0" dirty="0">
                <a:effectLst/>
                <a:cs typeface="Arial" panose="020B0604020202020204" pitchFamily="34" charset="0"/>
              </a:rPr>
              <a:t>joint public-private collaboration </a:t>
            </a:r>
            <a:r>
              <a:rPr lang="en-US" sz="1600" b="0" i="0" dirty="0">
                <a:effectLst/>
                <a:cs typeface="Arial" panose="020B0604020202020204" pitchFamily="34" charset="0"/>
              </a:rPr>
              <a:t>for high-risk innovation and close-to-market activities.</a:t>
            </a:r>
          </a:p>
        </p:txBody>
      </p:sp>
      <p:pic>
        <p:nvPicPr>
          <p:cNvPr id="3074" name="Picture 2" descr="18 Biggest Science Fairs and Festivals in the World | ISB Glasgow">
            <a:extLst>
              <a:ext uri="{FF2B5EF4-FFF2-40B4-BE49-F238E27FC236}">
                <a16:creationId xmlns:a16="http://schemas.microsoft.com/office/drawing/2014/main" id="{6206B331-97D3-4040-BB23-BDFD92F0BA1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8133" y="3125091"/>
            <a:ext cx="10287000" cy="2173857"/>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sp>
        <p:nvSpPr>
          <p:cNvPr id="7" name="TextBox 6">
            <a:extLst>
              <a:ext uri="{FF2B5EF4-FFF2-40B4-BE49-F238E27FC236}">
                <a16:creationId xmlns:a16="http://schemas.microsoft.com/office/drawing/2014/main" id="{BB9B4436-A186-401B-B2F2-939BE6DE5866}"/>
              </a:ext>
            </a:extLst>
          </p:cNvPr>
          <p:cNvSpPr txBox="1"/>
          <p:nvPr/>
        </p:nvSpPr>
        <p:spPr>
          <a:xfrm>
            <a:off x="967596" y="5587046"/>
            <a:ext cx="7392812" cy="830997"/>
          </a:xfrm>
          <a:prstGeom prst="rect">
            <a:avLst/>
          </a:prstGeom>
          <a:noFill/>
        </p:spPr>
        <p:txBody>
          <a:bodyPr wrap="square">
            <a:spAutoFit/>
          </a:bodyPr>
          <a:lstStyle/>
          <a:p>
            <a:pPr marL="0" indent="0">
              <a:lnSpc>
                <a:spcPct val="100000"/>
              </a:lnSpc>
              <a:buNone/>
            </a:pPr>
            <a:r>
              <a:rPr lang="en-US" sz="1600" dirty="0">
                <a:cs typeface="Arial" panose="020B0604020202020204" pitchFamily="34" charset="0"/>
              </a:rPr>
              <a:t>This activity supports the </a:t>
            </a:r>
            <a:r>
              <a:rPr lang="en-US" sz="1600" b="1" i="0" dirty="0">
                <a:effectLst/>
                <a:cs typeface="Arial" panose="020B0604020202020204" pitchFamily="34" charset="0"/>
              </a:rPr>
              <a:t>overarching aim of the PITHIA-NRF </a:t>
            </a:r>
            <a:r>
              <a:rPr lang="en-US" sz="1600" b="0" i="0" dirty="0">
                <a:effectLst/>
                <a:cs typeface="Arial" panose="020B0604020202020204" pitchFamily="34" charset="0"/>
              </a:rPr>
              <a:t>project for the </a:t>
            </a:r>
            <a:r>
              <a:rPr lang="en-US" sz="1600" b="1" i="0" dirty="0">
                <a:effectLst/>
                <a:cs typeface="Arial" panose="020B0604020202020204" pitchFamily="34" charset="0"/>
              </a:rPr>
              <a:t>establishment of a European distributed research infrastructure that will provide a range of services to the upper atmosphere community for R&amp;D projects.</a:t>
            </a:r>
          </a:p>
        </p:txBody>
      </p:sp>
    </p:spTree>
    <p:extLst>
      <p:ext uri="{BB962C8B-B14F-4D97-AF65-F5344CB8AC3E}">
        <p14:creationId xmlns:p14="http://schemas.microsoft.com/office/powerpoint/2010/main" val="323261151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AB6AD5-974B-4EF7-91B1-0258950797E3}"/>
              </a:ext>
            </a:extLst>
          </p:cNvPr>
          <p:cNvSpPr>
            <a:spLocks noGrp="1"/>
          </p:cNvSpPr>
          <p:nvPr>
            <p:ph type="title"/>
          </p:nvPr>
        </p:nvSpPr>
        <p:spPr/>
        <p:txBody>
          <a:bodyPr/>
          <a:lstStyle/>
          <a:p>
            <a:pPr algn="ctr"/>
            <a:r>
              <a:rPr lang="en-US" dirty="0"/>
              <a:t>Integrating facilities, data and models</a:t>
            </a:r>
            <a:endParaRPr lang="el-GR" dirty="0"/>
          </a:p>
        </p:txBody>
      </p:sp>
      <p:sp>
        <p:nvSpPr>
          <p:cNvPr id="3" name="Content Placeholder 2">
            <a:extLst>
              <a:ext uri="{FF2B5EF4-FFF2-40B4-BE49-F238E27FC236}">
                <a16:creationId xmlns:a16="http://schemas.microsoft.com/office/drawing/2014/main" id="{5BC235AF-5D7C-4408-AF45-F8F033339965}"/>
              </a:ext>
            </a:extLst>
          </p:cNvPr>
          <p:cNvSpPr>
            <a:spLocks noGrp="1"/>
          </p:cNvSpPr>
          <p:nvPr>
            <p:ph idx="1"/>
          </p:nvPr>
        </p:nvSpPr>
        <p:spPr/>
        <p:txBody>
          <a:bodyPr/>
          <a:lstStyle/>
          <a:p>
            <a:endParaRPr lang="el-GR"/>
          </a:p>
        </p:txBody>
      </p:sp>
      <p:pic>
        <p:nvPicPr>
          <p:cNvPr id="5" name="Picture 4">
            <a:extLst>
              <a:ext uri="{FF2B5EF4-FFF2-40B4-BE49-F238E27FC236}">
                <a16:creationId xmlns:a16="http://schemas.microsoft.com/office/drawing/2014/main" id="{39B1EB3D-D310-4998-94DE-82A7EA3F76D2}"/>
              </a:ext>
            </a:extLst>
          </p:cNvPr>
          <p:cNvPicPr>
            <a:picLocks noChangeAspect="1"/>
          </p:cNvPicPr>
          <p:nvPr/>
        </p:nvPicPr>
        <p:blipFill>
          <a:blip r:embed="rId2"/>
          <a:stretch>
            <a:fillRect/>
          </a:stretch>
        </p:blipFill>
        <p:spPr>
          <a:xfrm>
            <a:off x="601111" y="1372086"/>
            <a:ext cx="11268075" cy="5305425"/>
          </a:xfrm>
          <a:prstGeom prst="rect">
            <a:avLst/>
          </a:prstGeom>
        </p:spPr>
      </p:pic>
      <p:pic>
        <p:nvPicPr>
          <p:cNvPr id="11" name="Picture 10">
            <a:extLst>
              <a:ext uri="{FF2B5EF4-FFF2-40B4-BE49-F238E27FC236}">
                <a16:creationId xmlns:a16="http://schemas.microsoft.com/office/drawing/2014/main" id="{CA4114E9-EB12-4CFA-B213-C37202EF080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184" y="1"/>
            <a:ext cx="1834478" cy="1325564"/>
          </a:xfrm>
          <a:prstGeom prst="rect">
            <a:avLst/>
          </a:prstGeom>
        </p:spPr>
      </p:pic>
    </p:spTree>
    <p:extLst>
      <p:ext uri="{BB962C8B-B14F-4D97-AF65-F5344CB8AC3E}">
        <p14:creationId xmlns:p14="http://schemas.microsoft.com/office/powerpoint/2010/main" val="354269718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9671F5-858B-467B-985F-5098E11040F4}"/>
              </a:ext>
            </a:extLst>
          </p:cNvPr>
          <p:cNvSpPr>
            <a:spLocks noGrp="1"/>
          </p:cNvSpPr>
          <p:nvPr>
            <p:ph type="title"/>
          </p:nvPr>
        </p:nvSpPr>
        <p:spPr>
          <a:xfrm>
            <a:off x="6101716" y="1697890"/>
            <a:ext cx="3412973" cy="539233"/>
          </a:xfrm>
        </p:spPr>
        <p:txBody>
          <a:bodyPr>
            <a:noAutofit/>
          </a:bodyPr>
          <a:lstStyle/>
          <a:p>
            <a:r>
              <a:rPr lang="en-US" sz="2000" b="1" dirty="0">
                <a:solidFill>
                  <a:srgbClr val="FF0000"/>
                </a:solidFill>
                <a:latin typeface="+mn-lt"/>
              </a:rPr>
              <a:t>10 STEPS </a:t>
            </a:r>
            <a:r>
              <a:rPr lang="en-US" sz="2000" b="1">
                <a:solidFill>
                  <a:srgbClr val="FF0000"/>
                </a:solidFill>
                <a:latin typeface="+mn-lt"/>
              </a:rPr>
              <a:t>of Registration</a:t>
            </a:r>
            <a:br>
              <a:rPr lang="en-US" sz="2000" b="1">
                <a:solidFill>
                  <a:srgbClr val="FF0000"/>
                </a:solidFill>
                <a:latin typeface="+mn-lt"/>
              </a:rPr>
            </a:br>
            <a:r>
              <a:rPr lang="en-US" sz="2000" b="1">
                <a:solidFill>
                  <a:srgbClr val="FF0000"/>
                </a:solidFill>
                <a:latin typeface="+mn-lt"/>
              </a:rPr>
              <a:t>based on the ESPAS </a:t>
            </a:r>
            <a:r>
              <a:rPr lang="fr-FR" sz="2000" b="1" i="0">
                <a:solidFill>
                  <a:srgbClr val="FF0000"/>
                </a:solidFill>
                <a:effectLst/>
                <a:latin typeface="+mn-lt"/>
              </a:rPr>
              <a:t>ISO 19156</a:t>
            </a:r>
            <a:r>
              <a:rPr lang="en-US" sz="2000" b="1" i="0">
                <a:solidFill>
                  <a:srgbClr val="FF0000"/>
                </a:solidFill>
                <a:effectLst/>
                <a:latin typeface="+mn-lt"/>
              </a:rPr>
              <a:t> data model</a:t>
            </a:r>
            <a:endParaRPr lang="en-US" sz="2000" b="1" dirty="0">
              <a:solidFill>
                <a:srgbClr val="FF0000"/>
              </a:solidFill>
              <a:latin typeface="+mn-lt"/>
            </a:endParaRPr>
          </a:p>
        </p:txBody>
      </p:sp>
      <p:grpSp>
        <p:nvGrpSpPr>
          <p:cNvPr id="3" name="Group 2">
            <a:extLst>
              <a:ext uri="{FF2B5EF4-FFF2-40B4-BE49-F238E27FC236}">
                <a16:creationId xmlns:a16="http://schemas.microsoft.com/office/drawing/2014/main" id="{0115E730-FD0F-0301-2E6A-F1E9B2860EC8}"/>
              </a:ext>
            </a:extLst>
          </p:cNvPr>
          <p:cNvGrpSpPr/>
          <p:nvPr/>
        </p:nvGrpSpPr>
        <p:grpSpPr>
          <a:xfrm>
            <a:off x="2882923" y="1838688"/>
            <a:ext cx="9113217" cy="4871451"/>
            <a:chOff x="265247" y="935631"/>
            <a:chExt cx="10540565" cy="5668996"/>
          </a:xfrm>
        </p:grpSpPr>
        <p:sp>
          <p:nvSpPr>
            <p:cNvPr id="6" name="Oval 5">
              <a:extLst>
                <a:ext uri="{FF2B5EF4-FFF2-40B4-BE49-F238E27FC236}">
                  <a16:creationId xmlns:a16="http://schemas.microsoft.com/office/drawing/2014/main" id="{74445CB7-4F00-4818-86DE-0BBCB8A62CA6}"/>
                </a:ext>
              </a:extLst>
            </p:cNvPr>
            <p:cNvSpPr/>
            <p:nvPr/>
          </p:nvSpPr>
          <p:spPr>
            <a:xfrm>
              <a:off x="265247" y="6048269"/>
              <a:ext cx="2214880" cy="556358"/>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1400" dirty="0"/>
                <a:t>1. </a:t>
              </a:r>
              <a:r>
                <a:rPr lang="en-US" sz="1400" dirty="0" err="1"/>
                <a:t>Organisation</a:t>
              </a:r>
              <a:endParaRPr lang="en-US" sz="1400" dirty="0"/>
            </a:p>
          </p:txBody>
        </p:sp>
        <p:sp>
          <p:nvSpPr>
            <p:cNvPr id="7" name="Oval 6">
              <a:extLst>
                <a:ext uri="{FF2B5EF4-FFF2-40B4-BE49-F238E27FC236}">
                  <a16:creationId xmlns:a16="http://schemas.microsoft.com/office/drawing/2014/main" id="{BBB9B425-DCE1-42DD-A43E-B8B9044C1907}"/>
                </a:ext>
              </a:extLst>
            </p:cNvPr>
            <p:cNvSpPr/>
            <p:nvPr/>
          </p:nvSpPr>
          <p:spPr>
            <a:xfrm>
              <a:off x="1272344" y="5491911"/>
              <a:ext cx="2214880" cy="556358"/>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1400" dirty="0"/>
                <a:t>2. Individual</a:t>
              </a:r>
            </a:p>
          </p:txBody>
        </p:sp>
        <p:sp>
          <p:nvSpPr>
            <p:cNvPr id="8" name="Oval 7">
              <a:extLst>
                <a:ext uri="{FF2B5EF4-FFF2-40B4-BE49-F238E27FC236}">
                  <a16:creationId xmlns:a16="http://schemas.microsoft.com/office/drawing/2014/main" id="{A8B187C6-E34A-4B42-B3F2-06B11527A41D}"/>
                </a:ext>
              </a:extLst>
            </p:cNvPr>
            <p:cNvSpPr/>
            <p:nvPr/>
          </p:nvSpPr>
          <p:spPr>
            <a:xfrm>
              <a:off x="2279441" y="4935553"/>
              <a:ext cx="2214880" cy="556358"/>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1400" dirty="0"/>
                <a:t>3. Project</a:t>
              </a:r>
            </a:p>
          </p:txBody>
        </p:sp>
        <p:sp>
          <p:nvSpPr>
            <p:cNvPr id="9" name="Oval 8">
              <a:extLst>
                <a:ext uri="{FF2B5EF4-FFF2-40B4-BE49-F238E27FC236}">
                  <a16:creationId xmlns:a16="http://schemas.microsoft.com/office/drawing/2014/main" id="{36B4B7E5-0E81-4AF7-ACD5-DDA120BE17A9}"/>
                </a:ext>
              </a:extLst>
            </p:cNvPr>
            <p:cNvSpPr/>
            <p:nvPr/>
          </p:nvSpPr>
          <p:spPr>
            <a:xfrm>
              <a:off x="3226449" y="4379195"/>
              <a:ext cx="2214880" cy="556358"/>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1400" dirty="0"/>
                <a:t>4. Platform</a:t>
              </a:r>
            </a:p>
          </p:txBody>
        </p:sp>
        <p:sp>
          <p:nvSpPr>
            <p:cNvPr id="11" name="Oval 10">
              <a:extLst>
                <a:ext uri="{FF2B5EF4-FFF2-40B4-BE49-F238E27FC236}">
                  <a16:creationId xmlns:a16="http://schemas.microsoft.com/office/drawing/2014/main" id="{15C3DF8A-702B-47EF-96EE-14D9CF1FF5DC}"/>
                </a:ext>
              </a:extLst>
            </p:cNvPr>
            <p:cNvSpPr/>
            <p:nvPr/>
          </p:nvSpPr>
          <p:spPr>
            <a:xfrm>
              <a:off x="3974904" y="3805666"/>
              <a:ext cx="2214880" cy="556358"/>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1400" dirty="0"/>
                <a:t>5. Operation</a:t>
              </a:r>
            </a:p>
          </p:txBody>
        </p:sp>
        <p:sp>
          <p:nvSpPr>
            <p:cNvPr id="12" name="Oval 11">
              <a:extLst>
                <a:ext uri="{FF2B5EF4-FFF2-40B4-BE49-F238E27FC236}">
                  <a16:creationId xmlns:a16="http://schemas.microsoft.com/office/drawing/2014/main" id="{CF0CA0C5-A318-4C3D-8FA3-E71BDEDAE7E5}"/>
                </a:ext>
              </a:extLst>
            </p:cNvPr>
            <p:cNvSpPr/>
            <p:nvPr/>
          </p:nvSpPr>
          <p:spPr>
            <a:xfrm>
              <a:off x="4848664" y="3249308"/>
              <a:ext cx="2214880" cy="556358"/>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1400" dirty="0"/>
                <a:t>6. Instrument</a:t>
              </a:r>
            </a:p>
          </p:txBody>
        </p:sp>
        <p:sp>
          <p:nvSpPr>
            <p:cNvPr id="13" name="Oval 12">
              <a:extLst>
                <a:ext uri="{FF2B5EF4-FFF2-40B4-BE49-F238E27FC236}">
                  <a16:creationId xmlns:a16="http://schemas.microsoft.com/office/drawing/2014/main" id="{D92C896C-F48D-4D31-AD8E-B2324366139F}"/>
                </a:ext>
              </a:extLst>
            </p:cNvPr>
            <p:cNvSpPr/>
            <p:nvPr/>
          </p:nvSpPr>
          <p:spPr>
            <a:xfrm>
              <a:off x="5824024" y="2675779"/>
              <a:ext cx="2214880" cy="556358"/>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a:t>7. Acquisition</a:t>
              </a:r>
            </a:p>
          </p:txBody>
        </p:sp>
        <p:sp>
          <p:nvSpPr>
            <p:cNvPr id="14" name="Oval 13">
              <a:extLst>
                <a:ext uri="{FF2B5EF4-FFF2-40B4-BE49-F238E27FC236}">
                  <a16:creationId xmlns:a16="http://schemas.microsoft.com/office/drawing/2014/main" id="{67D1A376-658D-4906-BC2B-06346765C344}"/>
                </a:ext>
              </a:extLst>
            </p:cNvPr>
            <p:cNvSpPr/>
            <p:nvPr/>
          </p:nvSpPr>
          <p:spPr>
            <a:xfrm>
              <a:off x="6867118" y="2119505"/>
              <a:ext cx="2214880" cy="556358"/>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a:t>8. Computation</a:t>
              </a:r>
            </a:p>
          </p:txBody>
        </p:sp>
        <p:sp>
          <p:nvSpPr>
            <p:cNvPr id="15" name="Oval 14">
              <a:extLst>
                <a:ext uri="{FF2B5EF4-FFF2-40B4-BE49-F238E27FC236}">
                  <a16:creationId xmlns:a16="http://schemas.microsoft.com/office/drawing/2014/main" id="{4900410C-806F-4D41-B6C3-4A1B1325AD1B}"/>
                </a:ext>
              </a:extLst>
            </p:cNvPr>
            <p:cNvSpPr/>
            <p:nvPr/>
          </p:nvSpPr>
          <p:spPr>
            <a:xfrm>
              <a:off x="7751038" y="1528721"/>
              <a:ext cx="2214880" cy="556358"/>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1400" dirty="0"/>
                <a:t>9. Process</a:t>
              </a:r>
            </a:p>
          </p:txBody>
        </p:sp>
        <p:sp>
          <p:nvSpPr>
            <p:cNvPr id="16" name="Oval 15">
              <a:extLst>
                <a:ext uri="{FF2B5EF4-FFF2-40B4-BE49-F238E27FC236}">
                  <a16:creationId xmlns:a16="http://schemas.microsoft.com/office/drawing/2014/main" id="{DF3C429F-42C7-430A-9D28-EF4BB88AEA57}"/>
                </a:ext>
              </a:extLst>
            </p:cNvPr>
            <p:cNvSpPr/>
            <p:nvPr/>
          </p:nvSpPr>
          <p:spPr>
            <a:xfrm>
              <a:off x="8590932" y="935631"/>
              <a:ext cx="2214880" cy="556358"/>
            </a:xfrm>
            <a:prstGeom prst="ellipse">
              <a:avLst/>
            </a:prstGeom>
          </p:spPr>
          <p:style>
            <a:lnRef idx="0">
              <a:schemeClr val="accent4"/>
            </a:lnRef>
            <a:fillRef idx="3">
              <a:schemeClr val="accent4"/>
            </a:fillRef>
            <a:effectRef idx="3">
              <a:schemeClr val="accent4"/>
            </a:effectRef>
            <a:fontRef idx="minor">
              <a:schemeClr val="lt1"/>
            </a:fontRef>
          </p:style>
          <p:txBody>
            <a:bodyPr rtlCol="0" anchor="ctr"/>
            <a:lstStyle/>
            <a:p>
              <a:pPr algn="ctr"/>
              <a:r>
                <a:rPr lang="en-US" sz="1400" dirty="0">
                  <a:solidFill>
                    <a:schemeClr val="bg1"/>
                  </a:solidFill>
                </a:rPr>
                <a:t>10. Collection</a:t>
              </a:r>
            </a:p>
          </p:txBody>
        </p:sp>
        <p:cxnSp>
          <p:nvCxnSpPr>
            <p:cNvPr id="17" name="Connector: Curved 16">
              <a:extLst>
                <a:ext uri="{FF2B5EF4-FFF2-40B4-BE49-F238E27FC236}">
                  <a16:creationId xmlns:a16="http://schemas.microsoft.com/office/drawing/2014/main" id="{8B2F17E9-E49F-44F9-9DFC-B47287A2F08A}"/>
                </a:ext>
              </a:extLst>
            </p:cNvPr>
            <p:cNvCxnSpPr>
              <a:cxnSpLocks/>
              <a:stCxn id="16" idx="2"/>
              <a:endCxn id="15" idx="1"/>
            </p:cNvCxnSpPr>
            <p:nvPr/>
          </p:nvCxnSpPr>
          <p:spPr>
            <a:xfrm rot="10800000" flipV="1">
              <a:off x="8075400" y="1213810"/>
              <a:ext cx="515532" cy="396388"/>
            </a:xfrm>
            <a:prstGeom prst="curvedConnector2">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8" name="Connector: Curved 17">
              <a:extLst>
                <a:ext uri="{FF2B5EF4-FFF2-40B4-BE49-F238E27FC236}">
                  <a16:creationId xmlns:a16="http://schemas.microsoft.com/office/drawing/2014/main" id="{A9EF4551-AC64-4B52-98B8-39AEE6FF1278}"/>
                </a:ext>
              </a:extLst>
            </p:cNvPr>
            <p:cNvCxnSpPr>
              <a:cxnSpLocks/>
              <a:stCxn id="15" idx="2"/>
              <a:endCxn id="14" idx="1"/>
            </p:cNvCxnSpPr>
            <p:nvPr/>
          </p:nvCxnSpPr>
          <p:spPr>
            <a:xfrm rot="10800000" flipV="1">
              <a:off x="7191480" y="1806900"/>
              <a:ext cx="559558" cy="394082"/>
            </a:xfrm>
            <a:prstGeom prst="curvedConnector2">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9" name="Connector: Curved 18">
              <a:extLst>
                <a:ext uri="{FF2B5EF4-FFF2-40B4-BE49-F238E27FC236}">
                  <a16:creationId xmlns:a16="http://schemas.microsoft.com/office/drawing/2014/main" id="{C62C49AD-058A-4503-BE31-A216F21CA039}"/>
                </a:ext>
              </a:extLst>
            </p:cNvPr>
            <p:cNvCxnSpPr>
              <a:cxnSpLocks/>
              <a:stCxn id="15" idx="2"/>
              <a:endCxn id="13" idx="1"/>
            </p:cNvCxnSpPr>
            <p:nvPr/>
          </p:nvCxnSpPr>
          <p:spPr>
            <a:xfrm rot="10800000" flipV="1">
              <a:off x="6148386" y="1806900"/>
              <a:ext cx="1602652" cy="950356"/>
            </a:xfrm>
            <a:prstGeom prst="curvedConnector2">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0" name="Connector: Curved 19">
              <a:extLst>
                <a:ext uri="{FF2B5EF4-FFF2-40B4-BE49-F238E27FC236}">
                  <a16:creationId xmlns:a16="http://schemas.microsoft.com/office/drawing/2014/main" id="{074A301A-3132-4BE3-823C-D14B4FFBF7C1}"/>
                </a:ext>
              </a:extLst>
            </p:cNvPr>
            <p:cNvCxnSpPr>
              <a:cxnSpLocks/>
              <a:stCxn id="13" idx="2"/>
              <a:endCxn id="12" idx="1"/>
            </p:cNvCxnSpPr>
            <p:nvPr/>
          </p:nvCxnSpPr>
          <p:spPr>
            <a:xfrm rot="10800000" flipV="1">
              <a:off x="5173026" y="2953957"/>
              <a:ext cx="650998" cy="376827"/>
            </a:xfrm>
            <a:prstGeom prst="curvedConnector2">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1" name="Connector: Curved 20">
              <a:extLst>
                <a:ext uri="{FF2B5EF4-FFF2-40B4-BE49-F238E27FC236}">
                  <a16:creationId xmlns:a16="http://schemas.microsoft.com/office/drawing/2014/main" id="{D7C428D7-0318-4AAB-A32D-3007AC11DF26}"/>
                </a:ext>
              </a:extLst>
            </p:cNvPr>
            <p:cNvCxnSpPr>
              <a:cxnSpLocks/>
              <a:stCxn id="13" idx="2"/>
              <a:endCxn id="9" idx="1"/>
            </p:cNvCxnSpPr>
            <p:nvPr/>
          </p:nvCxnSpPr>
          <p:spPr>
            <a:xfrm rot="10800000" flipV="1">
              <a:off x="3550812" y="2953958"/>
              <a:ext cx="2273213" cy="1506714"/>
            </a:xfrm>
            <a:prstGeom prst="curvedConnector2">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2" name="Connector: Curved 21">
              <a:extLst>
                <a:ext uri="{FF2B5EF4-FFF2-40B4-BE49-F238E27FC236}">
                  <a16:creationId xmlns:a16="http://schemas.microsoft.com/office/drawing/2014/main" id="{46F34D02-8EFB-4C33-9996-4E716C0F45CB}"/>
                </a:ext>
              </a:extLst>
            </p:cNvPr>
            <p:cNvCxnSpPr>
              <a:cxnSpLocks/>
              <a:stCxn id="7" idx="2"/>
              <a:endCxn id="6" idx="1"/>
            </p:cNvCxnSpPr>
            <p:nvPr/>
          </p:nvCxnSpPr>
          <p:spPr>
            <a:xfrm rot="10800000" flipV="1">
              <a:off x="589610" y="5770090"/>
              <a:ext cx="682735" cy="359656"/>
            </a:xfrm>
            <a:prstGeom prst="curvedConnector2">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3" name="Connector: Curved 22">
              <a:extLst>
                <a:ext uri="{FF2B5EF4-FFF2-40B4-BE49-F238E27FC236}">
                  <a16:creationId xmlns:a16="http://schemas.microsoft.com/office/drawing/2014/main" id="{BE155667-486A-42C2-8C8D-09C91548A9DE}"/>
                </a:ext>
              </a:extLst>
            </p:cNvPr>
            <p:cNvCxnSpPr>
              <a:cxnSpLocks/>
              <a:stCxn id="11" idx="2"/>
              <a:endCxn id="9" idx="1"/>
            </p:cNvCxnSpPr>
            <p:nvPr/>
          </p:nvCxnSpPr>
          <p:spPr>
            <a:xfrm rot="10800000" flipV="1">
              <a:off x="3550812" y="4083844"/>
              <a:ext cx="424093" cy="376827"/>
            </a:xfrm>
            <a:prstGeom prst="curvedConnector2">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8" name="Connector: Curved 37">
              <a:extLst>
                <a:ext uri="{FF2B5EF4-FFF2-40B4-BE49-F238E27FC236}">
                  <a16:creationId xmlns:a16="http://schemas.microsoft.com/office/drawing/2014/main" id="{2CE67187-B0CC-4E36-85DF-CE5337989FA1}"/>
                </a:ext>
              </a:extLst>
            </p:cNvPr>
            <p:cNvCxnSpPr>
              <a:cxnSpLocks/>
              <a:stCxn id="8" idx="2"/>
              <a:endCxn id="7" idx="1"/>
            </p:cNvCxnSpPr>
            <p:nvPr/>
          </p:nvCxnSpPr>
          <p:spPr>
            <a:xfrm rot="10800000" flipV="1">
              <a:off x="1596707" y="5213732"/>
              <a:ext cx="682735" cy="359656"/>
            </a:xfrm>
            <a:prstGeom prst="curvedConnector2">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2" name="Connector: Curved 41">
              <a:extLst>
                <a:ext uri="{FF2B5EF4-FFF2-40B4-BE49-F238E27FC236}">
                  <a16:creationId xmlns:a16="http://schemas.microsoft.com/office/drawing/2014/main" id="{E9756F3E-CB7E-417A-9E32-E7F86F310D3D}"/>
                </a:ext>
              </a:extLst>
            </p:cNvPr>
            <p:cNvCxnSpPr>
              <a:cxnSpLocks/>
              <a:stCxn id="8" idx="2"/>
              <a:endCxn id="6" idx="1"/>
            </p:cNvCxnSpPr>
            <p:nvPr/>
          </p:nvCxnSpPr>
          <p:spPr>
            <a:xfrm rot="10800000" flipV="1">
              <a:off x="589609" y="5213732"/>
              <a:ext cx="1689832" cy="916014"/>
            </a:xfrm>
            <a:prstGeom prst="curvedConnector2">
              <a:avLst/>
            </a:prstGeom>
            <a:ln>
              <a:tailEnd type="triangle"/>
            </a:ln>
          </p:spPr>
          <p:style>
            <a:lnRef idx="1">
              <a:schemeClr val="accent1"/>
            </a:lnRef>
            <a:fillRef idx="0">
              <a:schemeClr val="accent1"/>
            </a:fillRef>
            <a:effectRef idx="0">
              <a:schemeClr val="accent1"/>
            </a:effectRef>
            <a:fontRef idx="minor">
              <a:schemeClr val="tx1"/>
            </a:fontRef>
          </p:style>
        </p:cxnSp>
      </p:grpSp>
      <p:pic>
        <p:nvPicPr>
          <p:cNvPr id="25" name="Picture 24">
            <a:extLst>
              <a:ext uri="{FF2B5EF4-FFF2-40B4-BE49-F238E27FC236}">
                <a16:creationId xmlns:a16="http://schemas.microsoft.com/office/drawing/2014/main" id="{733102CE-D946-1485-F8FC-C9B00A433950}"/>
              </a:ext>
            </a:extLst>
          </p:cNvPr>
          <p:cNvPicPr>
            <a:picLocks noChangeAspect="1"/>
          </p:cNvPicPr>
          <p:nvPr/>
        </p:nvPicPr>
        <p:blipFill>
          <a:blip r:embed="rId2"/>
          <a:stretch>
            <a:fillRect/>
          </a:stretch>
        </p:blipFill>
        <p:spPr>
          <a:xfrm>
            <a:off x="12904" y="1548368"/>
            <a:ext cx="5394438" cy="3140721"/>
          </a:xfrm>
          <a:prstGeom prst="rect">
            <a:avLst/>
          </a:prstGeom>
        </p:spPr>
      </p:pic>
      <p:pic>
        <p:nvPicPr>
          <p:cNvPr id="26" name="Picture 25">
            <a:extLst>
              <a:ext uri="{FF2B5EF4-FFF2-40B4-BE49-F238E27FC236}">
                <a16:creationId xmlns:a16="http://schemas.microsoft.com/office/drawing/2014/main" id="{FBF41230-B12B-9F11-4FC2-E4C17A87EE10}"/>
              </a:ext>
            </a:extLst>
          </p:cNvPr>
          <p:cNvPicPr>
            <a:picLocks noChangeAspect="1"/>
          </p:cNvPicPr>
          <p:nvPr/>
        </p:nvPicPr>
        <p:blipFill>
          <a:blip r:embed="rId3"/>
          <a:stretch>
            <a:fillRect/>
          </a:stretch>
        </p:blipFill>
        <p:spPr>
          <a:xfrm>
            <a:off x="10052269" y="12070"/>
            <a:ext cx="2128838" cy="1207294"/>
          </a:xfrm>
          <a:prstGeom prst="rect">
            <a:avLst/>
          </a:prstGeom>
        </p:spPr>
      </p:pic>
      <p:pic>
        <p:nvPicPr>
          <p:cNvPr id="27" name="Picture 26">
            <a:extLst>
              <a:ext uri="{FF2B5EF4-FFF2-40B4-BE49-F238E27FC236}">
                <a16:creationId xmlns:a16="http://schemas.microsoft.com/office/drawing/2014/main" id="{69576270-D58A-89B7-EF27-85E8C685460B}"/>
              </a:ext>
            </a:extLst>
          </p:cNvPr>
          <p:cNvPicPr>
            <a:picLocks noChangeAspect="1"/>
          </p:cNvPicPr>
          <p:nvPr/>
        </p:nvPicPr>
        <p:blipFill>
          <a:blip r:embed="rId4"/>
          <a:stretch>
            <a:fillRect/>
          </a:stretch>
        </p:blipFill>
        <p:spPr>
          <a:xfrm>
            <a:off x="12904" y="20696"/>
            <a:ext cx="1757714" cy="1270095"/>
          </a:xfrm>
          <a:prstGeom prst="rect">
            <a:avLst/>
          </a:prstGeom>
        </p:spPr>
      </p:pic>
      <p:sp>
        <p:nvSpPr>
          <p:cNvPr id="28" name="Title 1">
            <a:extLst>
              <a:ext uri="{FF2B5EF4-FFF2-40B4-BE49-F238E27FC236}">
                <a16:creationId xmlns:a16="http://schemas.microsoft.com/office/drawing/2014/main" id="{A73342A6-2636-4376-A2FC-DBEB7F114F96}"/>
              </a:ext>
            </a:extLst>
          </p:cNvPr>
          <p:cNvSpPr txBox="1">
            <a:spLocks/>
          </p:cNvSpPr>
          <p:nvPr/>
        </p:nvSpPr>
        <p:spPr>
          <a:xfrm>
            <a:off x="431800" y="35650"/>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t>PITHIA-NRF e-Science center</a:t>
            </a:r>
            <a:endParaRPr lang="el-GR" dirty="0"/>
          </a:p>
        </p:txBody>
      </p:sp>
      <p:sp>
        <p:nvSpPr>
          <p:cNvPr id="4" name="Rectangle: Rounded Corners 3">
            <a:extLst>
              <a:ext uri="{FF2B5EF4-FFF2-40B4-BE49-F238E27FC236}">
                <a16:creationId xmlns:a16="http://schemas.microsoft.com/office/drawing/2014/main" id="{849DC79F-A056-F884-8E36-EAD5B8EB46D7}"/>
              </a:ext>
            </a:extLst>
          </p:cNvPr>
          <p:cNvSpPr/>
          <p:nvPr/>
        </p:nvSpPr>
        <p:spPr>
          <a:xfrm>
            <a:off x="8475785" y="5160110"/>
            <a:ext cx="3329353" cy="1287582"/>
          </a:xfrm>
          <a:prstGeom prst="roundRect">
            <a:avLst/>
          </a:prstGeom>
          <a:solidFill>
            <a:srgbClr val="0000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First e-science center release for open access is expected in September 2022</a:t>
            </a:r>
            <a:endParaRPr lang="el-GR"/>
          </a:p>
        </p:txBody>
      </p:sp>
    </p:spTree>
    <p:extLst>
      <p:ext uri="{BB962C8B-B14F-4D97-AF65-F5344CB8AC3E}">
        <p14:creationId xmlns:p14="http://schemas.microsoft.com/office/powerpoint/2010/main" val="116677046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2"/>
          <a:stretch>
            <a:fillRect/>
          </a:stretch>
        </p:blipFill>
        <p:spPr>
          <a:xfrm>
            <a:off x="10052269" y="12070"/>
            <a:ext cx="2128838" cy="1207294"/>
          </a:xfrm>
          <a:prstGeom prst="rect">
            <a:avLst/>
          </a:prstGeom>
        </p:spPr>
      </p:pic>
      <p:pic>
        <p:nvPicPr>
          <p:cNvPr id="10" name="Picture 9"/>
          <p:cNvPicPr>
            <a:picLocks noChangeAspect="1"/>
          </p:cNvPicPr>
          <p:nvPr/>
        </p:nvPicPr>
        <p:blipFill>
          <a:blip r:embed="rId3"/>
          <a:stretch>
            <a:fillRect/>
          </a:stretch>
        </p:blipFill>
        <p:spPr>
          <a:xfrm>
            <a:off x="12904" y="20696"/>
            <a:ext cx="1757714" cy="1270095"/>
          </a:xfrm>
          <a:prstGeom prst="rect">
            <a:avLst/>
          </a:prstGeom>
        </p:spPr>
      </p:pic>
      <p:pic>
        <p:nvPicPr>
          <p:cNvPr id="4" name="Picture 3">
            <a:extLst>
              <a:ext uri="{FF2B5EF4-FFF2-40B4-BE49-F238E27FC236}">
                <a16:creationId xmlns:a16="http://schemas.microsoft.com/office/drawing/2014/main" id="{C79EE3C0-7509-18DC-7937-CFF422AA8C7D}"/>
              </a:ext>
            </a:extLst>
          </p:cNvPr>
          <p:cNvPicPr>
            <a:picLocks noChangeAspect="1"/>
          </p:cNvPicPr>
          <p:nvPr/>
        </p:nvPicPr>
        <p:blipFill>
          <a:blip r:embed="rId4"/>
          <a:stretch>
            <a:fillRect/>
          </a:stretch>
        </p:blipFill>
        <p:spPr>
          <a:xfrm>
            <a:off x="12904" y="1450108"/>
            <a:ext cx="5493463" cy="5405668"/>
          </a:xfrm>
          <a:prstGeom prst="rect">
            <a:avLst/>
          </a:prstGeom>
        </p:spPr>
      </p:pic>
      <p:sp>
        <p:nvSpPr>
          <p:cNvPr id="11" name="Title 1">
            <a:extLst>
              <a:ext uri="{FF2B5EF4-FFF2-40B4-BE49-F238E27FC236}">
                <a16:creationId xmlns:a16="http://schemas.microsoft.com/office/drawing/2014/main" id="{42F1EBCE-C135-18D2-EA84-C922A7809DF2}"/>
              </a:ext>
            </a:extLst>
          </p:cNvPr>
          <p:cNvSpPr>
            <a:spLocks noGrp="1"/>
          </p:cNvSpPr>
          <p:nvPr>
            <p:ph type="title"/>
          </p:nvPr>
        </p:nvSpPr>
        <p:spPr>
          <a:xfrm>
            <a:off x="431800" y="35650"/>
            <a:ext cx="10515600" cy="1325563"/>
          </a:xfrm>
        </p:spPr>
        <p:txBody>
          <a:bodyPr/>
          <a:lstStyle/>
          <a:p>
            <a:pPr algn="ctr"/>
            <a:r>
              <a:rPr lang="en-US"/>
              <a:t>PITHIA-NRF TNA projects</a:t>
            </a:r>
            <a:endParaRPr lang="el-GR" dirty="0"/>
          </a:p>
        </p:txBody>
      </p:sp>
      <p:sp>
        <p:nvSpPr>
          <p:cNvPr id="7" name="TextBox 6">
            <a:extLst>
              <a:ext uri="{FF2B5EF4-FFF2-40B4-BE49-F238E27FC236}">
                <a16:creationId xmlns:a16="http://schemas.microsoft.com/office/drawing/2014/main" id="{052E3BA2-F687-1123-26E0-13683E6079F9}"/>
              </a:ext>
            </a:extLst>
          </p:cNvPr>
          <p:cNvSpPr txBox="1"/>
          <p:nvPr/>
        </p:nvSpPr>
        <p:spPr>
          <a:xfrm>
            <a:off x="5551055" y="1459345"/>
            <a:ext cx="6630052" cy="5355312"/>
          </a:xfrm>
          <a:prstGeom prst="rect">
            <a:avLst/>
          </a:prstGeom>
          <a:noFill/>
        </p:spPr>
        <p:txBody>
          <a:bodyPr wrap="square" rtlCol="0">
            <a:spAutoFit/>
          </a:bodyPr>
          <a:lstStyle/>
          <a:p>
            <a:r>
              <a:rPr lang="en-US" u="sng"/>
              <a:t>Indicative projects accepted in the 1</a:t>
            </a:r>
            <a:r>
              <a:rPr lang="en-US" u="sng" baseline="30000"/>
              <a:t>st</a:t>
            </a:r>
            <a:r>
              <a:rPr lang="en-US" u="sng"/>
              <a:t> and 2</a:t>
            </a:r>
            <a:r>
              <a:rPr lang="en-US" u="sng" baseline="30000"/>
              <a:t>nd</a:t>
            </a:r>
            <a:r>
              <a:rPr lang="en-US" u="sng"/>
              <a:t> TNA Call</a:t>
            </a:r>
          </a:p>
          <a:p>
            <a:pPr marL="285750" indent="-285750">
              <a:buFont typeface="Arial" panose="020B0604020202020204" pitchFamily="34" charset="0"/>
              <a:buChar char="•"/>
            </a:pPr>
            <a:r>
              <a:rPr lang="en-US"/>
              <a:t>Longitudinal differences in traveling ionospheric disturbance characteristics at midlatitudes</a:t>
            </a:r>
          </a:p>
          <a:p>
            <a:pPr marL="285750" indent="-285750">
              <a:buFont typeface="Arial" panose="020B0604020202020204" pitchFamily="34" charset="0"/>
              <a:buChar char="•"/>
            </a:pPr>
            <a:r>
              <a:rPr lang="en-US"/>
              <a:t>Wave-like structures in the ionosphere with D2D operations</a:t>
            </a:r>
          </a:p>
          <a:p>
            <a:pPr marL="285750" indent="-285750">
              <a:buFont typeface="Arial" panose="020B0604020202020204" pitchFamily="34" charset="0"/>
              <a:buChar char="•"/>
            </a:pPr>
            <a:r>
              <a:rPr lang="en-US"/>
              <a:t>Ionospheric reconstruction profilers ingesting GNSS, Digisonde and in situ electron density data from LEO satellites</a:t>
            </a:r>
          </a:p>
          <a:p>
            <a:pPr marL="285750" indent="-285750">
              <a:buFont typeface="Arial" panose="020B0604020202020204" pitchFamily="34" charset="0"/>
              <a:buChar char="•"/>
            </a:pPr>
            <a:r>
              <a:rPr lang="en-US"/>
              <a:t>Retrieving the ionospheric currents and magnetic field variations from the upper atmosphere emissions polarisation.</a:t>
            </a:r>
          </a:p>
          <a:p>
            <a:pPr marL="285750" indent="-285750">
              <a:buFont typeface="Arial" panose="020B0604020202020204" pitchFamily="34" charset="0"/>
              <a:buChar char="•"/>
            </a:pPr>
            <a:r>
              <a:rPr lang="en-US"/>
              <a:t>Ionospheric Disturbance due to Space Weather in LOFAR data</a:t>
            </a:r>
          </a:p>
          <a:p>
            <a:pPr marL="285750" indent="-285750">
              <a:buFont typeface="Arial" panose="020B0604020202020204" pitchFamily="34" charset="0"/>
              <a:buChar char="•"/>
            </a:pPr>
            <a:r>
              <a:rPr lang="en-US"/>
              <a:t>Thermospheric O/N2 variability and Its effects on Ionosphere during disturbed and quiet days, for solar cycles 23 and 24</a:t>
            </a:r>
          </a:p>
          <a:p>
            <a:pPr marL="285750" indent="-285750">
              <a:buFont typeface="Arial" panose="020B0604020202020204" pitchFamily="34" charset="0"/>
              <a:buChar char="•"/>
            </a:pPr>
            <a:r>
              <a:rPr lang="en-US"/>
              <a:t>The F2-layer peak height response at mid-latitudes to Space Hurricane</a:t>
            </a:r>
          </a:p>
          <a:p>
            <a:pPr marL="285750" indent="-285750">
              <a:buFont typeface="Arial" panose="020B0604020202020204" pitchFamily="34" charset="0"/>
              <a:buChar char="•"/>
            </a:pPr>
            <a:r>
              <a:rPr lang="en-US"/>
              <a:t>Storm-related Study of Ionospheric irregularities over southern Europe using digisondes and GNSS Data</a:t>
            </a:r>
          </a:p>
          <a:p>
            <a:pPr marL="285750" indent="-285750">
              <a:buFont typeface="Arial" panose="020B0604020202020204" pitchFamily="34" charset="0"/>
              <a:buChar char="•"/>
            </a:pPr>
            <a:r>
              <a:rPr lang="en-US"/>
              <a:t>Can PolaRISation Measurements of Auroral emissions Trace the Ionospheric Currents?</a:t>
            </a:r>
          </a:p>
          <a:p>
            <a:pPr marL="285750" indent="-285750">
              <a:buFont typeface="Arial" panose="020B0604020202020204" pitchFamily="34" charset="0"/>
              <a:buChar char="•"/>
            </a:pPr>
            <a:r>
              <a:rPr lang="en-US"/>
              <a:t>Contribution to feasibility study of data-driven Autonomous Service for Prediction of Ionospheric Scintillations</a:t>
            </a:r>
          </a:p>
        </p:txBody>
      </p:sp>
      <p:sp>
        <p:nvSpPr>
          <p:cNvPr id="13" name="Rectangle: Rounded Corners 12">
            <a:extLst>
              <a:ext uri="{FF2B5EF4-FFF2-40B4-BE49-F238E27FC236}">
                <a16:creationId xmlns:a16="http://schemas.microsoft.com/office/drawing/2014/main" id="{3DC4242C-2F2F-5F1B-571C-28E60A8472CC}"/>
              </a:ext>
            </a:extLst>
          </p:cNvPr>
          <p:cNvSpPr/>
          <p:nvPr/>
        </p:nvSpPr>
        <p:spPr>
          <a:xfrm>
            <a:off x="8956432" y="5398655"/>
            <a:ext cx="2860430" cy="1287582"/>
          </a:xfrm>
          <a:prstGeom prst="roundRect">
            <a:avLst/>
          </a:prstGeom>
          <a:solidFill>
            <a:srgbClr val="0000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Next TNA Call will open in July 2022</a:t>
            </a:r>
            <a:endParaRPr lang="el-GR"/>
          </a:p>
        </p:txBody>
      </p:sp>
    </p:spTree>
    <p:extLst>
      <p:ext uri="{BB962C8B-B14F-4D97-AF65-F5344CB8AC3E}">
        <p14:creationId xmlns:p14="http://schemas.microsoft.com/office/powerpoint/2010/main" val="25206932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2">
            <a:extLst>
              <a:ext uri="{FF2B5EF4-FFF2-40B4-BE49-F238E27FC236}">
                <a16:creationId xmlns:a16="http://schemas.microsoft.com/office/drawing/2014/main" id="{7DB87B72-A525-DB7A-130E-18C2A16D7FE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99644" y="2413380"/>
            <a:ext cx="6592356" cy="444462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p:cNvPicPr>
            <a:picLocks noChangeAspect="1"/>
          </p:cNvPicPr>
          <p:nvPr/>
        </p:nvPicPr>
        <p:blipFill>
          <a:blip r:embed="rId3"/>
          <a:stretch>
            <a:fillRect/>
          </a:stretch>
        </p:blipFill>
        <p:spPr>
          <a:xfrm>
            <a:off x="10052269" y="12070"/>
            <a:ext cx="2128838" cy="1207294"/>
          </a:xfrm>
          <a:prstGeom prst="rect">
            <a:avLst/>
          </a:prstGeom>
        </p:spPr>
      </p:pic>
      <p:pic>
        <p:nvPicPr>
          <p:cNvPr id="10" name="Picture 9"/>
          <p:cNvPicPr>
            <a:picLocks noChangeAspect="1"/>
          </p:cNvPicPr>
          <p:nvPr/>
        </p:nvPicPr>
        <p:blipFill>
          <a:blip r:embed="rId4"/>
          <a:stretch>
            <a:fillRect/>
          </a:stretch>
        </p:blipFill>
        <p:spPr>
          <a:xfrm>
            <a:off x="12904" y="20696"/>
            <a:ext cx="1757714" cy="1270095"/>
          </a:xfrm>
          <a:prstGeom prst="rect">
            <a:avLst/>
          </a:prstGeom>
        </p:spPr>
      </p:pic>
      <p:sp>
        <p:nvSpPr>
          <p:cNvPr id="11" name="Title 1">
            <a:extLst>
              <a:ext uri="{FF2B5EF4-FFF2-40B4-BE49-F238E27FC236}">
                <a16:creationId xmlns:a16="http://schemas.microsoft.com/office/drawing/2014/main" id="{42F1EBCE-C135-18D2-EA84-C922A7809DF2}"/>
              </a:ext>
            </a:extLst>
          </p:cNvPr>
          <p:cNvSpPr>
            <a:spLocks noGrp="1"/>
          </p:cNvSpPr>
          <p:nvPr>
            <p:ph type="title"/>
          </p:nvPr>
        </p:nvSpPr>
        <p:spPr>
          <a:xfrm>
            <a:off x="431800" y="35650"/>
            <a:ext cx="10515600" cy="1325563"/>
          </a:xfrm>
        </p:spPr>
        <p:txBody>
          <a:bodyPr/>
          <a:lstStyle/>
          <a:p>
            <a:pPr algn="ctr"/>
            <a:r>
              <a:rPr lang="en-US"/>
              <a:t>PITHIA-NRF Innovation Framework</a:t>
            </a:r>
            <a:endParaRPr lang="el-GR" dirty="0"/>
          </a:p>
        </p:txBody>
      </p:sp>
      <p:sp>
        <p:nvSpPr>
          <p:cNvPr id="8" name="Content Placeholder 2">
            <a:extLst>
              <a:ext uri="{FF2B5EF4-FFF2-40B4-BE49-F238E27FC236}">
                <a16:creationId xmlns:a16="http://schemas.microsoft.com/office/drawing/2014/main" id="{E50B3DB1-000A-6032-FCE7-55518D61F00A}"/>
              </a:ext>
            </a:extLst>
          </p:cNvPr>
          <p:cNvSpPr>
            <a:spLocks noGrp="1"/>
          </p:cNvSpPr>
          <p:nvPr>
            <p:ph idx="1"/>
          </p:nvPr>
        </p:nvSpPr>
        <p:spPr>
          <a:xfrm>
            <a:off x="12904" y="4329250"/>
            <a:ext cx="5586740" cy="2493099"/>
          </a:xfrm>
        </p:spPr>
        <p:txBody>
          <a:bodyPr>
            <a:normAutofit lnSpcReduction="10000"/>
          </a:bodyPr>
          <a:lstStyle/>
          <a:p>
            <a:pPr marL="0" indent="0" algn="just">
              <a:lnSpc>
                <a:spcPct val="100000"/>
              </a:lnSpc>
              <a:buNone/>
            </a:pPr>
            <a:r>
              <a:rPr lang="en-US" sz="2000" b="0" i="0">
                <a:effectLst/>
                <a:cs typeface="Arial" panose="020B0604020202020204" pitchFamily="34" charset="0"/>
              </a:rPr>
              <a:t>An event to </a:t>
            </a:r>
            <a:r>
              <a:rPr lang="en-US" sz="2000" b="0" i="0" dirty="0">
                <a:effectLst/>
                <a:cs typeface="Arial" panose="020B0604020202020204" pitchFamily="34" charset="0"/>
              </a:rPr>
              <a:t>promote </a:t>
            </a:r>
            <a:r>
              <a:rPr lang="en-US" sz="2000" b="1" i="0" dirty="0">
                <a:effectLst/>
                <a:cs typeface="Arial" panose="020B0604020202020204" pitchFamily="34" charset="0"/>
              </a:rPr>
              <a:t>cooperation between stakeholders </a:t>
            </a:r>
            <a:r>
              <a:rPr lang="en-US" sz="2000" b="0" i="0">
                <a:effectLst/>
                <a:cs typeface="Arial" panose="020B0604020202020204" pitchFamily="34" charset="0"/>
              </a:rPr>
              <a:t>and set </a:t>
            </a:r>
            <a:r>
              <a:rPr lang="en-US" sz="2000" b="0" i="0" dirty="0">
                <a:effectLst/>
                <a:cs typeface="Arial" panose="020B0604020202020204" pitchFamily="34" charset="0"/>
              </a:rPr>
              <a:t>the standards </a:t>
            </a:r>
            <a:r>
              <a:rPr lang="en-US" sz="2000" b="0" i="0">
                <a:effectLst/>
                <a:cs typeface="Arial" panose="020B0604020202020204" pitchFamily="34" charset="0"/>
              </a:rPr>
              <a:t>for systematic </a:t>
            </a:r>
            <a:r>
              <a:rPr lang="en-US" sz="2000" b="0" i="0" dirty="0">
                <a:effectLst/>
                <a:cs typeface="Arial" panose="020B0604020202020204" pitchFamily="34" charset="0"/>
              </a:rPr>
              <a:t>collaboration</a:t>
            </a:r>
            <a:r>
              <a:rPr lang="en-US" sz="2000" b="0" i="0">
                <a:effectLst/>
                <a:cs typeface="Arial" panose="020B0604020202020204" pitchFamily="34" charset="0"/>
              </a:rPr>
              <a:t>. </a:t>
            </a:r>
            <a:endParaRPr lang="en-US" sz="2000" b="0" i="0" dirty="0">
              <a:effectLst/>
              <a:cs typeface="Arial" panose="020B0604020202020204" pitchFamily="34" charset="0"/>
            </a:endParaRPr>
          </a:p>
          <a:p>
            <a:pPr marL="0" indent="0" algn="just">
              <a:buNone/>
            </a:pPr>
            <a:r>
              <a:rPr lang="en-US" sz="2000" b="0" i="0">
                <a:effectLst/>
              </a:rPr>
              <a:t>Users </a:t>
            </a:r>
            <a:r>
              <a:rPr lang="en-US" sz="2000" b="0" i="0" dirty="0">
                <a:effectLst/>
              </a:rPr>
              <a:t>from SMEs and the aerospace </a:t>
            </a:r>
            <a:r>
              <a:rPr lang="en-US" sz="2000" b="0" i="0">
                <a:effectLst/>
              </a:rPr>
              <a:t>sectors will be informed about the </a:t>
            </a:r>
            <a:r>
              <a:rPr lang="en-US" sz="2000" b="0" i="0" dirty="0">
                <a:effectLst/>
              </a:rPr>
              <a:t>PITHIA-NRF concept, the expected results, and the possibility to use the nodes for developing projects on validation and calibration of new instrumentation.</a:t>
            </a:r>
          </a:p>
          <a:p>
            <a:pPr marL="0" indent="0" algn="just">
              <a:lnSpc>
                <a:spcPct val="100000"/>
              </a:lnSpc>
              <a:buNone/>
            </a:pPr>
            <a:endParaRPr lang="en-US" sz="2000" b="0" i="0" dirty="0">
              <a:effectLst/>
              <a:cs typeface="Arial" panose="020B0604020202020204" pitchFamily="34" charset="0"/>
            </a:endParaRPr>
          </a:p>
        </p:txBody>
      </p:sp>
      <p:pic>
        <p:nvPicPr>
          <p:cNvPr id="1026" name="Picture 2">
            <a:extLst>
              <a:ext uri="{FF2B5EF4-FFF2-40B4-BE49-F238E27FC236}">
                <a16:creationId xmlns:a16="http://schemas.microsoft.com/office/drawing/2014/main" id="{C42D75D7-5209-06BC-B115-1D02FA0D14B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319" y="1314454"/>
            <a:ext cx="5543062" cy="2494378"/>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A62C05E1-8757-FC86-0018-2788B1E5C3F6}"/>
              </a:ext>
            </a:extLst>
          </p:cNvPr>
          <p:cNvSpPr txBox="1"/>
          <p:nvPr/>
        </p:nvSpPr>
        <p:spPr>
          <a:xfrm>
            <a:off x="5854481" y="1656464"/>
            <a:ext cx="6082681" cy="461665"/>
          </a:xfrm>
          <a:prstGeom prst="rect">
            <a:avLst/>
          </a:prstGeom>
          <a:noFill/>
        </p:spPr>
        <p:txBody>
          <a:bodyPr wrap="square" rtlCol="0">
            <a:spAutoFit/>
          </a:bodyPr>
          <a:lstStyle/>
          <a:p>
            <a:r>
              <a:rPr lang="en-US" sz="2400" b="1">
                <a:solidFill>
                  <a:srgbClr val="FF0000"/>
                </a:solidFill>
              </a:rPr>
              <a:t>You are welcome to join in person or virtually!</a:t>
            </a:r>
            <a:endParaRPr lang="el-GR" sz="2400" b="1">
              <a:solidFill>
                <a:srgbClr val="FF0000"/>
              </a:solidFill>
            </a:endParaRPr>
          </a:p>
        </p:txBody>
      </p:sp>
    </p:spTree>
    <p:extLst>
      <p:ext uri="{BB962C8B-B14F-4D97-AF65-F5344CB8AC3E}">
        <p14:creationId xmlns:p14="http://schemas.microsoft.com/office/powerpoint/2010/main" val="33560308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350DBA6-43DF-45CD-894C-2BCFABE7DEAA}"/>
              </a:ext>
            </a:extLst>
          </p:cNvPr>
          <p:cNvSpPr/>
          <p:nvPr/>
        </p:nvSpPr>
        <p:spPr>
          <a:xfrm>
            <a:off x="1958772" y="2462180"/>
            <a:ext cx="8464177" cy="923330"/>
          </a:xfrm>
          <a:prstGeom prst="rect">
            <a:avLst/>
          </a:prstGeom>
          <a:noFill/>
        </p:spPr>
        <p:txBody>
          <a:bodyPr wrap="none" lIns="91440" tIns="45720" rIns="91440" bIns="45720">
            <a:spAutoFit/>
          </a:bodyPr>
          <a:lstStyle/>
          <a:p>
            <a:pPr algn="ctr"/>
            <a:r>
              <a:rPr lang="en-US" sz="5400" b="0" cap="none" spc="0" dirty="0">
                <a:ln w="0"/>
                <a:solidFill>
                  <a:schemeClr val="accent1"/>
                </a:solidFill>
                <a:effectLst>
                  <a:outerShdw blurRad="38100" dist="25400" dir="5400000" algn="ctr" rotWithShape="0">
                    <a:srgbClr val="6E747A">
                      <a:alpha val="43000"/>
                    </a:srgbClr>
                  </a:outerShdw>
                </a:effectLst>
              </a:rPr>
              <a:t>Thank you for</a:t>
            </a:r>
            <a:r>
              <a:rPr lang="en-US" sz="5400" dirty="0">
                <a:ln w="0"/>
                <a:solidFill>
                  <a:schemeClr val="accent1"/>
                </a:solidFill>
                <a:effectLst>
                  <a:outerShdw blurRad="38100" dist="25400" dir="5400000" algn="ctr" rotWithShape="0">
                    <a:srgbClr val="6E747A">
                      <a:alpha val="43000"/>
                    </a:srgbClr>
                  </a:outerShdw>
                </a:effectLst>
              </a:rPr>
              <a:t> your attention!</a:t>
            </a:r>
            <a:endParaRPr lang="en-US" sz="5400" b="0" cap="none" spc="0" dirty="0">
              <a:ln w="0"/>
              <a:solidFill>
                <a:schemeClr val="accent1"/>
              </a:solidFill>
              <a:effectLst>
                <a:outerShdw blurRad="38100" dist="25400" dir="5400000" algn="ctr" rotWithShape="0">
                  <a:srgbClr val="6E747A">
                    <a:alpha val="43000"/>
                  </a:srgbClr>
                </a:outerShdw>
              </a:effectLst>
            </a:endParaRPr>
          </a:p>
        </p:txBody>
      </p:sp>
      <p:sp>
        <p:nvSpPr>
          <p:cNvPr id="2" name="TextBox 1">
            <a:extLst>
              <a:ext uri="{FF2B5EF4-FFF2-40B4-BE49-F238E27FC236}">
                <a16:creationId xmlns:a16="http://schemas.microsoft.com/office/drawing/2014/main" id="{F0EE0DF0-842B-42E0-92D6-90AB59A5956E}"/>
              </a:ext>
            </a:extLst>
          </p:cNvPr>
          <p:cNvSpPr txBox="1"/>
          <p:nvPr/>
        </p:nvSpPr>
        <p:spPr>
          <a:xfrm>
            <a:off x="3059723" y="3789076"/>
            <a:ext cx="5826630" cy="584775"/>
          </a:xfrm>
          <a:prstGeom prst="rect">
            <a:avLst/>
          </a:prstGeom>
          <a:noFill/>
        </p:spPr>
        <p:txBody>
          <a:bodyPr wrap="square" rtlCol="0">
            <a:spAutoFit/>
          </a:bodyPr>
          <a:lstStyle/>
          <a:p>
            <a:pPr algn="ctr">
              <a:spcBef>
                <a:spcPts val="600"/>
              </a:spcBef>
            </a:pPr>
            <a:r>
              <a:rPr lang="en-US" sz="3200" b="1"/>
              <a:t>   </a:t>
            </a:r>
            <a:r>
              <a:rPr lang="en-US" sz="3200" b="1" dirty="0">
                <a:hlinkClick r:id="rId2"/>
              </a:rPr>
              <a:t>https://www.pithia-nrf.eu</a:t>
            </a:r>
            <a:r>
              <a:rPr lang="en-US" sz="3200" b="1" dirty="0"/>
              <a:t> </a:t>
            </a:r>
          </a:p>
        </p:txBody>
      </p:sp>
      <p:sp>
        <p:nvSpPr>
          <p:cNvPr id="5" name="Rectangle 4">
            <a:extLst>
              <a:ext uri="{FF2B5EF4-FFF2-40B4-BE49-F238E27FC236}">
                <a16:creationId xmlns:a16="http://schemas.microsoft.com/office/drawing/2014/main" id="{3EB91331-F9F1-4DC8-96E3-162E7F813190}"/>
              </a:ext>
            </a:extLst>
          </p:cNvPr>
          <p:cNvSpPr/>
          <p:nvPr/>
        </p:nvSpPr>
        <p:spPr>
          <a:xfrm>
            <a:off x="836499" y="6214096"/>
            <a:ext cx="11330442" cy="615820"/>
          </a:xfrm>
          <a:prstGeom prst="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en-US" dirty="0"/>
              <a:t>The PITHIA-NRF project has received funding from the European Union’s Horizon 2020 research and innovation </a:t>
            </a:r>
            <a:r>
              <a:rPr lang="en-US" dirty="0" err="1"/>
              <a:t>programme</a:t>
            </a:r>
            <a:r>
              <a:rPr lang="en-US" dirty="0"/>
              <a:t> under grant agreement No 101007599</a:t>
            </a:r>
          </a:p>
        </p:txBody>
      </p:sp>
      <p:pic>
        <p:nvPicPr>
          <p:cNvPr id="12" name="Picture 11"/>
          <p:cNvPicPr>
            <a:picLocks noChangeAspect="1"/>
          </p:cNvPicPr>
          <p:nvPr/>
        </p:nvPicPr>
        <p:blipFill>
          <a:blip r:embed="rId3"/>
          <a:stretch>
            <a:fillRect/>
          </a:stretch>
        </p:blipFill>
        <p:spPr>
          <a:xfrm>
            <a:off x="10052269" y="12070"/>
            <a:ext cx="2128838" cy="1207294"/>
          </a:xfrm>
          <a:prstGeom prst="rect">
            <a:avLst/>
          </a:prstGeom>
        </p:spPr>
      </p:pic>
      <p:pic>
        <p:nvPicPr>
          <p:cNvPr id="6" name="Picture 5">
            <a:extLst>
              <a:ext uri="{FF2B5EF4-FFF2-40B4-BE49-F238E27FC236}">
                <a16:creationId xmlns:a16="http://schemas.microsoft.com/office/drawing/2014/main" id="{63E416B3-D73A-418A-91F9-E0B4B5BE9C46}"/>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6468" y="6214096"/>
            <a:ext cx="955325" cy="638475"/>
          </a:xfrm>
          <a:prstGeom prst="rect">
            <a:avLst/>
          </a:prstGeom>
        </p:spPr>
      </p:pic>
      <p:pic>
        <p:nvPicPr>
          <p:cNvPr id="10" name="Picture 9"/>
          <p:cNvPicPr>
            <a:picLocks noChangeAspect="1"/>
          </p:cNvPicPr>
          <p:nvPr/>
        </p:nvPicPr>
        <p:blipFill>
          <a:blip r:embed="rId5"/>
          <a:stretch>
            <a:fillRect/>
          </a:stretch>
        </p:blipFill>
        <p:spPr>
          <a:xfrm>
            <a:off x="12904" y="20696"/>
            <a:ext cx="1757714" cy="1270095"/>
          </a:xfrm>
          <a:prstGeom prst="rect">
            <a:avLst/>
          </a:prstGeom>
        </p:spPr>
      </p:pic>
      <p:sp>
        <p:nvSpPr>
          <p:cNvPr id="8" name="Rectangle: Rounded Corners 7">
            <a:extLst>
              <a:ext uri="{FF2B5EF4-FFF2-40B4-BE49-F238E27FC236}">
                <a16:creationId xmlns:a16="http://schemas.microsoft.com/office/drawing/2014/main" id="{899E47C2-4E63-D095-F229-424E9050D046}"/>
              </a:ext>
            </a:extLst>
          </p:cNvPr>
          <p:cNvSpPr/>
          <p:nvPr/>
        </p:nvSpPr>
        <p:spPr>
          <a:xfrm>
            <a:off x="9120554" y="4501661"/>
            <a:ext cx="3019955" cy="1641007"/>
          </a:xfrm>
          <a:prstGeom prst="roundRect">
            <a:avLst/>
          </a:prstGeom>
          <a:solidFill>
            <a:srgbClr val="0000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t>Join PITHIA-NRF network </a:t>
            </a:r>
          </a:p>
          <a:p>
            <a:pPr algn="ctr"/>
            <a:r>
              <a:rPr lang="en-US" b="1"/>
              <a:t>to stay informed about our activities and collaboration opportunities</a:t>
            </a:r>
            <a:endParaRPr lang="el-GR"/>
          </a:p>
        </p:txBody>
      </p:sp>
    </p:spTree>
    <p:extLst>
      <p:ext uri="{BB962C8B-B14F-4D97-AF65-F5344CB8AC3E}">
        <p14:creationId xmlns:p14="http://schemas.microsoft.com/office/powerpoint/2010/main" val="29228981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8D9CD3-989D-45AF-9962-F48F38484125}"/>
              </a:ext>
            </a:extLst>
          </p:cNvPr>
          <p:cNvSpPr>
            <a:spLocks noGrp="1"/>
          </p:cNvSpPr>
          <p:nvPr>
            <p:ph type="title"/>
          </p:nvPr>
        </p:nvSpPr>
        <p:spPr>
          <a:xfrm>
            <a:off x="975699" y="169978"/>
            <a:ext cx="10515600" cy="1325563"/>
          </a:xfrm>
        </p:spPr>
        <p:txBody>
          <a:bodyPr/>
          <a:lstStyle/>
          <a:p>
            <a:pPr algn="ctr"/>
            <a:r>
              <a:rPr lang="en-US" b="1"/>
              <a:t>The rational</a:t>
            </a:r>
            <a:endParaRPr lang="el-GR" b="1" dirty="0"/>
          </a:p>
        </p:txBody>
      </p:sp>
      <p:sp>
        <p:nvSpPr>
          <p:cNvPr id="3" name="TextBox 2">
            <a:extLst>
              <a:ext uri="{FF2B5EF4-FFF2-40B4-BE49-F238E27FC236}">
                <a16:creationId xmlns:a16="http://schemas.microsoft.com/office/drawing/2014/main" id="{2C429EBE-B74C-4FBC-AB1B-2D303E5EA34B}"/>
              </a:ext>
            </a:extLst>
          </p:cNvPr>
          <p:cNvSpPr txBox="1"/>
          <p:nvPr/>
        </p:nvSpPr>
        <p:spPr>
          <a:xfrm>
            <a:off x="396779" y="2101345"/>
            <a:ext cx="4315898" cy="1857368"/>
          </a:xfrm>
          <a:prstGeom prst="rect">
            <a:avLst/>
          </a:prstGeom>
          <a:noFill/>
        </p:spPr>
        <p:txBody>
          <a:bodyPr wrap="square" rtlCol="0">
            <a:spAutoFit/>
          </a:bodyPr>
          <a:lstStyle/>
          <a:p>
            <a:pPr marL="0" indent="0" algn="just">
              <a:lnSpc>
                <a:spcPct val="107000"/>
              </a:lnSpc>
              <a:spcBef>
                <a:spcPts val="600"/>
              </a:spcBef>
              <a:spcAft>
                <a:spcPts val="800"/>
              </a:spcAft>
              <a:buNone/>
            </a:pPr>
            <a:r>
              <a:rPr lang="en-US" b="1" dirty="0">
                <a:solidFill>
                  <a:srgbClr val="002060"/>
                </a:solidFill>
                <a:latin typeface="Calibri" panose="020F0502020204030204" pitchFamily="34" charset="0"/>
                <a:ea typeface="Calibri" panose="020F0502020204030204" pitchFamily="34" charset="0"/>
                <a:cs typeface="Calibri" panose="020F0502020204030204" pitchFamily="34" charset="0"/>
              </a:rPr>
              <a:t>T</a:t>
            </a:r>
            <a:r>
              <a:rPr lang="en-US" b="1" dirty="0">
                <a:solidFill>
                  <a:srgbClr val="002060"/>
                </a:solidFill>
                <a:effectLst/>
                <a:latin typeface="Calibri" panose="020F0502020204030204" pitchFamily="34" charset="0"/>
                <a:ea typeface="Calibri" panose="020F0502020204030204" pitchFamily="34" charset="0"/>
                <a:cs typeface="Calibri" panose="020F0502020204030204" pitchFamily="34" charset="0"/>
              </a:rPr>
              <a:t>he Earth’s Ionosphere, Thermosphere, and </a:t>
            </a:r>
            <a:r>
              <a:rPr lang="en-US" b="1">
                <a:solidFill>
                  <a:srgbClr val="002060"/>
                </a:solidFill>
                <a:effectLst/>
                <a:latin typeface="Calibri" panose="020F0502020204030204" pitchFamily="34" charset="0"/>
                <a:ea typeface="Calibri" panose="020F0502020204030204" pitchFamily="34" charset="0"/>
                <a:cs typeface="Calibri" panose="020F0502020204030204" pitchFamily="34" charset="0"/>
              </a:rPr>
              <a:t>Plasmasphere is </a:t>
            </a:r>
            <a:r>
              <a:rPr lang="en-US" b="1" dirty="0">
                <a:solidFill>
                  <a:srgbClr val="002060"/>
                </a:solidFill>
                <a:effectLst/>
                <a:latin typeface="Calibri" panose="020F0502020204030204" pitchFamily="34" charset="0"/>
                <a:ea typeface="Calibri" panose="020F0502020204030204" pitchFamily="34" charset="0"/>
                <a:cs typeface="Calibri" panose="020F0502020204030204" pitchFamily="34" charset="0"/>
              </a:rPr>
              <a:t>governed by the complex electrodynamic and photochemical system of the upper atmosphere coupled with variable electromagnetic fields and thermospheric winds</a:t>
            </a:r>
            <a:r>
              <a:rPr lang="en-US" b="1" dirty="0">
                <a:solidFill>
                  <a:srgbClr val="002060"/>
                </a:solidFill>
                <a:latin typeface="Calibri" panose="020F0502020204030204" pitchFamily="34" charset="0"/>
                <a:ea typeface="Calibri" panose="020F0502020204030204" pitchFamily="34" charset="0"/>
                <a:cs typeface="Calibri" panose="020F0502020204030204" pitchFamily="34" charset="0"/>
              </a:rPr>
              <a:t>.</a:t>
            </a:r>
            <a:endParaRPr lang="el-GR" b="1"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TextBox 3">
            <a:extLst>
              <a:ext uri="{FF2B5EF4-FFF2-40B4-BE49-F238E27FC236}">
                <a16:creationId xmlns:a16="http://schemas.microsoft.com/office/drawing/2014/main" id="{07531053-9927-48ED-A1A4-66971E1BB0BB}"/>
              </a:ext>
            </a:extLst>
          </p:cNvPr>
          <p:cNvSpPr txBox="1"/>
          <p:nvPr/>
        </p:nvSpPr>
        <p:spPr>
          <a:xfrm>
            <a:off x="396779" y="4000748"/>
            <a:ext cx="4409683" cy="1574405"/>
          </a:xfrm>
          <a:prstGeom prst="rect">
            <a:avLst/>
          </a:prstGeom>
          <a:noFill/>
        </p:spPr>
        <p:txBody>
          <a:bodyPr wrap="square" rtlCol="0">
            <a:spAutoFit/>
          </a:bodyPr>
          <a:lstStyle/>
          <a:p>
            <a:pPr marL="0" indent="0" algn="just">
              <a:lnSpc>
                <a:spcPct val="108000"/>
              </a:lnSpc>
              <a:spcBef>
                <a:spcPts val="600"/>
              </a:spcBef>
              <a:spcAft>
                <a:spcPts val="800"/>
              </a:spcAft>
              <a:buNone/>
            </a:pPr>
            <a:r>
              <a:rPr lang="en-US" b="1" dirty="0">
                <a:solidFill>
                  <a:srgbClr val="002060"/>
                </a:solidFill>
                <a:effectLst/>
                <a:ea typeface="Times New Roman" panose="02020603050405020304" pitchFamily="18" charset="0"/>
                <a:cs typeface="Calibri" panose="020F0502020204030204" pitchFamily="34" charset="0"/>
              </a:rPr>
              <a:t>These physical processes are the source of many </a:t>
            </a:r>
            <a:r>
              <a:rPr lang="en-US" b="1" dirty="0">
                <a:solidFill>
                  <a:srgbClr val="FF0000"/>
                </a:solidFill>
                <a:effectLst/>
                <a:ea typeface="Times New Roman" panose="02020603050405020304" pitchFamily="18" charset="0"/>
                <a:cs typeface="Calibri" panose="020F0502020204030204" pitchFamily="34" charset="0"/>
              </a:rPr>
              <a:t>scientific, operational, societal, and environmental challenges </a:t>
            </a:r>
            <a:r>
              <a:rPr lang="en-US" b="1" dirty="0">
                <a:solidFill>
                  <a:srgbClr val="002060"/>
                </a:solidFill>
                <a:effectLst/>
                <a:ea typeface="Times New Roman" panose="02020603050405020304" pitchFamily="18" charset="0"/>
                <a:cs typeface="Calibri" panose="020F0502020204030204" pitchFamily="34" charset="0"/>
              </a:rPr>
              <a:t>that affect the </a:t>
            </a:r>
            <a:r>
              <a:rPr lang="en-US" b="1">
                <a:solidFill>
                  <a:srgbClr val="002060"/>
                </a:solidFill>
                <a:effectLst/>
                <a:ea typeface="Times New Roman" panose="02020603050405020304" pitchFamily="18" charset="0"/>
                <a:cs typeface="Calibri" panose="020F0502020204030204" pitchFamily="34" charset="0"/>
              </a:rPr>
              <a:t>smooth operation </a:t>
            </a:r>
            <a:r>
              <a:rPr lang="en-US" b="1" dirty="0">
                <a:solidFill>
                  <a:srgbClr val="002060"/>
                </a:solidFill>
                <a:effectLst/>
                <a:ea typeface="Times New Roman" panose="02020603050405020304" pitchFamily="18" charset="0"/>
                <a:cs typeface="Calibri" panose="020F0502020204030204" pitchFamily="34" charset="0"/>
              </a:rPr>
              <a:t>of </a:t>
            </a:r>
            <a:r>
              <a:rPr lang="en-US" b="1">
                <a:solidFill>
                  <a:srgbClr val="002060"/>
                </a:solidFill>
                <a:effectLst/>
                <a:ea typeface="Times New Roman" panose="02020603050405020304" pitchFamily="18" charset="0"/>
                <a:cs typeface="Calibri" panose="020F0502020204030204" pitchFamily="34" charset="0"/>
              </a:rPr>
              <a:t>critical technologies and research  </a:t>
            </a:r>
            <a:r>
              <a:rPr lang="en-US" b="1" dirty="0">
                <a:solidFill>
                  <a:srgbClr val="002060"/>
                </a:solidFill>
                <a:effectLst/>
                <a:ea typeface="Times New Roman" panose="02020603050405020304" pitchFamily="18" charset="0"/>
                <a:cs typeface="Calibri" panose="020F0502020204030204" pitchFamily="34" charset="0"/>
              </a:rPr>
              <a:t>infrastructures</a:t>
            </a:r>
            <a:r>
              <a:rPr lang="en-US" b="1" dirty="0">
                <a:solidFill>
                  <a:srgbClr val="002060"/>
                </a:solidFill>
                <a:effectLst/>
                <a:ea typeface="Times New Roman" panose="02020603050405020304" pitchFamily="18" charset="0"/>
              </a:rPr>
              <a:t>. </a:t>
            </a:r>
            <a:endParaRPr lang="el-GR" b="1" dirty="0">
              <a:solidFill>
                <a:srgbClr val="002060"/>
              </a:solidFill>
              <a:effectLst/>
              <a:ea typeface="Times New Roman" panose="02020603050405020304" pitchFamily="18" charset="0"/>
            </a:endParaRPr>
          </a:p>
        </p:txBody>
      </p:sp>
      <p:pic>
        <p:nvPicPr>
          <p:cNvPr id="12" name="Picture 11">
            <a:extLst>
              <a:ext uri="{FF2B5EF4-FFF2-40B4-BE49-F238E27FC236}">
                <a16:creationId xmlns:a16="http://schemas.microsoft.com/office/drawing/2014/main" id="{F3DF31EA-E91B-469E-9DBC-CEF82215106B}"/>
              </a:ext>
            </a:extLst>
          </p:cNvPr>
          <p:cNvPicPr>
            <a:picLocks noChangeAspect="1"/>
          </p:cNvPicPr>
          <p:nvPr/>
        </p:nvPicPr>
        <p:blipFill>
          <a:blip r:embed="rId2"/>
          <a:stretch>
            <a:fillRect/>
          </a:stretch>
        </p:blipFill>
        <p:spPr>
          <a:xfrm>
            <a:off x="4278" y="12070"/>
            <a:ext cx="1757714" cy="1270095"/>
          </a:xfrm>
          <a:prstGeom prst="rect">
            <a:avLst/>
          </a:prstGeom>
        </p:spPr>
      </p:pic>
      <p:pic>
        <p:nvPicPr>
          <p:cNvPr id="10" name="Picture 9">
            <a:extLst>
              <a:ext uri="{FF2B5EF4-FFF2-40B4-BE49-F238E27FC236}">
                <a16:creationId xmlns:a16="http://schemas.microsoft.com/office/drawing/2014/main" id="{0AA47ABB-9AF5-F856-0145-5A5184347EBE}"/>
              </a:ext>
            </a:extLst>
          </p:cNvPr>
          <p:cNvPicPr>
            <a:picLocks noChangeAspect="1"/>
          </p:cNvPicPr>
          <p:nvPr/>
        </p:nvPicPr>
        <p:blipFill>
          <a:blip r:embed="rId3"/>
          <a:stretch>
            <a:fillRect/>
          </a:stretch>
        </p:blipFill>
        <p:spPr>
          <a:xfrm>
            <a:off x="5543465" y="2191216"/>
            <a:ext cx="6581506" cy="4496806"/>
          </a:xfrm>
          <a:prstGeom prst="rect">
            <a:avLst/>
          </a:prstGeom>
        </p:spPr>
      </p:pic>
    </p:spTree>
    <p:extLst>
      <p:ext uri="{BB962C8B-B14F-4D97-AF65-F5344CB8AC3E}">
        <p14:creationId xmlns:p14="http://schemas.microsoft.com/office/powerpoint/2010/main" val="112056019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8D9CD3-989D-45AF-9962-F48F38484125}"/>
              </a:ext>
            </a:extLst>
          </p:cNvPr>
          <p:cNvSpPr>
            <a:spLocks noGrp="1"/>
          </p:cNvSpPr>
          <p:nvPr>
            <p:ph type="title"/>
          </p:nvPr>
        </p:nvSpPr>
        <p:spPr>
          <a:xfrm>
            <a:off x="975699" y="169978"/>
            <a:ext cx="10515600" cy="1325563"/>
          </a:xfrm>
        </p:spPr>
        <p:txBody>
          <a:bodyPr/>
          <a:lstStyle/>
          <a:p>
            <a:pPr algn="ctr"/>
            <a:r>
              <a:rPr lang="en-US" b="1" dirty="0"/>
              <a:t>Scientific challenges</a:t>
            </a:r>
            <a:endParaRPr lang="el-GR" b="1" dirty="0"/>
          </a:p>
        </p:txBody>
      </p:sp>
      <p:pic>
        <p:nvPicPr>
          <p:cNvPr id="9" name="Picture 8">
            <a:extLst>
              <a:ext uri="{FF2B5EF4-FFF2-40B4-BE49-F238E27FC236}">
                <a16:creationId xmlns:a16="http://schemas.microsoft.com/office/drawing/2014/main" id="{04C2E57B-3442-46AC-A514-CD4CDBA35BB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19012" y="2883284"/>
            <a:ext cx="5280798" cy="3391435"/>
          </a:xfrm>
          <a:prstGeom prst="rect">
            <a:avLst/>
          </a:prstGeom>
        </p:spPr>
      </p:pic>
      <p:sp>
        <p:nvSpPr>
          <p:cNvPr id="11" name="TextBox 10">
            <a:extLst>
              <a:ext uri="{FF2B5EF4-FFF2-40B4-BE49-F238E27FC236}">
                <a16:creationId xmlns:a16="http://schemas.microsoft.com/office/drawing/2014/main" id="{4EDE813F-1330-4BB0-A1CE-6F06B8623B77}"/>
              </a:ext>
            </a:extLst>
          </p:cNvPr>
          <p:cNvSpPr txBox="1"/>
          <p:nvPr/>
        </p:nvSpPr>
        <p:spPr>
          <a:xfrm>
            <a:off x="380573" y="1476924"/>
            <a:ext cx="10686011" cy="1065676"/>
          </a:xfrm>
          <a:prstGeom prst="rect">
            <a:avLst/>
          </a:prstGeom>
          <a:noFill/>
        </p:spPr>
        <p:txBody>
          <a:bodyPr wrap="square" rtlCol="0">
            <a:spAutoFit/>
          </a:bodyPr>
          <a:lstStyle/>
          <a:p>
            <a:pPr marL="85725" indent="0" algn="just">
              <a:lnSpc>
                <a:spcPct val="107000"/>
              </a:lnSpc>
              <a:spcBef>
                <a:spcPts val="600"/>
              </a:spcBef>
              <a:spcAft>
                <a:spcPts val="800"/>
              </a:spcAft>
              <a:buNone/>
            </a:pPr>
            <a:r>
              <a:rPr lang="en-US" sz="2000" b="1" spc="10" dirty="0">
                <a:solidFill>
                  <a:srgbClr val="002060"/>
                </a:solidFill>
                <a:effectLst/>
                <a:ea typeface="Times New Roman" panose="02020603050405020304" pitchFamily="18" charset="0"/>
              </a:rPr>
              <a:t>While we understand the broad features of the coupled ionosphere thermosphere plasmasphere </a:t>
            </a:r>
            <a:r>
              <a:rPr lang="en-US" sz="2000" b="1" dirty="0">
                <a:solidFill>
                  <a:srgbClr val="002060"/>
                </a:solidFill>
                <a:effectLst/>
                <a:ea typeface="Times New Roman" panose="02020603050405020304" pitchFamily="18" charset="0"/>
              </a:rPr>
              <a:t>system response, </a:t>
            </a:r>
            <a:r>
              <a:rPr lang="en-US" sz="2000" b="1">
                <a:solidFill>
                  <a:srgbClr val="002060"/>
                </a:solidFill>
                <a:effectLst/>
                <a:ea typeface="Times New Roman" panose="02020603050405020304" pitchFamily="18" charset="0"/>
              </a:rPr>
              <a:t>we still need to improve the </a:t>
            </a:r>
            <a:r>
              <a:rPr lang="en-US" sz="2000" b="1" dirty="0">
                <a:solidFill>
                  <a:srgbClr val="002060"/>
                </a:solidFill>
                <a:effectLst/>
                <a:ea typeface="Times New Roman" panose="02020603050405020304" pitchFamily="18" charset="0"/>
              </a:rPr>
              <a:t>depth of understanding of its </a:t>
            </a:r>
            <a:r>
              <a:rPr lang="en-US" sz="2000" b="1" dirty="0">
                <a:solidFill>
                  <a:srgbClr val="FF0000"/>
                </a:solidFill>
                <a:effectLst/>
                <a:ea typeface="Times New Roman" panose="02020603050405020304" pitchFamily="18" charset="0"/>
              </a:rPr>
              <a:t>variability in long- and short-time scales</a:t>
            </a:r>
            <a:r>
              <a:rPr lang="en-US" sz="2000" b="1" dirty="0">
                <a:solidFill>
                  <a:srgbClr val="002060"/>
                </a:solidFill>
                <a:effectLst/>
                <a:ea typeface="Times New Roman" panose="02020603050405020304" pitchFamily="18" charset="0"/>
              </a:rPr>
              <a:t> that would allow us to </a:t>
            </a:r>
            <a:r>
              <a:rPr lang="en-US" sz="2000" b="1">
                <a:solidFill>
                  <a:srgbClr val="002060"/>
                </a:solidFill>
                <a:effectLst/>
                <a:ea typeface="Times New Roman" panose="02020603050405020304" pitchFamily="18" charset="0"/>
              </a:rPr>
              <a:t>build </a:t>
            </a:r>
            <a:r>
              <a:rPr lang="en-US" sz="2000" b="1">
                <a:solidFill>
                  <a:srgbClr val="FF0000"/>
                </a:solidFill>
                <a:effectLst/>
                <a:ea typeface="Times New Roman" panose="02020603050405020304" pitchFamily="18" charset="0"/>
              </a:rPr>
              <a:t>models </a:t>
            </a:r>
            <a:r>
              <a:rPr lang="en-US" sz="2000" b="1" dirty="0">
                <a:solidFill>
                  <a:srgbClr val="FF0000"/>
                </a:solidFill>
                <a:effectLst/>
                <a:ea typeface="Times New Roman" panose="02020603050405020304" pitchFamily="18" charset="0"/>
              </a:rPr>
              <a:t>with real predictive power</a:t>
            </a:r>
            <a:r>
              <a:rPr lang="en-US" sz="2000" b="1" dirty="0">
                <a:solidFill>
                  <a:srgbClr val="002060"/>
                </a:solidFill>
                <a:effectLst/>
                <a:ea typeface="Times New Roman" panose="02020603050405020304" pitchFamily="18" charset="0"/>
              </a:rPr>
              <a:t>.</a:t>
            </a:r>
            <a:endParaRPr lang="el-GR" sz="2000" b="1" dirty="0">
              <a:solidFill>
                <a:srgbClr val="002060"/>
              </a:solidFill>
              <a:ea typeface="Calibri" panose="020F0502020204030204" pitchFamily="34" charset="0"/>
              <a:cs typeface="Times New Roman" panose="02020603050405020304" pitchFamily="18" charset="0"/>
            </a:endParaRPr>
          </a:p>
        </p:txBody>
      </p:sp>
      <p:pic>
        <p:nvPicPr>
          <p:cNvPr id="12" name="Picture 11">
            <a:extLst>
              <a:ext uri="{FF2B5EF4-FFF2-40B4-BE49-F238E27FC236}">
                <a16:creationId xmlns:a16="http://schemas.microsoft.com/office/drawing/2014/main" id="{F3DF31EA-E91B-469E-9DBC-CEF82215106B}"/>
              </a:ext>
            </a:extLst>
          </p:cNvPr>
          <p:cNvPicPr>
            <a:picLocks noChangeAspect="1"/>
          </p:cNvPicPr>
          <p:nvPr/>
        </p:nvPicPr>
        <p:blipFill>
          <a:blip r:embed="rId3"/>
          <a:stretch>
            <a:fillRect/>
          </a:stretch>
        </p:blipFill>
        <p:spPr>
          <a:xfrm>
            <a:off x="4278" y="12070"/>
            <a:ext cx="1757714" cy="1270095"/>
          </a:xfrm>
          <a:prstGeom prst="rect">
            <a:avLst/>
          </a:prstGeom>
        </p:spPr>
      </p:pic>
      <p:sp>
        <p:nvSpPr>
          <p:cNvPr id="5" name="TextBox 4">
            <a:extLst>
              <a:ext uri="{FF2B5EF4-FFF2-40B4-BE49-F238E27FC236}">
                <a16:creationId xmlns:a16="http://schemas.microsoft.com/office/drawing/2014/main" id="{EEA2D0BF-88F0-41DF-9D52-E61EEC75F9C9}"/>
              </a:ext>
            </a:extLst>
          </p:cNvPr>
          <p:cNvSpPr txBox="1"/>
          <p:nvPr/>
        </p:nvSpPr>
        <p:spPr>
          <a:xfrm>
            <a:off x="8423564" y="6556154"/>
            <a:ext cx="2272145" cy="307777"/>
          </a:xfrm>
          <a:prstGeom prst="rect">
            <a:avLst/>
          </a:prstGeom>
          <a:noFill/>
        </p:spPr>
        <p:txBody>
          <a:bodyPr wrap="square" rtlCol="0">
            <a:spAutoFit/>
          </a:bodyPr>
          <a:lstStyle/>
          <a:p>
            <a:r>
              <a:rPr lang="en-US" sz="1400" dirty="0"/>
              <a:t>Courtesy: BIRA-IASB</a:t>
            </a:r>
            <a:endParaRPr lang="el-GR" sz="1400" dirty="0"/>
          </a:p>
        </p:txBody>
      </p:sp>
      <p:pic>
        <p:nvPicPr>
          <p:cNvPr id="2050" name="Picture 2" descr="Figure 1 | Assessing the Performance of EUHFORIA Modeling the Background  Solar Wind | SpringerLink">
            <a:extLst>
              <a:ext uri="{FF2B5EF4-FFF2-40B4-BE49-F238E27FC236}">
                <a16:creationId xmlns:a16="http://schemas.microsoft.com/office/drawing/2014/main" id="{4A1FE72E-8765-FF96-C313-6FAE85713DC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0573" y="2723821"/>
            <a:ext cx="5292416" cy="3710360"/>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B91E8797-CB34-9A2B-2A7D-ECCD18DBF77F}"/>
              </a:ext>
            </a:extLst>
          </p:cNvPr>
          <p:cNvSpPr txBox="1"/>
          <p:nvPr/>
        </p:nvSpPr>
        <p:spPr>
          <a:xfrm>
            <a:off x="883135" y="6525376"/>
            <a:ext cx="3126157" cy="307777"/>
          </a:xfrm>
          <a:prstGeom prst="rect">
            <a:avLst/>
          </a:prstGeom>
          <a:noFill/>
        </p:spPr>
        <p:txBody>
          <a:bodyPr wrap="square">
            <a:spAutoFit/>
          </a:bodyPr>
          <a:lstStyle/>
          <a:p>
            <a:r>
              <a:rPr lang="fr-FR" sz="1400" b="0" i="0">
                <a:effectLst/>
                <a:latin typeface="-apple-system"/>
              </a:rPr>
              <a:t>Jürgen Hinterreiter et al., 2019</a:t>
            </a:r>
            <a:endParaRPr lang="el-GR" sz="1400"/>
          </a:p>
        </p:txBody>
      </p:sp>
    </p:spTree>
    <p:extLst>
      <p:ext uri="{BB962C8B-B14F-4D97-AF65-F5344CB8AC3E}">
        <p14:creationId xmlns:p14="http://schemas.microsoft.com/office/powerpoint/2010/main" val="230486424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4278" y="12070"/>
            <a:ext cx="1757714" cy="1270095"/>
          </a:xfrm>
          <a:prstGeom prst="rect">
            <a:avLst/>
          </a:prstGeom>
        </p:spPr>
      </p:pic>
      <p:sp>
        <p:nvSpPr>
          <p:cNvPr id="2" name="Title 1">
            <a:extLst>
              <a:ext uri="{FF2B5EF4-FFF2-40B4-BE49-F238E27FC236}">
                <a16:creationId xmlns:a16="http://schemas.microsoft.com/office/drawing/2014/main" id="{B68D9CD3-989D-45AF-9962-F48F38484125}"/>
              </a:ext>
            </a:extLst>
          </p:cNvPr>
          <p:cNvSpPr>
            <a:spLocks noGrp="1"/>
          </p:cNvSpPr>
          <p:nvPr>
            <p:ph type="title"/>
          </p:nvPr>
        </p:nvSpPr>
        <p:spPr>
          <a:xfrm>
            <a:off x="838200" y="424502"/>
            <a:ext cx="10515600" cy="721229"/>
          </a:xfrm>
        </p:spPr>
        <p:txBody>
          <a:bodyPr/>
          <a:lstStyle/>
          <a:p>
            <a:pPr algn="ctr"/>
            <a:r>
              <a:rPr lang="en-US" dirty="0"/>
              <a:t>PITHIA-NRF consortium</a:t>
            </a:r>
            <a:endParaRPr lang="el-GR" dirty="0"/>
          </a:p>
        </p:txBody>
      </p:sp>
      <p:sp>
        <p:nvSpPr>
          <p:cNvPr id="3" name="Content Placeholder 2">
            <a:extLst>
              <a:ext uri="{FF2B5EF4-FFF2-40B4-BE49-F238E27FC236}">
                <a16:creationId xmlns:a16="http://schemas.microsoft.com/office/drawing/2014/main" id="{51A0D1DD-F563-4BFE-8153-CED044536DD6}"/>
              </a:ext>
            </a:extLst>
          </p:cNvPr>
          <p:cNvSpPr>
            <a:spLocks noGrp="1"/>
          </p:cNvSpPr>
          <p:nvPr>
            <p:ph idx="1"/>
          </p:nvPr>
        </p:nvSpPr>
        <p:spPr>
          <a:xfrm>
            <a:off x="337571" y="1426935"/>
            <a:ext cx="1989993" cy="1234390"/>
          </a:xfrm>
          <a:ln w="19050">
            <a:solidFill>
              <a:srgbClr val="FF0000"/>
            </a:solidFill>
          </a:ln>
        </p:spPr>
        <p:txBody>
          <a:bodyPr>
            <a:normAutofit/>
          </a:bodyPr>
          <a:lstStyle/>
          <a:p>
            <a:pPr marL="0" indent="0" algn="just">
              <a:lnSpc>
                <a:spcPct val="100000"/>
              </a:lnSpc>
              <a:buNone/>
            </a:pPr>
            <a:r>
              <a:rPr lang="en-US" sz="1600" b="1" i="0" dirty="0">
                <a:effectLst/>
                <a:cs typeface="Arial" panose="020B0604020202020204" pitchFamily="34" charset="0"/>
              </a:rPr>
              <a:t>22 Beneficiaries</a:t>
            </a:r>
          </a:p>
          <a:p>
            <a:pPr marL="0" indent="0" algn="just">
              <a:lnSpc>
                <a:spcPct val="100000"/>
              </a:lnSpc>
              <a:buNone/>
            </a:pPr>
            <a:r>
              <a:rPr lang="en-US" sz="1600" b="1" dirty="0">
                <a:cs typeface="Arial" panose="020B0604020202020204" pitchFamily="34" charset="0"/>
              </a:rPr>
              <a:t>2 Third Parties</a:t>
            </a:r>
          </a:p>
          <a:p>
            <a:pPr marL="0" indent="0" algn="just">
              <a:lnSpc>
                <a:spcPct val="100000"/>
              </a:lnSpc>
              <a:buNone/>
            </a:pPr>
            <a:r>
              <a:rPr lang="en-US" sz="1600" b="1" i="0" dirty="0">
                <a:effectLst/>
                <a:cs typeface="Arial" panose="020B0604020202020204" pitchFamily="34" charset="0"/>
              </a:rPr>
              <a:t>5 External Advisors</a:t>
            </a:r>
          </a:p>
        </p:txBody>
      </p:sp>
      <p:pic>
        <p:nvPicPr>
          <p:cNvPr id="8" name="Picture 7">
            <a:extLst>
              <a:ext uri="{FF2B5EF4-FFF2-40B4-BE49-F238E27FC236}">
                <a16:creationId xmlns:a16="http://schemas.microsoft.com/office/drawing/2014/main" id="{89BC0F7F-90BB-4E2B-BD7F-FDDE110B1978}"/>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3196095" y="1173512"/>
            <a:ext cx="1886472" cy="1886472"/>
          </a:xfrm>
          <a:prstGeom prst="rect">
            <a:avLst/>
          </a:prstGeom>
        </p:spPr>
      </p:pic>
      <p:pic>
        <p:nvPicPr>
          <p:cNvPr id="9" name="Bildobjekt 2">
            <a:extLst>
              <a:ext uri="{FF2B5EF4-FFF2-40B4-BE49-F238E27FC236}">
                <a16:creationId xmlns:a16="http://schemas.microsoft.com/office/drawing/2014/main" id="{5C4AB2AB-6C31-4920-AB98-8A069F176BA5}"/>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350804" y="3060057"/>
            <a:ext cx="1080000" cy="1080000"/>
          </a:xfrm>
          <a:prstGeom prst="rect">
            <a:avLst/>
          </a:prstGeom>
        </p:spPr>
      </p:pic>
      <p:pic>
        <p:nvPicPr>
          <p:cNvPr id="10" name="Picture 9">
            <a:extLst>
              <a:ext uri="{FF2B5EF4-FFF2-40B4-BE49-F238E27FC236}">
                <a16:creationId xmlns:a16="http://schemas.microsoft.com/office/drawing/2014/main" id="{80B33B1C-B966-4A22-928C-FFC46F91EFB1}"/>
              </a:ext>
            </a:extLst>
          </p:cNvPr>
          <p:cNvPicPr>
            <a:picLocks noChangeAspect="1"/>
          </p:cNvPicPr>
          <p:nvPr/>
        </p:nvPicPr>
        <p:blipFill>
          <a:blip r:embed="rId5"/>
          <a:stretch>
            <a:fillRect/>
          </a:stretch>
        </p:blipFill>
        <p:spPr>
          <a:xfrm>
            <a:off x="2061140" y="3110429"/>
            <a:ext cx="1240840" cy="992672"/>
          </a:xfrm>
          <a:prstGeom prst="rect">
            <a:avLst/>
          </a:prstGeom>
        </p:spPr>
      </p:pic>
      <p:pic>
        <p:nvPicPr>
          <p:cNvPr id="11" name="Picture 4" descr="Istituto nazionale di geofisica e vulcanologia - Wikipedia">
            <a:extLst>
              <a:ext uri="{FF2B5EF4-FFF2-40B4-BE49-F238E27FC236}">
                <a16:creationId xmlns:a16="http://schemas.microsoft.com/office/drawing/2014/main" id="{CB0ED261-3F6D-4C7F-ABD2-EFF01CAB23BF}"/>
              </a:ext>
            </a:extLst>
          </p:cNvPr>
          <p:cNvPicPr>
            <a:picLocks noChangeAspect="1" noChangeArrowheads="1"/>
          </p:cNvPicPr>
          <p:nvPr/>
        </p:nvPicPr>
        <p:blipFill>
          <a:blip r:embed="rId6" cstate="hqprint">
            <a:extLst>
              <a:ext uri="{28A0092B-C50C-407E-A947-70E740481C1C}">
                <a14:useLocalDpi xmlns:a14="http://schemas.microsoft.com/office/drawing/2010/main" val="0"/>
              </a:ext>
            </a:extLst>
          </a:blip>
          <a:srcRect/>
          <a:stretch>
            <a:fillRect/>
          </a:stretch>
        </p:blipFill>
        <p:spPr bwMode="auto">
          <a:xfrm>
            <a:off x="3681275" y="4352704"/>
            <a:ext cx="1080000" cy="866354"/>
          </a:xfrm>
          <a:prstGeom prst="rect">
            <a:avLst/>
          </a:prstGeom>
          <a:noFill/>
          <a:extLst>
            <a:ext uri="{909E8E84-426E-40DD-AFC4-6F175D3DCCD1}">
              <a14:hiddenFill xmlns:a14="http://schemas.microsoft.com/office/drawing/2010/main">
                <a:solidFill>
                  <a:srgbClr val="FFFFFF"/>
                </a:solidFill>
              </a14:hiddenFill>
            </a:ext>
          </a:extLst>
        </p:spPr>
      </p:pic>
      <p:pic>
        <p:nvPicPr>
          <p:cNvPr id="12" name="Immagine 3">
            <a:extLst>
              <a:ext uri="{FF2B5EF4-FFF2-40B4-BE49-F238E27FC236}">
                <a16:creationId xmlns:a16="http://schemas.microsoft.com/office/drawing/2014/main" id="{BDCF0CFC-25D2-42ED-821A-123CC1612B4A}"/>
              </a:ext>
            </a:extLst>
          </p:cNvPr>
          <p:cNvPicPr>
            <a:picLocks noChangeAspect="1"/>
          </p:cNvPicPr>
          <p:nvPr/>
        </p:nvPicPr>
        <p:blipFill>
          <a:blip r:embed="rId7"/>
          <a:stretch>
            <a:fillRect/>
          </a:stretch>
        </p:blipFill>
        <p:spPr>
          <a:xfrm>
            <a:off x="8292322" y="4391260"/>
            <a:ext cx="3018192" cy="828000"/>
          </a:xfrm>
          <a:prstGeom prst="rect">
            <a:avLst/>
          </a:prstGeom>
        </p:spPr>
      </p:pic>
      <p:pic>
        <p:nvPicPr>
          <p:cNvPr id="13" name="Image 29">
            <a:extLst>
              <a:ext uri="{FF2B5EF4-FFF2-40B4-BE49-F238E27FC236}">
                <a16:creationId xmlns:a16="http://schemas.microsoft.com/office/drawing/2014/main" id="{4442C4CE-54BA-41B3-87B4-6B0D314E05CF}"/>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3762436" y="3228765"/>
            <a:ext cx="2051767" cy="911292"/>
          </a:xfrm>
          <a:prstGeom prst="rect">
            <a:avLst/>
          </a:prstGeom>
        </p:spPr>
      </p:pic>
      <p:pic>
        <p:nvPicPr>
          <p:cNvPr id="14" name="Image 6">
            <a:extLst>
              <a:ext uri="{FF2B5EF4-FFF2-40B4-BE49-F238E27FC236}">
                <a16:creationId xmlns:a16="http://schemas.microsoft.com/office/drawing/2014/main" id="{C701D09E-3BAA-4535-8D68-16EC9744714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364919" y="3228764"/>
            <a:ext cx="989505" cy="989505"/>
          </a:xfrm>
          <a:prstGeom prst="rect">
            <a:avLst/>
          </a:prstGeom>
        </p:spPr>
      </p:pic>
      <p:pic>
        <p:nvPicPr>
          <p:cNvPr id="16" name="Picture 15">
            <a:extLst>
              <a:ext uri="{FF2B5EF4-FFF2-40B4-BE49-F238E27FC236}">
                <a16:creationId xmlns:a16="http://schemas.microsoft.com/office/drawing/2014/main" id="{8638A618-2D0D-4473-B40C-885B1FAB2F63}"/>
              </a:ext>
            </a:extLst>
          </p:cNvPr>
          <p:cNvPicPr>
            <a:picLocks noChangeAspect="1"/>
          </p:cNvPicPr>
          <p:nvPr/>
        </p:nvPicPr>
        <p:blipFill>
          <a:blip r:embed="rId10"/>
          <a:stretch>
            <a:fillRect/>
          </a:stretch>
        </p:blipFill>
        <p:spPr>
          <a:xfrm>
            <a:off x="6555650" y="4251780"/>
            <a:ext cx="1223010" cy="1083682"/>
          </a:xfrm>
          <a:prstGeom prst="rect">
            <a:avLst/>
          </a:prstGeom>
        </p:spPr>
      </p:pic>
      <p:pic>
        <p:nvPicPr>
          <p:cNvPr id="18" name="Picture 17">
            <a:extLst>
              <a:ext uri="{FF2B5EF4-FFF2-40B4-BE49-F238E27FC236}">
                <a16:creationId xmlns:a16="http://schemas.microsoft.com/office/drawing/2014/main" id="{6F55E8E9-323D-4914-A444-24063E4BD395}"/>
              </a:ext>
            </a:extLst>
          </p:cNvPr>
          <p:cNvPicPr>
            <a:picLocks noChangeAspect="1"/>
          </p:cNvPicPr>
          <p:nvPr/>
        </p:nvPicPr>
        <p:blipFill>
          <a:blip r:embed="rId11"/>
          <a:stretch>
            <a:fillRect/>
          </a:stretch>
        </p:blipFill>
        <p:spPr>
          <a:xfrm>
            <a:off x="412768" y="4538790"/>
            <a:ext cx="1533739" cy="714475"/>
          </a:xfrm>
          <a:prstGeom prst="rect">
            <a:avLst/>
          </a:prstGeom>
        </p:spPr>
      </p:pic>
      <p:pic>
        <p:nvPicPr>
          <p:cNvPr id="21" name="Picture 20">
            <a:extLst>
              <a:ext uri="{FF2B5EF4-FFF2-40B4-BE49-F238E27FC236}">
                <a16:creationId xmlns:a16="http://schemas.microsoft.com/office/drawing/2014/main" id="{AD8BCB08-B7CA-4B56-AC6A-7D117CCBCFF1}"/>
              </a:ext>
            </a:extLst>
          </p:cNvPr>
          <p:cNvPicPr>
            <a:picLocks noChangeAspect="1"/>
          </p:cNvPicPr>
          <p:nvPr/>
        </p:nvPicPr>
        <p:blipFill>
          <a:blip r:embed="rId12"/>
          <a:stretch>
            <a:fillRect/>
          </a:stretch>
        </p:blipFill>
        <p:spPr>
          <a:xfrm>
            <a:off x="2863905" y="5567557"/>
            <a:ext cx="712948" cy="932774"/>
          </a:xfrm>
          <a:prstGeom prst="rect">
            <a:avLst/>
          </a:prstGeom>
        </p:spPr>
      </p:pic>
      <p:pic>
        <p:nvPicPr>
          <p:cNvPr id="22" name="Picture 21">
            <a:extLst>
              <a:ext uri="{FF2B5EF4-FFF2-40B4-BE49-F238E27FC236}">
                <a16:creationId xmlns:a16="http://schemas.microsoft.com/office/drawing/2014/main" id="{7517846A-390D-437F-AFC8-500C73CA8A06}"/>
              </a:ext>
            </a:extLst>
          </p:cNvPr>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4001411" y="5414374"/>
            <a:ext cx="1081156" cy="108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0" name="Picture 2" descr="Katholieke Universiteit Leuven | Science2Society">
            <a:extLst>
              <a:ext uri="{FF2B5EF4-FFF2-40B4-BE49-F238E27FC236}">
                <a16:creationId xmlns:a16="http://schemas.microsoft.com/office/drawing/2014/main" id="{A2D41C02-860E-45C2-8F31-268BB91A4548}"/>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70058" y="5770919"/>
            <a:ext cx="1920179" cy="724002"/>
          </a:xfrm>
          <a:prstGeom prst="rect">
            <a:avLst/>
          </a:prstGeom>
          <a:noFill/>
          <a:extLst>
            <a:ext uri="{909E8E84-426E-40DD-AFC4-6F175D3DCCD1}">
              <a14:hiddenFill xmlns:a14="http://schemas.microsoft.com/office/drawing/2010/main">
                <a:solidFill>
                  <a:srgbClr val="FFFFFF"/>
                </a:solidFill>
              </a14:hiddenFill>
            </a:ext>
          </a:extLst>
        </p:spPr>
      </p:pic>
      <p:sp>
        <p:nvSpPr>
          <p:cNvPr id="24" name="object 21">
            <a:extLst>
              <a:ext uri="{FF2B5EF4-FFF2-40B4-BE49-F238E27FC236}">
                <a16:creationId xmlns:a16="http://schemas.microsoft.com/office/drawing/2014/main" id="{B2739440-A86B-4968-A634-30824BF06671}"/>
              </a:ext>
            </a:extLst>
          </p:cNvPr>
          <p:cNvSpPr/>
          <p:nvPr/>
        </p:nvSpPr>
        <p:spPr>
          <a:xfrm>
            <a:off x="5710101" y="5700973"/>
            <a:ext cx="1223010" cy="752855"/>
          </a:xfrm>
          <a:prstGeom prst="rect">
            <a:avLst/>
          </a:prstGeom>
          <a:blipFill>
            <a:blip r:embed="rId15" cstate="print"/>
            <a:stretch>
              <a:fillRect/>
            </a:stretch>
          </a:blipFill>
        </p:spPr>
        <p:txBody>
          <a:bodyPr wrap="square" lIns="0" tIns="0" rIns="0" bIns="0" rtlCol="0">
            <a:noAutofit/>
          </a:bodyPr>
          <a:lstStyle/>
          <a:p>
            <a:endParaRPr/>
          </a:p>
        </p:txBody>
      </p:sp>
      <p:pic>
        <p:nvPicPr>
          <p:cNvPr id="25" name="Picture 4">
            <a:extLst>
              <a:ext uri="{FF2B5EF4-FFF2-40B4-BE49-F238E27FC236}">
                <a16:creationId xmlns:a16="http://schemas.microsoft.com/office/drawing/2014/main" id="{0B3F5F16-277F-4CDC-AD77-01BA171D5DA3}"/>
              </a:ext>
            </a:extLst>
          </p:cNvPr>
          <p:cNvPicPr>
            <a:picLocks noChangeAspect="1" noChangeArrowheads="1"/>
          </p:cNvPicPr>
          <p:nvPr/>
        </p:nvPicPr>
        <p:blipFill>
          <a:blip r:embed="rId16" cstate="hqprint">
            <a:extLst>
              <a:ext uri="{28A0092B-C50C-407E-A947-70E740481C1C}">
                <a14:useLocalDpi xmlns:a14="http://schemas.microsoft.com/office/drawing/2010/main" val="0"/>
              </a:ext>
            </a:extLst>
          </a:blip>
          <a:srcRect/>
          <a:stretch>
            <a:fillRect/>
          </a:stretch>
        </p:blipFill>
        <p:spPr bwMode="auto">
          <a:xfrm>
            <a:off x="5349606" y="4319260"/>
            <a:ext cx="972000" cy="972000"/>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5">
            <a:extLst>
              <a:ext uri="{FF2B5EF4-FFF2-40B4-BE49-F238E27FC236}">
                <a16:creationId xmlns:a16="http://schemas.microsoft.com/office/drawing/2014/main" id="{AA13423B-6ADE-45D4-AACC-6CE09D9EFF6C}"/>
              </a:ext>
            </a:extLst>
          </p:cNvPr>
          <p:cNvPicPr>
            <a:picLocks noChangeAspect="1"/>
          </p:cNvPicPr>
          <p:nvPr/>
        </p:nvPicPr>
        <p:blipFill>
          <a:blip r:embed="rId17"/>
          <a:stretch>
            <a:fillRect/>
          </a:stretch>
        </p:blipFill>
        <p:spPr>
          <a:xfrm>
            <a:off x="7650085" y="3305151"/>
            <a:ext cx="1845821" cy="576000"/>
          </a:xfrm>
          <a:prstGeom prst="rect">
            <a:avLst/>
          </a:prstGeom>
        </p:spPr>
      </p:pic>
      <p:pic>
        <p:nvPicPr>
          <p:cNvPr id="28" name="Picture 27">
            <a:extLst>
              <a:ext uri="{FF2B5EF4-FFF2-40B4-BE49-F238E27FC236}">
                <a16:creationId xmlns:a16="http://schemas.microsoft.com/office/drawing/2014/main" id="{F9E118B7-F8AC-43AE-ABD2-84C1FD72E780}"/>
              </a:ext>
            </a:extLst>
          </p:cNvPr>
          <p:cNvPicPr/>
          <p:nvPr/>
        </p:nvPicPr>
        <p:blipFill>
          <a:blip r:embed="rId18"/>
          <a:stretch/>
        </p:blipFill>
        <p:spPr>
          <a:xfrm>
            <a:off x="9686766" y="2204363"/>
            <a:ext cx="1913040" cy="602640"/>
          </a:xfrm>
          <a:prstGeom prst="rect">
            <a:avLst/>
          </a:prstGeom>
          <a:ln w="0">
            <a:noFill/>
          </a:ln>
        </p:spPr>
      </p:pic>
      <p:pic>
        <p:nvPicPr>
          <p:cNvPr id="29" name="Image 20" descr="Montage 4 centres.jpg">
            <a:extLst>
              <a:ext uri="{FF2B5EF4-FFF2-40B4-BE49-F238E27FC236}">
                <a16:creationId xmlns:a16="http://schemas.microsoft.com/office/drawing/2014/main" id="{C0040BF8-BD8C-4D73-A7F6-23EAA5E80907}"/>
              </a:ext>
            </a:extLst>
          </p:cNvPr>
          <p:cNvPicPr preferRelativeResize="0">
            <a:picLocks/>
          </p:cNvPicPr>
          <p:nvPr/>
        </p:nvPicPr>
        <p:blipFill rotWithShape="1">
          <a:blip r:embed="rId19">
            <a:extLst>
              <a:ext uri="{28A0092B-C50C-407E-A947-70E740481C1C}">
                <a14:useLocalDpi xmlns:a14="http://schemas.microsoft.com/office/drawing/2010/main"/>
              </a:ext>
            </a:extLst>
          </a:blip>
          <a:srcRect l="58516" t="25798" r="2176" b="29232"/>
          <a:stretch/>
        </p:blipFill>
        <p:spPr>
          <a:xfrm>
            <a:off x="6186036" y="1838226"/>
            <a:ext cx="1080000" cy="1080000"/>
          </a:xfrm>
          <a:prstGeom prst="ellipse">
            <a:avLst/>
          </a:prstGeom>
          <a:ln w="57150" cap="rnd">
            <a:solidFill>
              <a:srgbClr val="00B0F0"/>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pic>
        <p:nvPicPr>
          <p:cNvPr id="30" name="22 Imagen" descr="UPC-positiu-p3005-interior-blanc.png">
            <a:extLst>
              <a:ext uri="{FF2B5EF4-FFF2-40B4-BE49-F238E27FC236}">
                <a16:creationId xmlns:a16="http://schemas.microsoft.com/office/drawing/2014/main" id="{FC48B76C-42B6-487B-985C-6669443457E1}"/>
              </a:ext>
            </a:extLst>
          </p:cNvPr>
          <p:cNvPicPr>
            <a:picLocks noChangeAspect="1"/>
          </p:cNvPicPr>
          <p:nvPr/>
        </p:nvPicPr>
        <p:blipFill>
          <a:blip r:embed="rId20" cstate="print"/>
          <a:srcRect l="4145" t="12941" r="73280" b="14118"/>
          <a:stretch>
            <a:fillRect/>
          </a:stretch>
        </p:blipFill>
        <p:spPr>
          <a:xfrm>
            <a:off x="7809986" y="1852897"/>
            <a:ext cx="1170039" cy="1133476"/>
          </a:xfrm>
          <a:prstGeom prst="rect">
            <a:avLst/>
          </a:prstGeom>
        </p:spPr>
      </p:pic>
      <p:pic>
        <p:nvPicPr>
          <p:cNvPr id="31" name="Afbeelding 36">
            <a:extLst>
              <a:ext uri="{FF2B5EF4-FFF2-40B4-BE49-F238E27FC236}">
                <a16:creationId xmlns:a16="http://schemas.microsoft.com/office/drawing/2014/main" id="{FE9CA2BC-5DB5-4E75-90C4-AD03DB64705D}"/>
              </a:ext>
            </a:extLst>
          </p:cNvPr>
          <p:cNvPicPr>
            <a:picLocks noChangeAspect="1"/>
          </p:cNvPicPr>
          <p:nvPr/>
        </p:nvPicPr>
        <p:blipFill>
          <a:blip r:embed="rId21"/>
          <a:stretch>
            <a:fillRect/>
          </a:stretch>
        </p:blipFill>
        <p:spPr>
          <a:xfrm>
            <a:off x="9686766" y="5830493"/>
            <a:ext cx="1085839" cy="542920"/>
          </a:xfrm>
          <a:prstGeom prst="rect">
            <a:avLst/>
          </a:prstGeom>
        </p:spPr>
      </p:pic>
      <p:pic>
        <p:nvPicPr>
          <p:cNvPr id="32" name="Picture 31">
            <a:extLst>
              <a:ext uri="{FF2B5EF4-FFF2-40B4-BE49-F238E27FC236}">
                <a16:creationId xmlns:a16="http://schemas.microsoft.com/office/drawing/2014/main" id="{325A9C15-952D-4901-A895-26CBAEE7B308}"/>
              </a:ext>
            </a:extLst>
          </p:cNvPr>
          <p:cNvPicPr>
            <a:picLocks noChangeAspect="1"/>
          </p:cNvPicPr>
          <p:nvPr/>
        </p:nvPicPr>
        <p:blipFill>
          <a:blip r:embed="rId22"/>
          <a:stretch>
            <a:fillRect/>
          </a:stretch>
        </p:blipFill>
        <p:spPr>
          <a:xfrm>
            <a:off x="7640893" y="5652184"/>
            <a:ext cx="1015731" cy="721229"/>
          </a:xfrm>
          <a:prstGeom prst="rect">
            <a:avLst/>
          </a:prstGeom>
        </p:spPr>
      </p:pic>
      <p:pic>
        <p:nvPicPr>
          <p:cNvPr id="34" name="Picture 33">
            <a:extLst>
              <a:ext uri="{FF2B5EF4-FFF2-40B4-BE49-F238E27FC236}">
                <a16:creationId xmlns:a16="http://schemas.microsoft.com/office/drawing/2014/main" id="{D47575EC-7E50-47F0-9905-905A20164F63}"/>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2140640" y="4151868"/>
            <a:ext cx="1238250" cy="1238250"/>
          </a:xfrm>
          <a:prstGeom prst="rect">
            <a:avLst/>
          </a:prstGeom>
        </p:spPr>
      </p:pic>
      <p:pic>
        <p:nvPicPr>
          <p:cNvPr id="36" name="Picture 35">
            <a:extLst>
              <a:ext uri="{FF2B5EF4-FFF2-40B4-BE49-F238E27FC236}">
                <a16:creationId xmlns:a16="http://schemas.microsoft.com/office/drawing/2014/main" id="{093ECE7F-AC80-45C6-BD4F-BA04701AD297}"/>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6096000" y="3123082"/>
            <a:ext cx="1088178" cy="1056788"/>
          </a:xfrm>
          <a:prstGeom prst="rect">
            <a:avLst/>
          </a:prstGeom>
        </p:spPr>
      </p:pic>
    </p:spTree>
    <p:extLst>
      <p:ext uri="{BB962C8B-B14F-4D97-AF65-F5344CB8AC3E}">
        <p14:creationId xmlns:p14="http://schemas.microsoft.com/office/powerpoint/2010/main" val="161624978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D0A266-BB28-434A-B6FC-BFB8F0B429A8}"/>
              </a:ext>
            </a:extLst>
          </p:cNvPr>
          <p:cNvSpPr>
            <a:spLocks noGrp="1"/>
          </p:cNvSpPr>
          <p:nvPr>
            <p:ph type="title"/>
          </p:nvPr>
        </p:nvSpPr>
        <p:spPr/>
        <p:txBody>
          <a:bodyPr/>
          <a:lstStyle/>
          <a:p>
            <a:endParaRPr lang="el-GR"/>
          </a:p>
        </p:txBody>
      </p:sp>
      <p:sp>
        <p:nvSpPr>
          <p:cNvPr id="3" name="Content Placeholder 2">
            <a:extLst>
              <a:ext uri="{FF2B5EF4-FFF2-40B4-BE49-F238E27FC236}">
                <a16:creationId xmlns:a16="http://schemas.microsoft.com/office/drawing/2014/main" id="{0E2D30EC-6B05-4BBA-9B9D-5ABC0F257977}"/>
              </a:ext>
            </a:extLst>
          </p:cNvPr>
          <p:cNvSpPr>
            <a:spLocks noGrp="1"/>
          </p:cNvSpPr>
          <p:nvPr>
            <p:ph idx="1"/>
          </p:nvPr>
        </p:nvSpPr>
        <p:spPr/>
        <p:txBody>
          <a:bodyPr/>
          <a:lstStyle/>
          <a:p>
            <a:endParaRPr lang="el-GR"/>
          </a:p>
        </p:txBody>
      </p:sp>
      <p:pic>
        <p:nvPicPr>
          <p:cNvPr id="4" name="Picture 3">
            <a:extLst>
              <a:ext uri="{FF2B5EF4-FFF2-40B4-BE49-F238E27FC236}">
                <a16:creationId xmlns:a16="http://schemas.microsoft.com/office/drawing/2014/main" id="{A18DE155-9D05-487D-91A0-F6146AFCC617}"/>
              </a:ext>
            </a:extLst>
          </p:cNvPr>
          <p:cNvPicPr>
            <a:picLocks noChangeAspect="1"/>
          </p:cNvPicPr>
          <p:nvPr/>
        </p:nvPicPr>
        <p:blipFill>
          <a:blip r:embed="rId2"/>
          <a:stretch>
            <a:fillRect/>
          </a:stretch>
        </p:blipFill>
        <p:spPr>
          <a:xfrm>
            <a:off x="4278" y="12070"/>
            <a:ext cx="1757714" cy="1270095"/>
          </a:xfrm>
          <a:prstGeom prst="rect">
            <a:avLst/>
          </a:prstGeom>
        </p:spPr>
      </p:pic>
      <p:pic>
        <p:nvPicPr>
          <p:cNvPr id="6" name="Picture 5">
            <a:extLst>
              <a:ext uri="{FF2B5EF4-FFF2-40B4-BE49-F238E27FC236}">
                <a16:creationId xmlns:a16="http://schemas.microsoft.com/office/drawing/2014/main" id="{1FAA12DF-9EEE-470E-93F4-A9C8FC9817BD}"/>
              </a:ext>
            </a:extLst>
          </p:cNvPr>
          <p:cNvPicPr>
            <a:picLocks noChangeAspect="1"/>
          </p:cNvPicPr>
          <p:nvPr/>
        </p:nvPicPr>
        <p:blipFill>
          <a:blip r:embed="rId3"/>
          <a:stretch>
            <a:fillRect/>
          </a:stretch>
        </p:blipFill>
        <p:spPr>
          <a:xfrm>
            <a:off x="2312311" y="1282165"/>
            <a:ext cx="8017403" cy="4591162"/>
          </a:xfrm>
          <a:prstGeom prst="rect">
            <a:avLst/>
          </a:prstGeom>
        </p:spPr>
      </p:pic>
      <p:sp>
        <p:nvSpPr>
          <p:cNvPr id="7" name="Arrow: Right 6">
            <a:extLst>
              <a:ext uri="{FF2B5EF4-FFF2-40B4-BE49-F238E27FC236}">
                <a16:creationId xmlns:a16="http://schemas.microsoft.com/office/drawing/2014/main" id="{4F0FE886-9952-43D9-BA3E-94F9D2F2825F}"/>
              </a:ext>
            </a:extLst>
          </p:cNvPr>
          <p:cNvSpPr/>
          <p:nvPr/>
        </p:nvSpPr>
        <p:spPr>
          <a:xfrm>
            <a:off x="2001328" y="5253487"/>
            <a:ext cx="595223" cy="267419"/>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5" name="Rectangle: Rounded Corners 4">
            <a:extLst>
              <a:ext uri="{FF2B5EF4-FFF2-40B4-BE49-F238E27FC236}">
                <a16:creationId xmlns:a16="http://schemas.microsoft.com/office/drawing/2014/main" id="{B00A0A91-8019-5B70-397D-8E065D5C805F}"/>
              </a:ext>
            </a:extLst>
          </p:cNvPr>
          <p:cNvSpPr/>
          <p:nvPr/>
        </p:nvSpPr>
        <p:spPr>
          <a:xfrm>
            <a:off x="0" y="4700954"/>
            <a:ext cx="2001328" cy="1791921"/>
          </a:xfrm>
          <a:prstGeom prst="roundRect">
            <a:avLst/>
          </a:prstGeom>
          <a:solidFill>
            <a:srgbClr val="70AD4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t>PITHIA-NRF is funded with 5.2M euro for 4 years (2021 – 2025)</a:t>
            </a:r>
            <a:endParaRPr lang="el-GR" b="1"/>
          </a:p>
        </p:txBody>
      </p:sp>
    </p:spTree>
    <p:extLst>
      <p:ext uri="{BB962C8B-B14F-4D97-AF65-F5344CB8AC3E}">
        <p14:creationId xmlns:p14="http://schemas.microsoft.com/office/powerpoint/2010/main" val="37410831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4278" y="12070"/>
            <a:ext cx="1757714" cy="1270095"/>
          </a:xfrm>
          <a:prstGeom prst="rect">
            <a:avLst/>
          </a:prstGeom>
        </p:spPr>
      </p:pic>
      <p:sp>
        <p:nvSpPr>
          <p:cNvPr id="2" name="Title 1">
            <a:extLst>
              <a:ext uri="{FF2B5EF4-FFF2-40B4-BE49-F238E27FC236}">
                <a16:creationId xmlns:a16="http://schemas.microsoft.com/office/drawing/2014/main" id="{B68D9CD3-989D-45AF-9962-F48F38484125}"/>
              </a:ext>
            </a:extLst>
          </p:cNvPr>
          <p:cNvSpPr>
            <a:spLocks noGrp="1"/>
          </p:cNvSpPr>
          <p:nvPr>
            <p:ph type="title"/>
          </p:nvPr>
        </p:nvSpPr>
        <p:spPr>
          <a:xfrm>
            <a:off x="883135" y="148733"/>
            <a:ext cx="10515600" cy="1325563"/>
          </a:xfrm>
        </p:spPr>
        <p:txBody>
          <a:bodyPr/>
          <a:lstStyle/>
          <a:p>
            <a:pPr algn="ctr"/>
            <a:r>
              <a:rPr lang="en-US" dirty="0"/>
              <a:t>Overview &amp; Ambition</a:t>
            </a:r>
            <a:endParaRPr lang="el-GR" dirty="0"/>
          </a:p>
        </p:txBody>
      </p:sp>
      <p:pic>
        <p:nvPicPr>
          <p:cNvPr id="7" name="Picture 6">
            <a:extLst>
              <a:ext uri="{FF2B5EF4-FFF2-40B4-BE49-F238E27FC236}">
                <a16:creationId xmlns:a16="http://schemas.microsoft.com/office/drawing/2014/main" id="{DC11C2AD-9D24-4D1F-9A1B-1D8CC215BDA7}"/>
              </a:ext>
            </a:extLst>
          </p:cNvPr>
          <p:cNvPicPr/>
          <p:nvPr/>
        </p:nvPicPr>
        <p:blipFill>
          <a:blip r:embed="rId3"/>
          <a:stretch>
            <a:fillRect/>
          </a:stretch>
        </p:blipFill>
        <p:spPr>
          <a:xfrm>
            <a:off x="279818" y="1282164"/>
            <a:ext cx="5742291" cy="4509035"/>
          </a:xfrm>
          <a:prstGeom prst="rect">
            <a:avLst/>
          </a:prstGeom>
        </p:spPr>
      </p:pic>
      <p:sp>
        <p:nvSpPr>
          <p:cNvPr id="9" name="TextBox 8">
            <a:extLst>
              <a:ext uri="{FF2B5EF4-FFF2-40B4-BE49-F238E27FC236}">
                <a16:creationId xmlns:a16="http://schemas.microsoft.com/office/drawing/2014/main" id="{D255CF27-8263-471A-AEC2-37DE87E544A1}"/>
              </a:ext>
            </a:extLst>
          </p:cNvPr>
          <p:cNvSpPr txBox="1"/>
          <p:nvPr/>
        </p:nvSpPr>
        <p:spPr>
          <a:xfrm>
            <a:off x="6169893" y="1590670"/>
            <a:ext cx="5604266" cy="3816429"/>
          </a:xfrm>
          <a:prstGeom prst="rect">
            <a:avLst/>
          </a:prstGeom>
          <a:noFill/>
        </p:spPr>
        <p:txBody>
          <a:bodyPr wrap="square">
            <a:spAutoFit/>
          </a:bodyPr>
          <a:lstStyle/>
          <a:p>
            <a:pPr algn="just">
              <a:spcAft>
                <a:spcPts val="1000"/>
              </a:spcAft>
            </a:pPr>
            <a:r>
              <a:rPr lang="en-US" sz="1600" dirty="0">
                <a:effectLst/>
                <a:ea typeface="Times New Roman" panose="02020603050405020304" pitchFamily="18" charset="0"/>
                <a:cs typeface="Arial" panose="020B0604020202020204" pitchFamily="34" charset="0"/>
              </a:rPr>
              <a:t>Europe operates excellent observing facilities and is extremely well-placed in developing ionospheric, thermospheric and plasmaspheric models. </a:t>
            </a:r>
          </a:p>
          <a:p>
            <a:pPr algn="just">
              <a:spcAft>
                <a:spcPts val="1000"/>
              </a:spcAft>
            </a:pPr>
            <a:r>
              <a:rPr lang="en-US" sz="1600" dirty="0">
                <a:effectLst/>
                <a:ea typeface="Times New Roman" panose="02020603050405020304" pitchFamily="18" charset="0"/>
                <a:cs typeface="Arial" panose="020B0604020202020204" pitchFamily="34" charset="0"/>
              </a:rPr>
              <a:t>However, more is needed to:</a:t>
            </a:r>
          </a:p>
          <a:p>
            <a:pPr marL="285750" indent="-285750" algn="just">
              <a:spcAft>
                <a:spcPts val="1000"/>
              </a:spcAft>
              <a:buFont typeface="Arial" panose="020B0604020202020204" pitchFamily="34" charset="0"/>
              <a:buChar char="•"/>
            </a:pPr>
            <a:r>
              <a:rPr lang="en-US" sz="1600" dirty="0">
                <a:effectLst/>
                <a:ea typeface="Times New Roman" panose="02020603050405020304" pitchFamily="18" charset="0"/>
                <a:cs typeface="Arial" panose="020B0604020202020204" pitchFamily="34" charset="0"/>
              </a:rPr>
              <a:t>Support the interoperable use of observing facilities;</a:t>
            </a:r>
          </a:p>
          <a:p>
            <a:pPr marL="285750" indent="-285750" algn="just">
              <a:spcAft>
                <a:spcPts val="1000"/>
              </a:spcAft>
              <a:buFont typeface="Arial" panose="020B0604020202020204" pitchFamily="34" charset="0"/>
              <a:buChar char="•"/>
            </a:pPr>
            <a:r>
              <a:rPr lang="en-US" sz="1600" dirty="0">
                <a:ea typeface="Times New Roman" panose="02020603050405020304" pitchFamily="18" charset="0"/>
                <a:cs typeface="Arial" panose="020B0604020202020204" pitchFamily="34" charset="0"/>
              </a:rPr>
              <a:t>Develop </a:t>
            </a:r>
            <a:r>
              <a:rPr lang="en-US" sz="1600" dirty="0">
                <a:effectLst/>
                <a:ea typeface="Times New Roman" panose="02020603050405020304" pitchFamily="18" charset="0"/>
                <a:cs typeface="Arial" panose="020B0604020202020204" pitchFamily="34" charset="0"/>
              </a:rPr>
              <a:t>standardized processes that lead to FAIR data and data-products</a:t>
            </a:r>
            <a:r>
              <a:rPr lang="en-US" sz="1600" dirty="0">
                <a:ea typeface="Times New Roman" panose="02020603050405020304" pitchFamily="18" charset="0"/>
                <a:cs typeface="Arial" panose="020B0604020202020204" pitchFamily="34" charset="0"/>
              </a:rPr>
              <a:t>;</a:t>
            </a:r>
            <a:endParaRPr lang="en-US" sz="1600" dirty="0">
              <a:effectLst/>
              <a:ea typeface="Times New Roman" panose="02020603050405020304" pitchFamily="18" charset="0"/>
              <a:cs typeface="Arial" panose="020B0604020202020204" pitchFamily="34" charset="0"/>
            </a:endParaRPr>
          </a:p>
          <a:p>
            <a:pPr marL="285750" indent="-285750" algn="just">
              <a:spcAft>
                <a:spcPts val="1000"/>
              </a:spcAft>
              <a:buFont typeface="Arial" panose="020B0604020202020204" pitchFamily="34" charset="0"/>
              <a:buChar char="•"/>
            </a:pPr>
            <a:r>
              <a:rPr lang="en-US" sz="1600" dirty="0">
                <a:ea typeface="Times New Roman" panose="02020603050405020304" pitchFamily="18" charset="0"/>
                <a:cs typeface="Arial" panose="020B0604020202020204" pitchFamily="34" charset="0"/>
              </a:rPr>
              <a:t>F</a:t>
            </a:r>
            <a:r>
              <a:rPr lang="en-US" sz="1600" dirty="0">
                <a:effectLst/>
                <a:ea typeface="Times New Roman" panose="02020603050405020304" pitchFamily="18" charset="0"/>
                <a:cs typeface="Arial" panose="020B0604020202020204" pitchFamily="34" charset="0"/>
              </a:rPr>
              <a:t>acilitate the use of scientific models’ concepts for experimentation purposes</a:t>
            </a:r>
            <a:r>
              <a:rPr lang="en-US" sz="1600" dirty="0">
                <a:ea typeface="Times New Roman" panose="02020603050405020304" pitchFamily="18" charset="0"/>
                <a:cs typeface="Arial" panose="020B0604020202020204" pitchFamily="34" charset="0"/>
              </a:rPr>
              <a:t>;</a:t>
            </a:r>
            <a:endParaRPr lang="en-US" sz="1600" dirty="0">
              <a:effectLst/>
              <a:ea typeface="Times New Roman" panose="02020603050405020304" pitchFamily="18" charset="0"/>
              <a:cs typeface="Arial" panose="020B0604020202020204" pitchFamily="34" charset="0"/>
            </a:endParaRPr>
          </a:p>
          <a:p>
            <a:pPr marL="285750" indent="-285750" algn="just">
              <a:spcAft>
                <a:spcPts val="1000"/>
              </a:spcAft>
              <a:buFont typeface="Arial" panose="020B0604020202020204" pitchFamily="34" charset="0"/>
              <a:buChar char="•"/>
            </a:pPr>
            <a:r>
              <a:rPr lang="en-US" sz="1600" dirty="0">
                <a:effectLst/>
                <a:ea typeface="Times New Roman" panose="02020603050405020304" pitchFamily="18" charset="0"/>
                <a:cs typeface="Arial" panose="020B0604020202020204" pitchFamily="34" charset="0"/>
              </a:rPr>
              <a:t>Support space applications developers to implement innovative projects. </a:t>
            </a:r>
          </a:p>
          <a:p>
            <a:pPr algn="just">
              <a:spcAft>
                <a:spcPts val="1000"/>
              </a:spcAft>
            </a:pPr>
            <a:r>
              <a:rPr lang="en-US" sz="1600" dirty="0">
                <a:ea typeface="Times New Roman" panose="02020603050405020304" pitchFamily="18" charset="0"/>
                <a:cs typeface="Arial" panose="020B0604020202020204" pitchFamily="34" charset="0"/>
              </a:rPr>
              <a:t>… </a:t>
            </a:r>
            <a:r>
              <a:rPr lang="en-US" sz="1600" dirty="0">
                <a:effectLst/>
                <a:ea typeface="Times New Roman" panose="02020603050405020304" pitchFamily="18" charset="0"/>
                <a:cs typeface="Arial" panose="020B0604020202020204" pitchFamily="34" charset="0"/>
              </a:rPr>
              <a:t>and all these need to be more reliable. </a:t>
            </a:r>
          </a:p>
        </p:txBody>
      </p:sp>
      <p:sp>
        <p:nvSpPr>
          <p:cNvPr id="12" name="TextBox 11">
            <a:extLst>
              <a:ext uri="{FF2B5EF4-FFF2-40B4-BE49-F238E27FC236}">
                <a16:creationId xmlns:a16="http://schemas.microsoft.com/office/drawing/2014/main" id="{14BC8109-742D-48D9-B05A-33187C291639}"/>
              </a:ext>
            </a:extLst>
          </p:cNvPr>
          <p:cNvSpPr txBox="1"/>
          <p:nvPr/>
        </p:nvSpPr>
        <p:spPr>
          <a:xfrm>
            <a:off x="2152180" y="5907573"/>
            <a:ext cx="7887640" cy="830997"/>
          </a:xfrm>
          <a:prstGeom prst="rect">
            <a:avLst/>
          </a:prstGeom>
          <a:noFill/>
        </p:spPr>
        <p:txBody>
          <a:bodyPr wrap="square">
            <a:spAutoFit/>
          </a:bodyPr>
          <a:lstStyle/>
          <a:p>
            <a:pPr algn="ctr">
              <a:spcAft>
                <a:spcPts val="1000"/>
              </a:spcAft>
            </a:pPr>
            <a:r>
              <a:rPr lang="en-US" sz="1600" dirty="0">
                <a:effectLst/>
                <a:ea typeface="Times New Roman" panose="02020603050405020304" pitchFamily="18" charset="0"/>
                <a:cs typeface="Arial" panose="020B0604020202020204" pitchFamily="34" charset="0"/>
              </a:rPr>
              <a:t>To achieve this challenge, the scientific research community requires support from a </a:t>
            </a:r>
            <a:r>
              <a:rPr lang="en-US" sz="1600" b="1" dirty="0">
                <a:effectLst/>
                <a:ea typeface="Times New Roman" panose="02020603050405020304" pitchFamily="18" charset="0"/>
                <a:cs typeface="Arial" panose="020B0604020202020204" pitchFamily="34" charset="0"/>
              </a:rPr>
              <a:t>structured research infrastructure </a:t>
            </a:r>
            <a:r>
              <a:rPr lang="en-US" sz="1600" dirty="0">
                <a:effectLst/>
                <a:ea typeface="Times New Roman" panose="02020603050405020304" pitchFamily="18" charset="0"/>
                <a:cs typeface="Arial" panose="020B0604020202020204" pitchFamily="34" charset="0"/>
              </a:rPr>
              <a:t>organized to provide </a:t>
            </a:r>
            <a:r>
              <a:rPr lang="en-US" sz="1600" b="1" dirty="0">
                <a:effectLst/>
                <a:ea typeface="Times New Roman" panose="02020603050405020304" pitchFamily="18" charset="0"/>
                <a:cs typeface="Arial" panose="020B0604020202020204" pitchFamily="34" charset="0"/>
              </a:rPr>
              <a:t>transnational research services, </a:t>
            </a:r>
            <a:r>
              <a:rPr lang="en-US" sz="1600" dirty="0">
                <a:effectLst/>
                <a:ea typeface="Times New Roman" panose="02020603050405020304" pitchFamily="18" charset="0"/>
                <a:cs typeface="Arial" panose="020B0604020202020204" pitchFamily="34" charset="0"/>
              </a:rPr>
              <a:t>including</a:t>
            </a:r>
            <a:r>
              <a:rPr lang="en-US" sz="1600" b="1" dirty="0">
                <a:effectLst/>
                <a:ea typeface="Times New Roman" panose="02020603050405020304" pitchFamily="18" charset="0"/>
                <a:cs typeface="Arial" panose="020B0604020202020204" pitchFamily="34" charset="0"/>
              </a:rPr>
              <a:t> access </a:t>
            </a:r>
            <a:r>
              <a:rPr lang="en-US" sz="1600" dirty="0">
                <a:effectLst/>
                <a:ea typeface="Times New Roman" panose="02020603050405020304" pitchFamily="18" charset="0"/>
                <a:cs typeface="Arial" panose="020B0604020202020204" pitchFamily="34" charset="0"/>
              </a:rPr>
              <a:t>and</a:t>
            </a:r>
            <a:r>
              <a:rPr lang="en-US" sz="1600" b="1" dirty="0">
                <a:effectLst/>
                <a:ea typeface="Times New Roman" panose="02020603050405020304" pitchFamily="18" charset="0"/>
                <a:cs typeface="Arial" panose="020B0604020202020204" pitchFamily="34" charset="0"/>
              </a:rPr>
              <a:t> standardization</a:t>
            </a:r>
            <a:r>
              <a:rPr lang="en-US" sz="1600" dirty="0">
                <a:effectLst/>
                <a:ea typeface="Times New Roman" panose="02020603050405020304" pitchFamily="18" charset="0"/>
                <a:cs typeface="Arial" panose="020B0604020202020204" pitchFamily="34" charset="0"/>
              </a:rPr>
              <a:t>.</a:t>
            </a:r>
            <a:endParaRPr lang="el-GR" sz="1600" dirty="0">
              <a:effectLst/>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290611862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4278" y="12070"/>
            <a:ext cx="1757714" cy="1270095"/>
          </a:xfrm>
          <a:prstGeom prst="rect">
            <a:avLst/>
          </a:prstGeom>
        </p:spPr>
      </p:pic>
      <p:sp>
        <p:nvSpPr>
          <p:cNvPr id="2" name="Title 1">
            <a:extLst>
              <a:ext uri="{FF2B5EF4-FFF2-40B4-BE49-F238E27FC236}">
                <a16:creationId xmlns:a16="http://schemas.microsoft.com/office/drawing/2014/main" id="{B68D9CD3-989D-45AF-9962-F48F38484125}"/>
              </a:ext>
            </a:extLst>
          </p:cNvPr>
          <p:cNvSpPr>
            <a:spLocks noGrp="1"/>
          </p:cNvSpPr>
          <p:nvPr>
            <p:ph type="title"/>
          </p:nvPr>
        </p:nvSpPr>
        <p:spPr>
          <a:xfrm>
            <a:off x="838200" y="424502"/>
            <a:ext cx="10515600" cy="1325563"/>
          </a:xfrm>
        </p:spPr>
        <p:txBody>
          <a:bodyPr/>
          <a:lstStyle/>
          <a:p>
            <a:pPr algn="ctr"/>
            <a:r>
              <a:rPr lang="en-US" b="1" dirty="0">
                <a:cs typeface="Arial" panose="020B0604020202020204" pitchFamily="34" charset="0"/>
              </a:rPr>
              <a:t>Specific </a:t>
            </a:r>
            <a:r>
              <a:rPr lang="en-US" sz="4400" b="1" i="0" dirty="0">
                <a:effectLst/>
                <a:cs typeface="Arial" panose="020B0604020202020204" pitchFamily="34" charset="0"/>
              </a:rPr>
              <a:t>Objective 1</a:t>
            </a:r>
            <a:br>
              <a:rPr lang="en-US" sz="4400" b="0" i="0" dirty="0">
                <a:effectLst/>
                <a:cs typeface="Arial" panose="020B0604020202020204" pitchFamily="34" charset="0"/>
              </a:rPr>
            </a:br>
            <a:endParaRPr lang="el-GR" dirty="0"/>
          </a:p>
        </p:txBody>
      </p:sp>
      <p:sp>
        <p:nvSpPr>
          <p:cNvPr id="3" name="Content Placeholder 2">
            <a:extLst>
              <a:ext uri="{FF2B5EF4-FFF2-40B4-BE49-F238E27FC236}">
                <a16:creationId xmlns:a16="http://schemas.microsoft.com/office/drawing/2014/main" id="{51A0D1DD-F563-4BFE-8153-CED044536DD6}"/>
              </a:ext>
            </a:extLst>
          </p:cNvPr>
          <p:cNvSpPr>
            <a:spLocks noGrp="1"/>
          </p:cNvSpPr>
          <p:nvPr>
            <p:ph idx="1"/>
          </p:nvPr>
        </p:nvSpPr>
        <p:spPr>
          <a:xfrm>
            <a:off x="526212" y="1457864"/>
            <a:ext cx="7065034" cy="2631057"/>
          </a:xfrm>
        </p:spPr>
        <p:txBody>
          <a:bodyPr>
            <a:normAutofit/>
          </a:bodyPr>
          <a:lstStyle/>
          <a:p>
            <a:pPr marL="0" indent="0" algn="just">
              <a:lnSpc>
                <a:spcPct val="100000"/>
              </a:lnSpc>
              <a:buNone/>
            </a:pPr>
            <a:r>
              <a:rPr lang="en-US" sz="1600" b="0" i="0" dirty="0">
                <a:effectLst/>
                <a:cs typeface="Arial" panose="020B0604020202020204" pitchFamily="34" charset="0"/>
              </a:rPr>
              <a:t>PITHIA-NRF provides </a:t>
            </a:r>
            <a:r>
              <a:rPr lang="en-US" sz="1600" b="1" i="0" dirty="0">
                <a:solidFill>
                  <a:srgbClr val="FF0000"/>
                </a:solidFill>
                <a:effectLst/>
                <a:cs typeface="Arial" panose="020B0604020202020204" pitchFamily="34" charset="0"/>
              </a:rPr>
              <a:t>effective and convenient access </a:t>
            </a:r>
            <a:r>
              <a:rPr lang="en-US" sz="1600" b="0" i="0" dirty="0">
                <a:effectLst/>
                <a:cs typeface="Arial" panose="020B0604020202020204" pitchFamily="34" charset="0"/>
              </a:rPr>
              <a:t>to the best European research facilities (nodes) for the upper atmosphere. Access is provided to scientific users, from academia, Small and Medium Enterprises (SMEs), large companies and public organizations. Access is subsidized through the </a:t>
            </a:r>
            <a:r>
              <a:rPr lang="en-US" sz="1600" b="1" i="0" dirty="0">
                <a:effectLst/>
                <a:cs typeface="Arial" panose="020B0604020202020204" pitchFamily="34" charset="0"/>
              </a:rPr>
              <a:t>Transnational Access (TNA) programme</a:t>
            </a:r>
            <a:r>
              <a:rPr lang="en-US" sz="1600" b="0" i="0" dirty="0">
                <a:effectLst/>
                <a:cs typeface="Arial" panose="020B0604020202020204" pitchFamily="34" charset="0"/>
              </a:rPr>
              <a:t>, and gives the possibility for external research teams to perform their own projects working in one of the PITHIA-NRF nodes, learning how to operate the observing facilities end-to-end, i.e. from setting up a special campaign, to the collection, analysis and exploitation of data using the project tools and services.</a:t>
            </a:r>
          </a:p>
        </p:txBody>
      </p:sp>
      <p:pic>
        <p:nvPicPr>
          <p:cNvPr id="5" name="Picture 4">
            <a:extLst>
              <a:ext uri="{FF2B5EF4-FFF2-40B4-BE49-F238E27FC236}">
                <a16:creationId xmlns:a16="http://schemas.microsoft.com/office/drawing/2014/main" id="{1A38E83D-05DF-4FD7-A4D1-BF0E7692AD13}"/>
              </a:ext>
            </a:extLst>
          </p:cNvPr>
          <p:cNvPicPr/>
          <p:nvPr/>
        </p:nvPicPr>
        <p:blipFill>
          <a:blip r:embed="rId3"/>
          <a:stretch>
            <a:fillRect/>
          </a:stretch>
        </p:blipFill>
        <p:spPr>
          <a:xfrm>
            <a:off x="1670403" y="4088921"/>
            <a:ext cx="4186933" cy="2720764"/>
          </a:xfrm>
          <a:prstGeom prst="rect">
            <a:avLst/>
          </a:prstGeom>
        </p:spPr>
      </p:pic>
      <p:pic>
        <p:nvPicPr>
          <p:cNvPr id="7" name="Picture 6">
            <a:extLst>
              <a:ext uri="{FF2B5EF4-FFF2-40B4-BE49-F238E27FC236}">
                <a16:creationId xmlns:a16="http://schemas.microsoft.com/office/drawing/2014/main" id="{8CE396A5-7450-4B46-98DB-90E29ED6C901}"/>
              </a:ext>
            </a:extLst>
          </p:cNvPr>
          <p:cNvPicPr>
            <a:picLocks noChangeAspect="1"/>
          </p:cNvPicPr>
          <p:nvPr/>
        </p:nvPicPr>
        <p:blipFill>
          <a:blip r:embed="rId4"/>
          <a:stretch>
            <a:fillRect/>
          </a:stretch>
        </p:blipFill>
        <p:spPr>
          <a:xfrm>
            <a:off x="7794832" y="1537936"/>
            <a:ext cx="3558967" cy="5099220"/>
          </a:xfrm>
          <a:prstGeom prst="rect">
            <a:avLst/>
          </a:prstGeom>
        </p:spPr>
      </p:pic>
    </p:spTree>
    <p:extLst>
      <p:ext uri="{BB962C8B-B14F-4D97-AF65-F5344CB8AC3E}">
        <p14:creationId xmlns:p14="http://schemas.microsoft.com/office/powerpoint/2010/main" val="118126704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4278" y="12070"/>
            <a:ext cx="1757714" cy="1270095"/>
          </a:xfrm>
          <a:prstGeom prst="rect">
            <a:avLst/>
          </a:prstGeom>
        </p:spPr>
      </p:pic>
      <p:sp>
        <p:nvSpPr>
          <p:cNvPr id="2" name="Title 1">
            <a:extLst>
              <a:ext uri="{FF2B5EF4-FFF2-40B4-BE49-F238E27FC236}">
                <a16:creationId xmlns:a16="http://schemas.microsoft.com/office/drawing/2014/main" id="{B68D9CD3-989D-45AF-9962-F48F38484125}"/>
              </a:ext>
            </a:extLst>
          </p:cNvPr>
          <p:cNvSpPr>
            <a:spLocks noGrp="1"/>
          </p:cNvSpPr>
          <p:nvPr>
            <p:ph type="title"/>
          </p:nvPr>
        </p:nvSpPr>
        <p:spPr>
          <a:xfrm>
            <a:off x="838200" y="424502"/>
            <a:ext cx="10515600" cy="1325563"/>
          </a:xfrm>
        </p:spPr>
        <p:txBody>
          <a:bodyPr/>
          <a:lstStyle/>
          <a:p>
            <a:pPr algn="ctr"/>
            <a:r>
              <a:rPr lang="en-US" b="1" dirty="0">
                <a:cs typeface="Arial" panose="020B0604020202020204" pitchFamily="34" charset="0"/>
              </a:rPr>
              <a:t>Specific </a:t>
            </a:r>
            <a:r>
              <a:rPr lang="en-US" sz="4400" b="1" i="0" dirty="0">
                <a:effectLst/>
                <a:cs typeface="Arial" panose="020B0604020202020204" pitchFamily="34" charset="0"/>
              </a:rPr>
              <a:t>Objective 2</a:t>
            </a:r>
            <a:endParaRPr lang="el-GR" dirty="0"/>
          </a:p>
        </p:txBody>
      </p:sp>
      <p:sp>
        <p:nvSpPr>
          <p:cNvPr id="3" name="Content Placeholder 2">
            <a:extLst>
              <a:ext uri="{FF2B5EF4-FFF2-40B4-BE49-F238E27FC236}">
                <a16:creationId xmlns:a16="http://schemas.microsoft.com/office/drawing/2014/main" id="{51A0D1DD-F563-4BFE-8153-CED044536DD6}"/>
              </a:ext>
            </a:extLst>
          </p:cNvPr>
          <p:cNvSpPr>
            <a:spLocks noGrp="1"/>
          </p:cNvSpPr>
          <p:nvPr>
            <p:ph idx="1"/>
          </p:nvPr>
        </p:nvSpPr>
        <p:spPr>
          <a:xfrm>
            <a:off x="526211" y="1457864"/>
            <a:ext cx="11317857" cy="1971136"/>
          </a:xfrm>
        </p:spPr>
        <p:txBody>
          <a:bodyPr>
            <a:noAutofit/>
          </a:bodyPr>
          <a:lstStyle/>
          <a:p>
            <a:pPr marL="0" indent="0" algn="just">
              <a:lnSpc>
                <a:spcPct val="100000"/>
              </a:lnSpc>
              <a:buNone/>
            </a:pPr>
            <a:r>
              <a:rPr lang="en-US" sz="1600" b="0" i="0" dirty="0">
                <a:effectLst/>
                <a:cs typeface="Arial" panose="020B0604020202020204" pitchFamily="34" charset="0"/>
              </a:rPr>
              <a:t>PITHIA-NRF develops </a:t>
            </a:r>
            <a:r>
              <a:rPr lang="en-US" sz="1600" b="1" i="0" dirty="0">
                <a:solidFill>
                  <a:srgbClr val="FF0000"/>
                </a:solidFill>
                <a:effectLst/>
                <a:cs typeface="Arial" panose="020B0604020202020204" pitchFamily="34" charset="0"/>
              </a:rPr>
              <a:t>integration tools </a:t>
            </a:r>
            <a:r>
              <a:rPr lang="en-US" sz="1600" b="0" i="0" dirty="0">
                <a:effectLst/>
                <a:cs typeface="Arial" panose="020B0604020202020204" pitchFamily="34" charset="0"/>
              </a:rPr>
              <a:t>that enable the establishment of a comprehensive Research Infrastructure. This set of tools is provided through the PITHIA-NRF </a:t>
            </a:r>
            <a:r>
              <a:rPr lang="en-US" sz="1600" b="1" i="0" dirty="0">
                <a:solidFill>
                  <a:srgbClr val="FF0000"/>
                </a:solidFill>
                <a:effectLst/>
                <a:cs typeface="Arial" panose="020B0604020202020204" pitchFamily="34" charset="0"/>
              </a:rPr>
              <a:t>e-science center</a:t>
            </a:r>
            <a:r>
              <a:rPr lang="en-US" sz="1600" b="0" i="0" dirty="0">
                <a:effectLst/>
                <a:cs typeface="Arial" panose="020B0604020202020204" pitchFamily="34" charset="0"/>
              </a:rPr>
              <a:t>, a dedicated knowledge hub that provides open access to FAIR data and higher-level data-products. These tools cover data discovery, data standardization, data quality control, publicly-accessible workflow applications to automate the calculation of data-products, and tools to enable the registration of new datasets and new models. An additional set of integration tools targets to the </a:t>
            </a:r>
            <a:r>
              <a:rPr lang="en-US" sz="1600" b="1" i="0" dirty="0">
                <a:effectLst/>
                <a:cs typeface="Arial" panose="020B0604020202020204" pitchFamily="34" charset="0"/>
              </a:rPr>
              <a:t>optimization of observing strategies </a:t>
            </a:r>
            <a:r>
              <a:rPr lang="en-US" sz="1600" b="0" i="0" dirty="0">
                <a:effectLst/>
                <a:cs typeface="Arial" panose="020B0604020202020204" pitchFamily="34" charset="0"/>
              </a:rPr>
              <a:t>through the release of standardized operation protocols, management tools, and training procedures for operators. These integration tools are expected to lead to the </a:t>
            </a:r>
            <a:r>
              <a:rPr lang="en-US" sz="1600" b="1" i="0" dirty="0">
                <a:effectLst/>
                <a:cs typeface="Arial" panose="020B0604020202020204" pitchFamily="34" charset="0"/>
              </a:rPr>
              <a:t>optimal use and joint development of the PITHIA-NRF observing facilities</a:t>
            </a:r>
            <a:r>
              <a:rPr lang="en-US" sz="1600" b="0" i="0" dirty="0">
                <a:effectLst/>
                <a:cs typeface="Arial" panose="020B0604020202020204" pitchFamily="34" charset="0"/>
              </a:rPr>
              <a:t>.</a:t>
            </a:r>
          </a:p>
        </p:txBody>
      </p:sp>
      <p:pic>
        <p:nvPicPr>
          <p:cNvPr id="8" name="Picture 7">
            <a:extLst>
              <a:ext uri="{FF2B5EF4-FFF2-40B4-BE49-F238E27FC236}">
                <a16:creationId xmlns:a16="http://schemas.microsoft.com/office/drawing/2014/main" id="{DD3AEFA3-A1E3-4A90-996A-C9E3CD8696ED}"/>
              </a:ext>
            </a:extLst>
          </p:cNvPr>
          <p:cNvPicPr>
            <a:picLocks noChangeAspect="1"/>
          </p:cNvPicPr>
          <p:nvPr/>
        </p:nvPicPr>
        <p:blipFill>
          <a:blip r:embed="rId3"/>
          <a:stretch>
            <a:fillRect/>
          </a:stretch>
        </p:blipFill>
        <p:spPr>
          <a:xfrm>
            <a:off x="3202939" y="3604699"/>
            <a:ext cx="5121552" cy="2984264"/>
          </a:xfrm>
          <a:prstGeom prst="rect">
            <a:avLst/>
          </a:prstGeom>
        </p:spPr>
      </p:pic>
      <p:sp>
        <p:nvSpPr>
          <p:cNvPr id="10" name="Arrow: Right 9">
            <a:extLst>
              <a:ext uri="{FF2B5EF4-FFF2-40B4-BE49-F238E27FC236}">
                <a16:creationId xmlns:a16="http://schemas.microsoft.com/office/drawing/2014/main" id="{E6DA2CDA-EA99-4E1C-87E2-D585A56478DA}"/>
              </a:ext>
            </a:extLst>
          </p:cNvPr>
          <p:cNvSpPr/>
          <p:nvPr/>
        </p:nvSpPr>
        <p:spPr>
          <a:xfrm>
            <a:off x="2691441" y="5848710"/>
            <a:ext cx="720000" cy="4571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1" name="TextBox 10">
            <a:extLst>
              <a:ext uri="{FF2B5EF4-FFF2-40B4-BE49-F238E27FC236}">
                <a16:creationId xmlns:a16="http://schemas.microsoft.com/office/drawing/2014/main" id="{61C29A64-2CC4-4B48-A89C-F4F40956961F}"/>
              </a:ext>
            </a:extLst>
          </p:cNvPr>
          <p:cNvSpPr txBox="1"/>
          <p:nvPr/>
        </p:nvSpPr>
        <p:spPr>
          <a:xfrm>
            <a:off x="165053" y="4939195"/>
            <a:ext cx="2060561" cy="461665"/>
          </a:xfrm>
          <a:prstGeom prst="rect">
            <a:avLst/>
          </a:prstGeom>
          <a:noFill/>
        </p:spPr>
        <p:txBody>
          <a:bodyPr wrap="square" rtlCol="0">
            <a:spAutoFit/>
          </a:bodyPr>
          <a:lstStyle/>
          <a:p>
            <a:r>
              <a:rPr lang="en-US" sz="1200" dirty="0">
                <a:solidFill>
                  <a:schemeClr val="tx1">
                    <a:lumMod val="65000"/>
                    <a:lumOff val="35000"/>
                  </a:schemeClr>
                </a:solidFill>
                <a:cs typeface="Arial" panose="020B0604020202020204" pitchFamily="34" charset="0"/>
              </a:rPr>
              <a:t>PITHIA-NRF Nodes Scientific Instrumentation</a:t>
            </a:r>
            <a:endParaRPr lang="el-GR" sz="1200" dirty="0">
              <a:solidFill>
                <a:schemeClr val="tx1">
                  <a:lumMod val="65000"/>
                  <a:lumOff val="35000"/>
                </a:schemeClr>
              </a:solidFill>
              <a:cs typeface="Arial" panose="020B0604020202020204" pitchFamily="34" charset="0"/>
            </a:endParaRPr>
          </a:p>
        </p:txBody>
      </p:sp>
      <p:sp>
        <p:nvSpPr>
          <p:cNvPr id="26" name="TextBox 25">
            <a:extLst>
              <a:ext uri="{FF2B5EF4-FFF2-40B4-BE49-F238E27FC236}">
                <a16:creationId xmlns:a16="http://schemas.microsoft.com/office/drawing/2014/main" id="{C1922BC5-927F-4937-8C80-AD18AE7DCB6F}"/>
              </a:ext>
            </a:extLst>
          </p:cNvPr>
          <p:cNvSpPr txBox="1"/>
          <p:nvPr/>
        </p:nvSpPr>
        <p:spPr>
          <a:xfrm>
            <a:off x="9697202" y="5041108"/>
            <a:ext cx="1765539" cy="461665"/>
          </a:xfrm>
          <a:prstGeom prst="rect">
            <a:avLst/>
          </a:prstGeom>
          <a:noFill/>
        </p:spPr>
        <p:txBody>
          <a:bodyPr wrap="square" rtlCol="0">
            <a:spAutoFit/>
          </a:bodyPr>
          <a:lstStyle/>
          <a:p>
            <a:pPr algn="r"/>
            <a:r>
              <a:rPr lang="en-US" sz="1200" dirty="0">
                <a:solidFill>
                  <a:schemeClr val="tx1">
                    <a:lumMod val="65000"/>
                    <a:lumOff val="35000"/>
                  </a:schemeClr>
                </a:solidFill>
                <a:cs typeface="Arial" panose="020B0604020202020204" pitchFamily="34" charset="0"/>
              </a:rPr>
              <a:t>PITHIA-NRF Scientific data &amp; Models</a:t>
            </a:r>
            <a:endParaRPr lang="el-GR" sz="1200" dirty="0">
              <a:solidFill>
                <a:schemeClr val="tx1">
                  <a:lumMod val="65000"/>
                  <a:lumOff val="35000"/>
                </a:schemeClr>
              </a:solidFill>
              <a:cs typeface="Arial" panose="020B0604020202020204" pitchFamily="34" charset="0"/>
            </a:endParaRPr>
          </a:p>
        </p:txBody>
      </p:sp>
      <p:sp>
        <p:nvSpPr>
          <p:cNvPr id="29" name="Arrow: Left 28">
            <a:extLst>
              <a:ext uri="{FF2B5EF4-FFF2-40B4-BE49-F238E27FC236}">
                <a16:creationId xmlns:a16="http://schemas.microsoft.com/office/drawing/2014/main" id="{4F010188-685C-46D9-9E6C-AFF31F4D23AA}"/>
              </a:ext>
            </a:extLst>
          </p:cNvPr>
          <p:cNvSpPr/>
          <p:nvPr/>
        </p:nvSpPr>
        <p:spPr>
          <a:xfrm>
            <a:off x="8197974" y="5848710"/>
            <a:ext cx="684000" cy="45719"/>
          </a:xfrm>
          <a:prstGeom prst="leftArrow">
            <a:avLst/>
          </a:prstGeom>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pic>
        <p:nvPicPr>
          <p:cNvPr id="17" name="Content Placeholder 4">
            <a:extLst>
              <a:ext uri="{FF2B5EF4-FFF2-40B4-BE49-F238E27FC236}">
                <a16:creationId xmlns:a16="http://schemas.microsoft.com/office/drawing/2014/main" id="{834B5EE0-B49A-42DA-BE8E-22D1F7213CC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3992" y="5265176"/>
            <a:ext cx="1836000" cy="1224000"/>
          </a:xfrm>
          <a:prstGeom prst="ellipse">
            <a:avLst/>
          </a:prstGeom>
          <a:ln w="9525" cap="rnd">
            <a:solidFill>
              <a:srgbClr val="0070C0"/>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20" name="Picture 19">
            <a:extLst>
              <a:ext uri="{FF2B5EF4-FFF2-40B4-BE49-F238E27FC236}">
                <a16:creationId xmlns:a16="http://schemas.microsoft.com/office/drawing/2014/main" id="{E75C713B-7824-414C-9B45-62F24BF7E0AA}"/>
              </a:ext>
            </a:extLst>
          </p:cNvPr>
          <p:cNvPicPr>
            <a:picLocks noChangeAspect="1"/>
          </p:cNvPicPr>
          <p:nvPr/>
        </p:nvPicPr>
        <p:blipFill>
          <a:blip r:embed="rId5"/>
          <a:stretch>
            <a:fillRect/>
          </a:stretch>
        </p:blipFill>
        <p:spPr>
          <a:xfrm>
            <a:off x="8881995" y="5256552"/>
            <a:ext cx="1836000" cy="1220915"/>
          </a:xfrm>
          <a:prstGeom prst="ellipse">
            <a:avLst/>
          </a:prstGeom>
          <a:ln w="9525" cap="rnd">
            <a:solidFill>
              <a:srgbClr val="00B050"/>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5" name="Rectangle: Rounded Corners 4">
            <a:extLst>
              <a:ext uri="{FF2B5EF4-FFF2-40B4-BE49-F238E27FC236}">
                <a16:creationId xmlns:a16="http://schemas.microsoft.com/office/drawing/2014/main" id="{F8F74BC8-73C6-4585-B330-039B16F1EF4A}"/>
              </a:ext>
            </a:extLst>
          </p:cNvPr>
          <p:cNvSpPr/>
          <p:nvPr/>
        </p:nvSpPr>
        <p:spPr>
          <a:xfrm>
            <a:off x="3358931" y="5684809"/>
            <a:ext cx="1704775" cy="342000"/>
          </a:xfrm>
          <a:prstGeom prst="roundRect">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4" name="Rectangle: Rounded Corners 23">
            <a:extLst>
              <a:ext uri="{FF2B5EF4-FFF2-40B4-BE49-F238E27FC236}">
                <a16:creationId xmlns:a16="http://schemas.microsoft.com/office/drawing/2014/main" id="{98AA2A5D-5160-4F23-A119-6102EA9D7A53}"/>
              </a:ext>
            </a:extLst>
          </p:cNvPr>
          <p:cNvSpPr/>
          <p:nvPr/>
        </p:nvSpPr>
        <p:spPr>
          <a:xfrm>
            <a:off x="6521933" y="5681938"/>
            <a:ext cx="1704775" cy="342000"/>
          </a:xfrm>
          <a:prstGeom prst="roundRect">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Tree>
    <p:extLst>
      <p:ext uri="{BB962C8B-B14F-4D97-AF65-F5344CB8AC3E}">
        <p14:creationId xmlns:p14="http://schemas.microsoft.com/office/powerpoint/2010/main" val="305659271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4278" y="12070"/>
            <a:ext cx="1757714" cy="1270095"/>
          </a:xfrm>
          <a:prstGeom prst="rect">
            <a:avLst/>
          </a:prstGeom>
        </p:spPr>
      </p:pic>
      <p:sp>
        <p:nvSpPr>
          <p:cNvPr id="2" name="Title 1">
            <a:extLst>
              <a:ext uri="{FF2B5EF4-FFF2-40B4-BE49-F238E27FC236}">
                <a16:creationId xmlns:a16="http://schemas.microsoft.com/office/drawing/2014/main" id="{B68D9CD3-989D-45AF-9962-F48F38484125}"/>
              </a:ext>
            </a:extLst>
          </p:cNvPr>
          <p:cNvSpPr>
            <a:spLocks noGrp="1"/>
          </p:cNvSpPr>
          <p:nvPr>
            <p:ph type="title"/>
          </p:nvPr>
        </p:nvSpPr>
        <p:spPr>
          <a:xfrm>
            <a:off x="711740" y="420057"/>
            <a:ext cx="10515600" cy="1325563"/>
          </a:xfrm>
        </p:spPr>
        <p:txBody>
          <a:bodyPr/>
          <a:lstStyle/>
          <a:p>
            <a:pPr algn="ctr"/>
            <a:r>
              <a:rPr lang="en-US" b="1" dirty="0">
                <a:cs typeface="Arial" panose="020B0604020202020204" pitchFamily="34" charset="0"/>
              </a:rPr>
              <a:t>Specific </a:t>
            </a:r>
            <a:r>
              <a:rPr lang="en-US" sz="4400" b="1" i="0" dirty="0">
                <a:effectLst/>
                <a:cs typeface="Arial" panose="020B0604020202020204" pitchFamily="34" charset="0"/>
              </a:rPr>
              <a:t>Objective 3</a:t>
            </a:r>
            <a:endParaRPr lang="el-GR" dirty="0"/>
          </a:p>
        </p:txBody>
      </p:sp>
      <p:sp>
        <p:nvSpPr>
          <p:cNvPr id="3" name="Content Placeholder 2">
            <a:extLst>
              <a:ext uri="{FF2B5EF4-FFF2-40B4-BE49-F238E27FC236}">
                <a16:creationId xmlns:a16="http://schemas.microsoft.com/office/drawing/2014/main" id="{51A0D1DD-F563-4BFE-8153-CED044536DD6}"/>
              </a:ext>
            </a:extLst>
          </p:cNvPr>
          <p:cNvSpPr>
            <a:spLocks noGrp="1"/>
          </p:cNvSpPr>
          <p:nvPr>
            <p:ph idx="1"/>
          </p:nvPr>
        </p:nvSpPr>
        <p:spPr>
          <a:xfrm>
            <a:off x="345057" y="1444155"/>
            <a:ext cx="7840767" cy="2639683"/>
          </a:xfrm>
        </p:spPr>
        <p:txBody>
          <a:bodyPr>
            <a:normAutofit/>
          </a:bodyPr>
          <a:lstStyle/>
          <a:p>
            <a:pPr marL="0" indent="0" algn="just">
              <a:lnSpc>
                <a:spcPct val="100000"/>
              </a:lnSpc>
              <a:buNone/>
            </a:pPr>
            <a:r>
              <a:rPr lang="en-US" sz="1600" b="0" i="0" dirty="0">
                <a:effectLst/>
                <a:cs typeface="Arial" panose="020B0604020202020204" pitchFamily="34" charset="0"/>
              </a:rPr>
              <a:t>Through connection with the European Open Science Cloud, the e-science center of PITHIA-NRF provides </a:t>
            </a:r>
            <a:r>
              <a:rPr lang="en-US" sz="1600" b="1" i="0" dirty="0">
                <a:solidFill>
                  <a:srgbClr val="FF0000"/>
                </a:solidFill>
                <a:effectLst/>
                <a:cs typeface="Arial" panose="020B0604020202020204" pitchFamily="34" charset="0"/>
              </a:rPr>
              <a:t>long-term observational data</a:t>
            </a:r>
            <a:r>
              <a:rPr lang="en-US" sz="1600" b="0" i="0" dirty="0">
                <a:effectLst/>
                <a:cs typeface="Arial" panose="020B0604020202020204" pitchFamily="34" charset="0"/>
              </a:rPr>
              <a:t>, required for advancing our knowledge in the Ionospheric, Thermospheric and Plasmaspheric research domain. PITHIA-NRF provides access to data from ground-based instruments such as GNSS ground based receivers, Ionosondes, Digisondes, Dynasondes, Doppler Sounders, Incoherent Scatter Radars, Riometers, All Sky Imagers, and the LOFAR radio telescope. It also provides access to data from satellite experiments, including in situ, Radio Occultation and Topside Sounding observations.</a:t>
            </a:r>
          </a:p>
        </p:txBody>
      </p:sp>
      <p:pic>
        <p:nvPicPr>
          <p:cNvPr id="5" name="Picture 4">
            <a:extLst>
              <a:ext uri="{FF2B5EF4-FFF2-40B4-BE49-F238E27FC236}">
                <a16:creationId xmlns:a16="http://schemas.microsoft.com/office/drawing/2014/main" id="{58F9E33E-914D-4221-9D8D-F453977E13FD}"/>
              </a:ext>
            </a:extLst>
          </p:cNvPr>
          <p:cNvPicPr/>
          <p:nvPr/>
        </p:nvPicPr>
        <p:blipFill>
          <a:blip r:embed="rId3"/>
          <a:stretch>
            <a:fillRect/>
          </a:stretch>
        </p:blipFill>
        <p:spPr>
          <a:xfrm>
            <a:off x="8185824" y="1003886"/>
            <a:ext cx="3925666" cy="3652832"/>
          </a:xfrm>
          <a:prstGeom prst="rect">
            <a:avLst/>
          </a:prstGeom>
        </p:spPr>
      </p:pic>
      <p:pic>
        <p:nvPicPr>
          <p:cNvPr id="7" name="Picture 6">
            <a:extLst>
              <a:ext uri="{FF2B5EF4-FFF2-40B4-BE49-F238E27FC236}">
                <a16:creationId xmlns:a16="http://schemas.microsoft.com/office/drawing/2014/main" id="{565D59CD-7E88-44DF-9921-E4649311335C}"/>
              </a:ext>
            </a:extLst>
          </p:cNvPr>
          <p:cNvPicPr/>
          <p:nvPr/>
        </p:nvPicPr>
        <p:blipFill>
          <a:blip r:embed="rId4"/>
          <a:stretch>
            <a:fillRect/>
          </a:stretch>
        </p:blipFill>
        <p:spPr>
          <a:xfrm>
            <a:off x="802781" y="3777928"/>
            <a:ext cx="4980305" cy="2660015"/>
          </a:xfrm>
          <a:prstGeom prst="rect">
            <a:avLst/>
          </a:prstGeom>
        </p:spPr>
      </p:pic>
      <p:sp>
        <p:nvSpPr>
          <p:cNvPr id="8" name="TextBox 7">
            <a:extLst>
              <a:ext uri="{FF2B5EF4-FFF2-40B4-BE49-F238E27FC236}">
                <a16:creationId xmlns:a16="http://schemas.microsoft.com/office/drawing/2014/main" id="{7116CE1F-B5B7-42BA-AE9D-3A5C34B3D4C3}"/>
              </a:ext>
            </a:extLst>
          </p:cNvPr>
          <p:cNvSpPr txBox="1"/>
          <p:nvPr/>
        </p:nvSpPr>
        <p:spPr>
          <a:xfrm>
            <a:off x="883135" y="6417611"/>
            <a:ext cx="4510178" cy="276999"/>
          </a:xfrm>
          <a:prstGeom prst="rect">
            <a:avLst/>
          </a:prstGeom>
          <a:noFill/>
        </p:spPr>
        <p:txBody>
          <a:bodyPr wrap="square">
            <a:spAutoFit/>
          </a:bodyPr>
          <a:lstStyle/>
          <a:p>
            <a:r>
              <a:rPr lang="en-GB" sz="1200" dirty="0">
                <a:effectLst/>
                <a:ea typeface="Times New Roman" panose="02020603050405020304" pitchFamily="18" charset="0"/>
                <a:cs typeface="Arial" panose="020B0604020202020204" pitchFamily="34" charset="0"/>
              </a:rPr>
              <a:t>The World map shows GNSS high sampling rate and CDSS sites only.</a:t>
            </a:r>
            <a:endParaRPr lang="el-GR" sz="1200" dirty="0">
              <a:cs typeface="Arial" panose="020B0604020202020204" pitchFamily="34" charset="0"/>
            </a:endParaRPr>
          </a:p>
        </p:txBody>
      </p:sp>
      <p:sp>
        <p:nvSpPr>
          <p:cNvPr id="10" name="TextBox 9">
            <a:extLst>
              <a:ext uri="{FF2B5EF4-FFF2-40B4-BE49-F238E27FC236}">
                <a16:creationId xmlns:a16="http://schemas.microsoft.com/office/drawing/2014/main" id="{9AADD300-D3F2-4E89-9901-D07175E63536}"/>
              </a:ext>
            </a:extLst>
          </p:cNvPr>
          <p:cNvSpPr txBox="1"/>
          <p:nvPr/>
        </p:nvSpPr>
        <p:spPr>
          <a:xfrm>
            <a:off x="6059655" y="4736503"/>
            <a:ext cx="6094562" cy="2123658"/>
          </a:xfrm>
          <a:prstGeom prst="rect">
            <a:avLst/>
          </a:prstGeom>
          <a:noFill/>
        </p:spPr>
        <p:txBody>
          <a:bodyPr wrap="square">
            <a:spAutoFit/>
          </a:bodyPr>
          <a:lstStyle/>
          <a:p>
            <a:pPr algn="just"/>
            <a:r>
              <a:rPr lang="en-GB" sz="1200" dirty="0">
                <a:effectLst/>
                <a:ea typeface="Times New Roman" panose="02020603050405020304" pitchFamily="18" charset="0"/>
                <a:cs typeface="Arial" panose="020B0604020202020204" pitchFamily="34" charset="0"/>
              </a:rPr>
              <a:t>ionosondes with real-time data delivery </a:t>
            </a:r>
            <a:endParaRPr lang="el-GR" sz="1200" dirty="0">
              <a:effectLst/>
              <a:ea typeface="Times New Roman" panose="02020603050405020304" pitchFamily="18" charset="0"/>
              <a:cs typeface="Arial" panose="020B0604020202020204" pitchFamily="34" charset="0"/>
            </a:endParaRPr>
          </a:p>
          <a:p>
            <a:pPr algn="just"/>
            <a:r>
              <a:rPr lang="en-GB" sz="1200" dirty="0">
                <a:effectLst/>
                <a:ea typeface="Times New Roman" panose="02020603050405020304" pitchFamily="18" charset="0"/>
                <a:cs typeface="Arial" panose="020B0604020202020204" pitchFamily="34" charset="0"/>
              </a:rPr>
              <a:t>ionosondes without real-time data delivery </a:t>
            </a:r>
            <a:endParaRPr lang="el-GR" sz="1200" dirty="0">
              <a:effectLst/>
              <a:ea typeface="Times New Roman" panose="02020603050405020304" pitchFamily="18" charset="0"/>
              <a:cs typeface="Arial" panose="020B0604020202020204" pitchFamily="34" charset="0"/>
            </a:endParaRPr>
          </a:p>
          <a:p>
            <a:pPr algn="just"/>
            <a:r>
              <a:rPr lang="en-GB" sz="1200" dirty="0">
                <a:effectLst/>
                <a:ea typeface="Times New Roman" panose="02020603050405020304" pitchFamily="18" charset="0"/>
                <a:cs typeface="Arial" panose="020B0604020202020204" pitchFamily="34" charset="0"/>
              </a:rPr>
              <a:t>IAP CDSS transmitters and receivers (on both maps) </a:t>
            </a:r>
            <a:endParaRPr lang="el-GR" sz="1200" dirty="0">
              <a:effectLst/>
              <a:ea typeface="Times New Roman" panose="02020603050405020304" pitchFamily="18" charset="0"/>
              <a:cs typeface="Arial" panose="020B0604020202020204" pitchFamily="34" charset="0"/>
            </a:endParaRPr>
          </a:p>
          <a:p>
            <a:pPr algn="just"/>
            <a:r>
              <a:rPr lang="en-GB" sz="1200" dirty="0">
                <a:effectLst/>
                <a:ea typeface="Times New Roman" panose="02020603050405020304" pitchFamily="18" charset="0"/>
                <a:cs typeface="Arial" panose="020B0604020202020204" pitchFamily="34" charset="0"/>
              </a:rPr>
              <a:t>INGV + DLR GNSS scintillation receivers (on both maps) </a:t>
            </a:r>
            <a:endParaRPr lang="el-GR" sz="1200" dirty="0">
              <a:effectLst/>
              <a:ea typeface="Times New Roman" panose="02020603050405020304" pitchFamily="18" charset="0"/>
              <a:cs typeface="Arial" panose="020B0604020202020204" pitchFamily="34" charset="0"/>
            </a:endParaRPr>
          </a:p>
          <a:p>
            <a:pPr algn="just"/>
            <a:r>
              <a:rPr lang="en-GB" sz="1200" dirty="0">
                <a:effectLst/>
                <a:ea typeface="Times New Roman" panose="02020603050405020304" pitchFamily="18" charset="0"/>
                <a:cs typeface="Arial" panose="020B0604020202020204" pitchFamily="34" charset="0"/>
              </a:rPr>
              <a:t>EISCAT transmitters and receivers light blue circles: SGO riometer chain </a:t>
            </a:r>
            <a:endParaRPr lang="el-GR" sz="1200" dirty="0">
              <a:effectLst/>
              <a:ea typeface="Times New Roman" panose="02020603050405020304" pitchFamily="18" charset="0"/>
              <a:cs typeface="Arial" panose="020B0604020202020204" pitchFamily="34" charset="0"/>
            </a:endParaRPr>
          </a:p>
          <a:p>
            <a:pPr algn="just"/>
            <a:r>
              <a:rPr lang="en-GB" sz="1200" dirty="0">
                <a:effectLst/>
                <a:ea typeface="Times New Roman" panose="02020603050405020304" pitchFamily="18" charset="0"/>
                <a:cs typeface="Arial" panose="020B0604020202020204" pitchFamily="34" charset="0"/>
              </a:rPr>
              <a:t>SGO pulsation magnetometer chain </a:t>
            </a:r>
            <a:endParaRPr lang="el-GR" sz="1200" dirty="0">
              <a:effectLst/>
              <a:ea typeface="Times New Roman" panose="02020603050405020304" pitchFamily="18" charset="0"/>
              <a:cs typeface="Arial" panose="020B0604020202020204" pitchFamily="34" charset="0"/>
            </a:endParaRPr>
          </a:p>
          <a:p>
            <a:pPr algn="just"/>
            <a:r>
              <a:rPr lang="en-GB" sz="1200" dirty="0">
                <a:effectLst/>
                <a:ea typeface="Times New Roman" panose="02020603050405020304" pitchFamily="18" charset="0"/>
                <a:cs typeface="Arial" panose="020B0604020202020204" pitchFamily="34" charset="0"/>
              </a:rPr>
              <a:t>LOFAR sites and sites associated with LOFAR</a:t>
            </a:r>
            <a:endParaRPr lang="el-GR" sz="1200" dirty="0">
              <a:effectLst/>
              <a:ea typeface="Times New Roman" panose="02020603050405020304" pitchFamily="18" charset="0"/>
              <a:cs typeface="Arial" panose="020B0604020202020204" pitchFamily="34" charset="0"/>
            </a:endParaRPr>
          </a:p>
          <a:p>
            <a:pPr algn="just"/>
            <a:r>
              <a:rPr lang="en-GB" sz="1200" dirty="0">
                <a:effectLst/>
                <a:ea typeface="Times New Roman" panose="02020603050405020304" pitchFamily="18" charset="0"/>
                <a:cs typeface="Arial" panose="020B0604020202020204" pitchFamily="34" charset="0"/>
              </a:rPr>
              <a:t> </a:t>
            </a:r>
            <a:endParaRPr lang="el-GR" sz="1200" dirty="0">
              <a:effectLst/>
              <a:ea typeface="Times New Roman" panose="02020603050405020304" pitchFamily="18" charset="0"/>
              <a:cs typeface="Arial" panose="020B0604020202020204" pitchFamily="34" charset="0"/>
            </a:endParaRPr>
          </a:p>
          <a:p>
            <a:pPr algn="just"/>
            <a:r>
              <a:rPr lang="en-GB" sz="1200" dirty="0">
                <a:effectLst/>
                <a:ea typeface="Times New Roman" panose="02020603050405020304" pitchFamily="18" charset="0"/>
                <a:cs typeface="Arial" panose="020B0604020202020204" pitchFamily="34" charset="0"/>
              </a:rPr>
              <a:t>GNSS sites of standard networks (such as EUREF and IGS) are too numerous to be shown.</a:t>
            </a:r>
            <a:endParaRPr lang="el-GR" sz="1200" dirty="0">
              <a:effectLst/>
              <a:ea typeface="Times New Roman" panose="02020603050405020304" pitchFamily="18" charset="0"/>
              <a:cs typeface="Arial" panose="020B0604020202020204" pitchFamily="34" charset="0"/>
            </a:endParaRPr>
          </a:p>
          <a:p>
            <a:pPr algn="just"/>
            <a:r>
              <a:rPr lang="en-GB" sz="1200" dirty="0">
                <a:effectLst/>
                <a:ea typeface="Times New Roman" panose="02020603050405020304" pitchFamily="18" charset="0"/>
                <a:cs typeface="Arial" panose="020B0604020202020204" pitchFamily="34" charset="0"/>
              </a:rPr>
              <a:t>The ionosondes (mostly Digisondes) with near real-time data provision are owned or operated by consortium partners or outside the consortium but offer free data access.</a:t>
            </a:r>
            <a:endParaRPr lang="el-GR" sz="1200" dirty="0">
              <a:effectLst/>
              <a:ea typeface="Times New Roman" panose="02020603050405020304" pitchFamily="18" charset="0"/>
              <a:cs typeface="Arial" panose="020B0604020202020204" pitchFamily="34" charset="0"/>
            </a:endParaRPr>
          </a:p>
        </p:txBody>
      </p:sp>
      <p:sp>
        <p:nvSpPr>
          <p:cNvPr id="11" name="Rectangle 10">
            <a:extLst>
              <a:ext uri="{FF2B5EF4-FFF2-40B4-BE49-F238E27FC236}">
                <a16:creationId xmlns:a16="http://schemas.microsoft.com/office/drawing/2014/main" id="{007368AA-3059-4F2F-8AC5-F799B4520C77}"/>
              </a:ext>
            </a:extLst>
          </p:cNvPr>
          <p:cNvSpPr/>
          <p:nvPr/>
        </p:nvSpPr>
        <p:spPr>
          <a:xfrm>
            <a:off x="8713211" y="4822307"/>
            <a:ext cx="111620" cy="112003"/>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l-GR"/>
          </a:p>
        </p:txBody>
      </p:sp>
      <p:sp>
        <p:nvSpPr>
          <p:cNvPr id="12" name="Rectangle 11">
            <a:extLst>
              <a:ext uri="{FF2B5EF4-FFF2-40B4-BE49-F238E27FC236}">
                <a16:creationId xmlns:a16="http://schemas.microsoft.com/office/drawing/2014/main" id="{73E6C786-9462-4CE5-89E6-33638F3C0009}"/>
              </a:ext>
            </a:extLst>
          </p:cNvPr>
          <p:cNvSpPr/>
          <p:nvPr/>
        </p:nvSpPr>
        <p:spPr>
          <a:xfrm>
            <a:off x="8954227" y="5003321"/>
            <a:ext cx="129396" cy="129396"/>
          </a:xfrm>
          <a:prstGeom prst="rect">
            <a:avLst/>
          </a:prstGeom>
          <a:solidFill>
            <a:srgbClr val="FFFF00"/>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l-GR"/>
          </a:p>
        </p:txBody>
      </p:sp>
      <p:sp>
        <p:nvSpPr>
          <p:cNvPr id="14" name="Star: 5 Points 13">
            <a:extLst>
              <a:ext uri="{FF2B5EF4-FFF2-40B4-BE49-F238E27FC236}">
                <a16:creationId xmlns:a16="http://schemas.microsoft.com/office/drawing/2014/main" id="{859DA18E-553B-47D6-857B-94DC0B217451}"/>
              </a:ext>
            </a:extLst>
          </p:cNvPr>
          <p:cNvSpPr/>
          <p:nvPr/>
        </p:nvSpPr>
        <p:spPr>
          <a:xfrm>
            <a:off x="9747856" y="5305249"/>
            <a:ext cx="189781" cy="155276"/>
          </a:xfrm>
          <a:prstGeom prst="star5">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5" name="Star: 5 Points 14">
            <a:extLst>
              <a:ext uri="{FF2B5EF4-FFF2-40B4-BE49-F238E27FC236}">
                <a16:creationId xmlns:a16="http://schemas.microsoft.com/office/drawing/2014/main" id="{169CDEA6-CF4E-4596-8E58-55C21D1F43F0}"/>
              </a:ext>
            </a:extLst>
          </p:cNvPr>
          <p:cNvSpPr/>
          <p:nvPr/>
        </p:nvSpPr>
        <p:spPr>
          <a:xfrm>
            <a:off x="9468935" y="5132717"/>
            <a:ext cx="189781" cy="155276"/>
          </a:xfrm>
          <a:prstGeom prst="star5">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6" name="Oval 15">
            <a:extLst>
              <a:ext uri="{FF2B5EF4-FFF2-40B4-BE49-F238E27FC236}">
                <a16:creationId xmlns:a16="http://schemas.microsoft.com/office/drawing/2014/main" id="{F2D1FD31-CE7B-44C2-BEBF-F420B0E5A0AE}"/>
              </a:ext>
            </a:extLst>
          </p:cNvPr>
          <p:cNvSpPr/>
          <p:nvPr/>
        </p:nvSpPr>
        <p:spPr>
          <a:xfrm>
            <a:off x="10619124" y="5536380"/>
            <a:ext cx="108000" cy="1080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7" name="Oval 16">
            <a:extLst>
              <a:ext uri="{FF2B5EF4-FFF2-40B4-BE49-F238E27FC236}">
                <a16:creationId xmlns:a16="http://schemas.microsoft.com/office/drawing/2014/main" id="{EE621690-22AF-46CF-A875-D38B57BA9817}"/>
              </a:ext>
            </a:extLst>
          </p:cNvPr>
          <p:cNvSpPr/>
          <p:nvPr/>
        </p:nvSpPr>
        <p:spPr>
          <a:xfrm>
            <a:off x="8954227" y="5888439"/>
            <a:ext cx="108000" cy="108000"/>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8" name="Isosceles Triangle 17">
            <a:extLst>
              <a:ext uri="{FF2B5EF4-FFF2-40B4-BE49-F238E27FC236}">
                <a16:creationId xmlns:a16="http://schemas.microsoft.com/office/drawing/2014/main" id="{224FE9DD-B7BF-4B2C-8875-5F59BD7B7C4F}"/>
              </a:ext>
            </a:extLst>
          </p:cNvPr>
          <p:cNvSpPr/>
          <p:nvPr/>
        </p:nvSpPr>
        <p:spPr>
          <a:xfrm rot="10800000">
            <a:off x="8453896" y="5726161"/>
            <a:ext cx="138023" cy="112144"/>
          </a:xfrm>
          <a:prstGeom prst="triangl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Tree>
    <p:extLst>
      <p:ext uri="{BB962C8B-B14F-4D97-AF65-F5344CB8AC3E}">
        <p14:creationId xmlns:p14="http://schemas.microsoft.com/office/powerpoint/2010/main" val="153064392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5977</TotalTime>
  <Words>1282</Words>
  <Application>Microsoft Office PowerPoint</Application>
  <PresentationFormat>Widescreen</PresentationFormat>
  <Paragraphs>92</Paragraphs>
  <Slides>16</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16</vt:i4>
      </vt:variant>
    </vt:vector>
  </HeadingPairs>
  <TitlesOfParts>
    <vt:vector size="21" baseType="lpstr">
      <vt:lpstr>-apple-system</vt:lpstr>
      <vt:lpstr>Arial</vt:lpstr>
      <vt:lpstr>Calibri</vt:lpstr>
      <vt:lpstr>Calibri Light</vt:lpstr>
      <vt:lpstr>Office Theme</vt:lpstr>
      <vt:lpstr>PITHIA-NRF Plasmasphere Ionosphere Thermosphere Integrated Research Environment and Access services: a Network of Research Facilities </vt:lpstr>
      <vt:lpstr>The rational</vt:lpstr>
      <vt:lpstr>Scientific challenges</vt:lpstr>
      <vt:lpstr>PITHIA-NRF consortium</vt:lpstr>
      <vt:lpstr>PowerPoint Presentation</vt:lpstr>
      <vt:lpstr>Overview &amp; Ambition</vt:lpstr>
      <vt:lpstr>Specific Objective 1 </vt:lpstr>
      <vt:lpstr>Specific Objective 2</vt:lpstr>
      <vt:lpstr>Specific Objective 3</vt:lpstr>
      <vt:lpstr>Specific Objective 4</vt:lpstr>
      <vt:lpstr>Specific Objective 5</vt:lpstr>
      <vt:lpstr>Integrating facilities, data and models</vt:lpstr>
      <vt:lpstr>10 STEPS of Registration based on the ESPAS ISO 19156 data model</vt:lpstr>
      <vt:lpstr>PITHIA-NRF TNA projects</vt:lpstr>
      <vt:lpstr>PITHIA-NRF Innovation Framework</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TechTIDE</dc:title>
  <dc:creator>Anna Belehaki</dc:creator>
  <cp:lastModifiedBy>Anna Belehaki</cp:lastModifiedBy>
  <cp:revision>370</cp:revision>
  <dcterms:created xsi:type="dcterms:W3CDTF">2017-09-06T10:04:42Z</dcterms:created>
  <dcterms:modified xsi:type="dcterms:W3CDTF">2022-06-10T05:10:24Z</dcterms:modified>
</cp:coreProperties>
</file>