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261" r:id="rId3"/>
    <p:sldId id="364" r:id="rId4"/>
    <p:sldId id="365" r:id="rId5"/>
    <p:sldId id="431" r:id="rId6"/>
    <p:sldId id="733" r:id="rId7"/>
    <p:sldId id="734" r:id="rId8"/>
    <p:sldId id="756" r:id="rId9"/>
    <p:sldId id="757" r:id="rId10"/>
    <p:sldId id="758" r:id="rId11"/>
    <p:sldId id="759" r:id="rId12"/>
    <p:sldId id="761" r:id="rId13"/>
    <p:sldId id="760" r:id="rId14"/>
    <p:sldId id="762" r:id="rId15"/>
    <p:sldId id="763" r:id="rId16"/>
    <p:sldId id="755" r:id="rId17"/>
    <p:sldId id="764" r:id="rId18"/>
    <p:sldId id="36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CCFFCC"/>
    <a:srgbClr val="99FF66"/>
    <a:srgbClr val="006600"/>
    <a:srgbClr val="005E77"/>
    <a:srgbClr val="2F4D5D"/>
    <a:srgbClr val="DCE7F0"/>
    <a:srgbClr val="1D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83898" autoAdjust="0"/>
  </p:normalViewPr>
  <p:slideViewPr>
    <p:cSldViewPr snapToGrid="0" snapToObjects="1">
      <p:cViewPr varScale="1">
        <p:scale>
          <a:sx n="80" d="100"/>
          <a:sy n="8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328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5-09T12:18:27.053" idx="3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10-6-2022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10-6-2022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93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</a:t>
            </a:r>
            <a:r>
              <a:rPr lang="en-US" b="0" i="0" dirty="0">
                <a:solidFill>
                  <a:srgbClr val="05192D"/>
                </a:solidFill>
                <a:effectLst/>
                <a:latin typeface="Studio-Feixen-Sans"/>
              </a:rPr>
              <a:t> is a standard package manager used to install and maintain packages for Python.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1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</a:t>
            </a:r>
            <a:r>
              <a:rPr lang="en-US" b="0" i="0" dirty="0">
                <a:solidFill>
                  <a:srgbClr val="05192D"/>
                </a:solidFill>
                <a:effectLst/>
                <a:latin typeface="Studio-Feixen-Sans"/>
              </a:rPr>
              <a:t> is a standard package manager used to install and maintain packages for Python.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8347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</a:t>
            </a:r>
            <a:r>
              <a:rPr lang="en-US" b="0" i="0" dirty="0">
                <a:solidFill>
                  <a:srgbClr val="05192D"/>
                </a:solidFill>
                <a:effectLst/>
                <a:latin typeface="Studio-Feixen-Sans"/>
              </a:rPr>
              <a:t> is a standard package manager used to install and maintain packages for Python.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12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950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</a:t>
            </a:r>
            <a:r>
              <a:rPr lang="en-US" b="0" i="0" dirty="0">
                <a:solidFill>
                  <a:srgbClr val="05192D"/>
                </a:solidFill>
                <a:effectLst/>
                <a:latin typeface="Studio-Feixen-Sans"/>
              </a:rPr>
              <a:t> is a standard package manager used to install and maintain packages for Python.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710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061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361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36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892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</a:t>
            </a:r>
            <a:r>
              <a:rPr lang="en-US" b="0" i="0" dirty="0">
                <a:solidFill>
                  <a:srgbClr val="05192D"/>
                </a:solidFill>
                <a:effectLst/>
                <a:latin typeface="Studio-Feixen-Sans"/>
              </a:rPr>
              <a:t> is a standard package manager used to install and maintain packages for Python.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36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</a:t>
            </a:r>
            <a:r>
              <a:rPr lang="en-US" b="0" i="0" dirty="0">
                <a:solidFill>
                  <a:srgbClr val="05192D"/>
                </a:solidFill>
                <a:effectLst/>
                <a:latin typeface="Studio-Feixen-Sans"/>
              </a:rPr>
              <a:t> is a standard package manager used to install and maintain packages for Python.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781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</a:t>
            </a:r>
            <a:r>
              <a:rPr lang="en-US" b="0" i="0" dirty="0">
                <a:solidFill>
                  <a:srgbClr val="05192D"/>
                </a:solidFill>
                <a:effectLst/>
                <a:latin typeface="Studio-Feixen-Sans"/>
              </a:rPr>
              <a:t> is a standard package manager used to install and maintain packages for Python.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193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pip</a:t>
            </a:r>
            <a:r>
              <a:rPr lang="en-US" b="0" i="0" dirty="0">
                <a:solidFill>
                  <a:srgbClr val="05192D"/>
                </a:solidFill>
                <a:effectLst/>
                <a:latin typeface="Studio-Feixen-Sans"/>
              </a:rPr>
              <a:t> is a standard package manager used to install and maintain packages for Python.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482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609563" y="273352"/>
            <a:ext cx="109720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609563" y="1604515"/>
            <a:ext cx="10972000" cy="3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1219170" lvl="1" indent="-30479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828754" lvl="2" indent="-30479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2438339" lvl="3" indent="-30479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3047924" lvl="4" indent="-30479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30479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4267093" lvl="6" indent="-30479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4876678" lvl="7" indent="-30479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5486263" lvl="8" indent="-30479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246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2E4E-45D0-4246-9488-686EED6652F4}" type="datetime1">
              <a:rPr lang="nl-BE" smtClean="0"/>
              <a:t>10/06/2022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Centre for mathematical  Plasma Astrophysics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2F79-96C4-4C16-BB89-A4C08169067F}" type="datetime1">
              <a:rPr lang="nl-BE" smtClean="0"/>
              <a:t>10/06/2022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Centre for mathematical  Plasma Astrophysics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4B24-66E7-4F15-BC2D-1BC88B88D962}" type="datetime1">
              <a:rPr lang="nl-BE" smtClean="0"/>
              <a:t>10/06/2022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Centre for mathematical  Plasma Astrophysics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8119-9C9A-4908-889F-D77834FBEFE9}" type="datetime1">
              <a:rPr lang="nl-BE" smtClean="0"/>
              <a:t>10/06/2022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Centre for mathematical  Plasma Astrophysics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660F-8A46-4BB3-9A5A-7030E5DC3748}" type="datetime1">
              <a:rPr lang="nl-BE" smtClean="0"/>
              <a:t>10/06/2022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Centre for mathematical  Plasma Astrophysics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A258-7255-4D56-9E22-7F6FE6F4C4A9}" type="datetime1">
              <a:rPr lang="nl-BE" smtClean="0"/>
              <a:t>10/06/2022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Centre for mathematical  Plasma Astrophysics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0E0E-A2BA-449D-AD5A-78FA99FA3BD2}" type="datetime1">
              <a:rPr lang="nl-BE" smtClean="0"/>
              <a:t>10/06/2022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Centre for mathematical  Plasma Astrophysics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7C63-EEAE-4138-AEF4-6B2992B5A22C}" type="datetime1">
              <a:rPr lang="nl-BE" smtClean="0"/>
              <a:t>10/06/2022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Centre for mathematical  Plasma Astrophysics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BD8B-82FC-4520-BC9F-033D3963107A}" type="datetime1">
              <a:rPr lang="nl-BE" smtClean="0"/>
              <a:t>10/06/2022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Centre for mathematical  Plasma Astrophysics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76AF-36FB-4E14-9F3F-F8966CD191AE}" type="datetime1">
              <a:rPr lang="nl-BE" smtClean="0"/>
              <a:t>10/06/2022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Centre for mathematical  Plasma Astrophysics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A7D8A34-0E0A-4BF1-84E6-58EF990DFAF7}" type="datetime1">
              <a:rPr lang="nl-BE" smtClean="0"/>
              <a:t>10/06/2022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Centre for mathematical  Plasma Astrophysics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98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1CF63F-6862-46BD-9613-F3C92927640C}" type="datetime1">
              <a:rPr lang="nl-BE" smtClean="0"/>
              <a:t>10/06/2022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Centre for mathematical  Plasma Astrophysics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9.png"/><Relationship Id="rId18" Type="http://schemas.openxmlformats.org/officeDocument/2006/relationships/comments" Target="../comments/comment1.xml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hyperlink" Target="https://swe.ssa.esa.int/ral-hparc-pb-federated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5" Type="http://schemas.openxmlformats.org/officeDocument/2006/relationships/image" Target="../media/image19.png"/><Relationship Id="rId10" Type="http://schemas.openxmlformats.org/officeDocument/2006/relationships/image" Target="../media/image7.gif"/><Relationship Id="rId4" Type="http://schemas.openxmlformats.org/officeDocument/2006/relationships/hyperlink" Target="https://swe.ssa.esa.int/ral-euhfreq-federated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9.png"/><Relationship Id="rId3" Type="http://schemas.openxmlformats.org/officeDocument/2006/relationships/hyperlink" Target="https://www.swsc-journal.org/articles/swsc/abs/2020/01/swsc190070/swsc190070.html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1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gif"/><Relationship Id="rId5" Type="http://schemas.openxmlformats.org/officeDocument/2006/relationships/image" Target="../media/image11.jpe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hyperlink" Target="https://spaceweather2.hpc.kuleuven.be/" TargetMode="Externa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7.gif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gif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7.gif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7.gif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hyperlink" Target="https://pypi.org/project/vswmc-cli/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7.gif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75998" y="1121565"/>
            <a:ext cx="6487754" cy="4024798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Running VSWMC models remotely via API and opportunities for partnership with CCMC</a:t>
            </a:r>
            <a:endParaRPr lang="nl-NL" sz="4200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75999" y="4577144"/>
            <a:ext cx="6096524" cy="2043111"/>
          </a:xfrm>
        </p:spPr>
        <p:txBody>
          <a:bodyPr>
            <a:normAutofit/>
          </a:bodyPr>
          <a:lstStyle/>
          <a:p>
            <a:r>
              <a:rPr lang="nl-NL" sz="3500" b="1" i="1" dirty="0">
                <a:solidFill>
                  <a:schemeClr val="bg1"/>
                </a:solidFill>
              </a:rPr>
              <a:t>Stefaan Poedts</a:t>
            </a:r>
            <a:endParaRPr lang="nl-NL" b="1" i="1" dirty="0"/>
          </a:p>
          <a:p>
            <a:r>
              <a:rPr lang="nl-NL" dirty="0"/>
              <a:t>CmPA / KU Leuven, Leuven (Belgium)</a:t>
            </a:r>
            <a:br>
              <a:rPr lang="nl-NL" dirty="0"/>
            </a:br>
            <a:r>
              <a:rPr lang="nl-NL" dirty="0"/>
              <a:t>UMCS, Lublin (Poland)</a:t>
            </a:r>
          </a:p>
          <a:p>
            <a:r>
              <a:rPr lang="nl-NL" sz="3200" b="1" dirty="0"/>
              <a:t>and the VSWMC-P3 team</a:t>
            </a:r>
          </a:p>
          <a:p>
            <a:endParaRPr lang="nl-NL" sz="1900" dirty="0"/>
          </a:p>
          <a:p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9303744" y="560491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Credit: NASA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692" y="6400967"/>
            <a:ext cx="599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CCMC Workshop, 10/06/2022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 b="12115"/>
          <a:stretch>
            <a:fillRect/>
          </a:stretch>
        </p:blipFill>
        <p:spPr>
          <a:xfrm>
            <a:off x="7248525" y="1270001"/>
            <a:ext cx="4744239" cy="4852988"/>
          </a:xfrm>
        </p:spPr>
      </p:pic>
      <p:pic>
        <p:nvPicPr>
          <p:cNvPr id="11" name="Picture 4" descr="http://www.esa.int/esalogo/images/logotype/img_colorlogo_darkblu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58" y="806993"/>
            <a:ext cx="2432989" cy="10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uropean Union Logo. Vector Illustration. Stock Illustration - Illustration  of logo, union: 127585490">
            <a:extLst>
              <a:ext uri="{FF2B5EF4-FFF2-40B4-BE49-F238E27FC236}">
                <a16:creationId xmlns:a16="http://schemas.microsoft.com/office/drawing/2014/main" id="{A111329A-BA26-436F-ACD4-08E9BD429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62" y="806993"/>
            <a:ext cx="1064434" cy="10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07035"/>
            <a:ext cx="11041200" cy="2046307"/>
          </a:xfrm>
        </p:spPr>
        <p:txBody>
          <a:bodyPr>
            <a:normAutofit/>
          </a:bodyPr>
          <a:lstStyle/>
          <a:p>
            <a:r>
              <a:rPr lang="en-US" dirty="0"/>
              <a:t>VSWMC Command-Line Interface </a:t>
            </a:r>
            <a:r>
              <a:rPr lang="en-US" sz="2800" dirty="0"/>
              <a:t>(3)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899557"/>
            <a:ext cx="11436386" cy="416077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Start a run: 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vswmc run [--param-file PARAM_FILE] [--param PARAM=VALUE ...] -- SIMULATION</a:t>
            </a:r>
            <a:br>
              <a:rPr lang="en-US" sz="3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2B143E5-FE13-477E-A36D-9EA6975B4E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9999" y="3304309"/>
            <a:ext cx="11203386" cy="290569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200919-0AE6-48F4-A689-4ACD2A8BD960}"/>
              </a:ext>
            </a:extLst>
          </p:cNvPr>
          <p:cNvCxnSpPr/>
          <p:nvPr/>
        </p:nvCxnSpPr>
        <p:spPr>
          <a:xfrm flipV="1">
            <a:off x="2839453" y="2947737"/>
            <a:ext cx="1098094" cy="1443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211917-EDBF-4D22-96C9-A5B8BB56E772}"/>
              </a:ext>
            </a:extLst>
          </p:cNvPr>
          <p:cNvCxnSpPr>
            <a:cxnSpLocks/>
          </p:cNvCxnSpPr>
          <p:nvPr/>
        </p:nvCxnSpPr>
        <p:spPr>
          <a:xfrm flipV="1">
            <a:off x="4114800" y="2947738"/>
            <a:ext cx="3484986" cy="2540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6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899557"/>
            <a:ext cx="11436386" cy="416077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parameters:</a:t>
            </a:r>
            <a:b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sz="2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vswmc –u </a:t>
            </a:r>
            <a:r>
              <a:rPr lang="fr-FR" sz="2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fr-FR" sz="2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–p </a:t>
            </a:r>
            <a:r>
              <a:rPr lang="fr-FR" sz="2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fr-FR" sz="2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simulations </a:t>
            </a:r>
            <a:r>
              <a:rPr lang="fr-FR" sz="2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describe</a:t>
            </a:r>
            <a:r>
              <a:rPr lang="fr-FR" sz="2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euhforia</a:t>
            </a:r>
            <a:br>
              <a:rPr lang="fr-FR" sz="2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2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07035"/>
            <a:ext cx="11041200" cy="1812265"/>
          </a:xfrm>
        </p:spPr>
        <p:txBody>
          <a:bodyPr>
            <a:normAutofit/>
          </a:bodyPr>
          <a:lstStyle/>
          <a:p>
            <a:r>
              <a:rPr lang="en-US" dirty="0"/>
              <a:t>VSWMC Command-Line Interface </a:t>
            </a:r>
            <a:r>
              <a:rPr lang="en-US" sz="2800" dirty="0"/>
              <a:t>(4)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BE" sz="2400" dirty="0">
              <a:solidFill>
                <a:srgbClr val="FF0000"/>
              </a:solidFill>
            </a:endParaRPr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585566F-807F-4B7C-9066-4EC1E87D4B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250" y="3364805"/>
            <a:ext cx="3569415" cy="2045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618F64-6562-4B7D-A2B2-0B69F57C9A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72743" y="3070499"/>
            <a:ext cx="6836320" cy="28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899557"/>
            <a:ext cx="11436386" cy="416077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List runs: 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vswmc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[--simulation SIMULATION] [-a, --all]</a:t>
            </a:r>
            <a:br>
              <a:rPr lang="en-US" sz="3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(from D. Barnes, with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-a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07035"/>
            <a:ext cx="11041200" cy="2046307"/>
          </a:xfrm>
        </p:spPr>
        <p:txBody>
          <a:bodyPr>
            <a:normAutofit/>
          </a:bodyPr>
          <a:lstStyle/>
          <a:p>
            <a:r>
              <a:rPr lang="en-US" dirty="0"/>
              <a:t>VSWMC Command-Line Interface </a:t>
            </a:r>
            <a:r>
              <a:rPr lang="en-US" sz="2800" dirty="0"/>
              <a:t>(5)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BE" sz="2400" dirty="0">
              <a:solidFill>
                <a:srgbClr val="FF0000"/>
              </a:solidFill>
            </a:endParaRPr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9BCB74B4-C9B2-4231-95E7-630A76CC1171}"/>
              </a:ext>
            </a:extLst>
          </p:cNvPr>
          <p:cNvSpPr/>
          <p:nvPr/>
        </p:nvSpPr>
        <p:spPr>
          <a:xfrm>
            <a:off x="4188749" y="1558215"/>
            <a:ext cx="2601216" cy="887185"/>
          </a:xfrm>
          <a:prstGeom prst="downArrowCallou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6804A-665B-4DDD-85DC-68BA5BEBADF8}"/>
              </a:ext>
            </a:extLst>
          </p:cNvPr>
          <p:cNvSpPr txBox="1"/>
          <p:nvPr/>
        </p:nvSpPr>
        <p:spPr>
          <a:xfrm>
            <a:off x="4454979" y="1625967"/>
            <a:ext cx="248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 on simulation</a:t>
            </a:r>
            <a:endParaRPr lang="nl-BE" dirty="0"/>
          </a:p>
        </p:txBody>
      </p:sp>
      <p:sp>
        <p:nvSpPr>
          <p:cNvPr id="39" name="Callout: Down Arrow 38">
            <a:extLst>
              <a:ext uri="{FF2B5EF4-FFF2-40B4-BE49-F238E27FC236}">
                <a16:creationId xmlns:a16="http://schemas.microsoft.com/office/drawing/2014/main" id="{4DBF6124-FB56-4369-A61F-721BACA11EC3}"/>
              </a:ext>
            </a:extLst>
          </p:cNvPr>
          <p:cNvSpPr/>
          <p:nvPr/>
        </p:nvSpPr>
        <p:spPr>
          <a:xfrm>
            <a:off x="8406963" y="1455190"/>
            <a:ext cx="2601216" cy="1130165"/>
          </a:xfrm>
          <a:prstGeom prst="downArrowCallou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B156E5-3E3A-4814-BF94-BACFAA8DEA1E}"/>
              </a:ext>
            </a:extLst>
          </p:cNvPr>
          <p:cNvSpPr txBox="1"/>
          <p:nvPr/>
        </p:nvSpPr>
        <p:spPr>
          <a:xfrm>
            <a:off x="8673193" y="1522942"/>
            <a:ext cx="248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all runs (default shows only ongoing)</a:t>
            </a:r>
            <a:endParaRPr lang="nl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D1DEF8-8319-441D-AA16-5663481698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9614" y="3729913"/>
            <a:ext cx="11979729" cy="23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899557"/>
            <a:ext cx="11436386" cy="41607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checking the status of a run:</a:t>
            </a:r>
            <a:b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vswmc -u USERNAME -p PASSWORD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-a |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“5f83ff24b16a671f66c842fc”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fr-FR" sz="2000" i="1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Printing the logs of a run:</a:t>
            </a:r>
            <a:b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vswmc -u USERNAME -p PASSWORD logs 5f83ff24b16a671f66c842fc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fr-FR" sz="20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all results files from a run:</a:t>
            </a:r>
            <a:b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vswmc -u USERNAME -p PASSWORD ls -l 5f83ff24b16a671f66c842fc</a:t>
            </a:r>
            <a:endParaRPr lang="en-US" sz="20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 results files of a run:</a:t>
            </a:r>
            <a:b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sz="17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vswmc -u USERNAME -p PASSWORD </a:t>
            </a:r>
            <a:r>
              <a:rPr lang="fr-FR" sz="17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fr-FR" sz="17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5f83ff24b16a671f66c842fc:euhforia_Earth.dsv $</a:t>
            </a:r>
            <a:r>
              <a:rPr lang="fr-FR" sz="17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resdir</a:t>
            </a:r>
            <a:endParaRPr lang="en-US" sz="1700" i="1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endParaRPr lang="en-US" sz="2000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07035"/>
            <a:ext cx="11041200" cy="1812265"/>
          </a:xfrm>
        </p:spPr>
        <p:txBody>
          <a:bodyPr>
            <a:normAutofit/>
          </a:bodyPr>
          <a:lstStyle/>
          <a:p>
            <a:r>
              <a:rPr lang="en-US" dirty="0"/>
              <a:t>Fetching results 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BE" sz="2400" dirty="0">
              <a:solidFill>
                <a:srgbClr val="FF0000"/>
              </a:solidFill>
            </a:endParaRPr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4C9E689-C8EE-4D76-8C5B-F1DFA9CE79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71675" y="2824157"/>
            <a:ext cx="82486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07035"/>
            <a:ext cx="11041200" cy="1812265"/>
          </a:xfrm>
        </p:spPr>
        <p:txBody>
          <a:bodyPr>
            <a:normAutofit/>
          </a:bodyPr>
          <a:lstStyle/>
          <a:p>
            <a:r>
              <a:rPr lang="en-US" dirty="0"/>
              <a:t>Using the VSWMC API with scripts 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David Barnes</a:t>
            </a:r>
            <a:endParaRPr lang="nl-BE" sz="2400" dirty="0">
              <a:solidFill>
                <a:srgbClr val="FF0000"/>
              </a:solidFill>
            </a:endParaRPr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E81476-9DC5-41D6-8B16-FD4F04BCE3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5675" y="1944123"/>
            <a:ext cx="6323946" cy="4913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B5A9F-A599-4D13-B041-80D4EC4CAD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80966" y="2337315"/>
            <a:ext cx="4842594" cy="35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ESA HMT/EUHFORIA 2.0 models (TBD)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352907"/>
            <a:ext cx="11486298" cy="3707424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COCONUT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(global MHD EUHFORIA-corona) 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+ FR CME models 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TDm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Miller-Turner)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3200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ICARUS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(efficient EUHFORIA-heliosphere) 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+ advanced FR CME models 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(FRi3D, Gibson &amp; Low, torus)</a:t>
            </a:r>
            <a:b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PARADISE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(SEP acceleration and transport)	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6950" t="41086" r="27412" b="13263"/>
          <a:stretch/>
        </p:blipFill>
        <p:spPr>
          <a:xfrm>
            <a:off x="9472229" y="207036"/>
            <a:ext cx="1809043" cy="8349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AE8500D-3F95-40EE-9BAC-54DAB1E5246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35317"/>
          <a:stretch/>
        </p:blipFill>
        <p:spPr>
          <a:xfrm>
            <a:off x="7910975" y="1022671"/>
            <a:ext cx="4299567" cy="2726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23E416-E9B8-4E5A-9CD4-C091E837999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3885" t="3370" r="34679"/>
          <a:stretch/>
        </p:blipFill>
        <p:spPr>
          <a:xfrm>
            <a:off x="8646178" y="3627912"/>
            <a:ext cx="3564364" cy="32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899557"/>
            <a:ext cx="11436386" cy="41607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VSWMC is extending 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(20+ models &amp; many model chains)</a:t>
            </a:r>
          </a:p>
          <a:p>
            <a:pPr>
              <a:lnSpc>
                <a:spcPct val="107000"/>
              </a:lnSpc>
            </a:pP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VSWMC GUI functionality is accessible via a CLI</a:t>
            </a:r>
          </a:p>
          <a:p>
            <a:pPr>
              <a:lnSpc>
                <a:spcPct val="107000"/>
              </a:lnSpc>
            </a:pPr>
            <a:r>
              <a:rPr 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Simulations can be requested via scripting</a:t>
            </a: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Barnes (RAL) has been using the API for more than 3 years to submit daily EUHFORIA runs using the same inputs as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MetOffice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WSA/Enlil </a:t>
            </a:r>
            <a:b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(and results are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archived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have been compared statistically, the paper is submitted)</a:t>
            </a:r>
          </a:p>
          <a:p>
            <a:pPr>
              <a:lnSpc>
                <a:spcPct val="107000"/>
              </a:lnSpc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CCMC is welcome to use VSWMC models via the CLI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(cf. RAL)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CCMC models could be shared (and coupled) with VSWMC</a:t>
            </a:r>
          </a:p>
          <a:p>
            <a:pPr>
              <a:lnSpc>
                <a:spcPct val="107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on model validation and comparison?</a:t>
            </a:r>
            <a:endParaRPr lang="en-US" sz="17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07035"/>
            <a:ext cx="11041200" cy="1812265"/>
          </a:xfrm>
        </p:spPr>
        <p:txBody>
          <a:bodyPr>
            <a:normAutofit/>
          </a:bodyPr>
          <a:lstStyle/>
          <a:p>
            <a:r>
              <a:rPr lang="en-US" dirty="0"/>
              <a:t>Summary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(thx to D. Barnes)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BE" sz="2400" dirty="0">
              <a:solidFill>
                <a:srgbClr val="FF0000"/>
              </a:solidFill>
            </a:endParaRPr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04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576000" y="1552242"/>
            <a:ext cx="11077200" cy="442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i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B72E19-A1F3-974C-B351-8C8473B075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458" y="436575"/>
            <a:ext cx="5237985" cy="129946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1F287-7203-A741-A3AC-B8A90F7DBCDA}"/>
              </a:ext>
            </a:extLst>
          </p:cNvPr>
          <p:cNvSpPr txBox="1"/>
          <p:nvPr/>
        </p:nvSpPr>
        <p:spPr>
          <a:xfrm>
            <a:off x="120569" y="104096"/>
            <a:ext cx="1405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Credit: NASA Goddard</a:t>
            </a:r>
          </a:p>
        </p:txBody>
      </p:sp>
      <p:pic>
        <p:nvPicPr>
          <p:cNvPr id="12" name="Picture 11" descr="cpacolor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 dirty="0"/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"/>
          </p:nvPr>
        </p:nvSpPr>
        <p:spPr>
          <a:xfrm>
            <a:off x="499642" y="2481943"/>
            <a:ext cx="11546583" cy="3642473"/>
          </a:xfrm>
        </p:spPr>
        <p:txBody>
          <a:bodyPr>
            <a:normAutofit/>
          </a:bodyPr>
          <a:lstStyle/>
          <a:p>
            <a:pPr marL="0" indent="0" defTabSz="657225">
              <a:spcBef>
                <a:spcPts val="0"/>
              </a:spcBef>
              <a:buNone/>
            </a:pPr>
            <a:r>
              <a:rPr lang="en-US" b="1" dirty="0"/>
              <a:t>References:</a:t>
            </a:r>
          </a:p>
          <a:p>
            <a:pPr marL="0" indent="0" defTabSz="657225">
              <a:spcBef>
                <a:spcPts val="0"/>
              </a:spcBef>
              <a:buNone/>
            </a:pPr>
            <a:endParaRPr lang="en-US" sz="2000" dirty="0"/>
          </a:p>
          <a:p>
            <a:pPr marL="0" indent="0" defTabSz="657225">
              <a:spcBef>
                <a:spcPts val="0"/>
              </a:spcBef>
              <a:buNone/>
            </a:pPr>
            <a:r>
              <a:rPr lang="en-US" sz="2000" dirty="0"/>
              <a:t>S. Poedts: "Forecasting space weather with EUHFORIA in the Virtual Space Weather Modeling Centre", </a:t>
            </a:r>
            <a:r>
              <a:rPr lang="en-US" sz="2000" i="1" dirty="0"/>
              <a:t>Plasma Physics and Controlled Fusion</a:t>
            </a:r>
            <a:r>
              <a:rPr lang="en-US" sz="2000" dirty="0"/>
              <a:t>, </a:t>
            </a:r>
            <a:r>
              <a:rPr lang="en-US" sz="2000" b="1" dirty="0"/>
              <a:t>61</a:t>
            </a:r>
            <a:r>
              <a:rPr lang="en-US" sz="2000" dirty="0"/>
              <a:t>, 014011 (6pp) (2018). DOI: 10.1088/1361-6587/aae048 </a:t>
            </a:r>
          </a:p>
          <a:p>
            <a:pPr marL="0" indent="0" defTabSz="657225">
              <a:spcBef>
                <a:spcPts val="0"/>
              </a:spcBef>
              <a:buNone/>
            </a:pPr>
            <a:endParaRPr lang="en-US" sz="2000" dirty="0"/>
          </a:p>
          <a:p>
            <a:pPr marL="0" indent="0" defTabSz="657225">
              <a:spcBef>
                <a:spcPts val="0"/>
              </a:spcBef>
              <a:buNone/>
            </a:pPr>
            <a:r>
              <a:rPr lang="en-US" sz="2000" dirty="0"/>
              <a:t>S. Poedts, A. Kochanov, A. Lani, C. Scolini, C. Verbeke, S. </a:t>
            </a:r>
            <a:r>
              <a:rPr lang="en-US" sz="2000" dirty="0" err="1"/>
              <a:t>Hosteaux</a:t>
            </a:r>
            <a:r>
              <a:rPr lang="en-US" sz="2000" dirty="0"/>
              <a:t>, E. Chané, H. </a:t>
            </a:r>
            <a:r>
              <a:rPr lang="en-US" sz="2000" dirty="0" err="1"/>
              <a:t>Deconinck</a:t>
            </a:r>
            <a:r>
              <a:rPr lang="en-US" sz="2000" dirty="0"/>
              <a:t>, N. </a:t>
            </a:r>
            <a:r>
              <a:rPr lang="en-US" sz="2000" dirty="0" err="1"/>
              <a:t>Mihalache</a:t>
            </a:r>
            <a:r>
              <a:rPr lang="en-US" sz="2000" dirty="0"/>
              <a:t>, F. Diet, D. </a:t>
            </a:r>
            <a:r>
              <a:rPr lang="en-US" sz="2000" dirty="0" err="1"/>
              <a:t>Heynderickx</a:t>
            </a:r>
            <a:r>
              <a:rPr lang="en-US" sz="2000" dirty="0"/>
              <a:t>, J. De Keyser, E. De </a:t>
            </a:r>
            <a:r>
              <a:rPr lang="en-US" sz="2000" dirty="0" err="1"/>
              <a:t>Donder</a:t>
            </a:r>
            <a:r>
              <a:rPr lang="en-US" sz="2000" dirty="0"/>
              <a:t>, N.B. Crosby, M. </a:t>
            </a:r>
            <a:r>
              <a:rPr lang="en-US" sz="2000" dirty="0" err="1"/>
              <a:t>Echim</a:t>
            </a:r>
            <a:r>
              <a:rPr lang="en-US" sz="2000" dirty="0"/>
              <a:t>, L. Rodriguez, R. Vansintjan, F. </a:t>
            </a:r>
            <a:r>
              <a:rPr lang="en-US" sz="2000" dirty="0" err="1"/>
              <a:t>Verstringe</a:t>
            </a:r>
            <a:r>
              <a:rPr lang="en-US" sz="2000" dirty="0"/>
              <a:t>, B. </a:t>
            </a:r>
            <a:r>
              <a:rPr lang="en-US" sz="2000" dirty="0" err="1"/>
              <a:t>Mampaey</a:t>
            </a:r>
            <a:r>
              <a:rPr lang="en-US" sz="2000" dirty="0"/>
              <a:t>, R. Horne, S. </a:t>
            </a:r>
            <a:r>
              <a:rPr lang="en-US" sz="2000" dirty="0" err="1"/>
              <a:t>Glauert</a:t>
            </a:r>
            <a:r>
              <a:rPr lang="en-US" sz="2000" dirty="0"/>
              <a:t>, P. </a:t>
            </a:r>
            <a:r>
              <a:rPr lang="en-US" sz="2000" dirty="0" err="1"/>
              <a:t>Jiggens</a:t>
            </a:r>
            <a:r>
              <a:rPr lang="en-US" sz="2000" dirty="0"/>
              <a:t>, R. </a:t>
            </a:r>
            <a:r>
              <a:rPr lang="en-US" sz="2000" dirty="0" err="1"/>
              <a:t>Keil</a:t>
            </a:r>
            <a:r>
              <a:rPr lang="en-US" sz="2000" dirty="0"/>
              <a:t>, A. Glover, G. Deprez, J.-P. </a:t>
            </a:r>
            <a:r>
              <a:rPr lang="en-US" sz="2000" dirty="0" err="1"/>
              <a:t>Luntama</a:t>
            </a:r>
            <a:r>
              <a:rPr lang="en-US" sz="2000" dirty="0"/>
              <a:t>: "The Virtual Space Weather Modelling Centre", </a:t>
            </a:r>
            <a:r>
              <a:rPr lang="en-US" sz="2000" i="1" dirty="0"/>
              <a:t>J. of Space Weather and Space Climate</a:t>
            </a:r>
            <a:r>
              <a:rPr lang="en-US" sz="2000" dirty="0"/>
              <a:t>, </a:t>
            </a:r>
            <a:r>
              <a:rPr lang="en-US" sz="2000" b="1" dirty="0"/>
              <a:t>10</a:t>
            </a:r>
            <a:r>
              <a:rPr lang="en-US" sz="2000" dirty="0"/>
              <a:t>, Art. 14 (2020). </a:t>
            </a:r>
            <a:r>
              <a:rPr lang="en-US" sz="2000" dirty="0">
                <a:hlinkClick r:id="rId3"/>
              </a:rPr>
              <a:t>Open Access </a:t>
            </a:r>
            <a:r>
              <a:rPr lang="en-US" sz="2000" dirty="0"/>
              <a:t>DOI: 10.1051/</a:t>
            </a:r>
            <a:r>
              <a:rPr lang="en-US" sz="2000" dirty="0" err="1"/>
              <a:t>swsc</a:t>
            </a:r>
            <a:r>
              <a:rPr lang="en-US" sz="2000" dirty="0"/>
              <a:t>/2020012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6950" t="41086" r="27412" b="13263"/>
          <a:stretch/>
        </p:blipFill>
        <p:spPr>
          <a:xfrm>
            <a:off x="9068151" y="207036"/>
            <a:ext cx="2729180" cy="125962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C3212E5-0D5B-4385-8FA6-D3C496635C56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EF3167-E54E-40DC-B48B-AFA15EB1AB59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6FD75224-81BD-40A8-B487-010EC4010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7">
                <a:extLst>
                  <a:ext uri="{FF2B5EF4-FFF2-40B4-BE49-F238E27FC236}">
                    <a16:creationId xmlns:a16="http://schemas.microsoft.com/office/drawing/2014/main" id="{D7636010-177F-4013-8C97-875BA84FF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401A06F5-7E2F-455F-9AFD-2FFAC4DD9B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5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FF495C00-4042-445E-BD6D-C958E8E97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07BA670-777D-4F50-82C1-CB687DA2C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C0FDA9C-5EED-4B32-8D67-36F073A1C4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03B994B-3DEF-4E97-8B98-03593282FD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94FADD3-DD80-4C26-8678-C24AF1210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0" name="Picture 2" descr="Imperial College London – EDEN2020">
              <a:extLst>
                <a:ext uri="{FF2B5EF4-FFF2-40B4-BE49-F238E27FC236}">
                  <a16:creationId xmlns:a16="http://schemas.microsoft.com/office/drawing/2014/main" id="{98FBBD05-67F6-46C4-ADE9-0B1A15818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333BD427-C964-4EB1-A183-F799612BAF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ESA - Setting Up an ESA_LAB">
              <a:extLst>
                <a:ext uri="{FF2B5EF4-FFF2-40B4-BE49-F238E27FC236}">
                  <a16:creationId xmlns:a16="http://schemas.microsoft.com/office/drawing/2014/main" id="{D442A1CC-284F-442D-83A3-91A2A2309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4" descr="http://www.esa.int/esalogo/images/logotype/img_colorlogo_darkblue.gif">
            <a:extLst>
              <a:ext uri="{FF2B5EF4-FFF2-40B4-BE49-F238E27FC236}">
                <a16:creationId xmlns:a16="http://schemas.microsoft.com/office/drawing/2014/main" id="{5F55643C-EBF3-4858-9A13-8AB11443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15" y="215726"/>
            <a:ext cx="2859270" cy="12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uropean Union Logo. Vector Illustration. Stock Illustration - Illustration  of logo, union: 127585490">
            <a:extLst>
              <a:ext uri="{FF2B5EF4-FFF2-40B4-BE49-F238E27FC236}">
                <a16:creationId xmlns:a16="http://schemas.microsoft.com/office/drawing/2014/main" id="{5F06C3A8-B449-4ACB-84CE-26E01780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44" y="253153"/>
            <a:ext cx="1759323" cy="17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Virtual SWE </a:t>
            </a:r>
            <a:r>
              <a:rPr lang="nl-BE" b="1" dirty="0" err="1"/>
              <a:t>Modelling</a:t>
            </a:r>
            <a:r>
              <a:rPr lang="nl-BE" b="1" dirty="0"/>
              <a:t> Centre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000" y="1377264"/>
            <a:ext cx="5370383" cy="4860048"/>
          </a:xfrm>
        </p:spPr>
        <p:txBody>
          <a:bodyPr>
            <a:normAutofit/>
          </a:bodyPr>
          <a:lstStyle/>
          <a:p>
            <a:pPr marL="266700" indent="-266700"/>
            <a:r>
              <a:rPr lang="en-US" dirty="0"/>
              <a:t>An </a:t>
            </a:r>
            <a:r>
              <a:rPr lang="en-US" b="1" dirty="0">
                <a:solidFill>
                  <a:srgbClr val="FF0000"/>
                </a:solidFill>
              </a:rPr>
              <a:t>open end-to-end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(Sun to Earth) space weather modeling system, </a:t>
            </a:r>
          </a:p>
          <a:p>
            <a:pPr marL="266700" indent="-266700"/>
            <a:r>
              <a:rPr lang="en-US" dirty="0"/>
              <a:t>enabling to </a:t>
            </a:r>
            <a:r>
              <a:rPr lang="en-US" i="1" u="sng" dirty="0">
                <a:solidFill>
                  <a:srgbClr val="FF0000"/>
                </a:solidFill>
              </a:rPr>
              <a:t>interactively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run &amp;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"couple" various space weather models</a:t>
            </a:r>
            <a:r>
              <a:rPr lang="en-US" dirty="0"/>
              <a:t> in an integrated tool, </a:t>
            </a:r>
          </a:p>
          <a:p>
            <a:pPr marL="266700" indent="-266700"/>
            <a:r>
              <a:rPr lang="en-US" dirty="0"/>
              <a:t>with the models located </a:t>
            </a:r>
            <a:r>
              <a:rPr lang="en-US" dirty="0">
                <a:solidFill>
                  <a:srgbClr val="FF0000"/>
                </a:solidFill>
              </a:rPr>
              <a:t>either locally or geographically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distributed</a:t>
            </a:r>
            <a:r>
              <a:rPr lang="en-US" dirty="0"/>
              <a:t> (≠ CCMC)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nl-BE" b="1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nl-BE" b="1" dirty="0"/>
          </a:p>
          <a:p>
            <a:pPr marL="0" indent="0">
              <a:buNone/>
            </a:pPr>
            <a:endParaRPr lang="en-US" sz="2200" b="1" i="1" dirty="0"/>
          </a:p>
          <a:p>
            <a:endParaRPr lang="nl-BE" sz="2200" dirty="0"/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62870" y="746760"/>
          <a:ext cx="8069421" cy="556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6" imgW="10544099" imgH="8067600" progId="Visio.Drawing.15">
                  <p:embed/>
                </p:oleObj>
              </mc:Choice>
              <mc:Fallback>
                <p:oleObj r:id="rId6" imgW="10544099" imgH="8067600" progId="Visio.Drawing.15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80" t="11111" r="8199" b="670"/>
                      <a:stretch>
                        <a:fillRect/>
                      </a:stretch>
                    </p:blipFill>
                    <p:spPr bwMode="auto">
                      <a:xfrm>
                        <a:off x="4662870" y="746760"/>
                        <a:ext cx="8069421" cy="5561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2403397" y="5488391"/>
            <a:ext cx="3872558" cy="588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2200" i="1" dirty="0"/>
              <a:t>Basic set-up of federated service with geographically distributed system elements</a:t>
            </a:r>
            <a:endParaRPr lang="nl-BE" sz="2200" i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663F2E-1462-4C3F-854E-A557936DEEC0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4C4C68-0195-4FC6-8550-A0C8FD8980D9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23" name="Picture 4">
                <a:extLst>
                  <a:ext uri="{FF2B5EF4-FFF2-40B4-BE49-F238E27FC236}">
                    <a16:creationId xmlns:a16="http://schemas.microsoft.com/office/drawing/2014/main" id="{81F6F44A-F270-4F2A-9010-86101FE40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7">
                <a:extLst>
                  <a:ext uri="{FF2B5EF4-FFF2-40B4-BE49-F238E27FC236}">
                    <a16:creationId xmlns:a16="http://schemas.microsoft.com/office/drawing/2014/main" id="{C025CC38-33C9-4CC7-B439-2E34685A67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C227BACD-94C1-4531-B6A3-9C99911862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5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A3546BC4-C8FC-4033-810A-0A1C725BA6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C30388BF-844B-4EDD-9B85-AB8913F19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472E288-44DD-4FF2-BE42-6595CCCE0C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33F89F5-6EB6-45F4-927F-23B9BED49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A150ACE-5D6F-4336-ACA6-CFCC68365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0" name="Picture 2" descr="Imperial College London – EDEN2020">
              <a:extLst>
                <a:ext uri="{FF2B5EF4-FFF2-40B4-BE49-F238E27FC236}">
                  <a16:creationId xmlns:a16="http://schemas.microsoft.com/office/drawing/2014/main" id="{308A1381-B9EC-4F7C-9573-42F194447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6B1ED34D-C0D6-4E2A-AD7F-42F26915E2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ESA - Setting Up an ESA_LAB">
              <a:extLst>
                <a:ext uri="{FF2B5EF4-FFF2-40B4-BE49-F238E27FC236}">
                  <a16:creationId xmlns:a16="http://schemas.microsoft.com/office/drawing/2014/main" id="{E631786F-F4A1-43A4-9623-A2A58D7D1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>
            <a:extLst>
              <a:ext uri="{FF2B5EF4-FFF2-40B4-BE49-F238E27FC236}">
                <a16:creationId xmlns:a16="http://schemas.microsoft.com/office/drawing/2014/main" id="{E4959112-E07F-49DC-9BC5-309D20C0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716" y="5141580"/>
            <a:ext cx="763228" cy="10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</a:t>
            </a:r>
            <a:r>
              <a:rPr lang="en-US" b="1" dirty="0">
                <a:solidFill>
                  <a:srgbClr val="FF0000"/>
                </a:solidFill>
              </a:rPr>
              <a:t>operational </a:t>
            </a:r>
            <a:r>
              <a:rPr lang="en-US" b="1" dirty="0"/>
              <a:t>VSWMC </a:t>
            </a:r>
            <a:r>
              <a:rPr lang="en-US" sz="2800" b="1" i="1" dirty="0"/>
              <a:t>(May 2019)</a:t>
            </a:r>
            <a:endParaRPr lang="nl-BE" sz="2800" b="1" i="1" dirty="0"/>
          </a:p>
        </p:txBody>
      </p:sp>
      <p:sp>
        <p:nvSpPr>
          <p:cNvPr id="18" name="CustomShape 4"/>
          <p:cNvSpPr/>
          <p:nvPr/>
        </p:nvSpPr>
        <p:spPr>
          <a:xfrm>
            <a:off x="2487410" y="3193872"/>
            <a:ext cx="2474926" cy="892320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3345" y="1271"/>
                </a:lnTo>
                <a:cubicBezTo>
                  <a:pt x="3451" y="1271"/>
                  <a:pt x="3557" y="1165"/>
                  <a:pt x="3557" y="1059"/>
                </a:cubicBezTo>
                <a:lnTo>
                  <a:pt x="3557" y="211"/>
                </a:lnTo>
                <a:cubicBezTo>
                  <a:pt x="3557" y="105"/>
                  <a:pt x="3451" y="0"/>
                  <a:pt x="3345" y="0"/>
                </a:cubicBezTo>
                <a:lnTo>
                  <a:pt x="211" y="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b" anchorCtr="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EUHFORIA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2"/>
          <p:cNvSpPr/>
          <p:nvPr/>
        </p:nvSpPr>
        <p:spPr>
          <a:xfrm>
            <a:off x="1999013" y="1080000"/>
            <a:ext cx="8224560" cy="11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8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Helvetica Neue"/>
                <a:ea typeface="Helvetica Neue"/>
              </a:rPr>
              <a:t>Framework node communication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5229170" y="2005752"/>
            <a:ext cx="1645200" cy="456480"/>
          </a:xfrm>
          <a:custGeom>
            <a:avLst/>
            <a:gdLst/>
            <a:ahLst/>
            <a:cxnLst/>
            <a:rect l="l" t="t" r="r" b="b"/>
            <a:pathLst>
              <a:path w="4574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4361" y="1271"/>
                </a:lnTo>
                <a:cubicBezTo>
                  <a:pt x="4467" y="1271"/>
                  <a:pt x="4573" y="1165"/>
                  <a:pt x="4573" y="1059"/>
                </a:cubicBezTo>
                <a:lnTo>
                  <a:pt x="4573" y="211"/>
                </a:lnTo>
                <a:cubicBezTo>
                  <a:pt x="4573" y="105"/>
                  <a:pt x="4467" y="0"/>
                  <a:pt x="4361" y="0"/>
                </a:cubicBezTo>
                <a:lnTo>
                  <a:pt x="211" y="0"/>
                </a:lnTo>
              </a:path>
            </a:pathLst>
          </a:custGeom>
          <a:solidFill>
            <a:srgbClr val="CCFF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AppServer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4"/>
          <p:cNvSpPr/>
          <p:nvPr/>
        </p:nvSpPr>
        <p:spPr>
          <a:xfrm>
            <a:off x="2564450" y="3280152"/>
            <a:ext cx="791280" cy="456480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3345" y="1271"/>
                </a:lnTo>
                <a:cubicBezTo>
                  <a:pt x="3451" y="1271"/>
                  <a:pt x="3557" y="1165"/>
                  <a:pt x="3557" y="1059"/>
                </a:cubicBezTo>
                <a:lnTo>
                  <a:pt x="3557" y="211"/>
                </a:lnTo>
                <a:cubicBezTo>
                  <a:pt x="3557" y="105"/>
                  <a:pt x="3451" y="0"/>
                  <a:pt x="3345" y="0"/>
                </a:cubicBezTo>
                <a:lnTo>
                  <a:pt x="211" y="0"/>
                </a:lnTo>
              </a:path>
            </a:pathLst>
          </a:cu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Corona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CustomShape 5"/>
          <p:cNvSpPr/>
          <p:nvPr/>
        </p:nvSpPr>
        <p:spPr>
          <a:xfrm>
            <a:off x="3617810" y="3280152"/>
            <a:ext cx="1279440" cy="456480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3345" y="1271"/>
                </a:lnTo>
                <a:cubicBezTo>
                  <a:pt x="3451" y="1271"/>
                  <a:pt x="3557" y="1165"/>
                  <a:pt x="3557" y="1059"/>
                </a:cubicBezTo>
                <a:lnTo>
                  <a:pt x="3557" y="211"/>
                </a:lnTo>
                <a:cubicBezTo>
                  <a:pt x="3557" y="105"/>
                  <a:pt x="3451" y="0"/>
                  <a:pt x="3345" y="0"/>
                </a:cubicBezTo>
                <a:lnTo>
                  <a:pt x="211" y="0"/>
                </a:lnTo>
              </a:path>
            </a:pathLst>
          </a:cu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Heliosphere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ustomShape 7"/>
          <p:cNvSpPr/>
          <p:nvPr/>
        </p:nvSpPr>
        <p:spPr>
          <a:xfrm>
            <a:off x="6347690" y="3248876"/>
            <a:ext cx="1279440" cy="456480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3345" y="1271"/>
                </a:lnTo>
                <a:cubicBezTo>
                  <a:pt x="3451" y="1271"/>
                  <a:pt x="3557" y="1165"/>
                  <a:pt x="3557" y="1059"/>
                </a:cubicBezTo>
                <a:lnTo>
                  <a:pt x="3557" y="211"/>
                </a:lnTo>
                <a:cubicBezTo>
                  <a:pt x="3557" y="105"/>
                  <a:pt x="3451" y="0"/>
                  <a:pt x="3345" y="0"/>
                </a:cubicBezTo>
                <a:lnTo>
                  <a:pt x="211" y="0"/>
                </a:lnTo>
              </a:path>
            </a:pathLst>
          </a:cu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Gumics-4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CustomShape 10"/>
          <p:cNvSpPr/>
          <p:nvPr/>
        </p:nvSpPr>
        <p:spPr>
          <a:xfrm>
            <a:off x="4788074" y="4424952"/>
            <a:ext cx="1645200" cy="456480"/>
          </a:xfrm>
          <a:custGeom>
            <a:avLst/>
            <a:gdLst/>
            <a:ahLst/>
            <a:cxnLst/>
            <a:rect l="l" t="t" r="r" b="b"/>
            <a:pathLst>
              <a:path w="4574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4361" y="1271"/>
                </a:lnTo>
                <a:cubicBezTo>
                  <a:pt x="4467" y="1271"/>
                  <a:pt x="4573" y="1165"/>
                  <a:pt x="4573" y="1059"/>
                </a:cubicBezTo>
                <a:lnTo>
                  <a:pt x="4573" y="211"/>
                </a:lnTo>
                <a:cubicBezTo>
                  <a:pt x="4573" y="105"/>
                  <a:pt x="4467" y="0"/>
                  <a:pt x="4361" y="0"/>
                </a:cubicBezTo>
                <a:lnTo>
                  <a:pt x="211" y="0"/>
                </a:lnTo>
              </a:path>
            </a:pathLst>
          </a:custGeom>
          <a:solidFill>
            <a:srgbClr val="FFFF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Visualization 1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CustomShape 11"/>
          <p:cNvSpPr/>
          <p:nvPr/>
        </p:nvSpPr>
        <p:spPr>
          <a:xfrm>
            <a:off x="4788074" y="5035440"/>
            <a:ext cx="1645200" cy="456480"/>
          </a:xfrm>
          <a:custGeom>
            <a:avLst/>
            <a:gdLst/>
            <a:ahLst/>
            <a:cxnLst/>
            <a:rect l="l" t="t" r="r" b="b"/>
            <a:pathLst>
              <a:path w="4574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4361" y="1271"/>
                </a:lnTo>
                <a:cubicBezTo>
                  <a:pt x="4467" y="1271"/>
                  <a:pt x="4573" y="1165"/>
                  <a:pt x="4573" y="1059"/>
                </a:cubicBezTo>
                <a:lnTo>
                  <a:pt x="4573" y="211"/>
                </a:lnTo>
                <a:cubicBezTo>
                  <a:pt x="4573" y="105"/>
                  <a:pt x="4467" y="0"/>
                  <a:pt x="4361" y="0"/>
                </a:cubicBezTo>
                <a:lnTo>
                  <a:pt x="211" y="0"/>
                </a:lnTo>
              </a:path>
            </a:pathLst>
          </a:custGeom>
          <a:solidFill>
            <a:srgbClr val="FFFF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Visualization 2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CustomShape 12"/>
          <p:cNvSpPr/>
          <p:nvPr/>
        </p:nvSpPr>
        <p:spPr>
          <a:xfrm>
            <a:off x="2562890" y="4435752"/>
            <a:ext cx="1773480" cy="1063056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3345" y="1271"/>
                </a:lnTo>
                <a:cubicBezTo>
                  <a:pt x="3451" y="1271"/>
                  <a:pt x="3557" y="1165"/>
                  <a:pt x="3557" y="1059"/>
                </a:cubicBezTo>
                <a:lnTo>
                  <a:pt x="3557" y="211"/>
                </a:lnTo>
                <a:cubicBezTo>
                  <a:pt x="3557" y="105"/>
                  <a:pt x="3451" y="0"/>
                  <a:pt x="3345" y="0"/>
                </a:cubicBezTo>
                <a:lnTo>
                  <a:pt x="211" y="0"/>
                </a:lnTo>
              </a:path>
            </a:pathLst>
          </a:custGeom>
          <a:solidFill>
            <a:srgbClr val="FFCC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ODI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Line 13"/>
          <p:cNvSpPr/>
          <p:nvPr/>
        </p:nvSpPr>
        <p:spPr>
          <a:xfrm flipH="1">
            <a:off x="2959394" y="2241192"/>
            <a:ext cx="2269776" cy="1030488"/>
          </a:xfrm>
          <a:prstGeom prst="line">
            <a:avLst/>
          </a:prstGeom>
          <a:ln>
            <a:solidFill>
              <a:srgbClr val="3465A4"/>
            </a:solidFill>
            <a:headEnd type="stealth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Line 14"/>
          <p:cNvSpPr/>
          <p:nvPr/>
        </p:nvSpPr>
        <p:spPr>
          <a:xfrm flipH="1">
            <a:off x="4245650" y="2462952"/>
            <a:ext cx="983520" cy="817200"/>
          </a:xfrm>
          <a:prstGeom prst="line">
            <a:avLst/>
          </a:prstGeom>
          <a:ln>
            <a:solidFill>
              <a:srgbClr val="3465A4"/>
            </a:solidFill>
            <a:headEnd type="stealth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15"/>
          <p:cNvSpPr/>
          <p:nvPr/>
        </p:nvSpPr>
        <p:spPr>
          <a:xfrm>
            <a:off x="6023632" y="2475720"/>
            <a:ext cx="850738" cy="735092"/>
          </a:xfrm>
          <a:prstGeom prst="line">
            <a:avLst/>
          </a:prstGeom>
          <a:ln>
            <a:solidFill>
              <a:srgbClr val="3465A4"/>
            </a:solidFill>
            <a:headEnd type="stealth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Line 18"/>
          <p:cNvSpPr/>
          <p:nvPr/>
        </p:nvSpPr>
        <p:spPr>
          <a:xfrm>
            <a:off x="3356450" y="3521352"/>
            <a:ext cx="261360" cy="360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Line 25"/>
          <p:cNvSpPr/>
          <p:nvPr/>
        </p:nvSpPr>
        <p:spPr>
          <a:xfrm>
            <a:off x="4154210" y="3736992"/>
            <a:ext cx="633864" cy="730080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8"/>
          <p:cNvSpPr/>
          <p:nvPr/>
        </p:nvSpPr>
        <p:spPr>
          <a:xfrm>
            <a:off x="7146890" y="4424136"/>
            <a:ext cx="1279440" cy="283008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3345" y="1271"/>
                </a:lnTo>
                <a:cubicBezTo>
                  <a:pt x="3451" y="1271"/>
                  <a:pt x="3557" y="1165"/>
                  <a:pt x="3557" y="1059"/>
                </a:cubicBezTo>
                <a:lnTo>
                  <a:pt x="3557" y="211"/>
                </a:lnTo>
                <a:cubicBezTo>
                  <a:pt x="3557" y="105"/>
                  <a:pt x="3451" y="0"/>
                  <a:pt x="3345" y="0"/>
                </a:cubicBezTo>
                <a:lnTo>
                  <a:pt x="211" y="0"/>
                </a:lnTo>
              </a:path>
            </a:pathLst>
          </a:custGeom>
          <a:solidFill>
            <a:srgbClr val="E6E6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Kp index 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8"/>
          <p:cNvSpPr/>
          <p:nvPr/>
        </p:nvSpPr>
        <p:spPr>
          <a:xfrm>
            <a:off x="7146890" y="4783128"/>
            <a:ext cx="1279440" cy="283008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3345" y="1271"/>
                </a:lnTo>
                <a:cubicBezTo>
                  <a:pt x="3451" y="1271"/>
                  <a:pt x="3557" y="1165"/>
                  <a:pt x="3557" y="1059"/>
                </a:cubicBezTo>
                <a:lnTo>
                  <a:pt x="3557" y="211"/>
                </a:lnTo>
                <a:cubicBezTo>
                  <a:pt x="3557" y="105"/>
                  <a:pt x="3451" y="0"/>
                  <a:pt x="3345" y="0"/>
                </a:cubicBezTo>
                <a:lnTo>
                  <a:pt x="211" y="0"/>
                </a:lnTo>
              </a:path>
            </a:pathLst>
          </a:custGeom>
          <a:solidFill>
            <a:srgbClr val="E6E6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Dst index 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8"/>
          <p:cNvSpPr/>
          <p:nvPr/>
        </p:nvSpPr>
        <p:spPr>
          <a:xfrm>
            <a:off x="7146890" y="5138472"/>
            <a:ext cx="1279440" cy="360336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3345" y="1271"/>
                </a:lnTo>
                <a:cubicBezTo>
                  <a:pt x="3451" y="1271"/>
                  <a:pt x="3557" y="1165"/>
                  <a:pt x="3557" y="1059"/>
                </a:cubicBezTo>
                <a:lnTo>
                  <a:pt x="3557" y="211"/>
                </a:lnTo>
                <a:cubicBezTo>
                  <a:pt x="3557" y="105"/>
                  <a:pt x="3451" y="0"/>
                  <a:pt x="3345" y="0"/>
                </a:cubicBezTo>
                <a:lnTo>
                  <a:pt x="211" y="0"/>
                </a:lnTo>
              </a:path>
            </a:pathLst>
          </a:custGeom>
          <a:solidFill>
            <a:srgbClr val="E6E6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Bow shock stand-</a:t>
            </a:r>
          </a:p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off distance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Line 16"/>
          <p:cNvSpPr/>
          <p:nvPr/>
        </p:nvSpPr>
        <p:spPr>
          <a:xfrm flipH="1">
            <a:off x="4001930" y="3736632"/>
            <a:ext cx="0" cy="699120"/>
          </a:xfrm>
          <a:prstGeom prst="line">
            <a:avLst/>
          </a:prstGeom>
          <a:ln>
            <a:solidFill>
              <a:srgbClr val="3465A4"/>
            </a:solidFill>
            <a:headEnd type="stealth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Line 25"/>
          <p:cNvSpPr/>
          <p:nvPr/>
        </p:nvSpPr>
        <p:spPr>
          <a:xfrm>
            <a:off x="4892856" y="3529080"/>
            <a:ext cx="2247914" cy="1021872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Line 25"/>
          <p:cNvSpPr/>
          <p:nvPr/>
        </p:nvSpPr>
        <p:spPr>
          <a:xfrm>
            <a:off x="4892856" y="3515592"/>
            <a:ext cx="2247914" cy="1403904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Line 25"/>
          <p:cNvSpPr/>
          <p:nvPr/>
        </p:nvSpPr>
        <p:spPr>
          <a:xfrm>
            <a:off x="4904450" y="3535200"/>
            <a:ext cx="2236320" cy="1772112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22"/>
          <p:cNvSpPr/>
          <p:nvPr/>
        </p:nvSpPr>
        <p:spPr>
          <a:xfrm flipV="1">
            <a:off x="4996901" y="3515592"/>
            <a:ext cx="1344669" cy="13488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Line 23"/>
          <p:cNvSpPr/>
          <p:nvPr/>
        </p:nvSpPr>
        <p:spPr>
          <a:xfrm flipH="1">
            <a:off x="6451588" y="4598520"/>
            <a:ext cx="688486" cy="555336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Line 23"/>
          <p:cNvSpPr/>
          <p:nvPr/>
        </p:nvSpPr>
        <p:spPr>
          <a:xfrm flipH="1">
            <a:off x="6440090" y="4937302"/>
            <a:ext cx="674111" cy="304634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Line 23"/>
          <p:cNvSpPr/>
          <p:nvPr/>
        </p:nvSpPr>
        <p:spPr>
          <a:xfrm flipH="1">
            <a:off x="6425714" y="5285558"/>
            <a:ext cx="688486" cy="21755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Line 25"/>
          <p:cNvSpPr/>
          <p:nvPr/>
        </p:nvSpPr>
        <p:spPr>
          <a:xfrm>
            <a:off x="3116301" y="3752619"/>
            <a:ext cx="1676904" cy="876720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4"/>
          <p:cNvSpPr txBox="1"/>
          <p:nvPr/>
        </p:nvSpPr>
        <p:spPr>
          <a:xfrm>
            <a:off x="2207569" y="58772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DEMO</a:t>
            </a:r>
            <a:endParaRPr lang="en-US" dirty="0"/>
          </a:p>
        </p:txBody>
      </p:sp>
      <p:sp>
        <p:nvSpPr>
          <p:cNvPr id="41" name="Line 22"/>
          <p:cNvSpPr/>
          <p:nvPr/>
        </p:nvSpPr>
        <p:spPr>
          <a:xfrm flipV="1">
            <a:off x="4343571" y="3618524"/>
            <a:ext cx="1964154" cy="1069321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9"/>
          <p:cNvSpPr/>
          <p:nvPr/>
        </p:nvSpPr>
        <p:spPr>
          <a:xfrm>
            <a:off x="8658890" y="3281232"/>
            <a:ext cx="1279440" cy="456480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211" y="0"/>
                </a:moveTo>
                <a:cubicBezTo>
                  <a:pt x="105" y="0"/>
                  <a:pt x="0" y="105"/>
                  <a:pt x="0" y="211"/>
                </a:cubicBezTo>
                <a:lnTo>
                  <a:pt x="0" y="1059"/>
                </a:lnTo>
                <a:cubicBezTo>
                  <a:pt x="0" y="1165"/>
                  <a:pt x="105" y="1271"/>
                  <a:pt x="211" y="1271"/>
                </a:cubicBezTo>
                <a:lnTo>
                  <a:pt x="3345" y="1271"/>
                </a:lnTo>
                <a:cubicBezTo>
                  <a:pt x="3451" y="1271"/>
                  <a:pt x="3557" y="1165"/>
                  <a:pt x="3557" y="1059"/>
                </a:cubicBezTo>
                <a:lnTo>
                  <a:pt x="3557" y="211"/>
                </a:lnTo>
                <a:cubicBezTo>
                  <a:pt x="3557" y="105"/>
                  <a:pt x="3451" y="0"/>
                  <a:pt x="3345" y="0"/>
                </a:cubicBezTo>
                <a:lnTo>
                  <a:pt x="211" y="0"/>
                </a:lnTo>
              </a:path>
            </a:pathLst>
          </a:custGeom>
          <a:solidFill>
            <a:srgbClr val="E6E6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BAS-RBM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Line 17"/>
          <p:cNvSpPr/>
          <p:nvPr/>
        </p:nvSpPr>
        <p:spPr>
          <a:xfrm>
            <a:off x="6875090" y="2241192"/>
            <a:ext cx="2399760" cy="1040040"/>
          </a:xfrm>
          <a:prstGeom prst="line">
            <a:avLst/>
          </a:prstGeom>
          <a:ln>
            <a:solidFill>
              <a:srgbClr val="3465A4"/>
            </a:solidFill>
            <a:headEnd type="stealth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Line 22"/>
          <p:cNvSpPr/>
          <p:nvPr/>
        </p:nvSpPr>
        <p:spPr>
          <a:xfrm>
            <a:off x="7650641" y="3516216"/>
            <a:ext cx="1008250" cy="12864"/>
          </a:xfrm>
          <a:prstGeom prst="line">
            <a:avLst/>
          </a:prstGeom>
          <a:ln>
            <a:solidFill>
              <a:srgbClr val="3465A4"/>
            </a:solidFill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16"/>
          <p:cNvSpPr/>
          <p:nvPr/>
        </p:nvSpPr>
        <p:spPr>
          <a:xfrm flipH="1">
            <a:off x="4308010" y="3529080"/>
            <a:ext cx="4350880" cy="937992"/>
          </a:xfrm>
          <a:prstGeom prst="line">
            <a:avLst/>
          </a:prstGeom>
          <a:ln>
            <a:solidFill>
              <a:srgbClr val="3465A4"/>
            </a:solidFill>
            <a:headEnd type="stealth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Line 16"/>
          <p:cNvSpPr/>
          <p:nvPr/>
        </p:nvSpPr>
        <p:spPr>
          <a:xfrm flipH="1">
            <a:off x="7786610" y="3535200"/>
            <a:ext cx="872280" cy="866364"/>
          </a:xfrm>
          <a:prstGeom prst="line">
            <a:avLst/>
          </a:prstGeom>
          <a:ln>
            <a:solidFill>
              <a:srgbClr val="3465A4"/>
            </a:solidFill>
            <a:headEnd type="stealth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Oval 42"/>
          <p:cNvSpPr/>
          <p:nvPr/>
        </p:nvSpPr>
        <p:spPr>
          <a:xfrm>
            <a:off x="6204509" y="2996008"/>
            <a:ext cx="1678104" cy="93539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cpacolor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2" y="1290637"/>
            <a:ext cx="9705975" cy="42767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1480" y="4304211"/>
            <a:ext cx="1143000" cy="3836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75CD4A50-E638-4C31-8F52-E1A2A643ECBB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27A29DE-DDEC-4439-B0AD-8B3681FE04BA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78" name="Picture 4">
                <a:extLst>
                  <a:ext uri="{FF2B5EF4-FFF2-40B4-BE49-F238E27FC236}">
                    <a16:creationId xmlns:a16="http://schemas.microsoft.com/office/drawing/2014/main" id="{64633FB3-CE26-4581-BBDB-00C1A6695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" name="Picture 7">
                <a:extLst>
                  <a:ext uri="{FF2B5EF4-FFF2-40B4-BE49-F238E27FC236}">
                    <a16:creationId xmlns:a16="http://schemas.microsoft.com/office/drawing/2014/main" id="{3A8A0819-337E-403C-88EB-B088A11B18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0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8F128624-67A3-4828-8A34-CA93FA32E0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81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CF08A96D-FFBF-4E7C-91A4-581B17BE2A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4E197514-5BD0-414D-931B-23A2A1810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63A42B6C-E051-45B7-A8E8-57FA20263F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3C40CAED-F3DF-4E85-BF8F-AED60F47C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33ED797C-6F13-4AE8-8A81-6FE92E6B7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66" name="Picture 2" descr="Imperial College London – EDEN2020">
              <a:extLst>
                <a:ext uri="{FF2B5EF4-FFF2-40B4-BE49-F238E27FC236}">
                  <a16:creationId xmlns:a16="http://schemas.microsoft.com/office/drawing/2014/main" id="{C32710EF-63AB-447E-B411-DD73A6BE9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41E7ADEC-4E45-44C5-BD73-9B9AB58C1F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8" descr="ESA - Setting Up an ESA_LAB">
              <a:extLst>
                <a:ext uri="{FF2B5EF4-FFF2-40B4-BE49-F238E27FC236}">
                  <a16:creationId xmlns:a16="http://schemas.microsoft.com/office/drawing/2014/main" id="{CA03DC72-4DEF-44BC-8B24-A5DF3663C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4B6BB1-E95E-4245-9F02-A182EC04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11041200" cy="4221272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27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VSWMC-P3 models 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49998"/>
            <a:ext cx="11654100" cy="4710333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Wind-Predict @KU Leuven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alternative global corona model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CTIP @KU Leuven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Coupled Thermosphere Ionosphere Plasma sphere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MULTI-VP @Toulouse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alternative global corona model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BIRA Plasma </a:t>
            </a:r>
            <a:r>
              <a:rPr lang="fr-BE" sz="28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sphere</a:t>
            </a:r>
            <a:r>
              <a:rPr lang="fr-BE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 (</a:t>
            </a:r>
            <a:r>
              <a:rPr lang="fr-BE" sz="28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BPiM</a:t>
            </a:r>
            <a:r>
              <a:rPr lang="fr-BE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@BIRA</a:t>
            </a:r>
            <a:r>
              <a:rPr lang="fr-BE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3D dynamic model of the plasma sphere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SNRB @ KU Leuven </a:t>
            </a:r>
            <a:r>
              <a:rPr lang="fr-BE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electron fluxes at geostationary orbit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BE" sz="2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SNGI @ KU Leuven </a:t>
            </a:r>
            <a:r>
              <a:rPr lang="fr-B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geomagnetic indices </a:t>
            </a:r>
            <a:r>
              <a:rPr lang="en-US" sz="2600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SPARX @ University of Central Lancashire 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SEP time-flux profiles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Spenvis DICTAT </a:t>
            </a: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 BIRA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(output displayed on the R-ESC webpages) 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s/c internal charging analysis</a:t>
            </a:r>
            <a:endParaRPr lang="en-US" sz="2600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Gorgon @ Imperial College London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alternative 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magnetosphere model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MCM @ Leuven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MOWA Climatological Model (temp., wind, density up to </a:t>
            </a:r>
            <a:b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   120 km, temp., total and partial densities above 120 km)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DTM @ Leuven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Drag Temperature Model (thermosphere 120-1500 km)</a:t>
            </a:r>
            <a:endParaRPr lang="en-US" sz="2600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75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AA75-1C5D-403D-98BF-C1A0662E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Coupling</a:t>
            </a:r>
            <a:r>
              <a:rPr lang="nl-BE" dirty="0"/>
              <a:t> of </a:t>
            </a:r>
            <a:r>
              <a:rPr lang="nl-BE" dirty="0" err="1"/>
              <a:t>models</a:t>
            </a:r>
            <a:r>
              <a:rPr lang="nl-BE" dirty="0"/>
              <a:t> via the VSWMC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3E8B9-FB40-40CD-9C96-7482D4992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63" y="1604514"/>
            <a:ext cx="10972000" cy="4430525"/>
          </a:xfrm>
        </p:spPr>
        <p:txBody>
          <a:bodyPr/>
          <a:lstStyle/>
          <a:p>
            <a:pPr marL="352425" lvl="1" indent="-342900">
              <a:buFont typeface="Wingdings" panose="05000000000000000000" pitchFamily="2" charset="2"/>
              <a:buChar char="q"/>
            </a:pPr>
            <a:r>
              <a:rPr lang="nl-BE" b="1" dirty="0"/>
              <a:t>New ‘trend’ </a:t>
            </a:r>
            <a:r>
              <a:rPr lang="nl-BE" dirty="0"/>
              <a:t>in </a:t>
            </a:r>
            <a:r>
              <a:rPr lang="en-US" dirty="0"/>
              <a:t>space weather modelling</a:t>
            </a:r>
          </a:p>
          <a:p>
            <a:pPr marL="352425" lvl="1" indent="-342900">
              <a:buFont typeface="Wingdings" panose="05000000000000000000" pitchFamily="2" charset="2"/>
              <a:buChar char="q"/>
            </a:pPr>
            <a:endParaRPr lang="nl-BE" dirty="0"/>
          </a:p>
          <a:p>
            <a:pPr marL="352425" lvl="1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Enables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better</a:t>
            </a:r>
            <a:r>
              <a:rPr lang="en-US" b="1" dirty="0">
                <a:solidFill>
                  <a:srgbClr val="FF0000"/>
                </a:solidFill>
              </a:rPr>
              <a:t> predictions</a:t>
            </a:r>
          </a:p>
          <a:p>
            <a:pPr marL="809625" lvl="3" indent="-192088">
              <a:buFont typeface="Arial" panose="020B0604020202020204" pitchFamily="34" charset="0"/>
              <a:buChar char="•"/>
            </a:pPr>
            <a:r>
              <a:rPr lang="en-US" sz="2200" dirty="0"/>
              <a:t>Example: MULTI-VP + EUHFORIA Heliosphere</a:t>
            </a:r>
          </a:p>
          <a:p>
            <a:pPr marL="1570022" lvl="4" indent="-342900">
              <a:buFont typeface="Wingdings" panose="05000000000000000000" pitchFamily="2" charset="2"/>
              <a:buChar char="Ø"/>
            </a:pPr>
            <a:r>
              <a:rPr lang="en-US" sz="2200" i="1" dirty="0"/>
              <a:t>Better capturing of HSSs due to improved coronal model (Multi-VP vs WSA)</a:t>
            </a:r>
          </a:p>
          <a:p>
            <a:pPr marL="809625" lvl="3" indent="-192088">
              <a:buFont typeface="Arial" panose="020B0604020202020204" pitchFamily="34" charset="0"/>
              <a:buChar char="•"/>
            </a:pPr>
            <a:r>
              <a:rPr lang="en-US" sz="2200" dirty="0"/>
              <a:t>Example: EUHFORIA + PARADISE (SEP model)</a:t>
            </a:r>
          </a:p>
          <a:p>
            <a:pPr marL="1570022" lvl="4" indent="-342900">
              <a:buFont typeface="Wingdings" panose="05000000000000000000" pitchFamily="2" charset="2"/>
              <a:buChar char="Ø"/>
            </a:pPr>
            <a:r>
              <a:rPr lang="en-US" sz="2200" i="1" dirty="0"/>
              <a:t>Using (EUHFORIA) simulated IMF instead of Parker spiral</a:t>
            </a:r>
          </a:p>
          <a:p>
            <a:pPr marL="352425" lvl="1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52425" lvl="1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Enables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earlier</a:t>
            </a:r>
            <a:r>
              <a:rPr lang="en-US" b="1" dirty="0">
                <a:solidFill>
                  <a:srgbClr val="FF0000"/>
                </a:solidFill>
              </a:rPr>
              <a:t> predictions/warnings</a:t>
            </a:r>
            <a:endParaRPr lang="en-US" sz="2000" dirty="0"/>
          </a:p>
          <a:p>
            <a:pPr marL="809625" lvl="3" indent="-192088">
              <a:buFont typeface="Arial" panose="020B0604020202020204" pitchFamily="34" charset="0"/>
              <a:buChar char="•"/>
            </a:pPr>
            <a:r>
              <a:rPr lang="en-US" sz="2200" dirty="0"/>
              <a:t>Example: EUHFORIA + OpenGGCM/Gorgon/GUMICS</a:t>
            </a:r>
          </a:p>
          <a:p>
            <a:pPr marL="1570022" lvl="4" indent="-342900">
              <a:buFont typeface="Wingdings" panose="05000000000000000000" pitchFamily="2" charset="2"/>
              <a:buChar char="Ø"/>
            </a:pPr>
            <a:r>
              <a:rPr lang="en-US" sz="2200" dirty="0"/>
              <a:t>replacing L1 data by synthetic/simulated data three days ahead</a:t>
            </a:r>
          </a:p>
          <a:p>
            <a:pPr marL="1570022" lvl="4" indent="-342900">
              <a:buFont typeface="Wingdings" panose="05000000000000000000" pitchFamily="2" charset="2"/>
              <a:buChar char="Ø"/>
            </a:pPr>
            <a:r>
              <a:rPr lang="en-US" sz="2200" i="1" dirty="0"/>
              <a:t>Enables forecasts 2-3 days ahead instead of nowcasts!</a:t>
            </a:r>
          </a:p>
          <a:p>
            <a:pPr marL="352425" lvl="1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1257278" lvl="1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914378" lvl="1" indent="0"/>
            <a:endParaRPr lang="nl-BE" sz="18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7ED984D-C648-4418-AF70-AC5127CD9743}"/>
              </a:ext>
            </a:extLst>
          </p:cNvPr>
          <p:cNvSpPr txBox="1">
            <a:spLocks/>
          </p:cNvSpPr>
          <p:nvPr/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nl-NL"/>
            </a:defPPr>
            <a:lvl1pPr marL="0" lvl="0" algn="l" defTabSz="914400" rtl="0" eaLnBrk="1" latinLnBrk="0" hangingPunct="1"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04C566-9CCF-47C5-A074-9BFC1F6CBEA7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Picture 4" descr="cpacolorlogo.jpg">
            <a:extLst>
              <a:ext uri="{FF2B5EF4-FFF2-40B4-BE49-F238E27FC236}">
                <a16:creationId xmlns:a16="http://schemas.microsoft.com/office/drawing/2014/main" id="{09247F2C-199C-4FCD-98F4-0FEB384952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8270" y="6253484"/>
            <a:ext cx="540000" cy="54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C4E01B-4C59-46CD-A5E3-C151EDD2D52A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16212D-24EF-4447-BA3B-4A663A976ECB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1AEABAA4-E99D-4530-9581-13E88A524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7">
                <a:extLst>
                  <a:ext uri="{FF2B5EF4-FFF2-40B4-BE49-F238E27FC236}">
                    <a16:creationId xmlns:a16="http://schemas.microsoft.com/office/drawing/2014/main" id="{815A77A1-453C-4312-932E-26F27C8059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E3937DDE-0BE6-4E1B-B86D-255C5244D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15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C0B6A82-39F8-4772-AC10-F3628B5958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F47E1F5-A3F1-44BE-8409-B1DB2AFEE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56598D4-F9B2-4198-8CD4-9CA922F3E6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374EC6-3E0D-482E-B58B-D11AA5CFEC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A64B1E0-2E8B-4065-B15E-D59EAF0EC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8" name="Picture 2" descr="Imperial College London – EDEN2020">
              <a:extLst>
                <a:ext uri="{FF2B5EF4-FFF2-40B4-BE49-F238E27FC236}">
                  <a16:creationId xmlns:a16="http://schemas.microsoft.com/office/drawing/2014/main" id="{2B8DC454-233F-411F-B9DE-E5D121481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5F63273C-C193-4FBC-8D1D-8E51859D6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ESA - Setting Up an ESA_LAB">
              <a:extLst>
                <a:ext uri="{FF2B5EF4-FFF2-40B4-BE49-F238E27FC236}">
                  <a16:creationId xmlns:a16="http://schemas.microsoft.com/office/drawing/2014/main" id="{FAFC37CD-0E21-4BE0-AD31-BD1ACDA0C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0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33AE15-BA64-4F42-8DAB-A4E459465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99" y="1932215"/>
            <a:ext cx="10582893" cy="39555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used model chain (via CLI)</a:t>
            </a: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26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1F26062-16FC-4061-BD67-8E89CAFC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7" y="797671"/>
            <a:ext cx="10909221" cy="321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RB-Fan models 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4047343"/>
            <a:ext cx="11486298" cy="201298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 of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Euhforia + Indices + IMPTAM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Salammbo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Euhforia + Indices run on HPC cluster in KU Leuven</a:t>
            </a:r>
          </a:p>
          <a:p>
            <a:pPr lvl="1">
              <a:lnSpc>
                <a:spcPct val="107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IMPTAM runs in FMI, we monitor the run and receive the IMPTAM results </a:t>
            </a:r>
          </a:p>
          <a:p>
            <a:pPr lvl="1">
              <a:lnSpc>
                <a:spcPct val="107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we send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IMPTAM results to ONERA where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Salammbo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ran 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(outside the VSWMC) 		</a:t>
            </a:r>
            <a:endParaRPr lang="en-US" sz="2200" dirty="0"/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65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07035"/>
            <a:ext cx="11041200" cy="2046307"/>
          </a:xfrm>
        </p:spPr>
        <p:txBody>
          <a:bodyPr>
            <a:normAutofit/>
          </a:bodyPr>
          <a:lstStyle/>
          <a:p>
            <a:r>
              <a:rPr lang="en-US" dirty="0"/>
              <a:t>VSWMC Command-Line Interface </a:t>
            </a:r>
            <a:r>
              <a:rPr lang="en-US" sz="2800" dirty="0"/>
              <a:t>(1)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https://pypi.org/project/vswmc-cli/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899557"/>
            <a:ext cx="11436386" cy="416077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Install with pip: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pip install --upgrade vswmc-cli</a:t>
            </a:r>
            <a:br>
              <a:rPr lang="en-US" sz="3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E03BF98-73A4-4CC8-BFCE-A51047494B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7251" y="2881854"/>
            <a:ext cx="10262641" cy="29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07035"/>
            <a:ext cx="11041200" cy="2046307"/>
          </a:xfrm>
        </p:spPr>
        <p:txBody>
          <a:bodyPr>
            <a:normAutofit/>
          </a:bodyPr>
          <a:lstStyle/>
          <a:p>
            <a:r>
              <a:rPr lang="en-US" dirty="0"/>
              <a:t>VSWMC Command-Line Interface </a:t>
            </a:r>
            <a:r>
              <a:rPr lang="en-US" sz="2800" dirty="0"/>
              <a:t>(2)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nl-BE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899557"/>
            <a:ext cx="11436386" cy="416077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List available simulations: 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vswmc –u username –p password simulations list</a:t>
            </a:r>
            <a:br>
              <a:rPr lang="en-US" sz="3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3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(from D. Barnes)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16" descr="cpacolor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2541" y="6282919"/>
            <a:ext cx="540000" cy="540000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6950" t="41086" r="27412" b="13263"/>
          <a:stretch/>
        </p:blipFill>
        <p:spPr>
          <a:xfrm>
            <a:off x="9472229" y="207036"/>
            <a:ext cx="2325101" cy="10731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1860A7E-1D3E-4BC8-BF42-D5FAE101026D}"/>
              </a:ext>
            </a:extLst>
          </p:cNvPr>
          <p:cNvGrpSpPr/>
          <p:nvPr/>
        </p:nvGrpSpPr>
        <p:grpSpPr>
          <a:xfrm>
            <a:off x="857251" y="6268717"/>
            <a:ext cx="8801100" cy="501582"/>
            <a:chOff x="0" y="6264504"/>
            <a:chExt cx="10303731" cy="5057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8501148-4165-4AC1-ABF4-B94731C42E15}"/>
                </a:ext>
              </a:extLst>
            </p:cNvPr>
            <p:cNvGrpSpPr/>
            <p:nvPr/>
          </p:nvGrpSpPr>
          <p:grpSpPr>
            <a:xfrm>
              <a:off x="0" y="6266157"/>
              <a:ext cx="7053184" cy="504142"/>
              <a:chOff x="1184522" y="6299858"/>
              <a:chExt cx="7053184" cy="504142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FA16339C-A233-4079-9ED6-128543DDE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796" y="6299860"/>
                <a:ext cx="585586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7">
                <a:extLst>
                  <a:ext uri="{FF2B5EF4-FFF2-40B4-BE49-F238E27FC236}">
                    <a16:creationId xmlns:a16="http://schemas.microsoft.com/office/drawing/2014/main" id="{9F7F75A5-D1E0-4B05-AE0A-EB8E72C78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8473" y="6299858"/>
                <a:ext cx="1221799" cy="50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 descr="https://esa-vswmc.eu/images/dhc-logo.png/image_preview">
                <a:extLst>
                  <a:ext uri="{FF2B5EF4-FFF2-40B4-BE49-F238E27FC236}">
                    <a16:creationId xmlns:a16="http://schemas.microsoft.com/office/drawing/2014/main" id="{FA68A1D5-7C9D-4519-B535-FA1631F2F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7" y="6300000"/>
                <a:ext cx="764510" cy="504000"/>
              </a:xfrm>
              <a:prstGeom prst="rect">
                <a:avLst/>
              </a:prstGeom>
              <a:solidFill>
                <a:schemeClr val="bg2"/>
              </a:solidFill>
            </p:spPr>
          </p:pic>
          <p:pic>
            <p:nvPicPr>
              <p:cNvPr id="34" name="Picture 2" descr="http://www.esa.int/esalogo/images/logotype/img_colorlogo_darkblue.gif">
                <a:extLst>
                  <a:ext uri="{FF2B5EF4-FFF2-40B4-BE49-F238E27FC236}">
                    <a16:creationId xmlns:a16="http://schemas.microsoft.com/office/drawing/2014/main" id="{996D6D56-01AF-4828-A2BD-54579638D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2958" y="6300000"/>
                <a:ext cx="1124748" cy="50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E88746F-F7DA-4794-BE02-368F76C24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4522" y="6299860"/>
                <a:ext cx="1050090" cy="5040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3D91548-7AE5-49F9-8399-334E57359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62" b="633"/>
              <a:stretch/>
            </p:blipFill>
            <p:spPr>
              <a:xfrm>
                <a:off x="4027129" y="6299858"/>
                <a:ext cx="763595" cy="5040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1C1BC21-239E-4E9E-8065-02AE5BF73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7146" y="6300000"/>
                <a:ext cx="1050472" cy="5040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9B8DDA4-A136-4238-B7EC-A57A3682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6863" y="6300000"/>
                <a:ext cx="390617" cy="504000"/>
              </a:xfrm>
              <a:prstGeom prst="rect">
                <a:avLst/>
              </a:prstGeom>
            </p:spPr>
          </p:pic>
        </p:grpSp>
        <p:pic>
          <p:nvPicPr>
            <p:cNvPr id="27" name="Picture 2" descr="Imperial College London – EDEN2020">
              <a:extLst>
                <a:ext uri="{FF2B5EF4-FFF2-40B4-BE49-F238E27FC236}">
                  <a16:creationId xmlns:a16="http://schemas.microsoft.com/office/drawing/2014/main" id="{AFF45CCD-4D35-4CAE-9AA4-A8EB94E9C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532" y="6266300"/>
              <a:ext cx="1303199" cy="50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University of Sheffield Logo | Sheffield University Coat of Arms and Brand">
              <a:extLst>
                <a:ext uri="{FF2B5EF4-FFF2-40B4-BE49-F238E27FC236}">
                  <a16:creationId xmlns:a16="http://schemas.microsoft.com/office/drawing/2014/main" id="{165A3288-139E-4D02-BA43-F3F82B675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4" t="28831" r="11005" b="30800"/>
            <a:stretch/>
          </p:blipFill>
          <p:spPr bwMode="auto">
            <a:xfrm>
              <a:off x="7053184" y="6264504"/>
              <a:ext cx="1025627" cy="50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SA - Setting Up an ESA_LAB">
              <a:extLst>
                <a:ext uri="{FF2B5EF4-FFF2-40B4-BE49-F238E27FC236}">
                  <a16:creationId xmlns:a16="http://schemas.microsoft.com/office/drawing/2014/main" id="{FE049426-0BAF-47D8-AD20-CF4FAEC13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119" y="6268717"/>
              <a:ext cx="898668" cy="50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AD65B06-9EC9-4D11-B4E7-65D36E01AE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472" y="4121243"/>
            <a:ext cx="11723914" cy="19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1281</Words>
  <Application>Microsoft Office PowerPoint</Application>
  <PresentationFormat>Widescreen</PresentationFormat>
  <Paragraphs>137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Helvetica Neue</vt:lpstr>
      <vt:lpstr>Studio-Feixen-Sans</vt:lpstr>
      <vt:lpstr>Wingdings</vt:lpstr>
      <vt:lpstr>KU Leuven</vt:lpstr>
      <vt:lpstr>KU Leuven Sedes</vt:lpstr>
      <vt:lpstr>Visio.Drawing.15</vt:lpstr>
      <vt:lpstr>Running VSWMC models remotely via API and opportunities for partnership with CCMC</vt:lpstr>
      <vt:lpstr>Virtual SWE Modelling Centre</vt:lpstr>
      <vt:lpstr>First operational VSWMC (May 2019)</vt:lpstr>
      <vt:lpstr>New VSWMC-P3 models </vt:lpstr>
      <vt:lpstr>Coupling of models via the VSWMC</vt:lpstr>
      <vt:lpstr>Most used model chain (via CLI)</vt:lpstr>
      <vt:lpstr>New RB-Fan models </vt:lpstr>
      <vt:lpstr>VSWMC Command-Line Interface (1) https://pypi.org/project/vswmc-cli/</vt:lpstr>
      <vt:lpstr>VSWMC Command-Line Interface (2)    </vt:lpstr>
      <vt:lpstr>VSWMC Command-Line Interface (3)    </vt:lpstr>
      <vt:lpstr>VSWMC Command-Line Interface (4)    </vt:lpstr>
      <vt:lpstr>VSWMC Command-Line Interface (5)    </vt:lpstr>
      <vt:lpstr>Fetching results     </vt:lpstr>
      <vt:lpstr>Using the VSWMC API with scripts  cfr. David Barnes</vt:lpstr>
      <vt:lpstr>New ESA HMT/EUHFORIA 2.0 models (TBD)</vt:lpstr>
      <vt:lpstr>Summary (thx to D. Barnes)   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2022-06-10T11:38:45Z</dcterms:modified>
</cp:coreProperties>
</file>