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</p:sldMasterIdLst>
  <p:notesMasterIdLst>
    <p:notesMasterId r:id="rId18"/>
  </p:notesMasterIdLst>
  <p:sldIdLst>
    <p:sldId id="257" r:id="rId7"/>
    <p:sldId id="295" r:id="rId8"/>
    <p:sldId id="300" r:id="rId9"/>
    <p:sldId id="299" r:id="rId10"/>
    <p:sldId id="298" r:id="rId11"/>
    <p:sldId id="296" r:id="rId12"/>
    <p:sldId id="268" r:id="rId13"/>
    <p:sldId id="269" r:id="rId14"/>
    <p:sldId id="270" r:id="rId15"/>
    <p:sldId id="271" r:id="rId16"/>
    <p:sldId id="30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855"/>
    <a:srgbClr val="968C83"/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30477-7366-1378-6FDA-928A140F3591}" v="7" dt="2022-06-04T20:48:01.567"/>
    <p1510:client id="{87A65931-6275-F2B9-93FB-FD26A2932104}" v="4" dt="2022-06-04T19:40:54.690"/>
    <p1510:client id="{A3A1609A-F9DE-FD73-C77C-F161A72D33A4}" v="23" dt="2022-05-03T20:34:09.758"/>
    <p1510:client id="{A81069EA-B268-BF4F-B929-E36D15D125C6}" v="91" dt="2022-05-04T11:56:13.485"/>
    <p1510:client id="{B4617818-CA4F-BF73-2CE4-E07346010C9F}" v="836" dt="2022-05-04T11:42:50.590"/>
    <p1510:client id="{B943F99F-74C7-78E7-7CB4-E44A8E864971}" v="428" dt="2022-06-04T19:58:30.264"/>
    <p1510:client id="{DBB2D981-3890-3D67-0DF0-AA9074CBAA12}" v="538" dt="2022-05-03T18:20:52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/>
    <p:restoredTop sz="94789"/>
  </p:normalViewPr>
  <p:slideViewPr>
    <p:cSldViewPr snapToGrid="0">
      <p:cViewPr varScale="1">
        <p:scale>
          <a:sx n="156" d="100"/>
          <a:sy n="156" d="100"/>
        </p:scale>
        <p:origin x="5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7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86" y="667814"/>
            <a:ext cx="8583027" cy="36008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C000"/>
                </a:solidFill>
                <a:latin typeface="Arial Black"/>
                <a:cs typeface="Calibri Light"/>
              </a:rPr>
              <a:t>Improvement of CIMI Model for Uncertainty Quantification at CCMC</a:t>
            </a:r>
            <a:br>
              <a:rPr lang="en-US" sz="4000" dirty="0">
                <a:latin typeface="Arial Black"/>
                <a:cs typeface="Calibri Light"/>
              </a:rPr>
            </a:br>
            <a: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  <a:t>Piyush M. Mehta, Alfredo Cruz, Smriti Nandan Paul, and Richard J. Licata</a:t>
            </a:r>
            <a:b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</a:br>
            <a: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  <a:t>West Virginia University</a:t>
            </a:r>
            <a:b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</a:br>
            <a:b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</a:br>
            <a: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  <a:t>CCMC/CIMI Collaborators: </a:t>
            </a:r>
            <a:r>
              <a:rPr lang="en-US" sz="1800" dirty="0" err="1">
                <a:solidFill>
                  <a:schemeClr val="bg1"/>
                </a:solidFill>
                <a:latin typeface="Arial Black"/>
                <a:cs typeface="Calibri Light"/>
              </a:rPr>
              <a:t>Yihua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  <a:t> Zheng, Mei-Ching </a:t>
            </a:r>
            <a:r>
              <a:rPr lang="en-US" sz="1800" dirty="0" err="1">
                <a:solidFill>
                  <a:schemeClr val="bg1"/>
                </a:solidFill>
                <a:latin typeface="Arial Black"/>
                <a:cs typeface="Calibri Light"/>
              </a:rPr>
              <a:t>Fok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  <a:t>, and Christian </a:t>
            </a:r>
            <a:r>
              <a:rPr lang="en-US" sz="1800" dirty="0" err="1">
                <a:solidFill>
                  <a:schemeClr val="bg1"/>
                </a:solidFill>
                <a:latin typeface="Arial Black"/>
                <a:cs typeface="Calibri Light"/>
              </a:rPr>
              <a:t>Ferradas</a:t>
            </a:r>
            <a: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  <a:t> Alva</a:t>
            </a:r>
            <a:b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</a:br>
            <a:b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</a:br>
            <a:r>
              <a:rPr lang="en-US" sz="1800" dirty="0">
                <a:solidFill>
                  <a:schemeClr val="bg1"/>
                </a:solidFill>
                <a:latin typeface="Arial Black"/>
                <a:cs typeface="Calibri Light"/>
              </a:rPr>
              <a:t>LANL/RAM-SCB Collaborators: Steve Morley and Humberto Godinez</a:t>
            </a:r>
            <a:br>
              <a:rPr lang="en-US" sz="1800" dirty="0">
                <a:latin typeface="Arial Black"/>
                <a:cs typeface="Calibri Light"/>
              </a:rPr>
            </a:br>
            <a:endParaRPr lang="en-US" sz="1800" dirty="0">
              <a:solidFill>
                <a:schemeClr val="bg1"/>
              </a:solidFill>
              <a:latin typeface="Arial Black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2121"/>
            <a:ext cx="617220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>
                <a:solidFill>
                  <a:srgbClr val="002855"/>
                </a:solidFill>
                <a:latin typeface="Arial"/>
                <a:cs typeface="Arial"/>
              </a:rPr>
              <a:t>PCA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7895" y="770006"/>
            <a:ext cx="3621881" cy="2957512"/>
          </a:xfrm>
          <a:prstGeom prst="rect">
            <a:avLst/>
          </a:prstGeom>
          <a:noFill/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855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Dataset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Single Energy: 208 keV</a:t>
            </a:r>
            <a:endParaRPr lang="en-US" sz="1800" dirty="0">
              <a:solidFill>
                <a:srgbClr val="002855"/>
              </a:solidFill>
              <a:latin typeface="Arial"/>
              <a:cs typeface="Arial"/>
            </a:endParaRP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Omni-Dir-Diff Flux</a:t>
            </a:r>
            <a:endParaRPr lang="en-US" sz="18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</a:pPr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PCA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SVD Formulation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100 PCs</a:t>
            </a:r>
          </a:p>
          <a:p>
            <a:pPr lvl="1">
              <a:buClr>
                <a:srgbClr val="002855"/>
              </a:buClr>
            </a:pPr>
            <a:endParaRPr lang="en-US" sz="1400" dirty="0">
              <a:solidFill>
                <a:srgbClr val="002855"/>
              </a:solidFill>
              <a:latin typeface="Arial"/>
              <a:cs typeface="Arial"/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5EE88175-6157-1886-0E6C-1BFB02E6B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0"/>
            <a:ext cx="4286250" cy="5143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37C82D-4D02-5AE2-9590-93B74DA98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67513" y="2550546"/>
            <a:ext cx="4286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0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C6A-F74A-4B99-A342-AA213FF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74"/>
            <a:ext cx="7886700" cy="79145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2855"/>
                </a:solidFill>
                <a:latin typeface="Arial"/>
                <a:cs typeface="Arial"/>
              </a:rPr>
              <a:t>Conclusions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AD70-82A1-40A9-B92A-BD0587B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03" y="737207"/>
            <a:ext cx="8346908" cy="3542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seeing promising results towards achieving the goals of fast emulators and dynamic forecasting models with robust and reliable uncertainty quantification.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acknowledge NSF and NASA CCMC for supporting these efforts.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0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C6A-F74A-4B99-A342-AA213FF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74"/>
            <a:ext cx="7886700" cy="791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855"/>
                </a:solidFill>
                <a:latin typeface="Arial"/>
                <a:cs typeface="Arial"/>
              </a:rPr>
              <a:t>Motivation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AD70-82A1-40A9-B92A-BD0587B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03" y="737207"/>
            <a:ext cx="8346908" cy="354292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Physics-based high-dimensional models are ubiquitous across sciences including space physics and space weather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cost limits contributions to science and operations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Accelerate physics-based, high-dimensional simulation models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and systematic investigation of the system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Model-data comparison with input uncertainty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Ensemble/Probabilistic forecasts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model-data fusion or data assimilation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simulated data sets (e.g. for problems with class imbalance)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Approach: exploit simulation data sets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Develop fast emulators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Forecasting model with uncertainty Quantification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7E1CC76-C0DD-849D-DBC4-E28EEF4A4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1" y="3250694"/>
            <a:ext cx="3943350" cy="18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C6A-F74A-4B99-A342-AA213FF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74"/>
            <a:ext cx="7886700" cy="791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855"/>
                </a:solidFill>
                <a:latin typeface="Arial"/>
                <a:cs typeface="Arial"/>
              </a:rPr>
              <a:t>Demonstration: Thermosphere Density</a:t>
            </a:r>
            <a:endParaRPr lang="en-US" sz="32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B9BCC8D-1A96-99CE-2741-6EC875B4E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525199"/>
              </p:ext>
            </p:extLst>
          </p:nvPr>
        </p:nvGraphicFramePr>
        <p:xfrm>
          <a:off x="3723503" y="1880457"/>
          <a:ext cx="5266970" cy="2393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497">
                  <a:extLst>
                    <a:ext uri="{9D8B030D-6E8A-4147-A177-3AD203B41FA5}">
                      <a16:colId xmlns:a16="http://schemas.microsoft.com/office/drawing/2014/main" val="257056948"/>
                    </a:ext>
                  </a:extLst>
                </a:gridCol>
                <a:gridCol w="2323473">
                  <a:extLst>
                    <a:ext uri="{9D8B030D-6E8A-4147-A177-3AD203B41FA5}">
                      <a16:colId xmlns:a16="http://schemas.microsoft.com/office/drawing/2014/main" val="3063480818"/>
                    </a:ext>
                  </a:extLst>
                </a:gridCol>
              </a:tblGrid>
              <a:tr h="127102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</a:rPr>
                        <a:t>Principal Component Analysis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</a:rPr>
                        <a:t>Linear state-space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</a:rPr>
                        <a:t>model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25504"/>
                  </a:ext>
                </a:extLst>
              </a:tr>
              <a:tr h="11228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Autoencoders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LSTM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2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5B3165-84BE-50DB-5AFF-F32BE5BC1FEA}"/>
                  </a:ext>
                </a:extLst>
              </p:cNvPr>
              <p:cNvSpPr txBox="1"/>
              <p:nvPr/>
            </p:nvSpPr>
            <p:spPr>
              <a:xfrm>
                <a:off x="6737222" y="3640200"/>
                <a:ext cx="2253251" cy="363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5B3165-84BE-50DB-5AFF-F32BE5BC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222" y="3640200"/>
                <a:ext cx="2253251" cy="363946"/>
              </a:xfrm>
              <a:prstGeom prst="rect">
                <a:avLst/>
              </a:prstGeom>
              <a:blipFill>
                <a:blip r:embed="rId3"/>
                <a:stretch>
                  <a:fillRect l="-224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F1190D-C4A3-2BFE-B8C6-9BE57A785060}"/>
                  </a:ext>
                </a:extLst>
              </p:cNvPr>
              <p:cNvSpPr txBox="1"/>
              <p:nvPr/>
            </p:nvSpPr>
            <p:spPr>
              <a:xfrm>
                <a:off x="6873380" y="2649681"/>
                <a:ext cx="18561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F1190D-C4A3-2BFE-B8C6-9BE57A785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80" y="2649681"/>
                <a:ext cx="1856154" cy="215444"/>
              </a:xfrm>
              <a:prstGeom prst="rect">
                <a:avLst/>
              </a:prstGeom>
              <a:blipFill>
                <a:blip r:embed="rId4"/>
                <a:stretch>
                  <a:fillRect l="-272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C24931B-CFF1-48F6-B830-3E59744BE4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89"/>
          <a:stretch/>
        </p:blipFill>
        <p:spPr>
          <a:xfrm>
            <a:off x="4572000" y="2225773"/>
            <a:ext cx="1143000" cy="8638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86A560-9C53-696B-F2D4-40E324F75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15" y="3491491"/>
            <a:ext cx="2134315" cy="6667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B1D4F-9339-54E5-A5F0-F34F202632E0}"/>
              </a:ext>
            </a:extLst>
          </p:cNvPr>
          <p:cNvGrpSpPr/>
          <p:nvPr/>
        </p:nvGrpSpPr>
        <p:grpSpPr>
          <a:xfrm>
            <a:off x="2475888" y="1494858"/>
            <a:ext cx="5945039" cy="2327315"/>
            <a:chOff x="2195799" y="2030321"/>
            <a:chExt cx="5945039" cy="2327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4A9CB5-2119-B6D4-BFDF-18F34A13BAAE}"/>
                </a:ext>
              </a:extLst>
            </p:cNvPr>
            <p:cNvSpPr txBox="1"/>
            <p:nvPr/>
          </p:nvSpPr>
          <p:spPr>
            <a:xfrm>
              <a:off x="2553268" y="2837623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Linear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66D30E-2195-CAAA-F35F-052600CE5AC2}"/>
                </a:ext>
              </a:extLst>
            </p:cNvPr>
            <p:cNvSpPr txBox="1"/>
            <p:nvPr/>
          </p:nvSpPr>
          <p:spPr>
            <a:xfrm>
              <a:off x="2195799" y="3988304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Nonlinear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53CAFD-AC9F-63CB-12E8-29E406F35F8D}"/>
                </a:ext>
              </a:extLst>
            </p:cNvPr>
            <p:cNvSpPr txBox="1"/>
            <p:nvPr/>
          </p:nvSpPr>
          <p:spPr>
            <a:xfrm>
              <a:off x="3561442" y="2030321"/>
              <a:ext cx="2643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Dimensionality Reduction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A19B09-E071-5E14-5F0B-8CDED8A9B14D}"/>
                </a:ext>
              </a:extLst>
            </p:cNvPr>
            <p:cNvSpPr txBox="1"/>
            <p:nvPr/>
          </p:nvSpPr>
          <p:spPr>
            <a:xfrm>
              <a:off x="6450952" y="2038350"/>
              <a:ext cx="168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Dynamic Model</a:t>
              </a:r>
            </a:p>
          </p:txBody>
        </p:sp>
      </p:grpSp>
      <p:pic>
        <p:nvPicPr>
          <p:cNvPr id="29" name="Picture 2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44085E5-D5B4-5602-2CC6-F159A064C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527" y="2288117"/>
            <a:ext cx="2692328" cy="999683"/>
          </a:xfrm>
          <a:prstGeom prst="rect">
            <a:avLst/>
          </a:prstGeom>
        </p:spPr>
      </p:pic>
      <p:pic>
        <p:nvPicPr>
          <p:cNvPr id="31" name="Picture 3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75377C-6EF4-198C-CFCA-64B6C3DA8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526" y="995016"/>
            <a:ext cx="2507295" cy="11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2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C6A-F74A-4B99-A342-AA213FF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405"/>
            <a:ext cx="7886700" cy="6477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855"/>
                </a:solidFill>
                <a:latin typeface="Arial"/>
                <a:cs typeface="Arial"/>
              </a:rPr>
              <a:t>Thermosphere: PCA+LSTM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AD70-82A1-40A9-B92A-BD0587B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04" y="743691"/>
            <a:ext cx="5556058" cy="3542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Global density outputs from TIE-GCM</a:t>
            </a:r>
          </a:p>
          <a:p>
            <a:pPr lvl="1"/>
            <a:r>
              <a:rPr lang="en-US" sz="1500" dirty="0">
                <a:solidFill>
                  <a:srgbClr val="002855"/>
                </a:solidFill>
                <a:latin typeface="Arial"/>
                <a:cs typeface="Arial"/>
              </a:rPr>
              <a:t>Simulated input data used for training</a:t>
            </a:r>
          </a:p>
          <a:p>
            <a:pPr lvl="1">
              <a:lnSpc>
                <a:spcPct val="100000"/>
              </a:lnSpc>
            </a:pPr>
            <a:r>
              <a:rPr lang="en-US" sz="1500" dirty="0">
                <a:solidFill>
                  <a:srgbClr val="002855"/>
                </a:solidFill>
                <a:latin typeface="Arial"/>
                <a:cs typeface="Arial"/>
              </a:rPr>
              <a:t>Performed PCA to reduce dimensionality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2855"/>
                </a:solidFill>
                <a:latin typeface="Arial"/>
                <a:cs typeface="Arial"/>
              </a:rPr>
              <a:t>    from 7,680 to 10</a:t>
            </a:r>
          </a:p>
          <a:p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Train LSTM on simulated data (figure)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Use three 1,000 sample segments for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    validation</a:t>
            </a:r>
          </a:p>
          <a:p>
            <a:pPr marL="914400" lvl="1" indent="-457200">
              <a:buAutoNum type="arabicPeriod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Storm period (2003)</a:t>
            </a:r>
          </a:p>
          <a:p>
            <a:pPr marL="914400" lvl="1" indent="-457200">
              <a:buAutoNum type="arabicPeriod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Low solar activity (2008)</a:t>
            </a:r>
          </a:p>
          <a:p>
            <a:pPr marL="914400" lvl="1" indent="-457200">
              <a:buAutoNum type="arabicPeriod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High solar activity (2002)</a:t>
            </a:r>
          </a:p>
          <a:p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Use remainder of 1996-2009 as test data</a:t>
            </a: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6EDDAD9E-B76B-1EB1-170B-D1CD86DD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466" y="743690"/>
            <a:ext cx="4275533" cy="42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4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C6A-F74A-4B99-A342-AA213FF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76"/>
            <a:ext cx="7886700" cy="7112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855"/>
                </a:solidFill>
                <a:latin typeface="Arial"/>
                <a:cs typeface="Arial"/>
              </a:rPr>
              <a:t>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AD70-82A1-40A9-B92A-BD0587B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16" y="818696"/>
            <a:ext cx="5232710" cy="35061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LSTM can make dynamic prediction from 1996 to 2009 (111,000+ time steps) with low error</a:t>
            </a:r>
          </a:p>
          <a:p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DMD struggles with </a:t>
            </a:r>
            <a:r>
              <a:rPr lang="en-US" sz="1800" i="1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i="1" baseline="-250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long-term dynamic prediction</a:t>
            </a:r>
          </a:p>
          <a:p>
            <a:pPr lvl="1"/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DMD: 75.90%</a:t>
            </a:r>
          </a:p>
          <a:p>
            <a:pPr lvl="1"/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LSTM: 15.59%</a:t>
            </a:r>
          </a:p>
          <a:p>
            <a:pPr lvl="1"/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LSTM calibration: 5.46%</a:t>
            </a:r>
          </a:p>
          <a:p>
            <a:endParaRPr lang="en-US" sz="1800" dirty="0">
              <a:solidFill>
                <a:srgbClr val="C00000"/>
              </a:solidFill>
              <a:latin typeface="Arial"/>
              <a:cs typeface="Arial"/>
            </a:endParaRPr>
          </a:p>
          <a:p>
            <a:r>
              <a:rPr lang="en-US" sz="1800" dirty="0">
                <a:solidFill>
                  <a:srgbClr val="C00000"/>
                </a:solidFill>
                <a:latin typeface="Arial"/>
                <a:cs typeface="Arial"/>
              </a:rPr>
              <a:t>Can be improved further with hyperparameter tuning</a:t>
            </a: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786E786D-DBF1-C7D8-8B2A-CD387F62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383" y="818696"/>
            <a:ext cx="3797617" cy="42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3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C6A-F74A-4B99-A342-AA213FF9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75"/>
            <a:ext cx="7886700" cy="9937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855"/>
                </a:solidFill>
                <a:latin typeface="Arial"/>
                <a:cs typeface="Arial"/>
              </a:rPr>
              <a:t>Forecasting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AD70-82A1-40A9-B92A-BD0587BB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23" y="907691"/>
            <a:ext cx="5232710" cy="3542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LSTM uses custom loss function to enable robust uncertainty estimation</a:t>
            </a:r>
          </a:p>
          <a:p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For storm periods, nonlinear ML model far outperforms linear DMD approach</a:t>
            </a:r>
          </a:p>
          <a:p>
            <a:pPr lvl="1"/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DMD: 14.23%</a:t>
            </a:r>
          </a:p>
          <a:p>
            <a:pPr lvl="1"/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LSTM: 5.58%</a:t>
            </a:r>
          </a:p>
          <a:p>
            <a:pPr lvl="1"/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LSTM calibration: 10.37%</a:t>
            </a:r>
          </a:p>
          <a:p>
            <a:endParaRPr lang="en-US" sz="1800" dirty="0">
              <a:solidFill>
                <a:srgbClr val="002855"/>
              </a:solidFill>
              <a:latin typeface="Arial"/>
              <a:cs typeface="Arial"/>
            </a:endParaRPr>
          </a:p>
          <a:p>
            <a:r>
              <a:rPr lang="en-US" sz="1800" dirty="0">
                <a:solidFill>
                  <a:srgbClr val="C00000"/>
                </a:solidFill>
                <a:latin typeface="Arial"/>
                <a:cs typeface="Arial"/>
              </a:rPr>
              <a:t>Can be improved further with hyperparameter tuning</a:t>
            </a:r>
          </a:p>
          <a:p>
            <a:endParaRPr lang="en-US" sz="1800" dirty="0">
              <a:solidFill>
                <a:srgbClr val="002855"/>
              </a:solidFill>
              <a:latin typeface="Arial"/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86E786D-DBF1-C7D8-8B2A-CD387F62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65" y="907690"/>
            <a:ext cx="4198135" cy="41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4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862" y="143348"/>
            <a:ext cx="785662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2855"/>
                </a:solidFill>
                <a:latin typeface="Arial"/>
                <a:cs typeface="Arial"/>
              </a:rPr>
              <a:t>CIMI and RAM-SCB: Data Sampling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4530" y="728123"/>
            <a:ext cx="3926681" cy="3659411"/>
          </a:xfrm>
          <a:prstGeom prst="rect">
            <a:avLst/>
          </a:prstGeom>
          <a:noFill/>
        </p:spPr>
        <p:txBody>
          <a:bodyPr lIns="91440" tIns="45720" rIns="91440" bIns="4572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855"/>
              </a:buClr>
              <a:buFont typeface="Arial" charset="0"/>
              <a:buChar char="•"/>
            </a:pPr>
            <a:r>
              <a:rPr lang="en-US" sz="2300" dirty="0" err="1">
                <a:solidFill>
                  <a:srgbClr val="002855"/>
                </a:solidFill>
                <a:latin typeface="Arial"/>
                <a:cs typeface="Arial"/>
              </a:rPr>
              <a:t>OMNIWeb</a:t>
            </a:r>
            <a:r>
              <a:rPr lang="en-US" sz="2300" dirty="0">
                <a:solidFill>
                  <a:srgbClr val="002855"/>
                </a:solidFill>
                <a:latin typeface="Arial"/>
                <a:cs typeface="Arial"/>
              </a:rPr>
              <a:t> Data 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20+ Years (2000-2020)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1-Minute Cadence</a:t>
            </a:r>
          </a:p>
          <a:p>
            <a:pPr>
              <a:buClr>
                <a:srgbClr val="002855"/>
              </a:buClr>
              <a:buFont typeface="Arial" charset="0"/>
              <a:buChar char="•"/>
            </a:pPr>
            <a:endParaRPr lang="en-US" sz="23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  <a:buFont typeface="Arial" charset="0"/>
              <a:buChar char="•"/>
            </a:pPr>
            <a:r>
              <a:rPr lang="en-US" sz="2300" dirty="0">
                <a:solidFill>
                  <a:srgbClr val="002855"/>
                </a:solidFill>
                <a:latin typeface="Arial"/>
                <a:cs typeface="Arial"/>
              </a:rPr>
              <a:t>Weekly Intervals 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Daily Sliding Window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7,664 Intervals Identified</a:t>
            </a:r>
          </a:p>
          <a:p>
            <a:pPr>
              <a:buClr>
                <a:srgbClr val="002855"/>
              </a:buClr>
              <a:buFont typeface="Arial" charset="0"/>
              <a:buChar char="•"/>
            </a:pPr>
            <a:endParaRPr lang="en-US" sz="23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  <a:buFont typeface="Arial" charset="0"/>
              <a:buChar char="•"/>
            </a:pPr>
            <a:r>
              <a:rPr lang="en-US" sz="2300" dirty="0">
                <a:solidFill>
                  <a:srgbClr val="002855"/>
                </a:solidFill>
                <a:latin typeface="Arial"/>
                <a:cs typeface="Arial"/>
              </a:rPr>
              <a:t>Interval Filters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SW Radial Velocity &lt; 500 km/s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36 </a:t>
            </a:r>
            <a:r>
              <a:rPr lang="en-US" sz="1400" dirty="0" err="1">
                <a:solidFill>
                  <a:srgbClr val="002855"/>
                </a:solidFill>
                <a:latin typeface="Arial"/>
                <a:cs typeface="Arial"/>
              </a:rPr>
              <a:t>hrs</a:t>
            </a: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 of Missing Data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2,839 Candidate Intervals</a:t>
            </a:r>
          </a:p>
          <a:p>
            <a:pPr>
              <a:buClr>
                <a:srgbClr val="002855"/>
              </a:buClr>
              <a:buFont typeface="Arial" charset="0"/>
              <a:buChar char="•"/>
            </a:pPr>
            <a:endParaRPr lang="en-US" sz="23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  <a:buFont typeface="Arial" charset="0"/>
              <a:buChar char="•"/>
            </a:pPr>
            <a:r>
              <a:rPr lang="en-US" sz="2300" dirty="0">
                <a:solidFill>
                  <a:srgbClr val="002855"/>
                </a:solidFill>
                <a:latin typeface="Arial"/>
                <a:cs typeface="Arial"/>
              </a:rPr>
              <a:t>Sample Statistics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Minimum </a:t>
            </a:r>
            <a:r>
              <a:rPr lang="en-US" sz="1400" dirty="0" err="1">
                <a:solidFill>
                  <a:srgbClr val="002855"/>
                </a:solidFill>
                <a:latin typeface="Arial"/>
                <a:cs typeface="Arial"/>
              </a:rPr>
              <a:t>Sym</a:t>
            </a: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-H, Mean AL, Mean Vx, Minimum </a:t>
            </a:r>
            <a:r>
              <a:rPr lang="en-US" sz="1400" dirty="0" err="1">
                <a:solidFill>
                  <a:srgbClr val="002855"/>
                </a:solidFill>
                <a:latin typeface="Arial"/>
                <a:cs typeface="Arial"/>
              </a:rPr>
              <a:t>Bz</a:t>
            </a:r>
            <a:endParaRPr lang="en-US" sz="18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  <a:buFont typeface="Arial" charset="0"/>
              <a:buChar char="•"/>
            </a:pPr>
            <a:endParaRPr lang="en-US" sz="23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  <a:buFont typeface="Arial" charset="0"/>
              <a:buChar char="•"/>
            </a:pPr>
            <a:r>
              <a:rPr lang="en-US" sz="2300" dirty="0">
                <a:solidFill>
                  <a:srgbClr val="002855"/>
                </a:solidFill>
                <a:latin typeface="Arial"/>
                <a:cs typeface="Arial"/>
              </a:rPr>
              <a:t>Linear Discriminator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Stochastic Approach to Sample the Event Space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10 Linear-Spaced Bins per Statistic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Event is Randomly Selected for Each Statistic</a:t>
            </a:r>
          </a:p>
          <a:p>
            <a:pPr lvl="1">
              <a:buClr>
                <a:srgbClr val="002855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Final Selection Made from Pool of 4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AA48D879-A391-2114-5358-DA4937EE9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 bwMode="auto">
          <a:xfrm>
            <a:off x="3985953" y="755966"/>
            <a:ext cx="5154397" cy="41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6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211" y="77523"/>
            <a:ext cx="61722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2855"/>
                </a:solidFill>
                <a:latin typeface="Arial"/>
                <a:cs typeface="Arial"/>
              </a:rPr>
              <a:t>Event Simulations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572" y="819149"/>
            <a:ext cx="5310312" cy="3440029"/>
          </a:xfrm>
          <a:prstGeom prst="rect">
            <a:avLst/>
          </a:prstGeom>
          <a:noFill/>
        </p:spPr>
        <p:txBody>
          <a:bodyPr lIns="91440" tIns="45720" rIns="91440" bIns="4572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855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30 Resulting Events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20 Training (66.67 %)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5 Validation (16.67 %)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5 Testing (16.67 %)</a:t>
            </a:r>
          </a:p>
          <a:p>
            <a:pPr>
              <a:buClr>
                <a:srgbClr val="002855"/>
              </a:buClr>
            </a:pPr>
            <a:endParaRPr lang="en-US" sz="18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</a:pPr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Categorization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Training Data Has Largest Spread in Each Parameter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Each Dataset Contains Varying Conditions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Quiescent Time/Small Storm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Moderate Storm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Large Storm</a:t>
            </a:r>
            <a:endParaRPr lang="en-US" sz="22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</a:pPr>
            <a:endParaRPr lang="en-US" sz="18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</a:pPr>
            <a:r>
              <a:rPr lang="en-US" sz="1800" dirty="0">
                <a:solidFill>
                  <a:srgbClr val="C00000"/>
                </a:solidFill>
                <a:latin typeface="Arial"/>
                <a:cs typeface="Arial"/>
              </a:rPr>
              <a:t>The simulation database will be made available to community (CIMI simulations currently running)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26363E4-E6F3-1153-C713-0B6B5BD91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16" y="210507"/>
            <a:ext cx="3232484" cy="48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2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918" y="85266"/>
            <a:ext cx="61722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2855"/>
                </a:solidFill>
                <a:latin typeface="Arial"/>
                <a:cs typeface="Arial"/>
              </a:rPr>
              <a:t>Omni-Directional Flux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819" y="809216"/>
            <a:ext cx="4117181" cy="3540361"/>
          </a:xfrm>
          <a:prstGeom prst="rect">
            <a:avLst/>
          </a:prstGeom>
          <a:noFill/>
        </p:spPr>
        <p:txBody>
          <a:bodyPr lIns="91440" tIns="45720" rIns="91440" bIns="4572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855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Directional-Differential Flux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(72,35,25,15)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Pitch Angle Distribution (72)</a:t>
            </a:r>
          </a:p>
          <a:p>
            <a:pPr>
              <a:buClr>
                <a:srgbClr val="002855"/>
              </a:buClr>
            </a:pPr>
            <a:endParaRPr lang="en-US" sz="1800" dirty="0">
              <a:solidFill>
                <a:srgbClr val="002855"/>
              </a:solidFill>
              <a:latin typeface="Arial"/>
              <a:cs typeface="Arial"/>
            </a:endParaRPr>
          </a:p>
          <a:p>
            <a:pPr>
              <a:buClr>
                <a:srgbClr val="002855"/>
              </a:buClr>
            </a:pPr>
            <a:r>
              <a:rPr lang="en-US" sz="1800" dirty="0">
                <a:solidFill>
                  <a:srgbClr val="002855"/>
                </a:solidFill>
                <a:latin typeface="Arial"/>
                <a:cs typeface="Arial"/>
              </a:rPr>
              <a:t>Omni-Directional-Differential Flux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Integration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Trapezoid Rule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RAM-SCB: 0-90 Deg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Computations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Spatial (MLT,R): 25*15 = 375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Epochs: 20*1,008 = 20,160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Energy (E): 35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Total: 20,160*375*35 = 265 M</a:t>
            </a:r>
          </a:p>
          <a:p>
            <a:pPr lvl="1">
              <a:buClr>
                <a:srgbClr val="002855"/>
              </a:buClr>
            </a:pPr>
            <a:r>
              <a:rPr lang="en-US" sz="1400" dirty="0">
                <a:solidFill>
                  <a:srgbClr val="002855"/>
                </a:solidFill>
                <a:latin typeface="Arial"/>
                <a:cs typeface="Arial"/>
              </a:rPr>
              <a:t>Increase Speed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Simplified Integration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Vectorized Multiplication</a:t>
            </a:r>
          </a:p>
          <a:p>
            <a:pPr lvl="2">
              <a:buClr>
                <a:srgbClr val="002855"/>
              </a:buClr>
            </a:pPr>
            <a:r>
              <a:rPr lang="en-US" sz="1000" dirty="0">
                <a:solidFill>
                  <a:srgbClr val="002855"/>
                </a:solidFill>
                <a:latin typeface="Arial"/>
                <a:cs typeface="Arial"/>
              </a:rPr>
              <a:t>Parallelized Each Epoch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4DA6E6-A0C5-B88B-9316-9008E3B26E64}"/>
                  </a:ext>
                </a:extLst>
              </p:cNvPr>
              <p:cNvSpPr txBox="1"/>
              <p:nvPr/>
            </p:nvSpPr>
            <p:spPr>
              <a:xfrm>
                <a:off x="5120685" y="1093402"/>
                <a:ext cx="2707482" cy="67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𝑜𝑚𝑛𝑖</m:t>
                          </m:r>
                        </m:sub>
                      </m:sSub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4DA6E6-A0C5-B88B-9316-9008E3B2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85" y="1093402"/>
                <a:ext cx="2707482" cy="670696"/>
              </a:xfrm>
              <a:prstGeom prst="rect">
                <a:avLst/>
              </a:prstGeom>
              <a:blipFill>
                <a:blip r:embed="rId2"/>
                <a:stretch>
                  <a:fillRect t="-51852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99789-A85E-A55A-9A50-7688C7B2FBC6}"/>
                  </a:ext>
                </a:extLst>
              </p:cNvPr>
              <p:cNvSpPr txBox="1"/>
              <p:nvPr/>
            </p:nvSpPr>
            <p:spPr>
              <a:xfrm>
                <a:off x="4512276" y="2952750"/>
                <a:ext cx="3924300" cy="4326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func>
                                    <m:func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000" i="1">
                                              <a:latin typeface="Cambria Math" panose="02040503050406030204" pitchFamily="18" charset="0"/>
                                            </a:rPr>
                                            <m:t>𝑃𝐴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000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0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func>
                                    <m:func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0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000" i="1">
                                              <a:latin typeface="Cambria Math" panose="02040503050406030204" pitchFamily="18" charset="0"/>
                                            </a:rPr>
                                            <m:t>𝑃𝐴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10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10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𝑃𝐴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00"/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99789-A85E-A55A-9A50-7688C7B2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276" y="2952750"/>
                <a:ext cx="3924300" cy="432619"/>
              </a:xfrm>
              <a:prstGeom prst="rect">
                <a:avLst/>
              </a:prstGeom>
              <a:blipFill>
                <a:blip r:embed="rId3"/>
                <a:stretch>
                  <a:fillRect l="-7419" t="-108571" b="-17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2052B7-1593-0840-5365-675DA4DB69E4}"/>
                  </a:ext>
                </a:extLst>
              </p:cNvPr>
              <p:cNvSpPr txBox="1"/>
              <p:nvPr/>
            </p:nvSpPr>
            <p:spPr>
              <a:xfrm>
                <a:off x="4569426" y="2015908"/>
                <a:ext cx="3810000" cy="639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⟹ </m:t>
                      </m:r>
                      <m:sSub>
                        <m:sSubPr>
                          <m:ctrlPr>
                            <a:rPr lang="en-US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𝑜𝑚𝑛𝑖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limLoc m:val="undOvr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nary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2052B7-1593-0840-5365-675DA4DB6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426" y="2015908"/>
                <a:ext cx="3810000" cy="639342"/>
              </a:xfrm>
              <a:prstGeom prst="rect">
                <a:avLst/>
              </a:prstGeom>
              <a:blipFill>
                <a:blip r:embed="rId4"/>
                <a:stretch>
                  <a:fillRect l="-15000" t="-98077" b="-1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6DC713-DB56-7D80-12A3-40A60CB27C52}"/>
              </a:ext>
            </a:extLst>
          </p:cNvPr>
          <p:cNvCxnSpPr>
            <a:cxnSpLocks/>
          </p:cNvCxnSpPr>
          <p:nvPr/>
        </p:nvCxnSpPr>
        <p:spPr>
          <a:xfrm>
            <a:off x="6569676" y="2150269"/>
            <a:ext cx="148259" cy="129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70E1C-60AB-B380-9220-F3AC70AE984E}"/>
              </a:ext>
            </a:extLst>
          </p:cNvPr>
          <p:cNvCxnSpPr>
            <a:cxnSpLocks/>
          </p:cNvCxnSpPr>
          <p:nvPr/>
        </p:nvCxnSpPr>
        <p:spPr>
          <a:xfrm>
            <a:off x="7407876" y="2419350"/>
            <a:ext cx="72059" cy="70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82711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1213</TotalTime>
  <Words>596</Words>
  <Application>Microsoft Macintosh PowerPoint</Application>
  <PresentationFormat>On-screen Show (16:9)</PresentationFormat>
  <Paragraphs>127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 Math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Improvement of CIMI Model for Uncertainty Quantification at CCMC Piyush M. Mehta, Alfredo Cruz, Smriti Nandan Paul, and Richard J. Licata West Virginia University  CCMC/CIMI Collaborators: Yihua Zheng, Mei-Ching Fok, and Christian Ferradas Alva  LANL/RAM-SCB Collaborators: Steve Morley and Humberto Godinez </vt:lpstr>
      <vt:lpstr>Motivation</vt:lpstr>
      <vt:lpstr>Demonstration: Thermosphere Density</vt:lpstr>
      <vt:lpstr>Thermosphere: PCA+LSTM</vt:lpstr>
      <vt:lpstr>Emulation</vt:lpstr>
      <vt:lpstr>Forecasting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Manager/>
  <Company>West Virginia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Piyush Mehta</cp:lastModifiedBy>
  <cp:revision>27</cp:revision>
  <cp:lastPrinted>2011-03-15T19:57:48Z</cp:lastPrinted>
  <dcterms:created xsi:type="dcterms:W3CDTF">2011-03-24T20:59:43Z</dcterms:created>
  <dcterms:modified xsi:type="dcterms:W3CDTF">2022-06-09T14:07:15Z</dcterms:modified>
  <cp:category/>
</cp:coreProperties>
</file>