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18"/>
  </p:notesMasterIdLst>
  <p:sldIdLst>
    <p:sldId id="256" r:id="rId2"/>
    <p:sldId id="286" r:id="rId3"/>
    <p:sldId id="274" r:id="rId4"/>
    <p:sldId id="304" r:id="rId5"/>
    <p:sldId id="305" r:id="rId6"/>
    <p:sldId id="306" r:id="rId7"/>
    <p:sldId id="307" r:id="rId8"/>
    <p:sldId id="308" r:id="rId9"/>
    <p:sldId id="309" r:id="rId10"/>
    <p:sldId id="283" r:id="rId11"/>
    <p:sldId id="284" r:id="rId12"/>
    <p:sldId id="310" r:id="rId13"/>
    <p:sldId id="311" r:id="rId14"/>
    <p:sldId id="298" r:id="rId15"/>
    <p:sldId id="301" r:id="rId16"/>
    <p:sldId id="31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p:scale>
          <a:sx n="62" d="100"/>
          <a:sy n="62" d="100"/>
        </p:scale>
        <p:origin x="83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BB8BC-FA42-4366-81DA-CDA52BE74F56}"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467D2-A7CA-4A73-94B4-785D59A85C69}" type="slidenum">
              <a:rPr lang="en-US" smtClean="0"/>
              <a:t>‹#›</a:t>
            </a:fld>
            <a:endParaRPr lang="en-US"/>
          </a:p>
        </p:txBody>
      </p:sp>
    </p:spTree>
    <p:extLst>
      <p:ext uri="{BB962C8B-B14F-4D97-AF65-F5344CB8AC3E}">
        <p14:creationId xmlns:p14="http://schemas.microsoft.com/office/powerpoint/2010/main" val="2550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hitehouse.gov/wp-content/uploads/2019/03/National-Space-Weather-Strategy-and-Action-Plan-2019.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nsf.gov/funding/pgm_summ.jsp?pims_id=505758" TargetMode="External"/><Relationship Id="rId4" Type="http://schemas.openxmlformats.org/officeDocument/2006/relationships/hyperlink" Target="https://www.nitrd.gov/nsc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Motivated by the White House </a:t>
            </a:r>
            <a:r>
              <a:rPr lang="en-US" sz="1200" b="0" i="0" u="none" strike="noStrike" kern="1200" dirty="0">
                <a:solidFill>
                  <a:schemeClr val="tx1"/>
                </a:solidFill>
                <a:effectLst/>
                <a:latin typeface="+mn-lt"/>
                <a:ea typeface="+mn-ea"/>
                <a:cs typeface="+mn-cs"/>
                <a:hlinkClick r:id="rId3"/>
              </a:rPr>
              <a:t>National Space Weather Strategy and Action Plan</a:t>
            </a:r>
            <a:r>
              <a:rPr lang="en-US" sz="1200" b="0" i="0" u="none" strike="noStrike" kern="120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hlinkClick r:id="rId4"/>
              </a:rPr>
              <a:t>National Strategic Computing Initiative</a:t>
            </a:r>
            <a:r>
              <a:rPr lang="en-US" sz="1200" b="0" i="0" u="none" strike="noStrike" kern="1200" dirty="0">
                <a:solidFill>
                  <a:schemeClr val="tx1"/>
                </a:solidFill>
                <a:effectLst/>
                <a:latin typeface="+mn-lt"/>
                <a:ea typeface="+mn-ea"/>
                <a:cs typeface="+mn-cs"/>
              </a:rPr>
              <a:t>, NSF and NASA created the </a:t>
            </a:r>
            <a:r>
              <a:rPr lang="en-US" sz="1200" b="0" i="0" u="none" strike="noStrike" kern="1200" dirty="0">
                <a:solidFill>
                  <a:schemeClr val="tx1"/>
                </a:solidFill>
                <a:effectLst/>
                <a:latin typeface="+mn-lt"/>
                <a:ea typeface="+mn-ea"/>
                <a:cs typeface="+mn-cs"/>
                <a:hlinkClick r:id="rId5"/>
              </a:rPr>
              <a:t>Space Weather with Quantified Uncertainties program</a:t>
            </a:r>
            <a:r>
              <a:rPr lang="en-US" sz="1200" b="0" i="0" u="none" strike="noStrike" kern="1200" dirty="0">
                <a:solidFill>
                  <a:schemeClr val="tx1"/>
                </a:solidFill>
                <a:effectLst/>
                <a:latin typeface="+mn-lt"/>
                <a:ea typeface="+mn-ea"/>
                <a:cs typeface="+mn-cs"/>
              </a:rPr>
              <a:t>. The program brings together teams from across scientific disciplines to advance the latest statistical analysis and high-performance computing methods within the field of space weather modeling. The products of these awards will enable the operational organizations to improve operational models and space weather predictions.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All software developed as a result of this award will be made available by the awardee free of charge for non-commercial use; codes widely available to be used and further improved upon by the global space weather modeling community as physics/data assimilation improve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EB3863A0-0987-0A49-88B5-AF074EBDA77F}" type="slidenum">
              <a:rPr lang="en-US" smtClean="0"/>
              <a:t>12</a:t>
            </a:fld>
            <a:endParaRPr lang="en-US"/>
          </a:p>
        </p:txBody>
      </p:sp>
    </p:spTree>
    <p:extLst>
      <p:ext uri="{BB962C8B-B14F-4D97-AF65-F5344CB8AC3E}">
        <p14:creationId xmlns:p14="http://schemas.microsoft.com/office/powerpoint/2010/main" val="2483357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16FE35-3413-4EC5-A9A8-11F02110B60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1136559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407166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213905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375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85650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F16FE35-3413-4EC5-A9A8-11F02110B601}"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1232645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F16FE35-3413-4EC5-A9A8-11F02110B601}"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655036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6FE35-3413-4EC5-A9A8-11F02110B60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4122054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6FE35-3413-4EC5-A9A8-11F02110B60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3700120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5D8B7-827F-47A5-9100-E0E4D3A00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D6B42-3EEC-4AA5-A23C-85BC8E3B6E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C6BEC-A853-4B32-99B3-33DA66F4FDF0}"/>
              </a:ext>
            </a:extLst>
          </p:cNvPr>
          <p:cNvSpPr>
            <a:spLocks noGrp="1"/>
          </p:cNvSpPr>
          <p:nvPr>
            <p:ph type="dt" sz="half" idx="10"/>
          </p:nvPr>
        </p:nvSpPr>
        <p:spPr/>
        <p:txBody>
          <a:bodyPr/>
          <a:lstStyle/>
          <a:p>
            <a:fld id="{5F16FE35-3413-4EC5-A9A8-11F02110B601}" type="datetimeFigureOut">
              <a:rPr lang="en-US" smtClean="0"/>
              <a:t>6/8/2022</a:t>
            </a:fld>
            <a:endParaRPr lang="en-US"/>
          </a:p>
        </p:txBody>
      </p:sp>
      <p:sp>
        <p:nvSpPr>
          <p:cNvPr id="5" name="Footer Placeholder 4">
            <a:extLst>
              <a:ext uri="{FF2B5EF4-FFF2-40B4-BE49-F238E27FC236}">
                <a16:creationId xmlns:a16="http://schemas.microsoft.com/office/drawing/2014/main" id="{F3EFC599-86B5-426E-8D5F-D414D7FD2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691E4-3B14-44A2-94D5-3556EF4CFA64}"/>
              </a:ext>
            </a:extLst>
          </p:cNvPr>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3433195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6FE35-3413-4EC5-A9A8-11F02110B60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260272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16FE35-3413-4EC5-A9A8-11F02110B60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126280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14270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16FE35-3413-4EC5-A9A8-11F02110B601}" type="datetimeFigureOut">
              <a:rPr lang="en-US" smtClean="0"/>
              <a:t>6/8/2022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150257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16FE35-3413-4EC5-A9A8-11F02110B601}"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3838883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F16FE35-3413-4EC5-A9A8-11F02110B601}" type="datetimeFigureOut">
              <a:rPr lang="en-US" smtClean="0"/>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388252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941483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16FE35-3413-4EC5-A9A8-11F02110B60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B45DE-2133-4637-BE69-F4D9CA1B97EF}" type="slidenum">
              <a:rPr lang="en-US" smtClean="0"/>
              <a:t>‹#›</a:t>
            </a:fld>
            <a:endParaRPr lang="en-US"/>
          </a:p>
        </p:txBody>
      </p:sp>
    </p:spTree>
    <p:extLst>
      <p:ext uri="{BB962C8B-B14F-4D97-AF65-F5344CB8AC3E}">
        <p14:creationId xmlns:p14="http://schemas.microsoft.com/office/powerpoint/2010/main" val="1503609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2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F16FE35-3413-4EC5-A9A8-11F02110B601}" type="datetimeFigureOut">
              <a:rPr lang="en-US" smtClean="0"/>
              <a:t>6/8/2022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235B45DE-2133-4637-BE69-F4D9CA1B97EF}" type="slidenum">
              <a:rPr lang="en-US" smtClean="0"/>
              <a:t>‹#›</a:t>
            </a:fld>
            <a:endParaRPr lang="en-US"/>
          </a:p>
        </p:txBody>
      </p:sp>
    </p:spTree>
    <p:extLst>
      <p:ext uri="{BB962C8B-B14F-4D97-AF65-F5344CB8AC3E}">
        <p14:creationId xmlns:p14="http://schemas.microsoft.com/office/powerpoint/2010/main" val="35955661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pec.org/hpc2021" TargetMode="Externa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EEEBD-CBB3-489C-A953-458137A42FC7}"/>
              </a:ext>
            </a:extLst>
          </p:cNvPr>
          <p:cNvSpPr txBox="1"/>
          <p:nvPr/>
        </p:nvSpPr>
        <p:spPr>
          <a:xfrm>
            <a:off x="871010" y="1356499"/>
            <a:ext cx="943110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r>
              <a:rPr lang="en-US" b="1" dirty="0">
                <a:solidFill>
                  <a:schemeClr val="tx1"/>
                </a:solidFill>
              </a:rPr>
              <a:t>Improving Space Weather Predictions with Data-Driven Models of the Solar Atmosphere and Inner Heliosphere</a:t>
            </a:r>
            <a:endParaRPr kumimoji="0" lang="en-US" b="1" i="0" u="none" strike="noStrike" cap="none" spc="0" normalizeH="0" baseline="0" dirty="0">
              <a:ln>
                <a:noFill/>
              </a:ln>
              <a:solidFill>
                <a:schemeClr val="tx1"/>
              </a:solidFill>
              <a:effectLst/>
              <a:uFillTx/>
              <a:sym typeface="Helvetica Light"/>
            </a:endParaRPr>
          </a:p>
        </p:txBody>
      </p:sp>
      <p:sp>
        <p:nvSpPr>
          <p:cNvPr id="5" name="TextBox 5">
            <a:extLst>
              <a:ext uri="{FF2B5EF4-FFF2-40B4-BE49-F238E27FC236}">
                <a16:creationId xmlns:a16="http://schemas.microsoft.com/office/drawing/2014/main" id="{E4D9B885-ED0D-4BA2-8288-C01D7C38847B}"/>
              </a:ext>
            </a:extLst>
          </p:cNvPr>
          <p:cNvSpPr txBox="1"/>
          <p:nvPr/>
        </p:nvSpPr>
        <p:spPr>
          <a:xfrm>
            <a:off x="1565383" y="3058340"/>
            <a:ext cx="8407082"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chemeClr val="accent1">
                    <a:lumMod val="50000"/>
                  </a:schemeClr>
                </a:solidFill>
                <a:effectLst/>
                <a:uFillTx/>
                <a:cs typeface="Times New Roman" panose="02020603050405020304" pitchFamily="18" charset="0"/>
                <a:sym typeface="Helvetica Light"/>
              </a:rPr>
              <a:t>Team members: Nikolai </a:t>
            </a:r>
            <a:r>
              <a:rPr kumimoji="0" lang="en-US" sz="1800" b="1" i="0" u="none" strike="noStrike" cap="none" spc="0" normalizeH="0" baseline="0" dirty="0" err="1" smtClean="0">
                <a:ln>
                  <a:noFill/>
                </a:ln>
                <a:solidFill>
                  <a:schemeClr val="accent1">
                    <a:lumMod val="50000"/>
                  </a:schemeClr>
                </a:solidFill>
                <a:effectLst/>
                <a:uFillTx/>
                <a:cs typeface="Times New Roman" panose="02020603050405020304" pitchFamily="18" charset="0"/>
                <a:sym typeface="Helvetica Light"/>
              </a:rPr>
              <a:t>Pogorelov</a:t>
            </a:r>
            <a:r>
              <a:rPr lang="en-US" sz="1800" b="1" dirty="0" smtClean="0">
                <a:solidFill>
                  <a:schemeClr val="accent1">
                    <a:lumMod val="50000"/>
                  </a:schemeClr>
                </a:solidFill>
                <a:cs typeface="Times New Roman" panose="02020603050405020304" pitchFamily="18" charset="0"/>
              </a:rPr>
              <a:t>, </a:t>
            </a:r>
            <a:r>
              <a:rPr lang="en-US" sz="1800" b="1" dirty="0" smtClean="0">
                <a:solidFill>
                  <a:schemeClr val="accent1">
                    <a:lumMod val="50000"/>
                  </a:schemeClr>
                </a:solidFill>
                <a:cs typeface="Times New Roman" panose="02020603050405020304" pitchFamily="18" charset="0"/>
              </a:rPr>
              <a:t>Tae Kim, </a:t>
            </a:r>
            <a:r>
              <a:rPr lang="en-US" sz="1800" b="1" dirty="0" err="1" smtClean="0">
                <a:solidFill>
                  <a:schemeClr val="accent1">
                    <a:lumMod val="50000"/>
                  </a:schemeClr>
                </a:solidFill>
                <a:cs typeface="Times New Roman" panose="02020603050405020304" pitchFamily="18" charset="0"/>
              </a:rPr>
              <a:t>Talwinder</a:t>
            </a:r>
            <a:r>
              <a:rPr lang="en-US" sz="1800" b="1" dirty="0" smtClean="0">
                <a:solidFill>
                  <a:schemeClr val="accent1">
                    <a:lumMod val="50000"/>
                  </a:schemeClr>
                </a:solidFill>
                <a:cs typeface="Times New Roman" panose="02020603050405020304" pitchFamily="18" charset="0"/>
              </a:rPr>
              <a:t> Singh, Mehmet </a:t>
            </a:r>
            <a:r>
              <a:rPr lang="en-US" sz="1800" b="1" dirty="0" err="1" smtClean="0">
                <a:solidFill>
                  <a:schemeClr val="accent1">
                    <a:lumMod val="50000"/>
                  </a:schemeClr>
                </a:solidFill>
                <a:cs typeface="Times New Roman" panose="02020603050405020304" pitchFamily="18" charset="0"/>
              </a:rPr>
              <a:t>Yalim</a:t>
            </a:r>
            <a:endParaRPr lang="en-US" sz="1800" b="1" dirty="0" smtClean="0">
              <a:solidFill>
                <a:schemeClr val="accent1">
                  <a:lumMod val="50000"/>
                </a:schemeClr>
              </a:solidFill>
              <a:cs typeface="Times New Roman" panose="02020603050405020304" pitchFamily="18" charset="0"/>
            </a:endParaRPr>
          </a:p>
          <a:p>
            <a:pPr marL="0" marR="0" indent="0" algn="ctr" defTabSz="584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chemeClr val="accent1">
                    <a:lumMod val="50000"/>
                  </a:schemeClr>
                </a:solidFill>
                <a:effectLst/>
                <a:uFillTx/>
                <a:cs typeface="Times New Roman" panose="02020603050405020304" pitchFamily="18" charset="0"/>
                <a:sym typeface="Helvetica Light"/>
              </a:rPr>
              <a:t>The </a:t>
            </a:r>
            <a:r>
              <a:rPr kumimoji="0" lang="en-US" sz="1800" b="1" i="0" u="none" strike="noStrike" cap="none" spc="0" normalizeH="0" baseline="0" dirty="0">
                <a:ln>
                  <a:noFill/>
                </a:ln>
                <a:solidFill>
                  <a:schemeClr val="accent1">
                    <a:lumMod val="50000"/>
                  </a:schemeClr>
                </a:solidFill>
                <a:effectLst/>
                <a:uFillTx/>
                <a:cs typeface="Times New Roman" panose="02020603050405020304" pitchFamily="18" charset="0"/>
                <a:sym typeface="Helvetica Light"/>
              </a:rPr>
              <a:t>University of Alabama in Huntsville</a:t>
            </a:r>
          </a:p>
          <a:p>
            <a:r>
              <a:rPr lang="en-US" sz="1800" b="1" dirty="0" smtClean="0">
                <a:solidFill>
                  <a:schemeClr val="accent1">
                    <a:lumMod val="50000"/>
                  </a:schemeClr>
                </a:solidFill>
                <a:cs typeface="Times New Roman" panose="02020603050405020304" pitchFamily="18" charset="0"/>
              </a:rPr>
              <a:t>Charles </a:t>
            </a:r>
            <a:r>
              <a:rPr lang="en-US" sz="1800" b="1" dirty="0">
                <a:solidFill>
                  <a:schemeClr val="accent1">
                    <a:lumMod val="50000"/>
                  </a:schemeClr>
                </a:solidFill>
                <a:cs typeface="Times New Roman" panose="02020603050405020304" pitchFamily="18" charset="0"/>
              </a:rPr>
              <a:t>N. </a:t>
            </a:r>
            <a:r>
              <a:rPr lang="en-US" sz="1800" b="1" dirty="0" err="1">
                <a:solidFill>
                  <a:schemeClr val="accent1">
                    <a:lumMod val="50000"/>
                  </a:schemeClr>
                </a:solidFill>
                <a:cs typeface="Times New Roman" panose="02020603050405020304" pitchFamily="18" charset="0"/>
              </a:rPr>
              <a:t>Arge</a:t>
            </a:r>
            <a:r>
              <a:rPr lang="en-US" sz="1800" b="1" dirty="0">
                <a:solidFill>
                  <a:schemeClr val="accent1">
                    <a:lumMod val="50000"/>
                  </a:schemeClr>
                </a:solidFill>
                <a:cs typeface="Times New Roman" panose="02020603050405020304" pitchFamily="18" charset="0"/>
              </a:rPr>
              <a:t>, Shaela </a:t>
            </a:r>
            <a:r>
              <a:rPr lang="en-US" sz="1800" b="1" dirty="0" smtClean="0">
                <a:solidFill>
                  <a:schemeClr val="accent1">
                    <a:lumMod val="50000"/>
                  </a:schemeClr>
                </a:solidFill>
                <a:cs typeface="Times New Roman" panose="02020603050405020304" pitchFamily="18" charset="0"/>
              </a:rPr>
              <a:t>Jones-</a:t>
            </a:r>
            <a:r>
              <a:rPr lang="en-US" sz="1800" b="1" dirty="0" err="1" smtClean="0">
                <a:solidFill>
                  <a:schemeClr val="accent1">
                    <a:lumMod val="50000"/>
                  </a:schemeClr>
                </a:solidFill>
                <a:cs typeface="Times New Roman" panose="02020603050405020304" pitchFamily="18" charset="0"/>
              </a:rPr>
              <a:t>Mecholsky</a:t>
            </a:r>
            <a:r>
              <a:rPr lang="en-US" sz="1800" b="1" dirty="0" smtClean="0">
                <a:solidFill>
                  <a:schemeClr val="accent1">
                    <a:lumMod val="50000"/>
                  </a:schemeClr>
                </a:solidFill>
                <a:cs typeface="Times New Roman" panose="02020603050405020304" pitchFamily="18" charset="0"/>
              </a:rPr>
              <a:t>, </a:t>
            </a:r>
            <a:r>
              <a:rPr lang="en-US" sz="1800" b="1" dirty="0">
                <a:solidFill>
                  <a:schemeClr val="accent1">
                    <a:lumMod val="50000"/>
                  </a:schemeClr>
                </a:solidFill>
                <a:cs typeface="Times New Roman" panose="02020603050405020304" pitchFamily="18" charset="0"/>
              </a:rPr>
              <a:t>Goddard Space Flight </a:t>
            </a:r>
            <a:r>
              <a:rPr lang="en-US" sz="1800" b="1" dirty="0" smtClean="0">
                <a:solidFill>
                  <a:schemeClr val="accent1">
                    <a:lumMod val="50000"/>
                  </a:schemeClr>
                </a:solidFill>
                <a:cs typeface="Times New Roman" panose="02020603050405020304" pitchFamily="18" charset="0"/>
              </a:rPr>
              <a:t>Center</a:t>
            </a:r>
          </a:p>
          <a:p>
            <a:r>
              <a:rPr lang="en-US" sz="1800" b="1" dirty="0">
                <a:solidFill>
                  <a:schemeClr val="accent1">
                    <a:lumMod val="50000"/>
                  </a:schemeClr>
                </a:solidFill>
                <a:cs typeface="Times New Roman" panose="02020603050405020304" pitchFamily="18" charset="0"/>
              </a:rPr>
              <a:t>Jon Linker, Ronald Caplan, </a:t>
            </a:r>
            <a:r>
              <a:rPr lang="en-US" sz="1800" b="1" dirty="0" smtClean="0">
                <a:solidFill>
                  <a:schemeClr val="accent1">
                    <a:lumMod val="50000"/>
                  </a:schemeClr>
                </a:solidFill>
                <a:cs typeface="Times New Roman" panose="02020603050405020304" pitchFamily="18" charset="0"/>
              </a:rPr>
              <a:t>Cooper Downs, Predictive </a:t>
            </a:r>
            <a:r>
              <a:rPr lang="en-US" sz="1800" b="1" dirty="0">
                <a:solidFill>
                  <a:schemeClr val="accent1">
                    <a:lumMod val="50000"/>
                  </a:schemeClr>
                </a:solidFill>
                <a:cs typeface="Times New Roman" panose="02020603050405020304" pitchFamily="18" charset="0"/>
              </a:rPr>
              <a:t>Science Inc.</a:t>
            </a:r>
          </a:p>
          <a:p>
            <a:r>
              <a:rPr lang="en-US" sz="1800" b="1" dirty="0" smtClean="0">
                <a:solidFill>
                  <a:schemeClr val="accent1">
                    <a:lumMod val="50000"/>
                  </a:schemeClr>
                </a:solidFill>
                <a:cs typeface="Times New Roman" panose="02020603050405020304" pitchFamily="18" charset="0"/>
              </a:rPr>
              <a:t>Phillip </a:t>
            </a:r>
            <a:r>
              <a:rPr lang="en-US" sz="1800" b="1" dirty="0" err="1">
                <a:solidFill>
                  <a:schemeClr val="accent1">
                    <a:lumMod val="50000"/>
                  </a:schemeClr>
                </a:solidFill>
                <a:cs typeface="Times New Roman" panose="02020603050405020304" pitchFamily="18" charset="0"/>
              </a:rPr>
              <a:t>Colella</a:t>
            </a:r>
            <a:r>
              <a:rPr lang="en-US" sz="1800" b="1" dirty="0">
                <a:solidFill>
                  <a:schemeClr val="accent1">
                    <a:lumMod val="50000"/>
                  </a:schemeClr>
                </a:solidFill>
                <a:cs typeface="Times New Roman" panose="02020603050405020304" pitchFamily="18" charset="0"/>
              </a:rPr>
              <a:t>, Brian Van </a:t>
            </a:r>
            <a:r>
              <a:rPr lang="en-US" sz="1800" b="1" dirty="0" err="1">
                <a:solidFill>
                  <a:schemeClr val="accent1">
                    <a:lumMod val="50000"/>
                  </a:schemeClr>
                </a:solidFill>
                <a:cs typeface="Times New Roman" panose="02020603050405020304" pitchFamily="18" charset="0"/>
              </a:rPr>
              <a:t>Straalen</a:t>
            </a:r>
            <a:r>
              <a:rPr lang="en-US" sz="1800" b="1" dirty="0">
                <a:solidFill>
                  <a:schemeClr val="accent1">
                    <a:lumMod val="50000"/>
                  </a:schemeClr>
                </a:solidFill>
                <a:cs typeface="Times New Roman" panose="02020603050405020304" pitchFamily="18" charset="0"/>
              </a:rPr>
              <a:t>, Lawrence Berkeley National </a:t>
            </a:r>
            <a:r>
              <a:rPr lang="en-US" sz="1800" b="1" dirty="0" smtClean="0">
                <a:solidFill>
                  <a:schemeClr val="accent1">
                    <a:lumMod val="50000"/>
                  </a:schemeClr>
                </a:solidFill>
                <a:cs typeface="Times New Roman" panose="02020603050405020304" pitchFamily="18" charset="0"/>
              </a:rPr>
              <a:t>Laboratory</a:t>
            </a:r>
          </a:p>
          <a:p>
            <a:r>
              <a:rPr lang="en-US" sz="1800" b="1" dirty="0">
                <a:solidFill>
                  <a:schemeClr val="accent1">
                    <a:lumMod val="50000"/>
                  </a:schemeClr>
                </a:solidFill>
                <a:cs typeface="Times New Roman" panose="02020603050405020304" pitchFamily="18" charset="0"/>
              </a:rPr>
              <a:t>Lisa Upton, Southwest Research Institute</a:t>
            </a:r>
          </a:p>
          <a:p>
            <a:r>
              <a:rPr lang="en-US" sz="1800" b="1" dirty="0" smtClean="0">
                <a:solidFill>
                  <a:schemeClr val="accent1">
                    <a:lumMod val="50000"/>
                  </a:schemeClr>
                </a:solidFill>
                <a:cs typeface="Times New Roman" panose="02020603050405020304" pitchFamily="18" charset="0"/>
              </a:rPr>
              <a:t>Carl </a:t>
            </a:r>
            <a:r>
              <a:rPr lang="en-US" sz="1800" b="1" dirty="0" err="1" smtClean="0">
                <a:solidFill>
                  <a:schemeClr val="accent1">
                    <a:lumMod val="50000"/>
                  </a:schemeClr>
                </a:solidFill>
                <a:cs typeface="Times New Roman" panose="02020603050405020304" pitchFamily="18" charset="0"/>
              </a:rPr>
              <a:t>Henney</a:t>
            </a:r>
            <a:r>
              <a:rPr lang="en-US" sz="1800" b="1" dirty="0" smtClean="0">
                <a:solidFill>
                  <a:schemeClr val="accent1">
                    <a:lumMod val="50000"/>
                  </a:schemeClr>
                </a:solidFill>
                <a:cs typeface="Times New Roman" panose="02020603050405020304" pitchFamily="18" charset="0"/>
              </a:rPr>
              <a:t>, Air Force Research Laboratory</a:t>
            </a:r>
            <a:endParaRPr lang="en-US" sz="1800" b="1" dirty="0">
              <a:solidFill>
                <a:schemeClr val="accent1">
                  <a:lumMod val="50000"/>
                </a:schemeClr>
              </a:solidFill>
              <a:cs typeface="Times New Roman" panose="02020603050405020304" pitchFamily="18" charset="0"/>
            </a:endParaRPr>
          </a:p>
          <a:p>
            <a:r>
              <a:rPr lang="en-US" sz="1800" b="1" baseline="0" dirty="0" smtClean="0">
                <a:solidFill>
                  <a:schemeClr val="accent1">
                    <a:lumMod val="50000"/>
                  </a:schemeClr>
                </a:solidFill>
                <a:cs typeface="Times New Roman" panose="02020603050405020304" pitchFamily="18" charset="0"/>
              </a:rPr>
              <a:t>Students: </a:t>
            </a:r>
            <a:r>
              <a:rPr lang="en-US" sz="1800" b="1" dirty="0">
                <a:solidFill>
                  <a:schemeClr val="accent1">
                    <a:lumMod val="50000"/>
                  </a:schemeClr>
                </a:solidFill>
                <a:cs typeface="Times New Roman" panose="02020603050405020304" pitchFamily="18" charset="0"/>
              </a:rPr>
              <a:t>Dinesh </a:t>
            </a:r>
            <a:r>
              <a:rPr lang="en-US" sz="1800" b="1" dirty="0" err="1">
                <a:solidFill>
                  <a:schemeClr val="accent1">
                    <a:lumMod val="50000"/>
                  </a:schemeClr>
                </a:solidFill>
                <a:cs typeface="Times New Roman" panose="02020603050405020304" pitchFamily="18" charset="0"/>
              </a:rPr>
              <a:t>Hegde</a:t>
            </a:r>
            <a:r>
              <a:rPr lang="en-US" sz="1800" b="1" dirty="0">
                <a:solidFill>
                  <a:schemeClr val="accent1">
                    <a:lumMod val="50000"/>
                  </a:schemeClr>
                </a:solidFill>
                <a:cs typeface="Times New Roman" panose="02020603050405020304" pitchFamily="18" charset="0"/>
              </a:rPr>
              <a:t>, Syed Raza</a:t>
            </a:r>
          </a:p>
          <a:p>
            <a:pPr marL="0" marR="0" indent="0" algn="ctr" defTabSz="58420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chemeClr val="accent1">
                  <a:lumMod val="50000"/>
                </a:schemeClr>
              </a:solidFill>
              <a:effectLst/>
              <a:uFillTx/>
              <a:cs typeface="Times New Roman" panose="02020603050405020304" pitchFamily="18" charset="0"/>
              <a:sym typeface="Helvetica Light"/>
            </a:endParaRPr>
          </a:p>
        </p:txBody>
      </p:sp>
      <p:grpSp>
        <p:nvGrpSpPr>
          <p:cNvPr id="6" name="Group 5">
            <a:extLst>
              <a:ext uri="{FF2B5EF4-FFF2-40B4-BE49-F238E27FC236}">
                <a16:creationId xmlns:a16="http://schemas.microsoft.com/office/drawing/2014/main" id="{09D901F5-F9A3-4B8E-B947-B433BEF50CCC}"/>
              </a:ext>
            </a:extLst>
          </p:cNvPr>
          <p:cNvGrpSpPr/>
          <p:nvPr/>
        </p:nvGrpSpPr>
        <p:grpSpPr>
          <a:xfrm>
            <a:off x="2265879" y="5642407"/>
            <a:ext cx="6288841" cy="778714"/>
            <a:chOff x="0" y="0"/>
            <a:chExt cx="8872042" cy="1078993"/>
          </a:xfrm>
        </p:grpSpPr>
        <p:grpSp>
          <p:nvGrpSpPr>
            <p:cNvPr id="12" name="Group 11">
              <a:extLst>
                <a:ext uri="{FF2B5EF4-FFF2-40B4-BE49-F238E27FC236}">
                  <a16:creationId xmlns:a16="http://schemas.microsoft.com/office/drawing/2014/main" id="{D85FD72E-EA5C-43F1-83A9-8A6ADE74A866}"/>
                </a:ext>
              </a:extLst>
            </p:cNvPr>
            <p:cNvGrpSpPr/>
            <p:nvPr/>
          </p:nvGrpSpPr>
          <p:grpSpPr>
            <a:xfrm>
              <a:off x="3569094" y="0"/>
              <a:ext cx="1970456" cy="1078993"/>
              <a:chOff x="0" y="0"/>
              <a:chExt cx="1970454" cy="1078992"/>
            </a:xfrm>
          </p:grpSpPr>
          <p:pic>
            <p:nvPicPr>
              <p:cNvPr id="15" name="image2.jpeg">
                <a:extLst>
                  <a:ext uri="{FF2B5EF4-FFF2-40B4-BE49-F238E27FC236}">
                    <a16:creationId xmlns:a16="http://schemas.microsoft.com/office/drawing/2014/main" id="{E4B8887A-75D4-4A04-8BC7-AE97A3009E20}"/>
                  </a:ext>
                </a:extLst>
              </p:cNvPr>
              <p:cNvPicPr>
                <a:picLocks noChangeAspect="1"/>
              </p:cNvPicPr>
              <p:nvPr/>
            </p:nvPicPr>
            <p:blipFill>
              <a:blip r:embed="rId2"/>
              <a:stretch>
                <a:fillRect/>
              </a:stretch>
            </p:blipFill>
            <p:spPr>
              <a:xfrm>
                <a:off x="0" y="24555"/>
                <a:ext cx="1219197" cy="1029881"/>
              </a:xfrm>
              <a:prstGeom prst="rect">
                <a:avLst/>
              </a:prstGeom>
              <a:ln w="12700" cap="flat">
                <a:noFill/>
                <a:miter lim="400000"/>
              </a:ln>
              <a:effectLst/>
            </p:spPr>
          </p:pic>
          <p:pic>
            <p:nvPicPr>
              <p:cNvPr id="16" name="image1.jpg">
                <a:extLst>
                  <a:ext uri="{FF2B5EF4-FFF2-40B4-BE49-F238E27FC236}">
                    <a16:creationId xmlns:a16="http://schemas.microsoft.com/office/drawing/2014/main" id="{8A9E51DC-B772-4B7B-A2E1-720DD85A41FB}"/>
                  </a:ext>
                </a:extLst>
              </p:cNvPr>
              <p:cNvPicPr>
                <a:picLocks noChangeAspect="1"/>
              </p:cNvPicPr>
              <p:nvPr/>
            </p:nvPicPr>
            <p:blipFill>
              <a:blip r:embed="rId3"/>
              <a:stretch>
                <a:fillRect/>
              </a:stretch>
            </p:blipFill>
            <p:spPr>
              <a:xfrm>
                <a:off x="1372858" y="0"/>
                <a:ext cx="597596" cy="1078992"/>
              </a:xfrm>
              <a:prstGeom prst="rect">
                <a:avLst/>
              </a:prstGeom>
              <a:ln w="12700" cap="flat">
                <a:noFill/>
                <a:miter lim="400000"/>
              </a:ln>
              <a:effectLst/>
            </p:spPr>
          </p:pic>
        </p:grpSp>
        <p:pic>
          <p:nvPicPr>
            <p:cNvPr id="13" name="PSI_logo.png">
              <a:extLst>
                <a:ext uri="{FF2B5EF4-FFF2-40B4-BE49-F238E27FC236}">
                  <a16:creationId xmlns:a16="http://schemas.microsoft.com/office/drawing/2014/main" id="{6D7A5B7C-97F5-453D-8EBD-978540BAAC4C}"/>
                </a:ext>
              </a:extLst>
            </p:cNvPr>
            <p:cNvPicPr>
              <a:picLocks noChangeAspect="1"/>
            </p:cNvPicPr>
            <p:nvPr/>
          </p:nvPicPr>
          <p:blipFill>
            <a:blip r:embed="rId4"/>
            <a:stretch>
              <a:fillRect/>
            </a:stretch>
          </p:blipFill>
          <p:spPr>
            <a:xfrm>
              <a:off x="0" y="269507"/>
              <a:ext cx="3173742" cy="539978"/>
            </a:xfrm>
            <a:prstGeom prst="rect">
              <a:avLst/>
            </a:prstGeom>
            <a:ln w="12700" cap="flat">
              <a:noFill/>
              <a:miter lim="400000"/>
            </a:ln>
            <a:effectLst/>
          </p:spPr>
        </p:pic>
        <p:pic>
          <p:nvPicPr>
            <p:cNvPr id="14" name="space_systems_logo.png">
              <a:extLst>
                <a:ext uri="{FF2B5EF4-FFF2-40B4-BE49-F238E27FC236}">
                  <a16:creationId xmlns:a16="http://schemas.microsoft.com/office/drawing/2014/main" id="{0ABCD344-F180-4FD3-BA08-94B970A07802}"/>
                </a:ext>
              </a:extLst>
            </p:cNvPr>
            <p:cNvPicPr>
              <a:picLocks noChangeAspect="1"/>
            </p:cNvPicPr>
            <p:nvPr/>
          </p:nvPicPr>
          <p:blipFill>
            <a:blip r:embed="rId5"/>
            <a:stretch>
              <a:fillRect/>
            </a:stretch>
          </p:blipFill>
          <p:spPr>
            <a:xfrm>
              <a:off x="6171504" y="291170"/>
              <a:ext cx="2700538" cy="496652"/>
            </a:xfrm>
            <a:prstGeom prst="rect">
              <a:avLst/>
            </a:prstGeom>
            <a:ln w="12700" cap="flat">
              <a:noFill/>
              <a:miter lim="400000"/>
            </a:ln>
            <a:effectLst/>
          </p:spPr>
        </p:pic>
      </p:grpSp>
      <p:pic>
        <p:nvPicPr>
          <p:cNvPr id="7" name="Picture 6">
            <a:extLst>
              <a:ext uri="{FF2B5EF4-FFF2-40B4-BE49-F238E27FC236}">
                <a16:creationId xmlns:a16="http://schemas.microsoft.com/office/drawing/2014/main" id="{CF52DFE4-8E9E-4BFC-80FE-60F57DE36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520" y="5548330"/>
            <a:ext cx="1822118" cy="966865"/>
          </a:xfrm>
          <a:prstGeom prst="rect">
            <a:avLst/>
          </a:prstGeom>
        </p:spPr>
      </p:pic>
      <p:pic>
        <p:nvPicPr>
          <p:cNvPr id="8" name="Picture 7">
            <a:extLst>
              <a:ext uri="{FF2B5EF4-FFF2-40B4-BE49-F238E27FC236}">
                <a16:creationId xmlns:a16="http://schemas.microsoft.com/office/drawing/2014/main" id="{DA755D1B-4D02-4CA3-B55E-AD19F1C1F9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469" y="5548329"/>
            <a:ext cx="1542870" cy="966865"/>
          </a:xfrm>
          <a:prstGeom prst="rect">
            <a:avLst/>
          </a:prstGeom>
        </p:spPr>
      </p:pic>
      <p:pic>
        <p:nvPicPr>
          <p:cNvPr id="9" name="Picture 8">
            <a:extLst>
              <a:ext uri="{FF2B5EF4-FFF2-40B4-BE49-F238E27FC236}">
                <a16:creationId xmlns:a16="http://schemas.microsoft.com/office/drawing/2014/main" id="{0E8E8437-C097-4DA7-AB25-130C568338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2014" y="5548328"/>
            <a:ext cx="779304" cy="966866"/>
          </a:xfrm>
          <a:prstGeom prst="rect">
            <a:avLst/>
          </a:prstGeom>
        </p:spPr>
      </p:pic>
      <p:pic>
        <p:nvPicPr>
          <p:cNvPr id="10" name="Picture 9">
            <a:extLst>
              <a:ext uri="{FF2B5EF4-FFF2-40B4-BE49-F238E27FC236}">
                <a16:creationId xmlns:a16="http://schemas.microsoft.com/office/drawing/2014/main" id="{EA89546B-90EB-46E0-860F-27A705A9F5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831" y="220902"/>
            <a:ext cx="961838" cy="966865"/>
          </a:xfrm>
          <a:prstGeom prst="rect">
            <a:avLst/>
          </a:prstGeom>
        </p:spPr>
      </p:pic>
      <p:pic>
        <p:nvPicPr>
          <p:cNvPr id="11" name="Picture 10">
            <a:extLst>
              <a:ext uri="{FF2B5EF4-FFF2-40B4-BE49-F238E27FC236}">
                <a16:creationId xmlns:a16="http://schemas.microsoft.com/office/drawing/2014/main" id="{55927868-176B-4A18-92C2-8872C54ADA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13061" y="220902"/>
            <a:ext cx="1078108" cy="900220"/>
          </a:xfrm>
          <a:prstGeom prst="rect">
            <a:avLst/>
          </a:prstGeom>
        </p:spPr>
      </p:pic>
      <p:sp>
        <p:nvSpPr>
          <p:cNvPr id="2" name="TextBox 1"/>
          <p:cNvSpPr txBox="1"/>
          <p:nvPr/>
        </p:nvSpPr>
        <p:spPr>
          <a:xfrm>
            <a:off x="1571151" y="525401"/>
            <a:ext cx="8709534" cy="707886"/>
          </a:xfrm>
          <a:prstGeom prst="rect">
            <a:avLst/>
          </a:prstGeom>
          <a:noFill/>
        </p:spPr>
        <p:txBody>
          <a:bodyPr wrap="square" rtlCol="0">
            <a:spAutoFit/>
          </a:bodyPr>
          <a:lstStyle/>
          <a:p>
            <a:pPr algn="ctr"/>
            <a:r>
              <a:rPr lang="en-US" sz="2000" b="1" dirty="0"/>
              <a:t>2022 </a:t>
            </a:r>
            <a:r>
              <a:rPr lang="en-US" sz="2000" b="1" dirty="0" smtClean="0"/>
              <a:t>Community Coordinated Modeling Center Meeting</a:t>
            </a:r>
            <a:endParaRPr lang="en-US" sz="2000" b="1" dirty="0" smtClean="0"/>
          </a:p>
          <a:p>
            <a:pPr algn="ctr"/>
            <a:r>
              <a:rPr lang="en-US" sz="2000" b="1" dirty="0" smtClean="0"/>
              <a:t>College Park, MD, June 6-10, </a:t>
            </a:r>
            <a:r>
              <a:rPr lang="en-US" sz="2000" b="1" dirty="0" smtClean="0"/>
              <a:t>2022</a:t>
            </a:r>
          </a:p>
        </p:txBody>
      </p:sp>
    </p:spTree>
    <p:extLst>
      <p:ext uri="{BB962C8B-B14F-4D97-AF65-F5344CB8AC3E}">
        <p14:creationId xmlns:p14="http://schemas.microsoft.com/office/powerpoint/2010/main" val="3049489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3404" y="2193753"/>
            <a:ext cx="3351848" cy="61891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687">
              <a:solidFill>
                <a:srgbClr val="FFFFFF"/>
              </a:solidFill>
              <a:sym typeface="Helvetica Light"/>
            </a:endParaRPr>
          </a:p>
        </p:txBody>
      </p:sp>
      <p:sp>
        <p:nvSpPr>
          <p:cNvPr id="3" name="Rectangle 2"/>
          <p:cNvSpPr/>
          <p:nvPr/>
        </p:nvSpPr>
        <p:spPr>
          <a:xfrm>
            <a:off x="6252519" y="2190153"/>
            <a:ext cx="3459892" cy="62251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687">
              <a:solidFill>
                <a:srgbClr val="FFFFFF"/>
              </a:solidFill>
              <a:sym typeface="Helvetica Light"/>
            </a:endParaRPr>
          </a:p>
        </p:txBody>
      </p:sp>
      <p:sp>
        <p:nvSpPr>
          <p:cNvPr id="4" name="TextBox 3"/>
          <p:cNvSpPr txBox="1"/>
          <p:nvPr/>
        </p:nvSpPr>
        <p:spPr>
          <a:xfrm>
            <a:off x="2559129" y="2174260"/>
            <a:ext cx="3266123" cy="504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406" b="1" dirty="0">
                <a:solidFill>
                  <a:srgbClr val="000000"/>
                </a:solidFill>
                <a:latin typeface="Times New Roman" panose="02020603050405020304" pitchFamily="18" charset="0"/>
                <a:cs typeface="Times New Roman" panose="02020603050405020304" pitchFamily="18" charset="0"/>
                <a:sym typeface="Helvetica Light"/>
              </a:rPr>
              <a:t>Adaptive mesh refinement and dynamic load balancing</a:t>
            </a:r>
          </a:p>
        </p:txBody>
      </p:sp>
      <p:sp>
        <p:nvSpPr>
          <p:cNvPr id="5" name="TextBox 4"/>
          <p:cNvSpPr txBox="1"/>
          <p:nvPr/>
        </p:nvSpPr>
        <p:spPr>
          <a:xfrm>
            <a:off x="6331029" y="2119679"/>
            <a:ext cx="3171825" cy="721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406" b="1" dirty="0">
                <a:latin typeface="Times New Roman" panose="02020603050405020304" pitchFamily="18" charset="0"/>
                <a:cs typeface="Times New Roman" panose="02020603050405020304" pitchFamily="18" charset="0"/>
              </a:rPr>
              <a:t>Reynolds-averaged MHD equations with collisional source terms and turbulence models</a:t>
            </a:r>
          </a:p>
        </p:txBody>
      </p:sp>
      <p:sp>
        <p:nvSpPr>
          <p:cNvPr id="6" name="Rectangle 5"/>
          <p:cNvSpPr/>
          <p:nvPr/>
        </p:nvSpPr>
        <p:spPr>
          <a:xfrm>
            <a:off x="3668933" y="3353191"/>
            <a:ext cx="4931370" cy="789425"/>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687">
              <a:solidFill>
                <a:srgbClr val="FFFFFF"/>
              </a:solidFill>
              <a:sym typeface="Helvetica Light"/>
            </a:endParaRPr>
          </a:p>
        </p:txBody>
      </p:sp>
      <p:sp>
        <p:nvSpPr>
          <p:cNvPr id="7" name="TextBox 6"/>
          <p:cNvSpPr txBox="1"/>
          <p:nvPr/>
        </p:nvSpPr>
        <p:spPr>
          <a:xfrm>
            <a:off x="3862149" y="3356851"/>
            <a:ext cx="4303395" cy="721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406" b="1" dirty="0">
                <a:latin typeface="Times New Roman" panose="02020603050405020304" pitchFamily="18" charset="0"/>
                <a:cs typeface="Times New Roman" panose="02020603050405020304" pitchFamily="18" charset="0"/>
              </a:rPr>
              <a:t>Saving solution on the fly along existing spacecraft trajectories, at Earth and other planets.</a:t>
            </a:r>
          </a:p>
          <a:p>
            <a:pPr defTabSz="410751" hangingPunct="0"/>
            <a:r>
              <a:rPr lang="en-US" sz="1406" b="1" dirty="0">
                <a:solidFill>
                  <a:srgbClr val="000000"/>
                </a:solidFill>
                <a:latin typeface="Times New Roman" panose="02020603050405020304" pitchFamily="18" charset="0"/>
                <a:cs typeface="Times New Roman" panose="02020603050405020304" pitchFamily="18" charset="0"/>
                <a:sym typeface="Helvetica Light"/>
              </a:rPr>
              <a:t>Parallel HDF5 for efficient saving of AMR data.</a:t>
            </a:r>
          </a:p>
        </p:txBody>
      </p:sp>
      <p:cxnSp>
        <p:nvCxnSpPr>
          <p:cNvPr id="9" name="Straight Arrow Connector 8"/>
          <p:cNvCxnSpPr/>
          <p:nvPr/>
        </p:nvCxnSpPr>
        <p:spPr>
          <a:xfrm>
            <a:off x="4547949" y="2849929"/>
            <a:ext cx="0" cy="368618"/>
          </a:xfrm>
          <a:prstGeom prst="straightConnector1">
            <a:avLst/>
          </a:prstGeom>
          <a:noFill/>
          <a:ln w="508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p:cNvCxnSpPr/>
          <p:nvPr/>
        </p:nvCxnSpPr>
        <p:spPr>
          <a:xfrm>
            <a:off x="7274004" y="2827660"/>
            <a:ext cx="8573" cy="368618"/>
          </a:xfrm>
          <a:prstGeom prst="straightConnector1">
            <a:avLst/>
          </a:prstGeom>
          <a:noFill/>
          <a:ln w="508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TextBox 11"/>
          <p:cNvSpPr txBox="1"/>
          <p:nvPr/>
        </p:nvSpPr>
        <p:spPr>
          <a:xfrm>
            <a:off x="3112566" y="1036641"/>
            <a:ext cx="5693683" cy="721159"/>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406" b="1" dirty="0">
                <a:solidFill>
                  <a:srgbClr val="000000"/>
                </a:solidFill>
                <a:latin typeface="Times New Roman" panose="02020603050405020304" pitchFamily="18" charset="0"/>
                <a:cs typeface="Times New Roman" panose="02020603050405020304" pitchFamily="18" charset="0"/>
                <a:sym typeface="Helvetica Light"/>
              </a:rPr>
              <a:t>Boundary conditions from different sources can be </a:t>
            </a:r>
            <a:r>
              <a:rPr lang="en-US" sz="1406" b="1" dirty="0">
                <a:latin typeface="Times New Roman" panose="02020603050405020304" pitchFamily="18" charset="0"/>
                <a:cs typeface="Times New Roman" panose="02020603050405020304" pitchFamily="18" charset="0"/>
              </a:rPr>
              <a:t>loaded, MS-FLUKSS </a:t>
            </a:r>
            <a:r>
              <a:rPr lang="en-US" sz="1406" b="1" dirty="0" smtClean="0">
                <a:latin typeface="Times New Roman" panose="02020603050405020304" pitchFamily="18" charset="0"/>
                <a:cs typeface="Times New Roman" panose="02020603050405020304" pitchFamily="18" charset="0"/>
              </a:rPr>
              <a:t>(and the code being developed) interpolates </a:t>
            </a:r>
            <a:r>
              <a:rPr lang="en-US" sz="1406" b="1" dirty="0">
                <a:latin typeface="Times New Roman" panose="02020603050405020304" pitchFamily="18" charset="0"/>
                <a:cs typeface="Times New Roman" panose="02020603050405020304" pitchFamily="18" charset="0"/>
              </a:rPr>
              <a:t>them in space and time to fit its own grid </a:t>
            </a:r>
            <a:r>
              <a:rPr lang="en-US" sz="1406" b="1" dirty="0">
                <a:solidFill>
                  <a:srgbClr val="000000"/>
                </a:solidFill>
                <a:latin typeface="Times New Roman" panose="02020603050405020304" pitchFamily="18" charset="0"/>
                <a:cs typeface="Times New Roman" panose="02020603050405020304" pitchFamily="18" charset="0"/>
                <a:sym typeface="Helvetica Light"/>
              </a:rPr>
              <a:t> </a:t>
            </a:r>
          </a:p>
        </p:txBody>
      </p:sp>
      <p:cxnSp>
        <p:nvCxnSpPr>
          <p:cNvPr id="16" name="Straight Arrow Connector 15"/>
          <p:cNvCxnSpPr/>
          <p:nvPr/>
        </p:nvCxnSpPr>
        <p:spPr>
          <a:xfrm>
            <a:off x="4547949" y="1732061"/>
            <a:ext cx="0" cy="308610"/>
          </a:xfrm>
          <a:prstGeom prst="straightConnector1">
            <a:avLst/>
          </a:prstGeom>
          <a:noFill/>
          <a:ln w="508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p:cNvCxnSpPr/>
          <p:nvPr/>
        </p:nvCxnSpPr>
        <p:spPr>
          <a:xfrm>
            <a:off x="7291149" y="1732061"/>
            <a:ext cx="0" cy="319788"/>
          </a:xfrm>
          <a:prstGeom prst="straightConnector1">
            <a:avLst/>
          </a:prstGeom>
          <a:noFill/>
          <a:ln w="508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9" name="TextBox 18"/>
          <p:cNvSpPr txBox="1"/>
          <p:nvPr/>
        </p:nvSpPr>
        <p:spPr>
          <a:xfrm>
            <a:off x="2715577" y="309621"/>
            <a:ext cx="6506528" cy="375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969" b="1" dirty="0">
                <a:solidFill>
                  <a:srgbClr val="000000"/>
                </a:solidFill>
                <a:sym typeface="Helvetica Light"/>
              </a:rPr>
              <a:t>How MS-FLUKSS Works</a:t>
            </a:r>
          </a:p>
        </p:txBody>
      </p:sp>
      <p:sp>
        <p:nvSpPr>
          <p:cNvPr id="24" name="TextBox 23"/>
          <p:cNvSpPr txBox="1"/>
          <p:nvPr/>
        </p:nvSpPr>
        <p:spPr>
          <a:xfrm>
            <a:off x="2181939" y="5012694"/>
            <a:ext cx="7766685"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687" b="1" dirty="0">
                <a:latin typeface="Times New Roman" panose="02020603050405020304" pitchFamily="18" charset="0"/>
                <a:cs typeface="Times New Roman" panose="02020603050405020304" pitchFamily="18" charset="0"/>
              </a:rPr>
              <a:t>The new codes will be released under Apache-2.0 </a:t>
            </a:r>
            <a:r>
              <a:rPr lang="en-US" sz="1687" b="1" dirty="0" smtClean="0">
                <a:latin typeface="Times New Roman" panose="02020603050405020304" pitchFamily="18" charset="0"/>
                <a:cs typeface="Times New Roman" panose="02020603050405020304" pitchFamily="18" charset="0"/>
              </a:rPr>
              <a:t>license</a:t>
            </a:r>
            <a:endParaRPr lang="en-US" sz="1687"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068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D_models"/>
          <p:cNvPicPr>
            <a:picLocks noChangeAspect="1" noChangeArrowheads="1"/>
          </p:cNvPicPr>
          <p:nvPr/>
        </p:nvPicPr>
        <p:blipFill>
          <a:blip r:embed="rId2" cstate="print"/>
          <a:srcRect/>
          <a:stretch>
            <a:fillRect/>
          </a:stretch>
        </p:blipFill>
        <p:spPr bwMode="auto">
          <a:xfrm>
            <a:off x="2392114" y="1311593"/>
            <a:ext cx="3238114" cy="2878323"/>
          </a:xfrm>
          <a:prstGeom prst="rect">
            <a:avLst/>
          </a:prstGeom>
          <a:noFill/>
          <a:ln w="9525">
            <a:noFill/>
            <a:miter lim="800000"/>
            <a:headEnd/>
            <a:tailEnd/>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455" y="1311593"/>
            <a:ext cx="3238014" cy="2878323"/>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26350" y="4495071"/>
            <a:ext cx="2029271" cy="1828354"/>
          </a:xfrm>
          <a:prstGeom prst="rect">
            <a:avLst/>
          </a:prstGeom>
        </p:spPr>
      </p:pic>
      <p:sp>
        <p:nvSpPr>
          <p:cNvPr id="5" name="TextBox 4"/>
          <p:cNvSpPr txBox="1"/>
          <p:nvPr/>
        </p:nvSpPr>
        <p:spPr>
          <a:xfrm>
            <a:off x="2852738" y="412765"/>
            <a:ext cx="6566535"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687" b="1" dirty="0">
                <a:solidFill>
                  <a:schemeClr val="accent1"/>
                </a:solidFill>
                <a:sym typeface="Helvetica Light"/>
              </a:rPr>
              <a:t>MS-FLUKSS applications</a:t>
            </a:r>
          </a:p>
        </p:txBody>
      </p:sp>
      <p:sp>
        <p:nvSpPr>
          <p:cNvPr id="6" name="TextBox 5"/>
          <p:cNvSpPr txBox="1"/>
          <p:nvPr/>
        </p:nvSpPr>
        <p:spPr>
          <a:xfrm>
            <a:off x="6050280" y="4843454"/>
            <a:ext cx="4149090" cy="9375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406" b="1" dirty="0">
                <a:solidFill>
                  <a:srgbClr val="000000"/>
                </a:solidFill>
                <a:latin typeface="Times New Roman" panose="02020603050405020304" pitchFamily="18" charset="0"/>
                <a:cs typeface="Times New Roman" panose="02020603050405020304" pitchFamily="18" charset="0"/>
                <a:sym typeface="Helvetica Light"/>
              </a:rPr>
              <a:t>Clockwise: (i) comparison of turbulence models with Voyager data; (ii) interaction of two CMEs; (iii) CME shock surface colored by the fast </a:t>
            </a:r>
            <a:r>
              <a:rPr lang="en-US" sz="1406" b="1" dirty="0" err="1">
                <a:solidFill>
                  <a:srgbClr val="000000"/>
                </a:solidFill>
                <a:latin typeface="Times New Roman" panose="02020603050405020304" pitchFamily="18" charset="0"/>
                <a:cs typeface="Times New Roman" panose="02020603050405020304" pitchFamily="18" charset="0"/>
                <a:sym typeface="Helvetica Light"/>
              </a:rPr>
              <a:t>magnetosonic</a:t>
            </a:r>
            <a:r>
              <a:rPr lang="en-US" sz="1406" b="1" dirty="0">
                <a:solidFill>
                  <a:srgbClr val="000000"/>
                </a:solidFill>
                <a:latin typeface="Times New Roman" panose="02020603050405020304" pitchFamily="18" charset="0"/>
                <a:cs typeface="Times New Roman" panose="02020603050405020304" pitchFamily="18" charset="0"/>
                <a:sym typeface="Helvetica Light"/>
              </a:rPr>
              <a:t> Mach number</a:t>
            </a:r>
          </a:p>
        </p:txBody>
      </p:sp>
    </p:spTree>
    <p:extLst>
      <p:ext uri="{BB962C8B-B14F-4D97-AF65-F5344CB8AC3E}">
        <p14:creationId xmlns:p14="http://schemas.microsoft.com/office/powerpoint/2010/main" val="77378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B82A0A-80C1-4D40-B699-D85503BCC86D}"/>
              </a:ext>
            </a:extLst>
          </p:cNvPr>
          <p:cNvSpPr txBox="1"/>
          <p:nvPr/>
        </p:nvSpPr>
        <p:spPr>
          <a:xfrm>
            <a:off x="761087" y="244598"/>
            <a:ext cx="10753782" cy="738664"/>
          </a:xfrm>
          <a:prstGeom prst="rect">
            <a:avLst/>
          </a:prstGeom>
          <a:noFill/>
        </p:spPr>
        <p:txBody>
          <a:bodyPr wrap="square" rtlCol="0">
            <a:spAutoFit/>
          </a:bodyPr>
          <a:lstStyle/>
          <a:p>
            <a:pPr algn="ctr"/>
            <a:r>
              <a:rPr lang="en-US" sz="2100" b="1" dirty="0" err="1" smtClean="0">
                <a:solidFill>
                  <a:srgbClr val="2C7C9F"/>
                </a:solidFill>
                <a:latin typeface="+mj-lt"/>
              </a:rPr>
              <a:t>HelioCubed</a:t>
            </a:r>
            <a:r>
              <a:rPr lang="en-US" sz="2100" b="1" dirty="0" smtClean="0">
                <a:solidFill>
                  <a:srgbClr val="2C7C9F"/>
                </a:solidFill>
                <a:latin typeface="+mj-lt"/>
              </a:rPr>
              <a:t>: A Next-Generation </a:t>
            </a:r>
            <a:r>
              <a:rPr lang="en-US" sz="2100" b="1" dirty="0">
                <a:solidFill>
                  <a:srgbClr val="2C7C9F"/>
                </a:solidFill>
                <a:latin typeface="+mj-lt"/>
              </a:rPr>
              <a:t>Model Using Mapped-</a:t>
            </a:r>
            <a:r>
              <a:rPr lang="en-US" sz="2100" b="1" dirty="0" err="1">
                <a:solidFill>
                  <a:srgbClr val="2C7C9F"/>
                </a:solidFill>
                <a:latin typeface="+mj-lt"/>
              </a:rPr>
              <a:t>Multiblock</a:t>
            </a:r>
            <a:r>
              <a:rPr lang="en-US" sz="2100" b="1" dirty="0">
                <a:solidFill>
                  <a:srgbClr val="2C7C9F"/>
                </a:solidFill>
                <a:latin typeface="+mj-lt"/>
              </a:rPr>
              <a:t> </a:t>
            </a:r>
            <a:r>
              <a:rPr lang="en-US" sz="2100" b="1" dirty="0" smtClean="0">
                <a:solidFill>
                  <a:srgbClr val="2C7C9F"/>
                </a:solidFill>
                <a:latin typeface="+mj-lt"/>
              </a:rPr>
              <a:t>Grids </a:t>
            </a:r>
          </a:p>
          <a:p>
            <a:pPr algn="ctr"/>
            <a:r>
              <a:rPr lang="en-US" sz="2100" b="1" dirty="0" smtClean="0">
                <a:solidFill>
                  <a:srgbClr val="2C7C9F"/>
                </a:solidFill>
                <a:latin typeface="+mj-lt"/>
              </a:rPr>
              <a:t>and </a:t>
            </a:r>
            <a:r>
              <a:rPr lang="en-US" sz="2100" b="1" dirty="0">
                <a:solidFill>
                  <a:srgbClr val="2C7C9F"/>
                </a:solidFill>
                <a:latin typeface="+mj-lt"/>
              </a:rPr>
              <a:t>Heterogeneous Processors</a:t>
            </a:r>
            <a:endParaRPr lang="en-US" sz="2100" b="1" i="1" dirty="0">
              <a:solidFill>
                <a:srgbClr val="2C7C9F"/>
              </a:solidFill>
              <a:latin typeface="+mj-lt"/>
            </a:endParaRPr>
          </a:p>
        </p:txBody>
      </p:sp>
      <p:sp>
        <p:nvSpPr>
          <p:cNvPr id="10" name="TextBox 9">
            <a:extLst>
              <a:ext uri="{FF2B5EF4-FFF2-40B4-BE49-F238E27FC236}">
                <a16:creationId xmlns:a16="http://schemas.microsoft.com/office/drawing/2014/main" id="{95ABA674-DC31-E741-B05A-19FFBBE2FC9A}"/>
              </a:ext>
            </a:extLst>
          </p:cNvPr>
          <p:cNvSpPr txBox="1"/>
          <p:nvPr/>
        </p:nvSpPr>
        <p:spPr>
          <a:xfrm>
            <a:off x="4832321" y="1141451"/>
            <a:ext cx="5706704" cy="3755772"/>
          </a:xfrm>
          <a:prstGeom prst="rect">
            <a:avLst/>
          </a:prstGeom>
          <a:noFill/>
        </p:spPr>
        <p:txBody>
          <a:bodyPr wrap="square" rtlCol="0">
            <a:spAutoFit/>
          </a:bodyPr>
          <a:lstStyle/>
          <a:p>
            <a:r>
              <a:rPr lang="en-US" sz="1687" b="1" i="1" dirty="0">
                <a:latin typeface="Times New Roman" panose="02020603050405020304" pitchFamily="18" charset="0"/>
                <a:cs typeface="Times New Roman" panose="02020603050405020304" pitchFamily="18" charset="0"/>
              </a:rPr>
              <a:t>Mapped </a:t>
            </a:r>
            <a:r>
              <a:rPr lang="en-US" sz="1687" b="1" i="1" dirty="0" err="1">
                <a:latin typeface="Times New Roman" panose="02020603050405020304" pitchFamily="18" charset="0"/>
                <a:cs typeface="Times New Roman" panose="02020603050405020304" pitchFamily="18" charset="0"/>
              </a:rPr>
              <a:t>Multiblock</a:t>
            </a:r>
            <a:r>
              <a:rPr lang="en-US" sz="1687" b="1" i="1" dirty="0">
                <a:latin typeface="Times New Roman" panose="02020603050405020304" pitchFamily="18" charset="0"/>
                <a:cs typeface="Times New Roman" panose="02020603050405020304" pitchFamily="18" charset="0"/>
              </a:rPr>
              <a:t> Grids</a:t>
            </a:r>
          </a:p>
          <a:p>
            <a:pPr marL="257174" indent="-257174">
              <a:spcBef>
                <a:spcPts val="225"/>
              </a:spcBef>
              <a:buFont typeface="Arial"/>
              <a:buChar char="•"/>
            </a:pPr>
            <a:r>
              <a:rPr lang="en-US" sz="1406" b="1" dirty="0">
                <a:latin typeface="Times New Roman" panose="02020603050405020304" pitchFamily="18" charset="0"/>
                <a:cs typeface="Times New Roman" panose="02020603050405020304" pitchFamily="18" charset="0"/>
              </a:rPr>
              <a:t>Representation of spherical geometry using a conforming cubed-sphere mapping of spherical shells eliminates pole singularity.</a:t>
            </a:r>
          </a:p>
          <a:p>
            <a:pPr marL="257174" indent="-257174">
              <a:spcBef>
                <a:spcPts val="225"/>
              </a:spcBef>
              <a:buFont typeface="Arial"/>
              <a:buChar char="•"/>
            </a:pPr>
            <a:r>
              <a:rPr lang="en-US" sz="1406" b="1" dirty="0">
                <a:latin typeface="Times New Roman" panose="02020603050405020304" pitchFamily="18" charset="0"/>
                <a:cs typeface="Times New Roman" panose="02020603050405020304" pitchFamily="18" charset="0"/>
              </a:rPr>
              <a:t>Fourth-order accurate finite-volume method for MHD.</a:t>
            </a:r>
          </a:p>
          <a:p>
            <a:pPr marL="257174" indent="-257174">
              <a:spcBef>
                <a:spcPts val="225"/>
              </a:spcBef>
              <a:buFont typeface="Arial"/>
              <a:buChar char="•"/>
            </a:pPr>
            <a:r>
              <a:rPr lang="en-US" sz="1406" b="1" dirty="0">
                <a:latin typeface="Times New Roman" panose="02020603050405020304" pitchFamily="18" charset="0"/>
                <a:cs typeface="Times New Roman" panose="02020603050405020304" pitchFamily="18" charset="0"/>
              </a:rPr>
              <a:t>Basis for structured-grid AMR.</a:t>
            </a:r>
          </a:p>
          <a:p>
            <a:pPr>
              <a:spcBef>
                <a:spcPts val="300"/>
              </a:spcBef>
            </a:pPr>
            <a:r>
              <a:rPr lang="en-US" sz="1687" b="1" i="1" dirty="0">
                <a:latin typeface="Times New Roman" panose="02020603050405020304" pitchFamily="18" charset="0"/>
                <a:cs typeface="Times New Roman" panose="02020603050405020304" pitchFamily="18" charset="0"/>
              </a:rPr>
              <a:t>Performance Portable C++ Abstraction Library </a:t>
            </a:r>
          </a:p>
          <a:p>
            <a:pPr marL="257174" indent="-257174">
              <a:buFont typeface="Arial" panose="020B0604020202020204" pitchFamily="34" charset="0"/>
              <a:buChar char="•"/>
            </a:pPr>
            <a:r>
              <a:rPr lang="en-US" sz="1406" b="1" dirty="0">
                <a:latin typeface="Times New Roman" panose="02020603050405020304" pitchFamily="18" charset="0"/>
                <a:cs typeface="Times New Roman" panose="02020603050405020304" pitchFamily="18" charset="0"/>
              </a:rPr>
              <a:t>Structured-grid algorithms for PDE expressed as a composition of high-level abstractions: stencils, </a:t>
            </a:r>
            <a:r>
              <a:rPr lang="en-US" sz="1406" b="1" dirty="0" err="1">
                <a:latin typeface="Times New Roman" panose="02020603050405020304" pitchFamily="18" charset="0"/>
                <a:cs typeface="Times New Roman" panose="02020603050405020304" pitchFamily="18" charset="0"/>
              </a:rPr>
              <a:t>pointwise</a:t>
            </a:r>
            <a:r>
              <a:rPr lang="en-US" sz="1406" b="1" dirty="0">
                <a:latin typeface="Times New Roman" panose="02020603050405020304" pitchFamily="18" charset="0"/>
                <a:cs typeface="Times New Roman" panose="02020603050405020304" pitchFamily="18" charset="0"/>
              </a:rPr>
              <a:t> operations applied to data on a rectangle. </a:t>
            </a:r>
          </a:p>
          <a:p>
            <a:pPr marL="257174" indent="-257174">
              <a:buFont typeface="Arial" panose="020B0604020202020204" pitchFamily="34" charset="0"/>
              <a:buChar char="•"/>
            </a:pPr>
            <a:r>
              <a:rPr lang="en-US" sz="1406" b="1" i="1" dirty="0">
                <a:latin typeface="Times New Roman" panose="02020603050405020304" pitchFamily="18" charset="0"/>
                <a:cs typeface="Times New Roman" panose="02020603050405020304" pitchFamily="18" charset="0"/>
              </a:rPr>
              <a:t>Proto </a:t>
            </a:r>
            <a:r>
              <a:rPr lang="en-US" sz="1406" b="1" dirty="0">
                <a:latin typeface="Times New Roman" panose="02020603050405020304" pitchFamily="18" charset="0"/>
                <a:cs typeface="Times New Roman" panose="02020603050405020304" pitchFamily="18" charset="0"/>
              </a:rPr>
              <a:t>library developed under DOE </a:t>
            </a:r>
            <a:r>
              <a:rPr lang="en-US" sz="1406" b="1" dirty="0" err="1">
                <a:latin typeface="Times New Roman" panose="02020603050405020304" pitchFamily="18" charset="0"/>
                <a:cs typeface="Times New Roman" panose="02020603050405020304" pitchFamily="18" charset="0"/>
              </a:rPr>
              <a:t>Exascale</a:t>
            </a:r>
            <a:r>
              <a:rPr lang="en-US" sz="1406" b="1" dirty="0">
                <a:latin typeface="Times New Roman" panose="02020603050405020304" pitchFamily="18" charset="0"/>
                <a:cs typeface="Times New Roman" panose="02020603050405020304" pitchFamily="18" charset="0"/>
              </a:rPr>
              <a:t> Computing Project support provides a highly productive programming environment for implementing such algorithms.</a:t>
            </a:r>
          </a:p>
          <a:p>
            <a:pPr marL="257174" indent="-257174">
              <a:buFont typeface="Arial" panose="020B0604020202020204" pitchFamily="34" charset="0"/>
              <a:buChar char="•"/>
            </a:pPr>
            <a:r>
              <a:rPr lang="en-US" sz="1406" b="1" dirty="0">
                <a:latin typeface="Times New Roman" panose="02020603050405020304" pitchFamily="18" charset="0"/>
                <a:cs typeface="Times New Roman" panose="02020603050405020304" pitchFamily="18" charset="0"/>
              </a:rPr>
              <a:t>Retargeted implementations of Proto provides performance portability across different architectures, including multicore and heterogeneous (e.g. GPU) systems, without any changes to user-level code.</a:t>
            </a:r>
          </a:p>
        </p:txBody>
      </p:sp>
      <p:pic>
        <p:nvPicPr>
          <p:cNvPr id="9" name="Picture 14" descr="cubedsphere2dreal.pdf"/>
          <p:cNvPicPr>
            <a:picLocks noChangeAspect="1"/>
          </p:cNvPicPr>
          <p:nvPr/>
        </p:nvPicPr>
        <p:blipFill>
          <a:blip r:embed="rId3"/>
          <a:srcRect/>
          <a:stretch>
            <a:fillRect/>
          </a:stretch>
        </p:blipFill>
        <p:spPr bwMode="auto">
          <a:xfrm>
            <a:off x="2154052" y="1381858"/>
            <a:ext cx="2048215" cy="2057999"/>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524000" y="3603388"/>
            <a:ext cx="3308321" cy="1339083"/>
          </a:xfrm>
          <a:prstGeom prst="rect">
            <a:avLst/>
          </a:prstGeom>
        </p:spPr>
      </p:pic>
      <p:sp>
        <p:nvSpPr>
          <p:cNvPr id="4" name="TextBox 3"/>
          <p:cNvSpPr txBox="1"/>
          <p:nvPr/>
        </p:nvSpPr>
        <p:spPr>
          <a:xfrm>
            <a:off x="1794259" y="5393616"/>
            <a:ext cx="8383906" cy="1197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US" sz="1687" b="1" i="1" dirty="0">
                <a:latin typeface="Times New Roman" panose="02020603050405020304" pitchFamily="18" charset="0"/>
                <a:cs typeface="Times New Roman" panose="02020603050405020304" pitchFamily="18" charset="0"/>
              </a:rPr>
              <a:t>Software Engineering Methodology</a:t>
            </a:r>
          </a:p>
          <a:p>
            <a:pPr marL="241093" indent="-241093">
              <a:buFont typeface="Arial" panose="020B0604020202020204" pitchFamily="34" charset="0"/>
              <a:buChar char="•"/>
            </a:pPr>
            <a:r>
              <a:rPr lang="en-US" sz="1406" b="1" dirty="0">
                <a:latin typeface="Times New Roman" panose="02020603050405020304" pitchFamily="18" charset="0"/>
                <a:cs typeface="Times New Roman" panose="02020603050405020304" pitchFamily="18" charset="0"/>
              </a:rPr>
              <a:t>Code verification: unit testing, convergence studies on benchmark problems, integrated into a regression testing framework.</a:t>
            </a:r>
          </a:p>
          <a:p>
            <a:pPr marL="241093" indent="-241093">
              <a:buFont typeface="Arial" panose="020B0604020202020204" pitchFamily="34" charset="0"/>
              <a:buChar char="•"/>
            </a:pPr>
            <a:r>
              <a:rPr lang="en-US" sz="1406" b="1" dirty="0">
                <a:latin typeface="Times New Roman" panose="02020603050405020304" pitchFamily="18" charset="0"/>
                <a:cs typeface="Times New Roman" panose="02020603050405020304" pitchFamily="18" charset="0"/>
              </a:rPr>
              <a:t>Workflow management for code validation, parameter sweeps for uncertainty quantification.</a:t>
            </a:r>
          </a:p>
          <a:p>
            <a:pPr algn="ctr" defTabSz="410751" hangingPunct="0"/>
            <a:endParaRPr lang="en-US" sz="1406" b="1" dirty="0">
              <a:solidFill>
                <a:srgbClr val="000000"/>
              </a:solidFill>
              <a:latin typeface="Times New Roman" panose="02020603050405020304" pitchFamily="18" charset="0"/>
              <a:cs typeface="Times New Roman" panose="02020603050405020304" pitchFamily="18" charset="0"/>
              <a:sym typeface="Helvetica Light"/>
            </a:endParaRPr>
          </a:p>
        </p:txBody>
      </p:sp>
    </p:spTree>
    <p:extLst>
      <p:ext uri="{BB962C8B-B14F-4D97-AF65-F5344CB8AC3E}">
        <p14:creationId xmlns:p14="http://schemas.microsoft.com/office/powerpoint/2010/main" val="33597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0D9E-775B-4D0E-8B1B-68901389AEB2}"/>
              </a:ext>
            </a:extLst>
          </p:cNvPr>
          <p:cNvSpPr>
            <a:spLocks noGrp="1"/>
          </p:cNvSpPr>
          <p:nvPr>
            <p:ph type="title"/>
          </p:nvPr>
        </p:nvSpPr>
        <p:spPr>
          <a:xfrm>
            <a:off x="1261641" y="365125"/>
            <a:ext cx="9651420" cy="755997"/>
          </a:xfrm>
        </p:spPr>
        <p:txBody>
          <a:bodyPr>
            <a:normAutofit/>
          </a:bodyPr>
          <a:lstStyle/>
          <a:p>
            <a:r>
              <a:rPr lang="en-US" sz="2400" b="1" dirty="0"/>
              <a:t>4</a:t>
            </a:r>
            <a:r>
              <a:rPr lang="en-US" sz="2400" b="1" baseline="30000" dirty="0"/>
              <a:t>th</a:t>
            </a:r>
            <a:r>
              <a:rPr lang="en-US" sz="2400" b="1" dirty="0"/>
              <a:t> order finite volume method For MHD</a:t>
            </a:r>
          </a:p>
        </p:txBody>
      </p:sp>
      <p:pic>
        <p:nvPicPr>
          <p:cNvPr id="14" name="Picture 13">
            <a:extLst>
              <a:ext uri="{FF2B5EF4-FFF2-40B4-BE49-F238E27FC236}">
                <a16:creationId xmlns:a16="http://schemas.microsoft.com/office/drawing/2014/main" id="{9A13DACE-9365-4EF8-A18F-05C50ED00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31" y="220902"/>
            <a:ext cx="961838" cy="966865"/>
          </a:xfrm>
          <a:prstGeom prst="rect">
            <a:avLst/>
          </a:prstGeom>
        </p:spPr>
      </p:pic>
      <p:pic>
        <p:nvPicPr>
          <p:cNvPr id="15" name="Picture 14">
            <a:extLst>
              <a:ext uri="{FF2B5EF4-FFF2-40B4-BE49-F238E27FC236}">
                <a16:creationId xmlns:a16="http://schemas.microsoft.com/office/drawing/2014/main" id="{C98151C3-5AF5-429E-9092-62AA900A4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061" y="220902"/>
            <a:ext cx="1078108" cy="900220"/>
          </a:xfrm>
          <a:prstGeom prst="rect">
            <a:avLst/>
          </a:prstGeom>
        </p:spPr>
      </p:pic>
      <p:sp>
        <p:nvSpPr>
          <p:cNvPr id="3" name="TextBox 2">
            <a:extLst>
              <a:ext uri="{FF2B5EF4-FFF2-40B4-BE49-F238E27FC236}">
                <a16:creationId xmlns:a16="http://schemas.microsoft.com/office/drawing/2014/main" id="{7EF54F94-36CC-4C0A-A2E0-F27C19D5BCAE}"/>
              </a:ext>
            </a:extLst>
          </p:cNvPr>
          <p:cNvSpPr txBox="1"/>
          <p:nvPr/>
        </p:nvSpPr>
        <p:spPr>
          <a:xfrm>
            <a:off x="610630" y="1493520"/>
            <a:ext cx="10727930" cy="5324535"/>
          </a:xfrm>
          <a:prstGeom prst="rect">
            <a:avLst/>
          </a:prstGeom>
          <a:noFill/>
        </p:spPr>
        <p:txBody>
          <a:bodyPr wrap="square" rtlCol="0">
            <a:spAutoFit/>
          </a:bodyPr>
          <a:lstStyle/>
          <a:p>
            <a:pPr marL="342900" indent="-342900">
              <a:buAutoNum type="arabicPeriod"/>
            </a:pPr>
            <a:r>
              <a:rPr lang="en-US" sz="2000" b="1" dirty="0"/>
              <a:t>We use finite volume method to solve hyperbolic MHD equations in conservative form with 4</a:t>
            </a:r>
            <a:r>
              <a:rPr lang="en-US" sz="2000" b="1" baseline="30000" dirty="0"/>
              <a:t>th</a:t>
            </a:r>
            <a:r>
              <a:rPr lang="en-US" sz="2000" b="1" dirty="0"/>
              <a:t> order of accuracy in space and </a:t>
            </a:r>
            <a:r>
              <a:rPr lang="en-US" sz="2000" b="1" dirty="0" smtClean="0"/>
              <a:t>time (for non-linear problems).</a:t>
            </a:r>
            <a:endParaRPr lang="en-US" sz="2000" b="1" dirty="0"/>
          </a:p>
          <a:p>
            <a:pPr marL="342900" indent="-342900">
              <a:buAutoNum type="arabicPeriod"/>
            </a:pPr>
            <a:r>
              <a:rPr lang="en-US" sz="2000" b="1" dirty="0"/>
              <a:t> The average values of primitive variables are calculated on R and L side of the faces with 4</a:t>
            </a:r>
            <a:r>
              <a:rPr lang="en-US" sz="2000" b="1" baseline="30000" dirty="0"/>
              <a:t>th</a:t>
            </a:r>
            <a:r>
              <a:rPr lang="en-US" sz="2000" b="1" dirty="0"/>
              <a:t> order accuracy and a Reimann problem solver is used to find the 4</a:t>
            </a:r>
            <a:r>
              <a:rPr lang="en-US" sz="2000" b="1" baseline="30000" dirty="0"/>
              <a:t>th</a:t>
            </a:r>
            <a:r>
              <a:rPr lang="en-US" sz="2000" b="1" dirty="0"/>
              <a:t> order accurate fluxes through these faces.</a:t>
            </a:r>
          </a:p>
          <a:p>
            <a:pPr marL="342900" indent="-342900">
              <a:buAutoNum type="arabicPeriod"/>
            </a:pPr>
            <a:r>
              <a:rPr lang="en-US" sz="2000" b="1" dirty="0"/>
              <a:t>The 4</a:t>
            </a:r>
            <a:r>
              <a:rPr lang="en-US" sz="2000" b="1" baseline="30000" dirty="0"/>
              <a:t>th</a:t>
            </a:r>
            <a:r>
              <a:rPr lang="en-US" sz="2000" b="1" dirty="0"/>
              <a:t> order accurate RK4 method is used to integrate the equations with time.</a:t>
            </a:r>
          </a:p>
          <a:p>
            <a:pPr marL="342900" indent="-342900">
              <a:buAutoNum type="arabicPeriod"/>
            </a:pPr>
            <a:r>
              <a:rPr lang="en-US" sz="2000" b="1" dirty="0"/>
              <a:t>Limiters specially designed for the 4</a:t>
            </a:r>
            <a:r>
              <a:rPr lang="en-US" sz="2000" b="1" baseline="30000" dirty="0"/>
              <a:t>th</a:t>
            </a:r>
            <a:r>
              <a:rPr lang="en-US" sz="2000" b="1" dirty="0"/>
              <a:t> order accurate methods are </a:t>
            </a:r>
            <a:r>
              <a:rPr lang="en-US" sz="2000" b="1" dirty="0" smtClean="0"/>
              <a:t>used.</a:t>
            </a:r>
            <a:endParaRPr lang="en-US" sz="2000" b="1" dirty="0"/>
          </a:p>
          <a:p>
            <a:pPr marL="342900" indent="-342900">
              <a:buAutoNum type="arabicPeriod"/>
            </a:pPr>
            <a:r>
              <a:rPr lang="en-US" sz="2000" b="1" dirty="0"/>
              <a:t>We have deployed both CPU and GPU execution of Proto using CUDA on NVIDIA </a:t>
            </a:r>
            <a:r>
              <a:rPr lang="en-US" sz="2000" b="1" dirty="0" smtClean="0"/>
              <a:t>GPU architectures </a:t>
            </a:r>
            <a:r>
              <a:rPr lang="en-US" sz="2000" b="1" dirty="0"/>
              <a:t>and using HIP on AMD GPU architectures. The CUDA version has been </a:t>
            </a:r>
            <a:r>
              <a:rPr lang="en-US" sz="2000" b="1" dirty="0" smtClean="0"/>
              <a:t>optimized for </a:t>
            </a:r>
            <a:r>
              <a:rPr lang="en-US" sz="2000" b="1" dirty="0"/>
              <a:t>the NVIDIA Tesla processor (v100) and has also been deployed on the newer Ampere graphics processor (A100</a:t>
            </a:r>
            <a:r>
              <a:rPr lang="en-US" sz="2000" b="1" dirty="0" smtClean="0"/>
              <a:t>).</a:t>
            </a:r>
            <a:endParaRPr lang="en-US" sz="2000" b="1" dirty="0"/>
          </a:p>
          <a:p>
            <a:pPr marL="342900" indent="-342900">
              <a:buAutoNum type="arabicPeriod"/>
            </a:pPr>
            <a:r>
              <a:rPr lang="en-US" sz="2000" b="1" dirty="0"/>
              <a:t>We have also implemented linear and non-linear </a:t>
            </a:r>
            <a:r>
              <a:rPr lang="en-US" sz="2000" b="1" dirty="0" smtClean="0"/>
              <a:t>dissipation methods </a:t>
            </a:r>
            <a:r>
              <a:rPr lang="en-US" sz="2000" b="1" dirty="0"/>
              <a:t>to suppress oscillations and retain smooth solutions with fourth-order accuracy in space</a:t>
            </a:r>
            <a:r>
              <a:rPr lang="en-US" sz="2000" b="1" dirty="0" smtClean="0"/>
              <a:t>. HDF5 </a:t>
            </a:r>
            <a:r>
              <a:rPr lang="en-US" sz="2000" b="1" dirty="0"/>
              <a:t>support has been added to </a:t>
            </a:r>
            <a:r>
              <a:rPr lang="en-US" sz="2000" b="1" dirty="0" smtClean="0"/>
              <a:t>Proto. The radial flow will be exactly preserved on mapped grids.</a:t>
            </a:r>
          </a:p>
          <a:p>
            <a:pPr marL="342900" indent="-342900">
              <a:buFontTx/>
              <a:buAutoNum type="arabicPeriod"/>
            </a:pPr>
            <a:r>
              <a:rPr lang="en-US" sz="2000" b="1" dirty="0"/>
              <a:t>We use the WSA predictive metric to objectively rank </a:t>
            </a:r>
            <a:r>
              <a:rPr lang="en-US" sz="2000" b="1" dirty="0" err="1" smtClean="0"/>
              <a:t>HelioCubedmodel</a:t>
            </a:r>
            <a:r>
              <a:rPr lang="en-US" sz="2000" b="1" dirty="0" smtClean="0"/>
              <a:t> </a:t>
            </a:r>
            <a:r>
              <a:rPr lang="en-US" sz="2000" b="1" dirty="0"/>
              <a:t>predictions when using an ensemble of </a:t>
            </a:r>
            <a:r>
              <a:rPr lang="en-US" sz="2000" b="1" dirty="0" err="1"/>
              <a:t>photospheric</a:t>
            </a:r>
            <a:r>
              <a:rPr lang="en-US" sz="2000" b="1" dirty="0"/>
              <a:t> magnetic field input maps. </a:t>
            </a:r>
          </a:p>
          <a:p>
            <a:pPr marL="342900" indent="-342900">
              <a:buAutoNum type="arabicPeriod"/>
            </a:pPr>
            <a:endParaRPr lang="en-US" sz="2000" b="1" dirty="0"/>
          </a:p>
        </p:txBody>
      </p:sp>
    </p:spTree>
    <p:extLst>
      <p:ext uri="{BB962C8B-B14F-4D97-AF65-F5344CB8AC3E}">
        <p14:creationId xmlns:p14="http://schemas.microsoft.com/office/powerpoint/2010/main" val="3880234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B1E839D-B7A5-4CF8-B0DA-DA56B8141778}"/>
              </a:ext>
            </a:extLst>
          </p:cNvPr>
          <p:cNvSpPr txBox="1"/>
          <p:nvPr/>
        </p:nvSpPr>
        <p:spPr>
          <a:xfrm>
            <a:off x="9168102" y="6144698"/>
            <a:ext cx="2539478" cy="369332"/>
          </a:xfrm>
          <a:prstGeom prst="rect">
            <a:avLst/>
          </a:prstGeom>
          <a:noFill/>
        </p:spPr>
        <p:txBody>
          <a:bodyPr wrap="none" rtlCol="0">
            <a:spAutoFit/>
          </a:bodyPr>
          <a:lstStyle/>
          <a:p>
            <a:r>
              <a:rPr lang="en-US" dirty="0"/>
              <a:t>Singh et al 2022, </a:t>
            </a:r>
            <a:r>
              <a:rPr lang="en-US" dirty="0" smtClean="0"/>
              <a:t>in press</a:t>
            </a:r>
            <a:endParaRPr lang="en-US" dirty="0"/>
          </a:p>
        </p:txBody>
      </p:sp>
      <p:sp>
        <p:nvSpPr>
          <p:cNvPr id="13" name="Title 1">
            <a:extLst>
              <a:ext uri="{FF2B5EF4-FFF2-40B4-BE49-F238E27FC236}">
                <a16:creationId xmlns:a16="http://schemas.microsoft.com/office/drawing/2014/main" id="{21FFCDF1-CE4B-4393-A967-D8046175B848}"/>
              </a:ext>
            </a:extLst>
          </p:cNvPr>
          <p:cNvSpPr txBox="1">
            <a:spLocks/>
          </p:cNvSpPr>
          <p:nvPr/>
        </p:nvSpPr>
        <p:spPr>
          <a:xfrm>
            <a:off x="366496" y="163107"/>
            <a:ext cx="11308053" cy="54927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8" name="Picture 7" descr="Diagram&#10;&#10;Description automatically generated">
            <a:extLst>
              <a:ext uri="{FF2B5EF4-FFF2-40B4-BE49-F238E27FC236}">
                <a16:creationId xmlns:a16="http://schemas.microsoft.com/office/drawing/2014/main" id="{D05ECB1A-5DDB-B846-966F-2D6F780634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78841" y="939675"/>
            <a:ext cx="2732811" cy="2428572"/>
          </a:xfrm>
          <a:prstGeom prst="rect">
            <a:avLst/>
          </a:prstGeom>
        </p:spPr>
      </p:pic>
      <p:pic>
        <p:nvPicPr>
          <p:cNvPr id="11" name="Picture 10" descr="Diagram&#10;&#10;Description automatically generated">
            <a:extLst>
              <a:ext uri="{FF2B5EF4-FFF2-40B4-BE49-F238E27FC236}">
                <a16:creationId xmlns:a16="http://schemas.microsoft.com/office/drawing/2014/main" id="{4C25DB51-F645-A44F-8B77-7B6FA6134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89" y="3631769"/>
            <a:ext cx="3245713" cy="2882261"/>
          </a:xfrm>
          <a:prstGeom prst="rect">
            <a:avLst/>
          </a:prstGeom>
        </p:spPr>
      </p:pic>
      <p:sp>
        <p:nvSpPr>
          <p:cNvPr id="2" name="TextBox 1">
            <a:extLst>
              <a:ext uri="{FF2B5EF4-FFF2-40B4-BE49-F238E27FC236}">
                <a16:creationId xmlns:a16="http://schemas.microsoft.com/office/drawing/2014/main" id="{4E55A5C3-936E-F249-9BDB-CA9ECA6E0093}"/>
              </a:ext>
            </a:extLst>
          </p:cNvPr>
          <p:cNvSpPr txBox="1"/>
          <p:nvPr/>
        </p:nvSpPr>
        <p:spPr>
          <a:xfrm>
            <a:off x="9168102" y="1507630"/>
            <a:ext cx="2188622" cy="923330"/>
          </a:xfrm>
          <a:prstGeom prst="rect">
            <a:avLst/>
          </a:prstGeom>
          <a:noFill/>
        </p:spPr>
        <p:txBody>
          <a:bodyPr wrap="square" rtlCol="0">
            <a:spAutoFit/>
          </a:bodyPr>
          <a:lstStyle/>
          <a:p>
            <a:r>
              <a:rPr lang="en-US" dirty="0"/>
              <a:t>The initial structure of the constant turn flux rope model</a:t>
            </a:r>
          </a:p>
        </p:txBody>
      </p:sp>
      <p:sp>
        <p:nvSpPr>
          <p:cNvPr id="10" name="TextBox 9">
            <a:extLst>
              <a:ext uri="{FF2B5EF4-FFF2-40B4-BE49-F238E27FC236}">
                <a16:creationId xmlns:a16="http://schemas.microsoft.com/office/drawing/2014/main" id="{6FAE78CF-9CBE-6042-BC63-B56936BDF945}"/>
              </a:ext>
            </a:extLst>
          </p:cNvPr>
          <p:cNvSpPr txBox="1"/>
          <p:nvPr/>
        </p:nvSpPr>
        <p:spPr>
          <a:xfrm>
            <a:off x="9260201" y="4565067"/>
            <a:ext cx="2744085" cy="646331"/>
          </a:xfrm>
          <a:prstGeom prst="rect">
            <a:avLst/>
          </a:prstGeom>
          <a:noFill/>
        </p:spPr>
        <p:txBody>
          <a:bodyPr wrap="square">
            <a:spAutoFit/>
          </a:bodyPr>
          <a:lstStyle/>
          <a:p>
            <a:r>
              <a:rPr lang="en-US" dirty="0"/>
              <a:t>The flux rope 30 hours after the initial insertion</a:t>
            </a:r>
          </a:p>
        </p:txBody>
      </p:sp>
      <p:sp>
        <p:nvSpPr>
          <p:cNvPr id="12" name="TextBox 11">
            <a:extLst>
              <a:ext uri="{FF2B5EF4-FFF2-40B4-BE49-F238E27FC236}">
                <a16:creationId xmlns:a16="http://schemas.microsoft.com/office/drawing/2014/main" id="{CED5B2DB-DB56-B64B-9976-33DE6660BE38}"/>
              </a:ext>
            </a:extLst>
          </p:cNvPr>
          <p:cNvSpPr txBox="1"/>
          <p:nvPr/>
        </p:nvSpPr>
        <p:spPr>
          <a:xfrm>
            <a:off x="255750" y="1186224"/>
            <a:ext cx="5068957" cy="4524315"/>
          </a:xfrm>
          <a:prstGeom prst="rect">
            <a:avLst/>
          </a:prstGeom>
          <a:noFill/>
        </p:spPr>
        <p:txBody>
          <a:bodyPr wrap="square" rtlCol="0">
            <a:spAutoFit/>
          </a:bodyPr>
          <a:lstStyle/>
          <a:p>
            <a:endParaRPr lang="en-US" dirty="0"/>
          </a:p>
          <a:p>
            <a:r>
              <a:rPr lang="en-US" b="1" dirty="0"/>
              <a:t>This flux rope-based model </a:t>
            </a:r>
            <a:r>
              <a:rPr lang="en-US" b="1" dirty="0" smtClean="0"/>
              <a:t>(</a:t>
            </a:r>
            <a:r>
              <a:rPr lang="en-US" b="1" dirty="0" err="1" smtClean="0"/>
              <a:t>Isavnin</a:t>
            </a:r>
            <a:r>
              <a:rPr lang="en-US" b="1" dirty="0" smtClean="0"/>
              <a:t>, 2017; </a:t>
            </a:r>
            <a:r>
              <a:rPr lang="en-US" b="1" dirty="0" err="1" smtClean="0"/>
              <a:t>Vandas</a:t>
            </a:r>
            <a:r>
              <a:rPr lang="en-US" b="1" dirty="0" smtClean="0"/>
              <a:t> &amp; </a:t>
            </a:r>
            <a:r>
              <a:rPr lang="en-US" b="1" dirty="0" err="1" smtClean="0"/>
              <a:t>Romashts</a:t>
            </a:r>
            <a:r>
              <a:rPr lang="en-US" b="1" dirty="0" smtClean="0"/>
              <a:t>, 2017) can </a:t>
            </a:r>
            <a:r>
              <a:rPr lang="en-US" b="1" dirty="0"/>
              <a:t>be used to simulate CMEs in the inner heliosphere.</a:t>
            </a:r>
          </a:p>
          <a:p>
            <a:endParaRPr lang="en-US" b="1" dirty="0"/>
          </a:p>
          <a:p>
            <a:r>
              <a:rPr lang="en-US" b="1" dirty="0"/>
              <a:t>A</a:t>
            </a:r>
            <a:r>
              <a:rPr lang="en-US" b="1" dirty="0" smtClean="0"/>
              <a:t> croissant-shaped </a:t>
            </a:r>
            <a:r>
              <a:rPr lang="en-US" b="1" dirty="0"/>
              <a:t>flux rope can be initialized with </a:t>
            </a:r>
            <a:r>
              <a:rPr lang="en-US" b="1" dirty="0" smtClean="0"/>
              <a:t>the desired </a:t>
            </a:r>
            <a:r>
              <a:rPr lang="en-US" b="1" dirty="0"/>
              <a:t>direction, tilt, half angle, aspect ratio, and </a:t>
            </a:r>
            <a:r>
              <a:rPr lang="en-US" b="1" dirty="0" smtClean="0"/>
              <a:t>speed. All these parameters can be estimated </a:t>
            </a:r>
            <a:r>
              <a:rPr lang="en-US" b="1" dirty="0"/>
              <a:t>using a graduated cylindrical shell </a:t>
            </a:r>
            <a:r>
              <a:rPr lang="en-US" b="1" dirty="0" smtClean="0"/>
              <a:t>model.</a:t>
            </a:r>
            <a:endParaRPr lang="en-US" b="1" dirty="0"/>
          </a:p>
          <a:p>
            <a:endParaRPr lang="en-US" b="1" dirty="0"/>
          </a:p>
          <a:p>
            <a:r>
              <a:rPr lang="en-US" b="1" dirty="0"/>
              <a:t>This model also </a:t>
            </a:r>
            <a:r>
              <a:rPr lang="en-US" b="1" dirty="0" smtClean="0"/>
              <a:t>allows us to initialize the poloidal </a:t>
            </a:r>
            <a:r>
              <a:rPr lang="en-US" b="1" dirty="0"/>
              <a:t>and toroidal magnetic fluxes as well as the direction of their twist can be initialized in this model. These values can be estimated from the source active regions at </a:t>
            </a:r>
            <a:r>
              <a:rPr lang="en-US" b="1" dirty="0" smtClean="0"/>
              <a:t>the Sun </a:t>
            </a:r>
            <a:r>
              <a:rPr lang="en-US" b="1" dirty="0"/>
              <a:t>using various observations.</a:t>
            </a:r>
          </a:p>
        </p:txBody>
      </p:sp>
      <p:sp>
        <p:nvSpPr>
          <p:cNvPr id="3" name="Rectangle 2"/>
          <p:cNvSpPr/>
          <p:nvPr/>
        </p:nvSpPr>
        <p:spPr>
          <a:xfrm>
            <a:off x="1319213" y="216488"/>
            <a:ext cx="8043861" cy="584775"/>
          </a:xfrm>
          <a:prstGeom prst="rect">
            <a:avLst/>
          </a:prstGeom>
        </p:spPr>
        <p:txBody>
          <a:bodyPr wrap="square">
            <a:spAutoFit/>
          </a:bodyPr>
          <a:lstStyle/>
          <a:p>
            <a:pPr algn="ctr"/>
            <a:r>
              <a:rPr lang="en-US" sz="3200" dirty="0"/>
              <a:t>CME simulations with a constant turn model</a:t>
            </a:r>
          </a:p>
        </p:txBody>
      </p:sp>
    </p:spTree>
    <p:extLst>
      <p:ext uri="{BB962C8B-B14F-4D97-AF65-F5344CB8AC3E}">
        <p14:creationId xmlns:p14="http://schemas.microsoft.com/office/powerpoint/2010/main" val="2648078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6E273E-358C-134A-B5F8-B66930D17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938" y="504129"/>
            <a:ext cx="5318818" cy="5903888"/>
          </a:xfrm>
          <a:prstGeom prst="rect">
            <a:avLst/>
          </a:prstGeom>
        </p:spPr>
      </p:pic>
      <p:sp>
        <p:nvSpPr>
          <p:cNvPr id="6" name="TextBox 5">
            <a:extLst>
              <a:ext uri="{FF2B5EF4-FFF2-40B4-BE49-F238E27FC236}">
                <a16:creationId xmlns:a16="http://schemas.microsoft.com/office/drawing/2014/main" id="{3BAB6BC2-6FAB-CF49-8161-FB9D210C3E41}"/>
              </a:ext>
            </a:extLst>
          </p:cNvPr>
          <p:cNvSpPr txBox="1"/>
          <p:nvPr/>
        </p:nvSpPr>
        <p:spPr>
          <a:xfrm>
            <a:off x="-1" y="504129"/>
            <a:ext cx="6015519" cy="6124754"/>
          </a:xfrm>
          <a:prstGeom prst="rect">
            <a:avLst/>
          </a:prstGeom>
          <a:noFill/>
        </p:spPr>
        <p:txBody>
          <a:bodyPr wrap="square" rtlCol="0">
            <a:spAutoFit/>
          </a:bodyPr>
          <a:lstStyle/>
          <a:p>
            <a:r>
              <a:rPr lang="en-US" sz="2000" b="1" dirty="0"/>
              <a:t>Using quantified uncertainties for ensemble modeling of </a:t>
            </a:r>
            <a:r>
              <a:rPr lang="en-US" sz="2000" b="1" dirty="0" smtClean="0"/>
              <a:t>CMEs</a:t>
            </a:r>
          </a:p>
          <a:p>
            <a:r>
              <a:rPr lang="en-US" sz="1600" b="1" dirty="0" smtClean="0"/>
              <a:t>Flux-rope-based </a:t>
            </a:r>
            <a:r>
              <a:rPr lang="en-US" sz="1600" b="1" dirty="0" err="1"/>
              <a:t>magnetohydrodynamic</a:t>
            </a:r>
            <a:r>
              <a:rPr lang="en-US" sz="1600" b="1" dirty="0"/>
              <a:t> modeling of</a:t>
            </a:r>
          </a:p>
          <a:p>
            <a:r>
              <a:rPr lang="en-US" sz="1600" b="1" dirty="0"/>
              <a:t>coronal mass ejections (CMEs) is a promising tool for prediction of the CME arrival time </a:t>
            </a:r>
            <a:r>
              <a:rPr lang="en-US" sz="1600" b="1" dirty="0" smtClean="0"/>
              <a:t>and magnetic </a:t>
            </a:r>
            <a:r>
              <a:rPr lang="en-US" sz="1600" b="1" dirty="0"/>
              <a:t>field at Earth. In Singh et al. (2022), we introduced a constant-turn flux rope model </a:t>
            </a:r>
            <a:r>
              <a:rPr lang="en-US" sz="1600" b="1" dirty="0" smtClean="0"/>
              <a:t>and used </a:t>
            </a:r>
            <a:r>
              <a:rPr lang="en-US" sz="1600" b="1" dirty="0"/>
              <a:t>it to simulate the 12-July-2012 16:48 CME in the inner heliosphere. We constrained the </a:t>
            </a:r>
            <a:r>
              <a:rPr lang="en-US" sz="1600" b="1" dirty="0" smtClean="0"/>
              <a:t>initial parameters </a:t>
            </a:r>
            <a:r>
              <a:rPr lang="en-US" sz="1600" b="1" dirty="0"/>
              <a:t>of this CME using the graduated cylindrical shell (GCS) model and the </a:t>
            </a:r>
            <a:r>
              <a:rPr lang="en-US" sz="1600" b="1" dirty="0" smtClean="0"/>
              <a:t>reconnected flux </a:t>
            </a:r>
            <a:r>
              <a:rPr lang="en-US" sz="1600" b="1" dirty="0"/>
              <a:t>in post-eruption arcades. We correctly reproduced all the magnetic field components of </a:t>
            </a:r>
            <a:r>
              <a:rPr lang="en-US" sz="1600" b="1" dirty="0" smtClean="0"/>
              <a:t>the CME </a:t>
            </a:r>
            <a:r>
              <a:rPr lang="en-US" sz="1600" b="1" dirty="0"/>
              <a:t>at Earth, with an arrival time error of approximately </a:t>
            </a:r>
            <a:r>
              <a:rPr lang="en-US" sz="1600" b="1" dirty="0">
                <a:solidFill>
                  <a:srgbClr val="FF0000"/>
                </a:solidFill>
              </a:rPr>
              <a:t>1 hour</a:t>
            </a:r>
            <a:r>
              <a:rPr lang="en-US" sz="1600" b="1" dirty="0"/>
              <a:t>. </a:t>
            </a:r>
            <a:endParaRPr lang="en-US" sz="1600" b="1" dirty="0" smtClean="0"/>
          </a:p>
          <a:p>
            <a:r>
              <a:rPr lang="en-US" sz="1600" b="1" dirty="0" smtClean="0"/>
              <a:t>We </a:t>
            </a:r>
            <a:r>
              <a:rPr lang="en-US" sz="1600" b="1" dirty="0"/>
              <a:t>further estimated </a:t>
            </a:r>
            <a:r>
              <a:rPr lang="en-US" sz="1600" b="1" dirty="0" smtClean="0"/>
              <a:t>the average subjective uncertainties </a:t>
            </a:r>
            <a:r>
              <a:rPr lang="en-US" sz="1600" b="1" dirty="0"/>
              <a:t>in the GCS fittings, by comparing the </a:t>
            </a:r>
            <a:r>
              <a:rPr lang="en-US" sz="1600" b="1"/>
              <a:t>GCS </a:t>
            </a:r>
            <a:r>
              <a:rPr lang="en-US" sz="1600" b="1" smtClean="0"/>
              <a:t>parameters </a:t>
            </a:r>
            <a:r>
              <a:rPr lang="en-US" sz="1600" b="1" dirty="0"/>
              <a:t>of </a:t>
            </a:r>
            <a:r>
              <a:rPr lang="en-US" sz="1600" b="1" dirty="0" smtClean="0"/>
              <a:t>56 CMEs </a:t>
            </a:r>
            <a:r>
              <a:rPr lang="en-US" sz="1600" b="1" dirty="0"/>
              <a:t>reported in multiple studies and catalogs. </a:t>
            </a:r>
            <a:r>
              <a:rPr lang="en-US" sz="1600" b="1" dirty="0" smtClean="0"/>
              <a:t>Using </a:t>
            </a:r>
            <a:r>
              <a:rPr lang="en-US" sz="1600" b="1" dirty="0"/>
              <a:t>these, we have created 77 ensemble members for the 12-July-2012 CME</a:t>
            </a:r>
            <a:r>
              <a:rPr lang="en-US" sz="1600" b="1" dirty="0" smtClean="0"/>
              <a:t>. We </a:t>
            </a:r>
            <a:r>
              <a:rPr lang="en-US" sz="1600" b="1" dirty="0"/>
              <a:t>found that 55% of our ensemble members correctly reproduce the sign of the magnetic </a:t>
            </a:r>
            <a:r>
              <a:rPr lang="en-US" sz="1600" b="1" dirty="0" smtClean="0"/>
              <a:t>field components </a:t>
            </a:r>
            <a:r>
              <a:rPr lang="en-US" sz="1600" b="1" dirty="0"/>
              <a:t>at Earth. We also determined that the uncertainties in GCS fitting can widen the </a:t>
            </a:r>
            <a:r>
              <a:rPr lang="en-US" sz="1600" b="1" dirty="0" smtClean="0"/>
              <a:t>CME arrival </a:t>
            </a:r>
            <a:r>
              <a:rPr lang="en-US" sz="1600" b="1" dirty="0"/>
              <a:t>time prediction window to about 12 hours for the 12-July-2012 CME.</a:t>
            </a:r>
            <a:endParaRPr lang="en-US" sz="1600" b="1" dirty="0"/>
          </a:p>
          <a:p>
            <a:r>
              <a:rPr lang="en-US" sz="1600" b="1" dirty="0" smtClean="0"/>
              <a:t>By </a:t>
            </a:r>
            <a:r>
              <a:rPr lang="en-US" sz="1600" b="1" dirty="0"/>
              <a:t>comparing ensemble members with only one parameter different, we found that the uncertainties in longitude and tilt affect the magnetic field values at Earth much more than uncertainties in half angle and aspect ratio.</a:t>
            </a:r>
          </a:p>
        </p:txBody>
      </p:sp>
    </p:spTree>
    <p:extLst>
      <p:ext uri="{BB962C8B-B14F-4D97-AF65-F5344CB8AC3E}">
        <p14:creationId xmlns:p14="http://schemas.microsoft.com/office/powerpoint/2010/main" val="3963795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4818" y="873303"/>
            <a:ext cx="9534418" cy="1661993"/>
          </a:xfrm>
          <a:prstGeom prst="rect">
            <a:avLst/>
          </a:prstGeom>
          <a:noFill/>
        </p:spPr>
        <p:txBody>
          <a:bodyPr wrap="square" rtlCol="0">
            <a:spAutoFit/>
          </a:bodyPr>
          <a:lstStyle/>
          <a:p>
            <a:r>
              <a:rPr lang="en-US" sz="2400" b="1" dirty="0" smtClean="0">
                <a:solidFill>
                  <a:srgbClr val="FF0000"/>
                </a:solidFill>
              </a:rPr>
              <a:t>Conclusion</a:t>
            </a:r>
          </a:p>
          <a:p>
            <a:endParaRPr lang="en-US" dirty="0"/>
          </a:p>
          <a:p>
            <a:r>
              <a:rPr lang="en-US" sz="2000" b="1" dirty="0" smtClean="0"/>
              <a:t>By introducing a highly-parallelized, CPU-GPU based sequence of OFT-POT3D-WSA-HelioCubed codes, we will able to perform efficient ensemble modeling of the SW flow and improve </a:t>
            </a:r>
            <a:r>
              <a:rPr lang="en-US" sz="2000" b="1" dirty="0" err="1" smtClean="0"/>
              <a:t>SWx</a:t>
            </a:r>
            <a:r>
              <a:rPr lang="en-US" sz="2000" b="1" dirty="0" smtClean="0"/>
              <a:t> predictions of CME arrivals and the z-component of B..</a:t>
            </a:r>
            <a:endParaRPr lang="en-US" sz="2000" b="1" dirty="0"/>
          </a:p>
        </p:txBody>
      </p:sp>
    </p:spTree>
    <p:extLst>
      <p:ext uri="{BB962C8B-B14F-4D97-AF65-F5344CB8AC3E}">
        <p14:creationId xmlns:p14="http://schemas.microsoft.com/office/powerpoint/2010/main" val="2387663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33" y="601839"/>
            <a:ext cx="11419368" cy="62276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US" sz="2000" b="1" dirty="0" smtClean="0">
                <a:latin typeface="+mj-lt"/>
                <a:cs typeface="Times New Roman" panose="02020603050405020304" pitchFamily="18" charset="0"/>
              </a:rPr>
              <a:t>Our </a:t>
            </a:r>
            <a:r>
              <a:rPr lang="en-US" sz="2000" b="1" dirty="0">
                <a:latin typeface="+mj-lt"/>
                <a:cs typeface="Times New Roman" panose="02020603050405020304" pitchFamily="18" charset="0"/>
              </a:rPr>
              <a:t>science goal is to develop a new software to support data-driven, time-dependent models of the solar atmosphere and heliosphere suitable for near real-time predictions of the SW properties at Earth’s orbit and further in the interplanetary space. </a:t>
            </a:r>
          </a:p>
          <a:p>
            <a:pPr algn="l"/>
            <a:r>
              <a:rPr lang="en-US" sz="2000" i="1" dirty="0" smtClean="0">
                <a:solidFill>
                  <a:srgbClr val="FF0000"/>
                </a:solidFill>
                <a:latin typeface="+mj-lt"/>
              </a:rPr>
              <a:t>Software </a:t>
            </a:r>
            <a:r>
              <a:rPr lang="en-US" sz="2000" i="1" dirty="0" smtClean="0">
                <a:solidFill>
                  <a:srgbClr val="FF0000"/>
                </a:solidFill>
                <a:latin typeface="+mj-lt"/>
              </a:rPr>
              <a:t>components</a:t>
            </a:r>
            <a:endParaRPr lang="en-US" sz="2000" i="1" dirty="0">
              <a:solidFill>
                <a:srgbClr val="FF0000"/>
              </a:solidFill>
              <a:latin typeface="+mj-lt"/>
            </a:endParaRPr>
          </a:p>
          <a:p>
            <a:pPr marL="321457" indent="-321457">
              <a:buAutoNum type="arabicPeriod"/>
            </a:pPr>
            <a:r>
              <a:rPr lang="en-US" sz="2000" b="1" dirty="0" smtClean="0">
                <a:latin typeface="+mj-lt"/>
                <a:cs typeface="Times New Roman" panose="02020603050405020304" pitchFamily="18" charset="0"/>
              </a:rPr>
              <a:t>A </a:t>
            </a:r>
            <a:r>
              <a:rPr lang="en-US" sz="2000" b="1" dirty="0">
                <a:latin typeface="+mj-lt"/>
                <a:cs typeface="Times New Roman" panose="02020603050405020304" pitchFamily="18" charset="0"/>
              </a:rPr>
              <a:t>new solar magnetic field flux transport model </a:t>
            </a:r>
            <a:r>
              <a:rPr lang="en-US" sz="2000" b="1" dirty="0" smtClean="0">
                <a:latin typeface="+mj-lt"/>
                <a:cs typeface="Times New Roman" panose="02020603050405020304" pitchFamily="18" charset="0"/>
              </a:rPr>
              <a:t>(OFT), which evolves </a:t>
            </a:r>
            <a:r>
              <a:rPr lang="en-US" sz="2000" b="1" dirty="0">
                <a:latin typeface="+mj-lt"/>
                <a:cs typeface="Times New Roman" panose="02020603050405020304" pitchFamily="18" charset="0"/>
              </a:rPr>
              <a:t>information to the back side of the Sun and its poles and </a:t>
            </a:r>
            <a:r>
              <a:rPr lang="en-US" sz="2000" b="1" dirty="0" smtClean="0">
                <a:latin typeface="+mj-lt"/>
                <a:cs typeface="Times New Roman" panose="02020603050405020304" pitchFamily="18" charset="0"/>
              </a:rPr>
              <a:t>updates </a:t>
            </a:r>
            <a:r>
              <a:rPr lang="en-US" sz="2000" b="1" dirty="0">
                <a:latin typeface="+mj-lt"/>
                <a:cs typeface="Times New Roman" panose="02020603050405020304" pitchFamily="18" charset="0"/>
              </a:rPr>
              <a:t>the model flux with new observations using data assimilation methods. </a:t>
            </a:r>
          </a:p>
          <a:p>
            <a:pPr marL="321457" indent="-321457">
              <a:buAutoNum type="arabicPeriod"/>
            </a:pPr>
            <a:r>
              <a:rPr lang="en-US" sz="2000" b="1" dirty="0">
                <a:latin typeface="+mj-lt"/>
                <a:cs typeface="Times New Roman" panose="02020603050405020304" pitchFamily="18" charset="0"/>
              </a:rPr>
              <a:t>A new potential field solver </a:t>
            </a:r>
            <a:r>
              <a:rPr lang="en-US" sz="2000" b="1" dirty="0" smtClean="0">
                <a:latin typeface="+mj-lt"/>
                <a:cs typeface="Times New Roman" panose="02020603050405020304" pitchFamily="18" charset="0"/>
              </a:rPr>
              <a:t>(POT3D) combined </a:t>
            </a:r>
            <a:r>
              <a:rPr lang="en-US" sz="2000" b="1" dirty="0">
                <a:latin typeface="+mj-lt"/>
                <a:cs typeface="Times New Roman" panose="02020603050405020304" pitchFamily="18" charset="0"/>
              </a:rPr>
              <a:t>with the output from the traditional WSA </a:t>
            </a:r>
            <a:r>
              <a:rPr lang="en-US" sz="2000" b="1" dirty="0" smtClean="0">
                <a:latin typeface="+mj-lt"/>
                <a:cs typeface="Times New Roman" panose="02020603050405020304" pitchFamily="18" charset="0"/>
              </a:rPr>
              <a:t>model</a:t>
            </a:r>
            <a:r>
              <a:rPr lang="en-US" sz="2000" b="1" dirty="0">
                <a:latin typeface="+mj-lt"/>
                <a:cs typeface="Times New Roman" panose="02020603050405020304" pitchFamily="18" charset="0"/>
              </a:rPr>
              <a:t>, and with remote coronal and in situ solar wind observations. WSA and the new potential field solver (PFSS and PFCS) </a:t>
            </a:r>
            <a:r>
              <a:rPr lang="en-US" sz="2000" b="1" dirty="0" smtClean="0">
                <a:latin typeface="+mj-lt"/>
                <a:cs typeface="Times New Roman" panose="02020603050405020304" pitchFamily="18" charset="0"/>
              </a:rPr>
              <a:t>are being validated </a:t>
            </a:r>
            <a:r>
              <a:rPr lang="en-US" sz="2000" b="1" dirty="0">
                <a:latin typeface="+mj-lt"/>
                <a:cs typeface="Times New Roman" panose="02020603050405020304" pitchFamily="18" charset="0"/>
              </a:rPr>
              <a:t>using the maps from the new flux transport </a:t>
            </a:r>
            <a:r>
              <a:rPr lang="en-US" sz="2000" b="1" dirty="0" smtClean="0">
                <a:latin typeface="+mj-lt"/>
                <a:cs typeface="Times New Roman" panose="02020603050405020304" pitchFamily="18" charset="0"/>
              </a:rPr>
              <a:t>model. [NOW PUBLICLY AVAILABLE.]</a:t>
            </a:r>
          </a:p>
          <a:p>
            <a:pPr marL="321457" indent="-321457">
              <a:buFontTx/>
              <a:buAutoNum type="arabicPeriod"/>
            </a:pPr>
            <a:r>
              <a:rPr lang="en-US" sz="2000" b="1" dirty="0" smtClean="0">
                <a:latin typeface="+mj-lt"/>
                <a:cs typeface="Times New Roman" panose="02020603050405020304" pitchFamily="18" charset="0"/>
              </a:rPr>
              <a:t>A </a:t>
            </a:r>
            <a:r>
              <a:rPr lang="en-US" sz="2000" b="1" dirty="0">
                <a:latin typeface="+mj-lt"/>
                <a:cs typeface="Times New Roman" panose="02020603050405020304" pitchFamily="18" charset="0"/>
              </a:rPr>
              <a:t>highly parallel, adaptive mesh refinement (AMR) solver for the Reynolds-averaged, ideal MHD equations describing the solar wind flow in the region between R = 10−20×R</a:t>
            </a:r>
            <a:r>
              <a:rPr lang="en-US" sz="2000" b="1" baseline="-25000" dirty="0">
                <a:latin typeface="+mj-lt"/>
                <a:cs typeface="Times New Roman" panose="02020603050405020304" pitchFamily="18" charset="0"/>
              </a:rPr>
              <a:t>⊙</a:t>
            </a:r>
            <a:r>
              <a:rPr lang="en-US" sz="2000" b="1" dirty="0">
                <a:latin typeface="+mj-lt"/>
                <a:cs typeface="Times New Roman" panose="02020603050405020304" pitchFamily="18" charset="0"/>
              </a:rPr>
              <a:t> and 1–3 au. These equations are accompanied by the equations describing the transport of turbulence. We are building on the Multi-Scale Fluid-Kinetic Simulation Suite (MS-FLUKSS) collaboratively developed at UAH using the </a:t>
            </a:r>
            <a:r>
              <a:rPr lang="en-US" sz="2000" b="1" dirty="0" err="1">
                <a:latin typeface="+mj-lt"/>
                <a:cs typeface="Times New Roman" panose="02020603050405020304" pitchFamily="18" charset="0"/>
              </a:rPr>
              <a:t>Chombo</a:t>
            </a:r>
            <a:r>
              <a:rPr lang="en-US" sz="2000" b="1" dirty="0">
                <a:latin typeface="+mj-lt"/>
                <a:cs typeface="Times New Roman" panose="02020603050405020304" pitchFamily="18" charset="0"/>
              </a:rPr>
              <a:t> AMR framework (</a:t>
            </a:r>
            <a:r>
              <a:rPr lang="en-US" sz="2000" b="1" dirty="0" err="1">
                <a:latin typeface="+mj-lt"/>
                <a:cs typeface="Times New Roman" panose="02020603050405020304" pitchFamily="18" charset="0"/>
              </a:rPr>
              <a:t>Colella</a:t>
            </a:r>
            <a:r>
              <a:rPr lang="en-US" sz="2000" b="1" dirty="0">
                <a:latin typeface="+mj-lt"/>
                <a:cs typeface="Times New Roman" panose="02020603050405020304" pitchFamily="18" charset="0"/>
              </a:rPr>
              <a:t> et al., 2007). The new version of our software (</a:t>
            </a:r>
            <a:r>
              <a:rPr lang="en-US" sz="2000" b="1" dirty="0" err="1">
                <a:solidFill>
                  <a:srgbClr val="FF0000"/>
                </a:solidFill>
                <a:latin typeface="+mj-lt"/>
                <a:cs typeface="Times New Roman" panose="02020603050405020304" pitchFamily="18" charset="0"/>
              </a:rPr>
              <a:t>HelioCubed</a:t>
            </a:r>
            <a:r>
              <a:rPr lang="en-US" sz="2000" b="1" dirty="0">
                <a:solidFill>
                  <a:srgbClr val="FF0000"/>
                </a:solidFill>
                <a:latin typeface="+mj-lt"/>
                <a:cs typeface="Times New Roman" panose="02020603050405020304" pitchFamily="18" charset="0"/>
              </a:rPr>
              <a:t>)</a:t>
            </a:r>
            <a:r>
              <a:rPr lang="en-US" sz="2000" b="1" dirty="0">
                <a:latin typeface="+mj-lt"/>
                <a:cs typeface="Times New Roman" panose="02020603050405020304" pitchFamily="18" charset="0"/>
              </a:rPr>
              <a:t> is being built on a newly developed </a:t>
            </a:r>
            <a:r>
              <a:rPr lang="en-US" sz="2000" b="1" dirty="0" err="1">
                <a:latin typeface="+mj-lt"/>
                <a:cs typeface="Times New Roman" panose="02020603050405020304" pitchFamily="18" charset="0"/>
              </a:rPr>
              <a:t>Chombo</a:t>
            </a:r>
            <a:r>
              <a:rPr lang="en-US" sz="2000" b="1" dirty="0">
                <a:latin typeface="+mj-lt"/>
                <a:cs typeface="Times New Roman" panose="02020603050405020304" pitchFamily="18" charset="0"/>
              </a:rPr>
              <a:t> 4 framework and allow us to perform simulations with the fourth order of accuracy in time and space, and use cubed spheres to generate meshes around the Sun</a:t>
            </a:r>
            <a:r>
              <a:rPr lang="en-US" sz="2000" b="1" dirty="0" smtClean="0">
                <a:latin typeface="+mj-lt"/>
                <a:cs typeface="Times New Roman" panose="02020603050405020304" pitchFamily="18" charset="0"/>
              </a:rPr>
              <a:t>.</a:t>
            </a:r>
          </a:p>
          <a:p>
            <a:pPr marL="321457" indent="-321457">
              <a:buFontTx/>
              <a:buAutoNum type="arabicPeriod"/>
            </a:pPr>
            <a:r>
              <a:rPr lang="en-US" sz="2000" b="1" dirty="0" smtClean="0">
                <a:latin typeface="+mj-lt"/>
                <a:cs typeface="Times New Roman" panose="02020603050405020304" pitchFamily="18" charset="0"/>
              </a:rPr>
              <a:t>New </a:t>
            </a:r>
            <a:r>
              <a:rPr lang="en-US" sz="2000" b="1" dirty="0">
                <a:latin typeface="+mj-lt"/>
                <a:cs typeface="Times New Roman" panose="02020603050405020304" pitchFamily="18" charset="0"/>
              </a:rPr>
              <a:t>algorithms to track exactly the surfaces that passively propagate with the SW (</a:t>
            </a:r>
            <a:r>
              <a:rPr lang="en-US" sz="2000" b="1" dirty="0" err="1">
                <a:latin typeface="+mj-lt"/>
                <a:cs typeface="Times New Roman" panose="02020603050405020304" pitchFamily="18" charset="0"/>
              </a:rPr>
              <a:t>heliospheric</a:t>
            </a:r>
            <a:r>
              <a:rPr lang="en-US" sz="2000" b="1" dirty="0">
                <a:latin typeface="+mj-lt"/>
                <a:cs typeface="Times New Roman" panose="02020603050405020304" pitchFamily="18" charset="0"/>
              </a:rPr>
              <a:t> current sheet, CME driving surface, etc.) once their initial position </a:t>
            </a:r>
            <a:r>
              <a:rPr lang="en-US" sz="2000" b="1" dirty="0" smtClean="0">
                <a:latin typeface="+mj-lt"/>
                <a:cs typeface="Times New Roman" panose="02020603050405020304" pitchFamily="18" charset="0"/>
              </a:rPr>
              <a:t>at the inner boundary is </a:t>
            </a:r>
            <a:r>
              <a:rPr lang="en-US" sz="2000" b="1" dirty="0">
                <a:latin typeface="+mj-lt"/>
                <a:cs typeface="Times New Roman" panose="02020603050405020304" pitchFamily="18" charset="0"/>
              </a:rPr>
              <a:t>known</a:t>
            </a:r>
            <a:r>
              <a:rPr lang="en-US" sz="2000" b="1" dirty="0" smtClean="0">
                <a:latin typeface="+mj-lt"/>
                <a:cs typeface="Times New Roman" panose="02020603050405020304" pitchFamily="18" charset="0"/>
              </a:rPr>
              <a:t>.</a:t>
            </a:r>
          </a:p>
        </p:txBody>
      </p:sp>
      <p:sp>
        <p:nvSpPr>
          <p:cNvPr id="3" name="TextBox 2"/>
          <p:cNvSpPr txBox="1"/>
          <p:nvPr/>
        </p:nvSpPr>
        <p:spPr>
          <a:xfrm>
            <a:off x="2381249" y="102086"/>
            <a:ext cx="7526655" cy="375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969" b="1" dirty="0">
                <a:solidFill>
                  <a:schemeClr val="accent1"/>
                </a:solidFill>
                <a:sym typeface="Helvetica Light"/>
              </a:rPr>
              <a:t>Science </a:t>
            </a:r>
            <a:r>
              <a:rPr lang="en-US" sz="1969" b="1" dirty="0" smtClean="0">
                <a:solidFill>
                  <a:schemeClr val="accent1"/>
                </a:solidFill>
                <a:sym typeface="Helvetica Light"/>
              </a:rPr>
              <a:t>Objective Overview</a:t>
            </a:r>
            <a:endParaRPr lang="en-US" sz="1969" b="1" dirty="0">
              <a:solidFill>
                <a:schemeClr val="accent1"/>
              </a:solidFill>
              <a:sym typeface="Helvetica Light"/>
            </a:endParaRPr>
          </a:p>
        </p:txBody>
      </p:sp>
    </p:spTree>
    <p:extLst>
      <p:ext uri="{BB962C8B-B14F-4D97-AF65-F5344CB8AC3E}">
        <p14:creationId xmlns:p14="http://schemas.microsoft.com/office/powerpoint/2010/main" val="1141574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0D9E-775B-4D0E-8B1B-68901389AEB2}"/>
              </a:ext>
            </a:extLst>
          </p:cNvPr>
          <p:cNvSpPr>
            <a:spLocks noGrp="1"/>
          </p:cNvSpPr>
          <p:nvPr>
            <p:ph type="title"/>
          </p:nvPr>
        </p:nvSpPr>
        <p:spPr>
          <a:xfrm>
            <a:off x="1261641" y="365125"/>
            <a:ext cx="9651420" cy="755997"/>
          </a:xfrm>
        </p:spPr>
        <p:txBody>
          <a:bodyPr/>
          <a:lstStyle/>
          <a:p>
            <a:r>
              <a:rPr lang="en-US" dirty="0"/>
              <a:t>POT3D – Open Source Potential Field Solver</a:t>
            </a:r>
          </a:p>
        </p:txBody>
      </p:sp>
      <p:sp>
        <p:nvSpPr>
          <p:cNvPr id="3" name="Content Placeholder 2">
            <a:extLst>
              <a:ext uri="{FF2B5EF4-FFF2-40B4-BE49-F238E27FC236}">
                <a16:creationId xmlns:a16="http://schemas.microsoft.com/office/drawing/2014/main" id="{C77BE08E-BC93-4C79-8AB5-C83BDA70A642}"/>
              </a:ext>
            </a:extLst>
          </p:cNvPr>
          <p:cNvSpPr>
            <a:spLocks noGrp="1"/>
          </p:cNvSpPr>
          <p:nvPr>
            <p:ph idx="1"/>
          </p:nvPr>
        </p:nvSpPr>
        <p:spPr>
          <a:xfrm>
            <a:off x="905125" y="1536776"/>
            <a:ext cx="10364452" cy="4832493"/>
          </a:xfrm>
          <a:noFill/>
        </p:spPr>
        <p:txBody>
          <a:bodyPr/>
          <a:lstStyle/>
          <a:p>
            <a:r>
              <a:rPr lang="en-US" cap="none" dirty="0"/>
              <a:t>POT3D is a high performance Fortran-90 MPI code that solves Laplace's equation using finite differences on a non-uniform spherical grid.  IT has been ported to GPUs using </a:t>
            </a:r>
            <a:r>
              <a:rPr lang="en-US" cap="none" dirty="0" err="1"/>
              <a:t>OpenACC</a:t>
            </a:r>
            <a:r>
              <a:rPr lang="en-US" cap="none" dirty="0"/>
              <a:t>.</a:t>
            </a:r>
          </a:p>
          <a:p>
            <a:endParaRPr lang="en-US" cap="none" dirty="0"/>
          </a:p>
          <a:p>
            <a:endParaRPr lang="en-US" cap="none" dirty="0"/>
          </a:p>
          <a:p>
            <a:r>
              <a:rPr lang="en-US" cap="none" dirty="0"/>
              <a:t>A paper describing POT3D (Caplan et al. 2021) is </a:t>
            </a:r>
            <a:r>
              <a:rPr lang="en-US" cap="none" dirty="0" smtClean="0"/>
              <a:t>published in </a:t>
            </a:r>
            <a:r>
              <a:rPr lang="en-US" cap="none" dirty="0" err="1"/>
              <a:t>ApJ</a:t>
            </a:r>
            <a:r>
              <a:rPr lang="en-US" cap="none" dirty="0"/>
              <a:t>.</a:t>
            </a:r>
            <a:endParaRPr lang="en-US" dirty="0"/>
          </a:p>
          <a:p>
            <a:r>
              <a:rPr lang="en-US" cap="none" dirty="0"/>
              <a:t>The code is open source (https://</a:t>
            </a:r>
            <a:r>
              <a:rPr lang="en-US" cap="none" dirty="0" err="1"/>
              <a:t>github.com</a:t>
            </a:r>
            <a:r>
              <a:rPr lang="en-US" cap="none" dirty="0"/>
              <a:t>/</a:t>
            </a:r>
            <a:r>
              <a:rPr lang="en-US" cap="none" dirty="0" err="1"/>
              <a:t>predsci</a:t>
            </a:r>
            <a:r>
              <a:rPr lang="en-US" cap="none" dirty="0"/>
              <a:t>/POT3D) and is also part of the </a:t>
            </a:r>
            <a:r>
              <a:rPr lang="en-US" dirty="0"/>
              <a:t>SPEC </a:t>
            </a:r>
            <a:r>
              <a:rPr lang="en-US" cap="none" dirty="0"/>
              <a:t>beta</a:t>
            </a:r>
            <a:r>
              <a:rPr lang="en-US" dirty="0"/>
              <a:t> </a:t>
            </a:r>
            <a:r>
              <a:rPr lang="en-US" cap="none" dirty="0"/>
              <a:t>version of the </a:t>
            </a:r>
            <a:r>
              <a:rPr lang="en-US" dirty="0"/>
              <a:t>SPEChpc™2021 </a:t>
            </a:r>
            <a:r>
              <a:rPr lang="en-US" cap="none" dirty="0"/>
              <a:t>benchmark suites </a:t>
            </a:r>
            <a:r>
              <a:rPr lang="en-US" dirty="0"/>
              <a:t>(</a:t>
            </a:r>
            <a:r>
              <a:rPr lang="en-US" cap="none" dirty="0">
                <a:hlinkClick r:id="rId2"/>
              </a:rPr>
              <a:t>https://www.spec.org/hpc2021</a:t>
            </a:r>
            <a:r>
              <a:rPr lang="en-US" dirty="0"/>
              <a:t>).</a:t>
            </a:r>
          </a:p>
          <a:p>
            <a:endParaRPr lang="en-US" dirty="0"/>
          </a:p>
        </p:txBody>
      </p:sp>
      <p:pic>
        <p:nvPicPr>
          <p:cNvPr id="5" name="Picture 4">
            <a:extLst>
              <a:ext uri="{FF2B5EF4-FFF2-40B4-BE49-F238E27FC236}">
                <a16:creationId xmlns:a16="http://schemas.microsoft.com/office/drawing/2014/main" id="{D9987C6E-7F39-B149-BFF3-156D2B8EA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086" y="2312377"/>
            <a:ext cx="1917700" cy="990600"/>
          </a:xfrm>
          <a:prstGeom prst="rect">
            <a:avLst/>
          </a:prstGeom>
        </p:spPr>
      </p:pic>
      <p:pic>
        <p:nvPicPr>
          <p:cNvPr id="7" name="Picture 6">
            <a:extLst>
              <a:ext uri="{FF2B5EF4-FFF2-40B4-BE49-F238E27FC236}">
                <a16:creationId xmlns:a16="http://schemas.microsoft.com/office/drawing/2014/main" id="{3A425037-61AB-1C41-A066-7D8C07297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216" y="2312376"/>
            <a:ext cx="1879600" cy="990600"/>
          </a:xfrm>
          <a:prstGeom prst="rect">
            <a:avLst/>
          </a:prstGeom>
        </p:spPr>
      </p:pic>
      <p:sp>
        <p:nvSpPr>
          <p:cNvPr id="8" name="TextBox 7">
            <a:extLst>
              <a:ext uri="{FF2B5EF4-FFF2-40B4-BE49-F238E27FC236}">
                <a16:creationId xmlns:a16="http://schemas.microsoft.com/office/drawing/2014/main" id="{370B338C-E05A-E446-A46A-3F36420D8B24}"/>
              </a:ext>
            </a:extLst>
          </p:cNvPr>
          <p:cNvSpPr txBox="1"/>
          <p:nvPr/>
        </p:nvSpPr>
        <p:spPr>
          <a:xfrm>
            <a:off x="1162669" y="2484511"/>
            <a:ext cx="1484445" cy="646331"/>
          </a:xfrm>
          <a:prstGeom prst="rect">
            <a:avLst/>
          </a:prstGeom>
          <a:noFill/>
        </p:spPr>
        <p:txBody>
          <a:bodyPr wrap="none" rtlCol="0">
            <a:spAutoFit/>
          </a:bodyPr>
          <a:lstStyle/>
          <a:p>
            <a:r>
              <a:rPr lang="en-US" dirty="0"/>
              <a:t>Potential Field</a:t>
            </a:r>
          </a:p>
          <a:p>
            <a:r>
              <a:rPr lang="en-US" dirty="0"/>
              <a:t>(Closed Wall)</a:t>
            </a:r>
          </a:p>
        </p:txBody>
      </p:sp>
      <p:sp>
        <p:nvSpPr>
          <p:cNvPr id="11" name="TextBox 10">
            <a:extLst>
              <a:ext uri="{FF2B5EF4-FFF2-40B4-BE49-F238E27FC236}">
                <a16:creationId xmlns:a16="http://schemas.microsoft.com/office/drawing/2014/main" id="{AEE593E5-A040-3E46-A8BE-5B65A05A3596}"/>
              </a:ext>
            </a:extLst>
          </p:cNvPr>
          <p:cNvSpPr txBox="1"/>
          <p:nvPr/>
        </p:nvSpPr>
        <p:spPr>
          <a:xfrm>
            <a:off x="5711536" y="2484511"/>
            <a:ext cx="1686680" cy="646331"/>
          </a:xfrm>
          <a:prstGeom prst="rect">
            <a:avLst/>
          </a:prstGeom>
          <a:noFill/>
        </p:spPr>
        <p:txBody>
          <a:bodyPr wrap="none" rtlCol="0">
            <a:spAutoFit/>
          </a:bodyPr>
          <a:lstStyle/>
          <a:p>
            <a:r>
              <a:rPr lang="en-US" dirty="0"/>
              <a:t>Potential Field</a:t>
            </a:r>
          </a:p>
          <a:p>
            <a:r>
              <a:rPr lang="en-US" dirty="0"/>
              <a:t>(Source Surface)</a:t>
            </a:r>
          </a:p>
        </p:txBody>
      </p:sp>
      <p:pic>
        <p:nvPicPr>
          <p:cNvPr id="9" name="Picture 8">
            <a:extLst>
              <a:ext uri="{FF2B5EF4-FFF2-40B4-BE49-F238E27FC236}">
                <a16:creationId xmlns:a16="http://schemas.microsoft.com/office/drawing/2014/main" id="{4CBC04B9-5B67-ED40-859A-58537249C4D9}"/>
              </a:ext>
            </a:extLst>
          </p:cNvPr>
          <p:cNvPicPr>
            <a:picLocks noChangeAspect="1"/>
          </p:cNvPicPr>
          <p:nvPr/>
        </p:nvPicPr>
        <p:blipFill>
          <a:blip r:embed="rId5"/>
          <a:stretch>
            <a:fillRect/>
          </a:stretch>
        </p:blipFill>
        <p:spPr>
          <a:xfrm>
            <a:off x="2974334" y="4793950"/>
            <a:ext cx="6243331" cy="1747454"/>
          </a:xfrm>
          <a:prstGeom prst="rect">
            <a:avLst/>
          </a:prstGeom>
        </p:spPr>
      </p:pic>
    </p:spTree>
    <p:extLst>
      <p:ext uri="{BB962C8B-B14F-4D97-AF65-F5344CB8AC3E}">
        <p14:creationId xmlns:p14="http://schemas.microsoft.com/office/powerpoint/2010/main" val="4124680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27" y="193523"/>
            <a:ext cx="10058400" cy="5646624"/>
          </a:xfrm>
          <a:prstGeom prst="rect">
            <a:avLst/>
          </a:prstGeom>
        </p:spPr>
      </p:pic>
      <p:sp>
        <p:nvSpPr>
          <p:cNvPr id="5" name="TextBox 4"/>
          <p:cNvSpPr txBox="1"/>
          <p:nvPr/>
        </p:nvSpPr>
        <p:spPr>
          <a:xfrm>
            <a:off x="463216" y="6136105"/>
            <a:ext cx="11327731" cy="369332"/>
          </a:xfrm>
          <a:prstGeom prst="rect">
            <a:avLst/>
          </a:prstGeom>
          <a:noFill/>
        </p:spPr>
        <p:txBody>
          <a:bodyPr wrap="square" rtlCol="0">
            <a:spAutoFit/>
          </a:bodyPr>
          <a:lstStyle/>
          <a:p>
            <a:pPr algn="ctr"/>
            <a:r>
              <a:rPr lang="en-US" b="1" dirty="0" smtClean="0"/>
              <a:t>OFT is being built upon AFT (Upton &amp; Hathaway, 2014+) and </a:t>
            </a:r>
            <a:r>
              <a:rPr lang="en-US" b="1" dirty="0" err="1" smtClean="0"/>
              <a:t>ConFlow</a:t>
            </a:r>
            <a:r>
              <a:rPr lang="en-US" b="1" dirty="0" smtClean="0"/>
              <a:t> (Hathaway, 2010).</a:t>
            </a:r>
            <a:endParaRPr lang="en-US" b="1" dirty="0"/>
          </a:p>
        </p:txBody>
      </p:sp>
    </p:spTree>
    <p:extLst>
      <p:ext uri="{BB962C8B-B14F-4D97-AF65-F5344CB8AC3E}">
        <p14:creationId xmlns:p14="http://schemas.microsoft.com/office/powerpoint/2010/main" val="667014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367" y="283924"/>
            <a:ext cx="10928626" cy="3539430"/>
          </a:xfrm>
          <a:prstGeom prst="rect">
            <a:avLst/>
          </a:prstGeom>
          <a:noFill/>
        </p:spPr>
        <p:txBody>
          <a:bodyPr wrap="square" rtlCol="0">
            <a:spAutoFit/>
          </a:bodyPr>
          <a:lstStyle/>
          <a:p>
            <a:pPr algn="ctr"/>
            <a:r>
              <a:rPr lang="en-US" sz="2400" b="1" dirty="0" smtClean="0"/>
              <a:t>Components of OFT</a:t>
            </a:r>
          </a:p>
          <a:p>
            <a:endParaRPr lang="en-US" sz="2000" dirty="0" smtClean="0"/>
          </a:p>
          <a:p>
            <a:pPr marL="342900" indent="-342900">
              <a:buAutoNum type="arabicPeriod"/>
            </a:pPr>
            <a:r>
              <a:rPr lang="en-US" sz="2200" b="1" dirty="0" smtClean="0"/>
              <a:t>Data Acquisition and Processing: </a:t>
            </a:r>
            <a:r>
              <a:rPr lang="en-US" sz="2200" b="1" dirty="0" err="1" smtClean="0"/>
              <a:t>OFTpy</a:t>
            </a:r>
            <a:endParaRPr lang="en-US" sz="2200" b="1" dirty="0" smtClean="0"/>
          </a:p>
          <a:p>
            <a:endParaRPr lang="en-US" dirty="0"/>
          </a:p>
          <a:p>
            <a:r>
              <a:rPr lang="en-US" sz="2000" b="1" dirty="0"/>
              <a:t>Assimilation of </a:t>
            </a:r>
            <a:r>
              <a:rPr lang="en-US" sz="2000" b="1" dirty="0" err="1"/>
              <a:t>magnetograms</a:t>
            </a:r>
            <a:r>
              <a:rPr lang="en-US" sz="2000" b="1" dirty="0"/>
              <a:t> from solar observatories is the key input to </a:t>
            </a:r>
            <a:r>
              <a:rPr lang="en-US" sz="2000" b="1" dirty="0" smtClean="0"/>
              <a:t>flux </a:t>
            </a:r>
            <a:r>
              <a:rPr lang="en-US" sz="2000" b="1" dirty="0"/>
              <a:t>transport </a:t>
            </a:r>
            <a:r>
              <a:rPr lang="en-US" sz="2000" b="1" dirty="0" smtClean="0"/>
              <a:t>models</a:t>
            </a:r>
            <a:r>
              <a:rPr lang="en-US" sz="2000" b="1" dirty="0"/>
              <a:t>. We have developed </a:t>
            </a:r>
            <a:r>
              <a:rPr lang="en-US" sz="2000" b="1" dirty="0" err="1"/>
              <a:t>OFTpy</a:t>
            </a:r>
            <a:r>
              <a:rPr lang="en-US" sz="2000" b="1" dirty="0"/>
              <a:t>, a python codebase that facilitates acquisition and </a:t>
            </a:r>
            <a:r>
              <a:rPr lang="en-US" sz="2000" b="1" dirty="0" smtClean="0"/>
              <a:t>processing of </a:t>
            </a:r>
            <a:r>
              <a:rPr lang="en-US" sz="2000" b="1" dirty="0"/>
              <a:t>data products to a computation-ready format for </a:t>
            </a:r>
            <a:r>
              <a:rPr lang="en-US" sz="2000" b="1" dirty="0" err="1"/>
              <a:t>HipFT</a:t>
            </a:r>
            <a:r>
              <a:rPr lang="en-US" sz="2000" b="1" dirty="0"/>
              <a:t>. The current code supports </a:t>
            </a:r>
            <a:r>
              <a:rPr lang="en-US" sz="2000" b="1" dirty="0" smtClean="0"/>
              <a:t>full processing </a:t>
            </a:r>
            <a:r>
              <a:rPr lang="en-US" sz="2000" b="1" dirty="0"/>
              <a:t>of JSOC HMI M720s line-of-sight (LOS) </a:t>
            </a:r>
            <a:r>
              <a:rPr lang="en-US" sz="2000" b="1" dirty="0" err="1"/>
              <a:t>magnetograms</a:t>
            </a:r>
            <a:r>
              <a:rPr lang="en-US" sz="2000" b="1" dirty="0"/>
              <a:t> to a radial-</a:t>
            </a:r>
            <a:r>
              <a:rPr lang="en-US" sz="2000" b="1" dirty="0" err="1"/>
              <a:t>ux</a:t>
            </a:r>
            <a:r>
              <a:rPr lang="en-US" sz="2000" b="1" dirty="0"/>
              <a:t> </a:t>
            </a:r>
            <a:r>
              <a:rPr lang="en-US" sz="2000" b="1" dirty="0" smtClean="0"/>
              <a:t>Carrington </a:t>
            </a:r>
            <a:r>
              <a:rPr lang="en-US" sz="2000" b="1" dirty="0"/>
              <a:t>Rotation (CR) Map. This extensible software will also serve as a prototype/example </a:t>
            </a:r>
            <a:r>
              <a:rPr lang="en-US" sz="2000" b="1" dirty="0" smtClean="0"/>
              <a:t>for future </a:t>
            </a:r>
            <a:r>
              <a:rPr lang="en-US" sz="2000" b="1" dirty="0"/>
              <a:t>users to incorporate </a:t>
            </a:r>
            <a:r>
              <a:rPr lang="en-US" sz="2000" b="1" dirty="0" err="1"/>
              <a:t>magnetograms</a:t>
            </a:r>
            <a:r>
              <a:rPr lang="en-US" sz="2000" b="1" dirty="0"/>
              <a:t> from alternative observatories. In future </a:t>
            </a:r>
            <a:r>
              <a:rPr lang="en-US" sz="2000" b="1" dirty="0" smtClean="0"/>
              <a:t>iterations</a:t>
            </a:r>
            <a:r>
              <a:rPr lang="en-US" sz="2000" b="1" dirty="0"/>
              <a:t>, we plan to expand capabilities to include NSO GONG LOS </a:t>
            </a:r>
            <a:r>
              <a:rPr lang="en-US" sz="2000" b="1" dirty="0" err="1"/>
              <a:t>magnetograms</a:t>
            </a:r>
            <a:r>
              <a:rPr lang="en-US" sz="2000" b="1" dirty="0"/>
              <a:t>, and </a:t>
            </a:r>
            <a:r>
              <a:rPr lang="en-US" sz="2000" b="1" dirty="0" smtClean="0"/>
              <a:t>HMI vector </a:t>
            </a:r>
            <a:r>
              <a:rPr lang="en-US" sz="2000" b="1" dirty="0" err="1"/>
              <a:t>magnetograms</a:t>
            </a:r>
            <a:r>
              <a:rPr lang="en-US" sz="2000" b="1" dirty="0"/>
              <a:t>.</a:t>
            </a:r>
            <a:endParaRPr lang="en-US" sz="2000" b="1" dirty="0"/>
          </a:p>
        </p:txBody>
      </p:sp>
      <p:pic>
        <p:nvPicPr>
          <p:cNvPr id="3" name="Picture 2"/>
          <p:cNvPicPr>
            <a:picLocks noChangeAspect="1"/>
          </p:cNvPicPr>
          <p:nvPr/>
        </p:nvPicPr>
        <p:blipFill>
          <a:blip r:embed="rId2"/>
          <a:stretch>
            <a:fillRect/>
          </a:stretch>
        </p:blipFill>
        <p:spPr>
          <a:xfrm>
            <a:off x="941292" y="3903386"/>
            <a:ext cx="5220970" cy="2847491"/>
          </a:xfrm>
          <a:prstGeom prst="rect">
            <a:avLst/>
          </a:prstGeom>
        </p:spPr>
      </p:pic>
      <p:sp>
        <p:nvSpPr>
          <p:cNvPr id="4" name="TextBox 3"/>
          <p:cNvSpPr txBox="1"/>
          <p:nvPr/>
        </p:nvSpPr>
        <p:spPr>
          <a:xfrm>
            <a:off x="6626087" y="3903386"/>
            <a:ext cx="5252278" cy="2246769"/>
          </a:xfrm>
          <a:prstGeom prst="rect">
            <a:avLst/>
          </a:prstGeom>
          <a:noFill/>
        </p:spPr>
        <p:txBody>
          <a:bodyPr wrap="square" rtlCol="0">
            <a:spAutoFit/>
          </a:bodyPr>
          <a:lstStyle/>
          <a:p>
            <a:r>
              <a:rPr lang="en-US" sz="2000" b="1" dirty="0" smtClean="0"/>
              <a:t>On the left: </a:t>
            </a:r>
            <a:r>
              <a:rPr lang="en-US" sz="2000" b="1" dirty="0"/>
              <a:t>An HMI 720s </a:t>
            </a:r>
            <a:r>
              <a:rPr lang="en-US" sz="2000" b="1" dirty="0" err="1"/>
              <a:t>magnetogram</a:t>
            </a:r>
            <a:r>
              <a:rPr lang="en-US" sz="2000" b="1" dirty="0"/>
              <a:t>, observed on 2012/01/15 00:59:52, converted to radial </a:t>
            </a:r>
            <a:r>
              <a:rPr lang="en-US" sz="2000" b="1" dirty="0" smtClean="0"/>
              <a:t>flux and </a:t>
            </a:r>
            <a:r>
              <a:rPr lang="en-US" sz="2000" b="1" dirty="0"/>
              <a:t>projected into Carrington Coordinates with </a:t>
            </a:r>
            <a:r>
              <a:rPr lang="en-US" sz="2000" b="1" dirty="0" err="1" smtClean="0"/>
              <a:t>OFTpy</a:t>
            </a:r>
            <a:r>
              <a:rPr lang="en-US" sz="2000" b="1" dirty="0" smtClean="0"/>
              <a:t>. </a:t>
            </a:r>
            <a:r>
              <a:rPr lang="en-US" sz="2000" b="1" dirty="0"/>
              <a:t>We are presently comparing this mapping to a </a:t>
            </a:r>
            <a:r>
              <a:rPr lang="en-US" sz="2000" b="1" dirty="0" smtClean="0"/>
              <a:t>map-ping product </a:t>
            </a:r>
            <a:r>
              <a:rPr lang="en-US" sz="2000" b="1" dirty="0"/>
              <a:t>developed by the Stanford team for use by ADAPT</a:t>
            </a:r>
            <a:r>
              <a:rPr lang="en-US" sz="2000" b="1" dirty="0" smtClean="0"/>
              <a:t>. </a:t>
            </a:r>
            <a:endParaRPr lang="en-US" sz="2000" b="1" dirty="0"/>
          </a:p>
        </p:txBody>
      </p:sp>
    </p:spTree>
    <p:extLst>
      <p:ext uri="{BB962C8B-B14F-4D97-AF65-F5344CB8AC3E}">
        <p14:creationId xmlns:p14="http://schemas.microsoft.com/office/powerpoint/2010/main" val="794999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061" y="410817"/>
            <a:ext cx="11295269" cy="461665"/>
          </a:xfrm>
          <a:prstGeom prst="rect">
            <a:avLst/>
          </a:prstGeom>
          <a:noFill/>
        </p:spPr>
        <p:txBody>
          <a:bodyPr wrap="square" rtlCol="0">
            <a:spAutoFit/>
          </a:bodyPr>
          <a:lstStyle/>
          <a:p>
            <a:r>
              <a:rPr lang="en-US" sz="2400" b="1" dirty="0" smtClean="0"/>
              <a:t>2. High-performance Flux Transport: </a:t>
            </a:r>
            <a:r>
              <a:rPr lang="en-US" sz="2400" b="1" dirty="0" err="1" smtClean="0"/>
              <a:t>HipFT</a:t>
            </a:r>
            <a:endParaRPr lang="en-US" sz="2400" b="1" dirty="0"/>
          </a:p>
        </p:txBody>
      </p:sp>
      <p:sp>
        <p:nvSpPr>
          <p:cNvPr id="3" name="TextBox 2"/>
          <p:cNvSpPr txBox="1"/>
          <p:nvPr/>
        </p:nvSpPr>
        <p:spPr>
          <a:xfrm>
            <a:off x="649357" y="1201530"/>
            <a:ext cx="10862365" cy="3170099"/>
          </a:xfrm>
          <a:prstGeom prst="rect">
            <a:avLst/>
          </a:prstGeom>
          <a:noFill/>
        </p:spPr>
        <p:txBody>
          <a:bodyPr wrap="square" rtlCol="0">
            <a:spAutoFit/>
          </a:bodyPr>
          <a:lstStyle/>
          <a:p>
            <a:r>
              <a:rPr lang="en-US" sz="2000" b="1" dirty="0" smtClean="0"/>
              <a:t>The PSI team </a:t>
            </a:r>
            <a:r>
              <a:rPr lang="en-US" sz="2000" b="1" dirty="0"/>
              <a:t>performed </a:t>
            </a:r>
            <a:r>
              <a:rPr lang="en-US" sz="2000" b="1" dirty="0" smtClean="0"/>
              <a:t>several validation </a:t>
            </a:r>
            <a:r>
              <a:rPr lang="en-US" sz="2000" b="1" dirty="0"/>
              <a:t>tests for </a:t>
            </a:r>
            <a:r>
              <a:rPr lang="en-US" sz="2000" b="1" dirty="0" err="1"/>
              <a:t>HipFT</a:t>
            </a:r>
            <a:r>
              <a:rPr lang="en-US" sz="2000" b="1" dirty="0"/>
              <a:t>, both </a:t>
            </a:r>
            <a:r>
              <a:rPr lang="en-US" sz="2000" b="1" dirty="0" smtClean="0"/>
              <a:t>quantitative and </a:t>
            </a:r>
            <a:r>
              <a:rPr lang="en-US" sz="2000" b="1" dirty="0"/>
              <a:t>qualitative. </a:t>
            </a:r>
            <a:r>
              <a:rPr lang="en-US" sz="2000" b="1" dirty="0" smtClean="0"/>
              <a:t>It has  implemented the </a:t>
            </a:r>
            <a:r>
              <a:rPr lang="en-US" sz="2000" b="1" dirty="0" err="1"/>
              <a:t>Strang</a:t>
            </a:r>
            <a:r>
              <a:rPr lang="en-US" sz="2000" b="1" dirty="0"/>
              <a:t> splitting, which made it possible </a:t>
            </a:r>
            <a:r>
              <a:rPr lang="en-US" sz="2000" b="1" dirty="0" smtClean="0"/>
              <a:t>to obtain </a:t>
            </a:r>
            <a:r>
              <a:rPr lang="en-US" sz="2000" b="1" dirty="0"/>
              <a:t>the </a:t>
            </a:r>
            <a:r>
              <a:rPr lang="en-US" sz="2000" b="1" i="1" dirty="0"/>
              <a:t>second order of accuracy in time </a:t>
            </a:r>
            <a:r>
              <a:rPr lang="en-US" sz="2000" b="1" dirty="0" smtClean="0"/>
              <a:t>for both </a:t>
            </a:r>
            <a:r>
              <a:rPr lang="en-US" sz="2000" b="1" dirty="0"/>
              <a:t>advection and diffusion operators. </a:t>
            </a:r>
            <a:r>
              <a:rPr lang="en-US" sz="2000" b="1" dirty="0" smtClean="0"/>
              <a:t>The order of accuracy is 2 for the diffusion and 1 for advection operators now. However, by introducing a WENO3 scheme the order of accuracy in space will also reach 2. </a:t>
            </a:r>
          </a:p>
          <a:p>
            <a:r>
              <a:rPr lang="en-US" sz="2000" b="1" dirty="0" smtClean="0"/>
              <a:t>As </a:t>
            </a:r>
            <a:r>
              <a:rPr lang="en-US" sz="2000" b="1" dirty="0"/>
              <a:t>a qualitative test, we compared running </a:t>
            </a:r>
            <a:r>
              <a:rPr lang="en-US" sz="2000" b="1" dirty="0" err="1"/>
              <a:t>HipFT</a:t>
            </a:r>
            <a:r>
              <a:rPr lang="en-US" sz="2000" b="1" dirty="0"/>
              <a:t> on a magnetic map derived from </a:t>
            </a:r>
            <a:r>
              <a:rPr lang="en-US" sz="2000" b="1" dirty="0" smtClean="0"/>
              <a:t>observations with </a:t>
            </a:r>
            <a:r>
              <a:rPr lang="en-US" sz="2000" b="1" dirty="0"/>
              <a:t>differential rotation and </a:t>
            </a:r>
            <a:r>
              <a:rPr lang="en-US" sz="2000" b="1" dirty="0" err="1"/>
              <a:t>meridianal</a:t>
            </a:r>
            <a:r>
              <a:rPr lang="en-US" sz="2000" b="1" dirty="0"/>
              <a:t> flow profiles, as well as a </a:t>
            </a:r>
            <a:r>
              <a:rPr lang="en-US" sz="2000" b="1" dirty="0" smtClean="0"/>
              <a:t>500 km</a:t>
            </a:r>
            <a:r>
              <a:rPr lang="en-US" sz="2000" b="1" baseline="30000" dirty="0" smtClean="0"/>
              <a:t>2</a:t>
            </a:r>
            <a:r>
              <a:rPr lang="en-US" sz="2000" b="1" dirty="0" smtClean="0"/>
              <a:t>/s </a:t>
            </a:r>
            <a:r>
              <a:rPr lang="en-US" sz="2000" b="1" dirty="0"/>
              <a:t>diffusion </a:t>
            </a:r>
            <a:r>
              <a:rPr lang="en-US" sz="2000" b="1" dirty="0" smtClean="0"/>
              <a:t>coefficient for </a:t>
            </a:r>
            <a:r>
              <a:rPr lang="en-US" sz="2000" b="1" dirty="0"/>
              <a:t>28 physical simulation days. We then compared this result with the same simulation </a:t>
            </a:r>
            <a:r>
              <a:rPr lang="en-US" sz="2000" b="1" dirty="0" smtClean="0"/>
              <a:t>performed with </a:t>
            </a:r>
            <a:r>
              <a:rPr lang="en-US" sz="2000" b="1" dirty="0"/>
              <a:t>the established AFT model, and the two results were qualitatively very similar as shown </a:t>
            </a:r>
            <a:r>
              <a:rPr lang="en-US" sz="2000" b="1" dirty="0" smtClean="0"/>
              <a:t>below. </a:t>
            </a:r>
            <a:endParaRPr lang="en-US" sz="2000" b="1" dirty="0"/>
          </a:p>
        </p:txBody>
      </p:sp>
      <p:pic>
        <p:nvPicPr>
          <p:cNvPr id="4" name="Picture 3"/>
          <p:cNvPicPr>
            <a:picLocks noChangeAspect="1"/>
          </p:cNvPicPr>
          <p:nvPr/>
        </p:nvPicPr>
        <p:blipFill>
          <a:blip r:embed="rId2"/>
          <a:stretch>
            <a:fillRect/>
          </a:stretch>
        </p:blipFill>
        <p:spPr>
          <a:xfrm>
            <a:off x="649357" y="4645563"/>
            <a:ext cx="10537828" cy="1888135"/>
          </a:xfrm>
          <a:prstGeom prst="rect">
            <a:avLst/>
          </a:prstGeom>
        </p:spPr>
      </p:pic>
    </p:spTree>
    <p:extLst>
      <p:ext uri="{BB962C8B-B14F-4D97-AF65-F5344CB8AC3E}">
        <p14:creationId xmlns:p14="http://schemas.microsoft.com/office/powerpoint/2010/main" val="2782288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4072" y="4275312"/>
            <a:ext cx="10733097" cy="1631216"/>
          </a:xfrm>
          <a:prstGeom prst="rect">
            <a:avLst/>
          </a:prstGeom>
        </p:spPr>
        <p:txBody>
          <a:bodyPr wrap="square">
            <a:spAutoFit/>
          </a:bodyPr>
          <a:lstStyle/>
          <a:p>
            <a:r>
              <a:rPr lang="en-US" sz="2000" b="1" dirty="0" smtClean="0"/>
              <a:t>The snapshots are shown of </a:t>
            </a:r>
            <a:r>
              <a:rPr lang="en-US" sz="2000" b="1" dirty="0"/>
              <a:t>a 2.5 year run of </a:t>
            </a:r>
            <a:r>
              <a:rPr lang="en-US" sz="2000" b="1" dirty="0" err="1"/>
              <a:t>HipFT</a:t>
            </a:r>
            <a:r>
              <a:rPr lang="en-US" sz="2000" b="1" dirty="0"/>
              <a:t> (with differential rotation </a:t>
            </a:r>
            <a:r>
              <a:rPr lang="en-US" sz="2000" b="1" dirty="0" smtClean="0"/>
              <a:t>and meridional </a:t>
            </a:r>
            <a:r>
              <a:rPr lang="en-US" sz="2000" b="1" dirty="0"/>
              <a:t>flows) that starts with a zero-valued blank map, and assimilates HMI data every </a:t>
            </a:r>
            <a:r>
              <a:rPr lang="en-US" sz="2000" b="1" dirty="0" smtClean="0"/>
              <a:t>2 hours</a:t>
            </a:r>
            <a:r>
              <a:rPr lang="en-US" sz="2000" b="1" dirty="0"/>
              <a:t>. We show the results </a:t>
            </a:r>
            <a:r>
              <a:rPr lang="en-US" sz="2000" b="1" dirty="0" smtClean="0"/>
              <a:t>on 9.5</a:t>
            </a:r>
            <a:r>
              <a:rPr lang="en-US" sz="2000" b="1" dirty="0"/>
              <a:t>, 349.5, 694.5, and 874.5 </a:t>
            </a:r>
            <a:r>
              <a:rPr lang="en-US" sz="2000" b="1" dirty="0" smtClean="0"/>
              <a:t>days with </a:t>
            </a:r>
            <a:r>
              <a:rPr lang="en-US" sz="2000" b="1" dirty="0"/>
              <a:t>and without diffusion of </a:t>
            </a:r>
            <a:r>
              <a:rPr lang="en-US" sz="2000" b="1" dirty="0" smtClean="0"/>
              <a:t>200 km</a:t>
            </a:r>
            <a:r>
              <a:rPr lang="en-US" sz="2200" b="1" baseline="30000" dirty="0" smtClean="0"/>
              <a:t>2</a:t>
            </a:r>
            <a:r>
              <a:rPr lang="en-US" sz="2000" b="1" dirty="0" smtClean="0"/>
              <a:t>/s</a:t>
            </a:r>
            <a:r>
              <a:rPr lang="en-US" sz="2000" b="1" dirty="0"/>
              <a:t>. The runs were </a:t>
            </a:r>
            <a:r>
              <a:rPr lang="en-US" sz="2000" b="1" dirty="0" smtClean="0"/>
              <a:t>preformed using </a:t>
            </a:r>
            <a:r>
              <a:rPr lang="en-US" sz="2000" b="1" dirty="0"/>
              <a:t>a single NVIDIA RTX 2080 </a:t>
            </a:r>
            <a:r>
              <a:rPr lang="en-US" sz="2000" b="1" dirty="0" err="1"/>
              <a:t>Ti</a:t>
            </a:r>
            <a:r>
              <a:rPr lang="en-US" sz="2000" b="1" dirty="0"/>
              <a:t> GPU and took ∼ 33 minutes and ∼ 12 minutes with </a:t>
            </a:r>
            <a:r>
              <a:rPr lang="en-US" sz="2000" b="1" dirty="0" smtClean="0"/>
              <a:t>and </a:t>
            </a:r>
            <a:r>
              <a:rPr lang="en-US" sz="2000" b="1" dirty="0"/>
              <a:t>without </a:t>
            </a:r>
            <a:r>
              <a:rPr lang="en-US" sz="2000" b="1" dirty="0" smtClean="0"/>
              <a:t>diffusion </a:t>
            </a:r>
            <a:r>
              <a:rPr lang="en-US" sz="2000" b="1" dirty="0"/>
              <a:t>respectively</a:t>
            </a:r>
            <a:r>
              <a:rPr lang="en-US" sz="2000" b="1" dirty="0" smtClean="0"/>
              <a:t>.</a:t>
            </a:r>
            <a:r>
              <a:rPr lang="en-US" sz="2000" b="1" dirty="0"/>
              <a:t> </a:t>
            </a:r>
            <a:endParaRPr lang="en-US" sz="2000" b="1" dirty="0"/>
          </a:p>
        </p:txBody>
      </p:sp>
      <p:pic>
        <p:nvPicPr>
          <p:cNvPr id="3" name="Picture 2"/>
          <p:cNvPicPr>
            <a:picLocks noChangeAspect="1"/>
          </p:cNvPicPr>
          <p:nvPr/>
        </p:nvPicPr>
        <p:blipFill>
          <a:blip r:embed="rId2"/>
          <a:stretch>
            <a:fillRect/>
          </a:stretch>
        </p:blipFill>
        <p:spPr>
          <a:xfrm>
            <a:off x="385659" y="826717"/>
            <a:ext cx="11269925" cy="2868461"/>
          </a:xfrm>
          <a:prstGeom prst="rect">
            <a:avLst/>
          </a:prstGeom>
        </p:spPr>
      </p:pic>
    </p:spTree>
    <p:extLst>
      <p:ext uri="{BB962C8B-B14F-4D97-AF65-F5344CB8AC3E}">
        <p14:creationId xmlns:p14="http://schemas.microsoft.com/office/powerpoint/2010/main" val="1992416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2606" y="556890"/>
            <a:ext cx="9896447" cy="3816429"/>
          </a:xfrm>
          <a:prstGeom prst="rect">
            <a:avLst/>
          </a:prstGeom>
        </p:spPr>
        <p:txBody>
          <a:bodyPr wrap="square">
            <a:spAutoFit/>
          </a:bodyPr>
          <a:lstStyle/>
          <a:p>
            <a:r>
              <a:rPr lang="en-US" sz="2400" b="1" dirty="0" smtClean="0"/>
              <a:t>3</a:t>
            </a:r>
            <a:r>
              <a:rPr lang="en-US" sz="2400" b="1" dirty="0"/>
              <a:t>. </a:t>
            </a:r>
            <a:r>
              <a:rPr lang="en-US" sz="2400" b="1" dirty="0" err="1"/>
              <a:t>SuperGranular</a:t>
            </a:r>
            <a:r>
              <a:rPr lang="en-US" sz="2400" b="1" dirty="0"/>
              <a:t> Convective Flow: </a:t>
            </a:r>
            <a:r>
              <a:rPr lang="en-US" sz="2400" b="1" dirty="0" err="1" smtClean="0"/>
              <a:t>ConFlow</a:t>
            </a:r>
            <a:endParaRPr lang="en-US" sz="2400" b="1" dirty="0" smtClean="0"/>
          </a:p>
          <a:p>
            <a:endParaRPr lang="en-US" b="1" dirty="0"/>
          </a:p>
          <a:p>
            <a:r>
              <a:rPr lang="en-US" sz="2000" b="1" dirty="0"/>
              <a:t>Typically, SFT models use a diffusion coefficient to account for the mixing that occurs from </a:t>
            </a:r>
            <a:r>
              <a:rPr lang="en-US" sz="2000" b="1" dirty="0" smtClean="0"/>
              <a:t>the turbulent </a:t>
            </a:r>
            <a:r>
              <a:rPr lang="en-US" sz="2000" b="1" dirty="0"/>
              <a:t>convective motions. This diffusion coefficient causes the magnetic flux in active </a:t>
            </a:r>
            <a:r>
              <a:rPr lang="en-US" sz="2000" b="1" dirty="0" smtClean="0"/>
              <a:t>regions to </a:t>
            </a:r>
            <a:r>
              <a:rPr lang="en-US" sz="2000" b="1" dirty="0"/>
              <a:t>weaken and spread out uniformly. The AFT model is unique in that it explicitly models </a:t>
            </a:r>
            <a:r>
              <a:rPr lang="en-US" sz="2000" b="1" dirty="0" smtClean="0"/>
              <a:t>the turbulent </a:t>
            </a:r>
            <a:r>
              <a:rPr lang="en-US" sz="2000" b="1" dirty="0"/>
              <a:t>surface flows produced by convection (Hathaway et al., 2010</a:t>
            </a:r>
            <a:r>
              <a:rPr lang="en-US" sz="2000" b="1" dirty="0" smtClean="0"/>
              <a:t>).</a:t>
            </a:r>
          </a:p>
          <a:p>
            <a:endParaRPr lang="en-US" sz="2000" b="1" dirty="0"/>
          </a:p>
          <a:p>
            <a:r>
              <a:rPr lang="en-US" sz="2000" b="1" dirty="0" smtClean="0"/>
              <a:t>Thanks to David Hathaway and building on the experience of using </a:t>
            </a:r>
            <a:r>
              <a:rPr lang="en-US" sz="2000" b="1" dirty="0" err="1" smtClean="0"/>
              <a:t>ConFlow</a:t>
            </a:r>
            <a:r>
              <a:rPr lang="en-US" sz="2000" b="1" dirty="0" smtClean="0"/>
              <a:t> by Lisa Upton, the team is building an open-source version of this </a:t>
            </a:r>
            <a:r>
              <a:rPr lang="en-US" sz="2000" b="1" dirty="0"/>
              <a:t>code. While not initially included in our proposal, the addition of the </a:t>
            </a:r>
            <a:r>
              <a:rPr lang="en-US" sz="2000" b="1" dirty="0" err="1"/>
              <a:t>ConFlow</a:t>
            </a:r>
            <a:r>
              <a:rPr lang="en-US" sz="2000" b="1" dirty="0"/>
              <a:t> simulation </a:t>
            </a:r>
            <a:r>
              <a:rPr lang="en-US" sz="2000" b="1" dirty="0" smtClean="0"/>
              <a:t>will add </a:t>
            </a:r>
            <a:r>
              <a:rPr lang="en-US" sz="2000" b="1" dirty="0"/>
              <a:t>tremendous value and realism to </a:t>
            </a:r>
            <a:r>
              <a:rPr lang="en-US" sz="2000" b="1" dirty="0" smtClean="0"/>
              <a:t>our final </a:t>
            </a:r>
            <a:r>
              <a:rPr lang="en-US" sz="2000" b="1" dirty="0"/>
              <a:t>OFT product.</a:t>
            </a:r>
            <a:endParaRPr lang="en-US" sz="2000" b="1" dirty="0"/>
          </a:p>
        </p:txBody>
      </p:sp>
    </p:spTree>
    <p:extLst>
      <p:ext uri="{BB962C8B-B14F-4D97-AF65-F5344CB8AC3E}">
        <p14:creationId xmlns:p14="http://schemas.microsoft.com/office/powerpoint/2010/main" val="3691760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538" y="502099"/>
            <a:ext cx="11208244" cy="5355312"/>
          </a:xfrm>
          <a:prstGeom prst="rect">
            <a:avLst/>
          </a:prstGeom>
        </p:spPr>
        <p:txBody>
          <a:bodyPr wrap="square">
            <a:spAutoFit/>
          </a:bodyPr>
          <a:lstStyle/>
          <a:p>
            <a:r>
              <a:rPr lang="en-US" sz="2400" b="1" dirty="0" smtClean="0">
                <a:latin typeface="+mj-lt"/>
              </a:rPr>
              <a:t>Merging </a:t>
            </a:r>
            <a:r>
              <a:rPr lang="en-US" sz="2400" b="1" dirty="0">
                <a:latin typeface="+mj-lt"/>
              </a:rPr>
              <a:t>POT3D with the WSA model. </a:t>
            </a:r>
            <a:endParaRPr lang="en-US" sz="2400" b="1" dirty="0" smtClean="0">
              <a:latin typeface="+mj-lt"/>
            </a:endParaRPr>
          </a:p>
          <a:p>
            <a:endParaRPr lang="en-US" dirty="0">
              <a:latin typeface="CMBX10"/>
            </a:endParaRPr>
          </a:p>
          <a:p>
            <a:r>
              <a:rPr lang="en-US" sz="2000" b="1" dirty="0" smtClean="0">
                <a:latin typeface="+mj-lt"/>
              </a:rPr>
              <a:t>We performed comparison between the original WSA &amp; POT3D coronal solutions for the magnetic field and solar wind speed. WSA predicts SW speed and interplanetary magnetic field (IMF) polarity anywhere in the inner heliosphere. It also provides inner boundary conditions for several advanced MHD solar wind models such the UAH MS-FLUKSS.</a:t>
            </a:r>
          </a:p>
          <a:p>
            <a:endParaRPr lang="en-US" sz="2000" b="1" dirty="0" smtClean="0">
              <a:latin typeface="+mj-lt"/>
            </a:endParaRPr>
          </a:p>
          <a:p>
            <a:r>
              <a:rPr lang="en-US" sz="2000" b="1" dirty="0" smtClean="0">
                <a:latin typeface="+mj-lt"/>
              </a:rPr>
              <a:t>Advantageous of POT3D are the following: (1) it is designed to run on the latest high-performance platforms (e.g., GPUs), (2) flexible grid; and (3) rapid generation of ultra-high resolution coronal magnetic field solutions. </a:t>
            </a:r>
          </a:p>
          <a:p>
            <a:endParaRPr lang="en-US" sz="2000" b="1" dirty="0" smtClean="0">
              <a:latin typeface="+mj-lt"/>
            </a:endParaRPr>
          </a:p>
          <a:p>
            <a:r>
              <a:rPr lang="en-US" sz="2000" b="1" dirty="0" smtClean="0">
                <a:latin typeface="+mj-lt"/>
              </a:rPr>
              <a:t>It has been shown that the SH coronal magnetic field solution and POT3D’s are virtually identical</a:t>
            </a:r>
          </a:p>
          <a:p>
            <a:r>
              <a:rPr lang="en-US" sz="2000" b="1" dirty="0" smtClean="0">
                <a:latin typeface="+mj-lt"/>
              </a:rPr>
              <a:t>There is only a 3% difference in the field polarity assignment between the two models over the entire</a:t>
            </a:r>
          </a:p>
          <a:p>
            <a:r>
              <a:rPr lang="en-US" sz="2000" b="1" dirty="0" smtClean="0">
                <a:latin typeface="+mj-lt"/>
              </a:rPr>
              <a:t>360◦ × 180◦ grid, as well as an RMS of the signed magnetic field values of only 5.49 </a:t>
            </a:r>
            <a:r>
              <a:rPr lang="en-US" sz="2000" b="1" dirty="0" err="1" smtClean="0">
                <a:latin typeface="+mj-lt"/>
              </a:rPr>
              <a:t>nT.</a:t>
            </a:r>
            <a:r>
              <a:rPr lang="en-US" sz="2000" b="1" dirty="0" smtClean="0">
                <a:latin typeface="+mj-lt"/>
              </a:rPr>
              <a:t> The field</a:t>
            </a:r>
          </a:p>
          <a:p>
            <a:r>
              <a:rPr lang="en-US" sz="2000" b="1" dirty="0" smtClean="0">
                <a:latin typeface="+mj-lt"/>
              </a:rPr>
              <a:t>strength over the surface of the map is relatively uniform with an average magnitude of roughly</a:t>
            </a:r>
          </a:p>
          <a:p>
            <a:r>
              <a:rPr lang="en-US" sz="2000" b="1" dirty="0" smtClean="0">
                <a:latin typeface="+mj-lt"/>
              </a:rPr>
              <a:t>122 </a:t>
            </a:r>
            <a:r>
              <a:rPr lang="en-US" sz="2000" b="1" dirty="0" err="1" smtClean="0">
                <a:latin typeface="+mj-lt"/>
              </a:rPr>
              <a:t>nT.</a:t>
            </a:r>
            <a:endParaRPr lang="en-US" sz="2000" b="1" dirty="0" smtClean="0">
              <a:latin typeface="+mj-lt"/>
            </a:endParaRPr>
          </a:p>
          <a:p>
            <a:endParaRPr lang="en-US" sz="2000" b="1" dirty="0">
              <a:latin typeface="+mj-lt"/>
            </a:endParaRPr>
          </a:p>
        </p:txBody>
      </p:sp>
    </p:spTree>
    <p:extLst>
      <p:ext uri="{BB962C8B-B14F-4D97-AF65-F5344CB8AC3E}">
        <p14:creationId xmlns:p14="http://schemas.microsoft.com/office/powerpoint/2010/main" val="2715588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11056</TotalTime>
  <Words>2131</Words>
  <Application>Microsoft Office PowerPoint</Application>
  <PresentationFormat>Widescreen</PresentationFormat>
  <Paragraphs>109</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CMBX10</vt:lpstr>
      <vt:lpstr>Helvetica Light</vt:lpstr>
      <vt:lpstr>Times New Roman</vt:lpstr>
      <vt:lpstr>Tw Cen MT</vt:lpstr>
      <vt:lpstr>Droplet</vt:lpstr>
      <vt:lpstr>PowerPoint Presentation</vt:lpstr>
      <vt:lpstr>PowerPoint Presentation</vt:lpstr>
      <vt:lpstr>POT3D – Open Source Potential Field Solver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4th order finite volume method For MHD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Talwinder Singh</dc:creator>
  <cp:lastModifiedBy>Windows User</cp:lastModifiedBy>
  <cp:revision>85</cp:revision>
  <cp:lastPrinted>2021-01-31T18:18:34Z</cp:lastPrinted>
  <dcterms:created xsi:type="dcterms:W3CDTF">2021-01-23T20:47:44Z</dcterms:created>
  <dcterms:modified xsi:type="dcterms:W3CDTF">2022-06-09T15:22:07Z</dcterms:modified>
</cp:coreProperties>
</file>