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4"/>
    <p:sldMasterId id="2147483773" r:id="rId5"/>
    <p:sldMasterId id="2147483786" r:id="rId6"/>
    <p:sldMasterId id="2147483906" r:id="rId7"/>
    <p:sldMasterId id="2147483917" r:id="rId8"/>
    <p:sldMasterId id="2147483928" r:id="rId9"/>
  </p:sldMasterIdLst>
  <p:notesMasterIdLst>
    <p:notesMasterId r:id="rId18"/>
  </p:notesMasterIdLst>
  <p:sldIdLst>
    <p:sldId id="256" r:id="rId10"/>
    <p:sldId id="264" r:id="rId11"/>
    <p:sldId id="273" r:id="rId12"/>
    <p:sldId id="257" r:id="rId13"/>
    <p:sldId id="274" r:id="rId14"/>
    <p:sldId id="275" r:id="rId15"/>
    <p:sldId id="276" r:id="rId16"/>
    <p:sldId id="277" r:id="rId17"/>
  </p:sldIdLst>
  <p:sldSz cx="10160000" cy="5715000"/>
  <p:notesSz cx="6858000" cy="9144000"/>
  <p:defaultTextStyle>
    <a:defPPr>
      <a:defRPr lang="fr-FR"/>
    </a:defPPr>
    <a:lvl1pPr marL="0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1pPr>
    <a:lvl2pPr marL="398587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2pPr>
    <a:lvl3pPr marL="797174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3pPr>
    <a:lvl4pPr marL="1195761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4pPr>
    <a:lvl5pPr marL="1594348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5pPr>
    <a:lvl6pPr marL="1992935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6pPr>
    <a:lvl7pPr marL="2391522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7pPr>
    <a:lvl8pPr marL="2790109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8pPr>
    <a:lvl9pPr marL="3188696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C2190D22-B9BC-4008-9728-56BE786A10C8}">
          <p14:sldIdLst>
            <p14:sldId id="256"/>
            <p14:sldId id="264"/>
            <p14:sldId id="273"/>
            <p14:sldId id="257"/>
            <p14:sldId id="274"/>
            <p14:sldId id="27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  <a:srgbClr val="0432FF"/>
    <a:srgbClr val="FF00FF"/>
    <a:srgbClr val="FFD579"/>
    <a:srgbClr val="FF66CC"/>
    <a:srgbClr val="FF66FF"/>
    <a:srgbClr val="FF99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63" autoAdjust="0"/>
    <p:restoredTop sz="94595" autoAdjust="0"/>
  </p:normalViewPr>
  <p:slideViewPr>
    <p:cSldViewPr snapToGrid="0" snapToObjects="1">
      <p:cViewPr>
        <p:scale>
          <a:sx n="100" d="100"/>
          <a:sy n="100" d="100"/>
        </p:scale>
        <p:origin x="232" y="624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9" d="100"/>
          <a:sy n="69" d="100"/>
        </p:scale>
        <p:origin x="326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93242-A1A9-CC43-A2EE-9EE798A2CEAF}" type="datetimeFigureOut">
              <a:rPr lang="fr-FR" smtClean="0"/>
              <a:t>08/06/2022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E462F-C152-3342-BD7F-580EF8FAFC2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379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1pPr>
    <a:lvl2pPr marL="398587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2pPr>
    <a:lvl3pPr marL="797174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3pPr>
    <a:lvl4pPr marL="1195761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4pPr>
    <a:lvl5pPr marL="1594348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5pPr>
    <a:lvl6pPr marL="1992935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6pPr>
    <a:lvl7pPr marL="2391522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7pPr>
    <a:lvl8pPr marL="2790109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8pPr>
    <a:lvl9pPr marL="3188696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3962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Save </a:t>
            </a:r>
            <a:r>
              <a:rPr lang="fr-FR" err="1"/>
              <a:t>propellant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0629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Aeropass</a:t>
            </a:r>
            <a:r>
              <a:rPr lang="en-US"/>
              <a:t> &lt; 10mn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2143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Aeropass</a:t>
            </a:r>
            <a:r>
              <a:rPr lang="en-US" dirty="0"/>
              <a:t> &lt; 10mn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3787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Aeropass</a:t>
            </a:r>
            <a:r>
              <a:rPr lang="en-US"/>
              <a:t> &lt; 10mn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734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Aeropass</a:t>
            </a:r>
            <a:r>
              <a:rPr lang="en-US"/>
              <a:t> &lt; 10mn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0613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Aeropass</a:t>
            </a:r>
            <a:r>
              <a:rPr lang="en-US" dirty="0"/>
              <a:t> &lt; 10mn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4503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institutionnel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805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508089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NES - couv institutionnel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805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2942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45440" y="507991"/>
            <a:ext cx="7620000" cy="369332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fr-FR" dirty="0"/>
              <a:t>Titre du sommaire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45286" y="1520825"/>
            <a:ext cx="5030470" cy="36274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Sous-titre 2"/>
          <p:cNvSpPr>
            <a:spLocks noGrp="1"/>
          </p:cNvSpPr>
          <p:nvPr>
            <p:ph type="subTitle" idx="13" hasCustomPrompt="1"/>
          </p:nvPr>
        </p:nvSpPr>
        <p:spPr>
          <a:xfrm>
            <a:off x="345440" y="249461"/>
            <a:ext cx="7620000" cy="261610"/>
          </a:xfrm>
        </p:spPr>
        <p:txBody>
          <a:bodyPr>
            <a:spAutoFit/>
          </a:bodyPr>
          <a:lstStyle>
            <a:lvl1pPr marL="0" indent="0" algn="l">
              <a:buNone/>
              <a:defRPr sz="11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4" hasCustomPrompt="1"/>
          </p:nvPr>
        </p:nvSpPr>
        <p:spPr>
          <a:xfrm>
            <a:off x="9334501" y="1520825"/>
            <a:ext cx="539749" cy="36274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7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190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145280" y="507991"/>
            <a:ext cx="3820160" cy="369332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 du sommaire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45286" y="1520825"/>
            <a:ext cx="5030470" cy="36274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Sous-titre 2"/>
          <p:cNvSpPr>
            <a:spLocks noGrp="1"/>
          </p:cNvSpPr>
          <p:nvPr>
            <p:ph type="subTitle" idx="13" hasCustomPrompt="1"/>
          </p:nvPr>
        </p:nvSpPr>
        <p:spPr>
          <a:xfrm>
            <a:off x="4145280" y="249461"/>
            <a:ext cx="3820160" cy="261610"/>
          </a:xfrm>
        </p:spPr>
        <p:txBody>
          <a:bodyPr wrap="square">
            <a:spAutoFit/>
          </a:bodyPr>
          <a:lstStyle>
            <a:lvl1pPr marL="0" indent="0" algn="l">
              <a:buNone/>
              <a:defRPr sz="11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4" hasCustomPrompt="1"/>
          </p:nvPr>
        </p:nvSpPr>
        <p:spPr>
          <a:xfrm>
            <a:off x="9334501" y="1520825"/>
            <a:ext cx="539749" cy="36274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7" name="Espace réservé pour une image  2"/>
          <p:cNvSpPr>
            <a:spLocks noGrp="1"/>
          </p:cNvSpPr>
          <p:nvPr>
            <p:ph type="pic" idx="15"/>
          </p:nvPr>
        </p:nvSpPr>
        <p:spPr>
          <a:xfrm>
            <a:off x="0" y="0"/>
            <a:ext cx="3603626" cy="5715000"/>
          </a:xfrm>
        </p:spPr>
        <p:txBody>
          <a:bodyPr/>
          <a:lstStyle>
            <a:lvl1pPr marL="0" indent="0">
              <a:buNone/>
              <a:defRPr sz="3556"/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7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Bleu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14660" y="607795"/>
            <a:ext cx="5178736" cy="369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114660" y="304427"/>
            <a:ext cx="5178736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6"/>
          </p:nvPr>
        </p:nvSpPr>
        <p:spPr>
          <a:xfrm>
            <a:off x="3114668" y="1201485"/>
            <a:ext cx="6768203" cy="39753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090218" y="537924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0791" y="544000"/>
            <a:ext cx="8749709" cy="369332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30791" y="251261"/>
            <a:ext cx="7962604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5"/>
          </p:nvPr>
        </p:nvSpPr>
        <p:spPr>
          <a:xfrm>
            <a:off x="331612" y="1206500"/>
            <a:ext cx="9209267" cy="3971556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7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164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8250" y="544000"/>
            <a:ext cx="5302251" cy="369332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78251" y="1206066"/>
            <a:ext cx="5762629" cy="39707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" y="0"/>
            <a:ext cx="3535122" cy="5715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67" i="1">
                <a:solidFill>
                  <a:srgbClr val="002060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778251" y="251261"/>
            <a:ext cx="4515147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7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8978" y="544000"/>
            <a:ext cx="8761523" cy="369332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18990" y="251261"/>
            <a:ext cx="7974419" cy="2650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5" hasCustomPrompt="1"/>
          </p:nvPr>
        </p:nvSpPr>
        <p:spPr>
          <a:xfrm>
            <a:off x="318979" y="1206066"/>
            <a:ext cx="4586273" cy="397077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  <a:lvl2pPr marL="399996" indent="-253997">
              <a:buFont typeface="Wingdings" panose="05000000000000000000" pitchFamily="2" charset="2"/>
              <a:buChar char="v"/>
              <a:defRPr/>
            </a:lvl2pPr>
            <a:lvl3pPr marL="679993" indent="-253997">
              <a:buFont typeface="Wingdings" panose="05000000000000000000" pitchFamily="2" charset="2"/>
              <a:buChar char="Ø"/>
              <a:defRPr/>
            </a:lvl3pPr>
          </a:lstStyle>
          <a:p>
            <a:pPr lvl="0"/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5296590" y="1206066"/>
            <a:ext cx="4586273" cy="397077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7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Bleu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8990" y="565265"/>
            <a:ext cx="7974419" cy="369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18990" y="261897"/>
            <a:ext cx="7974419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6"/>
          </p:nvPr>
        </p:nvSpPr>
        <p:spPr>
          <a:xfrm>
            <a:off x="318982" y="1180216"/>
            <a:ext cx="9563887" cy="39966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206758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318982" y="781239"/>
            <a:ext cx="9563887" cy="4395603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  <a:lvl2pPr marL="145999" indent="0">
              <a:buNone/>
              <a:defRPr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REMERCIEMENTS</a:t>
            </a:r>
          </a:p>
          <a:p>
            <a:pPr lvl="1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208306" y="5329202"/>
            <a:ext cx="39878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7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3887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emerciements - Co Bran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318982" y="781236"/>
            <a:ext cx="9563887" cy="2423604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  <a:lvl2pPr marL="145999" indent="0">
              <a:buNone/>
              <a:defRPr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REMERCIEMENTS</a:t>
            </a:r>
          </a:p>
          <a:p>
            <a:pPr lvl="1"/>
            <a:r>
              <a:rPr lang="fr-FR" dirty="0"/>
              <a:t>Cliquez pour modifier les styles du texte du masque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808520"/>
            <a:ext cx="10160000" cy="6569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43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206758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2823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roj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805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institutionnel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805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508089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roj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805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co-bran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805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9"/>
            <a:ext cx="10160000" cy="2018211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805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hoto proj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9"/>
            <a:ext cx="10160000" cy="2018211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805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hoto co-bran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9"/>
            <a:ext cx="10160000" cy="2018211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805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hoto vert.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0"/>
            <a:ext cx="4849091" cy="5715000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4849096" y="1949485"/>
            <a:ext cx="5310910" cy="369332"/>
          </a:xfrm>
        </p:spPr>
        <p:txBody>
          <a:bodyPr wrap="square"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849096" y="2291121"/>
            <a:ext cx="5310910" cy="707886"/>
          </a:xfrm>
        </p:spPr>
        <p:txBody>
          <a:bodyPr wrap="square"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4849096" y="2660460"/>
            <a:ext cx="531091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hoto vert. proj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0"/>
            <a:ext cx="4849091" cy="5715000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4849096" y="1940515"/>
            <a:ext cx="5310910" cy="369332"/>
          </a:xfrm>
        </p:spPr>
        <p:txBody>
          <a:bodyPr wrap="square"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849096" y="2282150"/>
            <a:ext cx="5310910" cy="707886"/>
          </a:xfrm>
        </p:spPr>
        <p:txBody>
          <a:bodyPr wrap="square"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4849096" y="2651490"/>
            <a:ext cx="531091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hoto vert. co-bran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0"/>
            <a:ext cx="4849091" cy="5715000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4849096" y="1940515"/>
            <a:ext cx="5310910" cy="369332"/>
          </a:xfrm>
        </p:spPr>
        <p:txBody>
          <a:bodyPr wrap="square"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849096" y="2282150"/>
            <a:ext cx="5310910" cy="707886"/>
          </a:xfrm>
        </p:spPr>
        <p:txBody>
          <a:bodyPr wrap="square"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4849096" y="2651490"/>
            <a:ext cx="531091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NES - couv institutionnel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805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29422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co-bran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805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institutionnel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778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5080894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roj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778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co-bran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778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1"/>
            <a:ext cx="10160000" cy="2018211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778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hoto proj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1"/>
            <a:ext cx="10160000" cy="2018211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778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hoto co-bran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1"/>
            <a:ext cx="10160000" cy="2018211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778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hoto vert.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0"/>
            <a:ext cx="4849091" cy="5715000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4849090" y="1949485"/>
            <a:ext cx="5310910" cy="369332"/>
          </a:xfrm>
        </p:spPr>
        <p:txBody>
          <a:bodyPr wrap="square"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849090" y="2291121"/>
            <a:ext cx="5310910" cy="707886"/>
          </a:xfrm>
        </p:spPr>
        <p:txBody>
          <a:bodyPr wrap="square"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4849090" y="2660453"/>
            <a:ext cx="531091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hoto vert. proj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0"/>
            <a:ext cx="4849091" cy="5715000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4849090" y="1940514"/>
            <a:ext cx="5310910" cy="369332"/>
          </a:xfrm>
        </p:spPr>
        <p:txBody>
          <a:bodyPr wrap="square"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849090" y="2282150"/>
            <a:ext cx="5310910" cy="707886"/>
          </a:xfrm>
        </p:spPr>
        <p:txBody>
          <a:bodyPr wrap="square"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4849090" y="2651482"/>
            <a:ext cx="531091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hoto vert. co-bran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0"/>
            <a:ext cx="4849091" cy="5715000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4849090" y="1940514"/>
            <a:ext cx="5310910" cy="369332"/>
          </a:xfrm>
        </p:spPr>
        <p:txBody>
          <a:bodyPr wrap="square"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849090" y="2282150"/>
            <a:ext cx="5310910" cy="707886"/>
          </a:xfrm>
        </p:spPr>
        <p:txBody>
          <a:bodyPr wrap="square"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4849090" y="2651482"/>
            <a:ext cx="531091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NES - couv institutionnel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778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29422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9"/>
            <a:ext cx="10160000" cy="2018211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805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Bleu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14660" y="592406"/>
            <a:ext cx="5178736" cy="4001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114660" y="304426"/>
            <a:ext cx="5178736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6"/>
          </p:nvPr>
        </p:nvSpPr>
        <p:spPr>
          <a:xfrm>
            <a:off x="3114661" y="1201480"/>
            <a:ext cx="6768203" cy="39753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090214" y="537924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0791" y="528608"/>
            <a:ext cx="8749709" cy="400110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30791" y="251261"/>
            <a:ext cx="7962604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5"/>
          </p:nvPr>
        </p:nvSpPr>
        <p:spPr>
          <a:xfrm>
            <a:off x="331611" y="1206500"/>
            <a:ext cx="9209267" cy="3971556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1641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8249" y="528608"/>
            <a:ext cx="5302251" cy="400110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78249" y="1206066"/>
            <a:ext cx="5762629" cy="39707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" y="0"/>
            <a:ext cx="3535122" cy="5715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67" i="1">
                <a:solidFill>
                  <a:srgbClr val="002060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778249" y="251261"/>
            <a:ext cx="4515147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8977" y="528608"/>
            <a:ext cx="8761523" cy="400110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18977" y="251261"/>
            <a:ext cx="7974419" cy="2650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5" hasCustomPrompt="1"/>
          </p:nvPr>
        </p:nvSpPr>
        <p:spPr>
          <a:xfrm>
            <a:off x="318978" y="1206066"/>
            <a:ext cx="4586273" cy="397077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  <a:lvl2pPr marL="399996" indent="-253997">
              <a:buFont typeface="Wingdings" panose="05000000000000000000" pitchFamily="2" charset="2"/>
              <a:buChar char="v"/>
              <a:defRPr/>
            </a:lvl2pPr>
            <a:lvl3pPr marL="679993" indent="-253997">
              <a:buFont typeface="Wingdings" panose="05000000000000000000" pitchFamily="2" charset="2"/>
              <a:buChar char="Ø"/>
              <a:defRPr/>
            </a:lvl3pPr>
          </a:lstStyle>
          <a:p>
            <a:pPr lvl="0"/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5296590" y="1206066"/>
            <a:ext cx="4586273" cy="397077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Bleu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8977" y="549874"/>
            <a:ext cx="7974419" cy="4001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18977" y="261894"/>
            <a:ext cx="7974419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6"/>
          </p:nvPr>
        </p:nvSpPr>
        <p:spPr>
          <a:xfrm>
            <a:off x="318978" y="1180214"/>
            <a:ext cx="9563887" cy="39966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20675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318978" y="781236"/>
            <a:ext cx="9563887" cy="4395603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  <a:lvl2pPr marL="145999" indent="0">
              <a:buNone/>
              <a:defRPr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REMERCIEMENTS</a:t>
            </a:r>
          </a:p>
          <a:p>
            <a:pPr lvl="1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208306" y="5329202"/>
            <a:ext cx="39878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7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38871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emerciements - Co Bran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318978" y="781236"/>
            <a:ext cx="9563887" cy="2423604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  <a:lvl2pPr marL="145999" indent="0">
              <a:buNone/>
              <a:defRPr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REMERCIEMENTS</a:t>
            </a:r>
          </a:p>
          <a:p>
            <a:pPr lvl="1"/>
            <a:r>
              <a:rPr lang="fr-FR" dirty="0"/>
              <a:t>Cliquez pour modifier les styles du texte du masque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808520"/>
            <a:ext cx="10160000" cy="6569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43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20675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282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hoto proj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9"/>
            <a:ext cx="10160000" cy="2018211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805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hoto co-bran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9"/>
            <a:ext cx="10160000" cy="2018211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805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hoto vert.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0"/>
            <a:ext cx="4849091" cy="5715000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4849096" y="1949485"/>
            <a:ext cx="5310910" cy="369332"/>
          </a:xfrm>
        </p:spPr>
        <p:txBody>
          <a:bodyPr wrap="square"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849096" y="2291121"/>
            <a:ext cx="5310910" cy="707886"/>
          </a:xfrm>
        </p:spPr>
        <p:txBody>
          <a:bodyPr wrap="square"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4849096" y="2660460"/>
            <a:ext cx="531091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hoto vert. proj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0"/>
            <a:ext cx="4849091" cy="5715000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4849096" y="1940515"/>
            <a:ext cx="5310910" cy="369332"/>
          </a:xfrm>
        </p:spPr>
        <p:txBody>
          <a:bodyPr wrap="square"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849096" y="2282150"/>
            <a:ext cx="5310910" cy="707886"/>
          </a:xfrm>
        </p:spPr>
        <p:txBody>
          <a:bodyPr wrap="square"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4849096" y="2651490"/>
            <a:ext cx="531091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hoto vert. co-bran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0"/>
            <a:ext cx="4849091" cy="5715000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4849096" y="1940515"/>
            <a:ext cx="5310910" cy="369332"/>
          </a:xfrm>
        </p:spPr>
        <p:txBody>
          <a:bodyPr wrap="square"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849096" y="2282150"/>
            <a:ext cx="5310910" cy="707886"/>
          </a:xfrm>
        </p:spPr>
        <p:txBody>
          <a:bodyPr wrap="square"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4849096" y="2651490"/>
            <a:ext cx="531091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1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Relationship Id="rId9" Type="http://schemas.openxmlformats.org/officeDocument/2006/relationships/image" Target="../media/image1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98500" y="304800"/>
            <a:ext cx="87630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 1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98500" y="1520825"/>
            <a:ext cx="87630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58204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63" r:id="rId2"/>
    <p:sldLayoutId id="2147483764" r:id="rId3"/>
    <p:sldLayoutId id="2147483769" r:id="rId4"/>
    <p:sldLayoutId id="2147483766" r:id="rId5"/>
    <p:sldLayoutId id="2147483768" r:id="rId6"/>
    <p:sldLayoutId id="2147483770" r:id="rId7"/>
    <p:sldLayoutId id="2147483771" r:id="rId8"/>
    <p:sldLayoutId id="2147483772" r:id="rId9"/>
    <p:sldLayoutId id="2147483817" r:id="rId10"/>
  </p:sldLayoutIdLst>
  <p:hf hdr="0" dt="0"/>
  <p:txStyles>
    <p:titleStyle>
      <a:lvl1pPr algn="ctr" defTabSz="1015990" rtl="0" eaLnBrk="1" latinLnBrk="0" hangingPunct="1">
        <a:lnSpc>
          <a:spcPct val="90000"/>
        </a:lnSpc>
        <a:spcBef>
          <a:spcPct val="0"/>
        </a:spcBef>
        <a:buNone/>
        <a:defRPr lang="fr-FR" sz="1800" b="1" i="0" kern="1200" dirty="0">
          <a:solidFill>
            <a:schemeClr val="bg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ctr" defTabSz="1015990" rtl="0" eaLnBrk="1" latinLnBrk="0" hangingPunct="1">
        <a:lnSpc>
          <a:spcPct val="100000"/>
        </a:lnSpc>
        <a:spcBef>
          <a:spcPts val="1111"/>
        </a:spcBef>
        <a:buFont typeface="Arial"/>
        <a:buNone/>
        <a:defRPr sz="1800" b="1" i="0" kern="1200">
          <a:solidFill>
            <a:schemeClr val="bg1"/>
          </a:solidFill>
          <a:latin typeface="Arial Black" charset="0"/>
          <a:ea typeface="Arial Black" charset="0"/>
          <a:cs typeface="Arial Black" charset="0"/>
        </a:defRPr>
      </a:lvl1pPr>
      <a:lvl2pPr marL="0" indent="0" algn="ctr" defTabSz="761992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lang="fr-FR" sz="1800" b="1" i="0" kern="1200" dirty="0" smtClean="0">
          <a:solidFill>
            <a:srgbClr val="00B0F0"/>
          </a:solidFill>
          <a:latin typeface="Arial" charset="0"/>
          <a:ea typeface="Arial" charset="0"/>
          <a:cs typeface="Arial" charset="0"/>
        </a:defRPr>
      </a:lvl2pPr>
      <a:lvl3pPr marL="126998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222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177798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228597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279397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5440" y="507991"/>
            <a:ext cx="911606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fr-FR" dirty="0"/>
              <a:t>Sommaire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145280" y="1520825"/>
            <a:ext cx="531622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7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20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85" r:id="rId2"/>
  </p:sldLayoutIdLst>
  <p:hf hdr="0" dt="0"/>
  <p:txStyles>
    <p:titleStyle>
      <a:lvl1pPr algn="l" defTabSz="1015990" rtl="0" eaLnBrk="1" latinLnBrk="0" hangingPunct="1">
        <a:lnSpc>
          <a:spcPct val="90000"/>
        </a:lnSpc>
        <a:spcBef>
          <a:spcPct val="0"/>
        </a:spcBef>
        <a:buNone/>
        <a:defRPr sz="2000" b="1" i="0" kern="1200">
          <a:solidFill>
            <a:srgbClr val="002060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Font typeface="Arial"/>
        <a:buNone/>
        <a:defRPr sz="18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1pPr>
      <a:lvl2pPr marL="761992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v"/>
        <a:defRPr sz="18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2pPr>
      <a:lvl3pPr marL="1269987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Ø"/>
        <a:defRPr sz="16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3pPr>
      <a:lvl4pPr marL="1777982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Courier New" panose="02070309020205020404" pitchFamily="49" charset="0"/>
        <a:buChar char="o"/>
        <a:defRPr sz="15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4pPr>
      <a:lvl5pPr marL="2285977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Arial"/>
        <a:buChar char="•"/>
        <a:defRPr sz="14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5pPr>
      <a:lvl6pPr marL="279397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17500" y="544000"/>
            <a:ext cx="8763000" cy="3693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698500" y="1520825"/>
            <a:ext cx="87630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7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956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788" r:id="rId2"/>
    <p:sldLayoutId id="2147483799" r:id="rId3"/>
    <p:sldLayoutId id="2147483798" r:id="rId4"/>
    <p:sldLayoutId id="2147483801" r:id="rId5"/>
    <p:sldLayoutId id="2147483803" r:id="rId6"/>
    <p:sldLayoutId id="2147483804" r:id="rId7"/>
  </p:sldLayoutIdLst>
  <p:hf hdr="0" dt="0"/>
  <p:txStyles>
    <p:titleStyle>
      <a:lvl1pPr algn="l" defTabSz="1015990" rtl="0" eaLnBrk="1" latinLnBrk="0" hangingPunct="1">
        <a:lnSpc>
          <a:spcPct val="90000"/>
        </a:lnSpc>
        <a:spcBef>
          <a:spcPct val="0"/>
        </a:spcBef>
        <a:buNone/>
        <a:defRPr lang="fr-FR" sz="2000" b="1" i="0" kern="1200" smtClean="0">
          <a:solidFill>
            <a:srgbClr val="002060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Font typeface="Arial"/>
        <a:buNone/>
        <a:defRPr lang="fr-FR" sz="1800" b="1" kern="1200" dirty="0" smtClean="0">
          <a:solidFill>
            <a:srgbClr val="002060"/>
          </a:solidFill>
          <a:latin typeface="Arial" charset="0"/>
          <a:ea typeface="Arial" charset="0"/>
          <a:cs typeface="Arial" charset="0"/>
        </a:defRPr>
      </a:lvl1pPr>
      <a:lvl2pPr marL="399996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v"/>
        <a:defRPr sz="18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2pPr>
      <a:lvl3pPr marL="679993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Ø"/>
        <a:defRPr sz="16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3pPr>
      <a:lvl4pPr marL="177798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4pPr>
      <a:lvl5pPr marL="228597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5pPr>
      <a:lvl6pPr marL="279397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98500" y="304800"/>
            <a:ext cx="87630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 1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98500" y="1520825"/>
            <a:ext cx="87630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58204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</p:sldLayoutIdLst>
  <p:hf hdr="0" dt="0"/>
  <p:txStyles>
    <p:titleStyle>
      <a:lvl1pPr algn="ctr" defTabSz="1015990" rtl="0" eaLnBrk="1" latinLnBrk="0" hangingPunct="1">
        <a:lnSpc>
          <a:spcPct val="90000"/>
        </a:lnSpc>
        <a:spcBef>
          <a:spcPct val="0"/>
        </a:spcBef>
        <a:buNone/>
        <a:defRPr lang="fr-FR" sz="1800" b="1" i="0" kern="1200" dirty="0">
          <a:solidFill>
            <a:schemeClr val="bg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ctr" defTabSz="1015990" rtl="0" eaLnBrk="1" latinLnBrk="0" hangingPunct="1">
        <a:lnSpc>
          <a:spcPct val="100000"/>
        </a:lnSpc>
        <a:spcBef>
          <a:spcPts val="1111"/>
        </a:spcBef>
        <a:buFont typeface="Arial"/>
        <a:buNone/>
        <a:defRPr sz="1800" b="1" i="0" kern="1200">
          <a:solidFill>
            <a:schemeClr val="bg1"/>
          </a:solidFill>
          <a:latin typeface="Arial Black" charset="0"/>
          <a:ea typeface="Arial Black" charset="0"/>
          <a:cs typeface="Arial Black" charset="0"/>
        </a:defRPr>
      </a:lvl1pPr>
      <a:lvl2pPr marL="0" indent="0" algn="ctr" defTabSz="761992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lang="fr-FR" sz="1800" b="1" i="0" kern="1200" dirty="0" smtClean="0">
          <a:solidFill>
            <a:srgbClr val="00B0F0"/>
          </a:solidFill>
          <a:latin typeface="Arial" charset="0"/>
          <a:ea typeface="Arial" charset="0"/>
          <a:cs typeface="Arial" charset="0"/>
        </a:defRPr>
      </a:lvl2pPr>
      <a:lvl3pPr marL="126998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222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177798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228597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279397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98500" y="304800"/>
            <a:ext cx="87630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 1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98500" y="1520825"/>
            <a:ext cx="87630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58204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</p:sldLayoutIdLst>
  <p:hf hdr="0" dt="0"/>
  <p:txStyles>
    <p:titleStyle>
      <a:lvl1pPr algn="ctr" defTabSz="1015990" rtl="0" eaLnBrk="1" latinLnBrk="0" hangingPunct="1">
        <a:lnSpc>
          <a:spcPct val="90000"/>
        </a:lnSpc>
        <a:spcBef>
          <a:spcPct val="0"/>
        </a:spcBef>
        <a:buNone/>
        <a:defRPr lang="fr-FR" sz="1800" b="1" i="0" kern="1200" dirty="0">
          <a:solidFill>
            <a:schemeClr val="bg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ctr" defTabSz="1015990" rtl="0" eaLnBrk="1" latinLnBrk="0" hangingPunct="1">
        <a:lnSpc>
          <a:spcPct val="100000"/>
        </a:lnSpc>
        <a:spcBef>
          <a:spcPts val="1111"/>
        </a:spcBef>
        <a:buFont typeface="Arial"/>
        <a:buNone/>
        <a:defRPr sz="1800" b="1" i="0" kern="1200">
          <a:solidFill>
            <a:schemeClr val="bg1"/>
          </a:solidFill>
          <a:latin typeface="Arial Black" charset="0"/>
          <a:ea typeface="Arial Black" charset="0"/>
          <a:cs typeface="Arial Black" charset="0"/>
        </a:defRPr>
      </a:lvl1pPr>
      <a:lvl2pPr marL="0" indent="0" algn="ctr" defTabSz="761992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lang="fr-FR" sz="1800" b="1" i="0" kern="1200" dirty="0" smtClean="0">
          <a:solidFill>
            <a:srgbClr val="00B0F0"/>
          </a:solidFill>
          <a:latin typeface="Arial" charset="0"/>
          <a:ea typeface="Arial" charset="0"/>
          <a:cs typeface="Arial" charset="0"/>
        </a:defRPr>
      </a:lvl2pPr>
      <a:lvl3pPr marL="126998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222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177798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228597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279397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17500" y="543997"/>
            <a:ext cx="8763000" cy="3693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698500" y="1520825"/>
            <a:ext cx="87630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956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</p:sldLayoutIdLst>
  <p:hf hdr="0" dt="0"/>
  <p:txStyles>
    <p:titleStyle>
      <a:lvl1pPr algn="l" defTabSz="1015990" rtl="0" eaLnBrk="1" latinLnBrk="0" hangingPunct="1">
        <a:lnSpc>
          <a:spcPct val="90000"/>
        </a:lnSpc>
        <a:spcBef>
          <a:spcPct val="0"/>
        </a:spcBef>
        <a:buNone/>
        <a:defRPr lang="fr-FR" sz="2000" b="1" i="0" kern="1200" smtClean="0">
          <a:solidFill>
            <a:srgbClr val="002060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Font typeface="Arial"/>
        <a:buNone/>
        <a:defRPr lang="fr-FR" sz="1800" b="1" kern="1200" dirty="0" smtClean="0">
          <a:solidFill>
            <a:srgbClr val="002060"/>
          </a:solidFill>
          <a:latin typeface="Arial" charset="0"/>
          <a:ea typeface="Arial" charset="0"/>
          <a:cs typeface="Arial" charset="0"/>
        </a:defRPr>
      </a:lvl1pPr>
      <a:lvl2pPr marL="399996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v"/>
        <a:defRPr sz="18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2pPr>
      <a:lvl3pPr marL="679993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Ø"/>
        <a:defRPr sz="16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3pPr>
      <a:lvl4pPr marL="177798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4pPr>
      <a:lvl5pPr marL="228597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5pPr>
      <a:lvl6pPr marL="279397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93134" y="2432702"/>
            <a:ext cx="7234177" cy="584775"/>
          </a:xfrm>
        </p:spPr>
        <p:txBody>
          <a:bodyPr/>
          <a:lstStyle/>
          <a:p>
            <a:r>
              <a:rPr lang="fr-FR" sz="3200" dirty="0" err="1">
                <a:solidFill>
                  <a:srgbClr val="FFD579"/>
                </a:solidFill>
                <a:latin typeface="Calibri" charset="0"/>
                <a:ea typeface="Calibri" charset="0"/>
                <a:cs typeface="Calibri" charset="0"/>
              </a:rPr>
              <a:t>Thermosphere</a:t>
            </a:r>
            <a:r>
              <a:rPr lang="fr-FR" sz="3200" dirty="0">
                <a:solidFill>
                  <a:srgbClr val="FFD579"/>
                </a:solidFill>
                <a:latin typeface="Calibri" charset="0"/>
                <a:ea typeface="Calibri" charset="0"/>
                <a:cs typeface="Calibri" charset="0"/>
              </a:rPr>
              <a:t> model </a:t>
            </a:r>
            <a:r>
              <a:rPr lang="fr-FR" sz="3200" dirty="0" err="1">
                <a:solidFill>
                  <a:srgbClr val="FFD579"/>
                </a:solidFill>
                <a:latin typeface="Calibri" charset="0"/>
                <a:ea typeface="Calibri" charset="0"/>
                <a:cs typeface="Calibri" charset="0"/>
              </a:rPr>
              <a:t>assessment</a:t>
            </a:r>
            <a:endParaRPr lang="fr-FR" sz="3200" dirty="0">
              <a:solidFill>
                <a:srgbClr val="FFD57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ABBEC4-C8D0-4E14-8F5C-ED9E5763FC97}"/>
              </a:ext>
            </a:extLst>
          </p:cNvPr>
          <p:cNvSpPr/>
          <p:nvPr/>
        </p:nvSpPr>
        <p:spPr>
          <a:xfrm>
            <a:off x="7152509" y="3888122"/>
            <a:ext cx="30074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Sean Bruinsma</a:t>
            </a:r>
          </a:p>
          <a:p>
            <a:r>
              <a:rPr lang="fr-FR" sz="1600" b="1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CNES, Toulouse, France</a:t>
            </a:r>
          </a:p>
          <a:p>
            <a:r>
              <a:rPr lang="fr-FR" sz="1600" b="1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         &amp;</a:t>
            </a:r>
          </a:p>
          <a:p>
            <a:r>
              <a:rPr lang="fr-FR" sz="1600" b="1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Jia Yue, Jack Wang</a:t>
            </a:r>
          </a:p>
          <a:p>
            <a:r>
              <a:rPr lang="fr-FR" sz="1600" b="1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CCMC</a:t>
            </a:r>
          </a:p>
        </p:txBody>
      </p:sp>
    </p:spTree>
    <p:extLst>
      <p:ext uri="{BB962C8B-B14F-4D97-AF65-F5344CB8AC3E}">
        <p14:creationId xmlns:p14="http://schemas.microsoft.com/office/powerpoint/2010/main" val="1699112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4"/>
          </p:nvPr>
        </p:nvSpPr>
        <p:spPr>
          <a:xfrm>
            <a:off x="330791" y="203761"/>
            <a:ext cx="7962604" cy="265037"/>
          </a:xfrm>
        </p:spPr>
        <p:txBody>
          <a:bodyPr>
            <a:noAutofit/>
          </a:bodyPr>
          <a:lstStyle/>
          <a:p>
            <a:r>
              <a:rPr lang="fr-FR" sz="1800" b="1" dirty="0" err="1">
                <a:solidFill>
                  <a:srgbClr val="0070C0"/>
                </a:solidFill>
                <a:latin typeface="Copperplate" charset="0"/>
                <a:ea typeface="Copperplate" charset="0"/>
                <a:cs typeface="Copperplate" charset="0"/>
              </a:rPr>
              <a:t>Summary</a:t>
            </a:r>
            <a:r>
              <a:rPr lang="fr-FR" sz="1800" b="1" dirty="0">
                <a:solidFill>
                  <a:srgbClr val="0070C0"/>
                </a:solidFill>
                <a:latin typeface="Copperplate" charset="0"/>
                <a:ea typeface="Copperplate" charset="0"/>
                <a:cs typeface="Copperplate" charset="0"/>
              </a:rPr>
              <a:t> of </a:t>
            </a:r>
            <a:r>
              <a:rPr lang="fr-FR" sz="1800" b="1" dirty="0" err="1">
                <a:solidFill>
                  <a:srgbClr val="0070C0"/>
                </a:solidFill>
                <a:latin typeface="Copperplate" charset="0"/>
                <a:ea typeface="Copperplate" charset="0"/>
                <a:cs typeface="Copperplate" charset="0"/>
              </a:rPr>
              <a:t>what</a:t>
            </a:r>
            <a:r>
              <a:rPr lang="fr-FR" sz="1800" b="1" dirty="0">
                <a:solidFill>
                  <a:srgbClr val="0070C0"/>
                </a:solidFill>
                <a:latin typeface="Copperplate" charset="0"/>
                <a:ea typeface="Copperplate" charset="0"/>
                <a:cs typeface="Copperplate" charset="0"/>
              </a:rPr>
              <a:t> </a:t>
            </a:r>
            <a:r>
              <a:rPr lang="fr-FR" sz="1800" b="1" dirty="0" err="1">
                <a:solidFill>
                  <a:srgbClr val="0070C0"/>
                </a:solidFill>
                <a:latin typeface="Copperplate" charset="0"/>
                <a:ea typeface="Copperplate" charset="0"/>
                <a:cs typeface="Copperplate" charset="0"/>
              </a:rPr>
              <a:t>was</a:t>
            </a:r>
            <a:r>
              <a:rPr lang="fr-FR" sz="1800" b="1" dirty="0">
                <a:solidFill>
                  <a:srgbClr val="0070C0"/>
                </a:solidFill>
                <a:latin typeface="Copperplate" charset="0"/>
                <a:ea typeface="Copperplate" charset="0"/>
                <a:cs typeface="Copperplate" charset="0"/>
              </a:rPr>
              <a:t> </a:t>
            </a:r>
            <a:r>
              <a:rPr lang="fr-FR" sz="1800" b="1" dirty="0" err="1">
                <a:solidFill>
                  <a:srgbClr val="0070C0"/>
                </a:solidFill>
                <a:latin typeface="Copperplate" charset="0"/>
                <a:ea typeface="Copperplate" charset="0"/>
                <a:cs typeface="Copperplate" charset="0"/>
              </a:rPr>
              <a:t>done</a:t>
            </a:r>
            <a:endParaRPr lang="fr-FR" sz="1800" b="1" dirty="0">
              <a:solidFill>
                <a:srgbClr val="0070C0"/>
              </a:solidFill>
              <a:latin typeface="Copperplate" charset="0"/>
              <a:ea typeface="Copperplate" charset="0"/>
              <a:cs typeface="Copperplate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5"/>
          </p:nvPr>
        </p:nvSpPr>
        <p:spPr>
          <a:xfrm>
            <a:off x="165503" y="640202"/>
            <a:ext cx="9209267" cy="2964187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fr-FR" dirty="0" err="1"/>
              <a:t>Thermosphere</a:t>
            </a:r>
            <a:r>
              <a:rPr lang="fr-FR" dirty="0"/>
              <a:t> model </a:t>
            </a:r>
            <a:r>
              <a:rPr lang="fr-FR" dirty="0" err="1"/>
              <a:t>assessment</a:t>
            </a:r>
            <a:r>
              <a:rPr lang="fr-FR" dirty="0"/>
              <a:t> </a:t>
            </a:r>
            <a:r>
              <a:rPr lang="fr-FR" dirty="0" err="1"/>
              <a:t>under</a:t>
            </a:r>
            <a:r>
              <a:rPr lang="fr-FR" dirty="0"/>
              <a:t> </a:t>
            </a:r>
            <a:r>
              <a:rPr lang="fr-FR" dirty="0" err="1"/>
              <a:t>storm</a:t>
            </a:r>
            <a:r>
              <a:rPr lang="fr-FR" dirty="0"/>
              <a:t> conditions</a:t>
            </a:r>
          </a:p>
          <a:p>
            <a:pPr marL="285750" indent="-285750">
              <a:spcAft>
                <a:spcPts val="1800"/>
              </a:spcAft>
              <a:buFont typeface="Wingdings" charset="2"/>
              <a:buChar char="Ø"/>
            </a:pPr>
            <a:r>
              <a:rPr lang="fr-FR" b="0" dirty="0"/>
              <a:t>Density data of 13 </a:t>
            </a:r>
            <a:r>
              <a:rPr lang="fr-FR" b="0" dirty="0" err="1"/>
              <a:t>storms</a:t>
            </a:r>
            <a:r>
              <a:rPr lang="fr-FR" b="0" dirty="0"/>
              <a:t> and </a:t>
            </a:r>
            <a:r>
              <a:rPr lang="fr-FR" b="0" dirty="0" err="1"/>
              <a:t>updated</a:t>
            </a:r>
            <a:r>
              <a:rPr lang="fr-FR" b="0" dirty="0"/>
              <a:t> </a:t>
            </a:r>
            <a:r>
              <a:rPr lang="fr-FR" b="0" dirty="0" err="1"/>
              <a:t>metrics</a:t>
            </a:r>
            <a:r>
              <a:rPr lang="fr-FR" b="0" dirty="0"/>
              <a:t> (as follow-up </a:t>
            </a:r>
            <a:r>
              <a:rPr lang="fr-FR" b="0" dirty="0" err="1"/>
              <a:t>metrics</a:t>
            </a:r>
            <a:r>
              <a:rPr lang="fr-FR" b="0" dirty="0"/>
              <a:t> </a:t>
            </a:r>
            <a:r>
              <a:rPr lang="fr-FR" b="0" dirty="0" err="1"/>
              <a:t>study</a:t>
            </a:r>
            <a:r>
              <a:rPr lang="fr-FR" b="0" dirty="0"/>
              <a:t> and </a:t>
            </a:r>
            <a:r>
              <a:rPr lang="fr-FR" b="0" dirty="0" err="1"/>
              <a:t>paper</a:t>
            </a:r>
            <a:r>
              <a:rPr lang="fr-FR" b="0" dirty="0"/>
              <a:t> of Bruinsma et al., 2018) for </a:t>
            </a:r>
            <a:r>
              <a:rPr lang="fr-FR" b="0" dirty="0" err="1"/>
              <a:t>comprehensive</a:t>
            </a:r>
            <a:r>
              <a:rPr lang="fr-FR" b="0" dirty="0"/>
              <a:t> and </a:t>
            </a:r>
            <a:r>
              <a:rPr lang="fr-FR" b="0" dirty="0" err="1"/>
              <a:t>standardized</a:t>
            </a:r>
            <a:r>
              <a:rPr lang="fr-FR" b="0" dirty="0"/>
              <a:t> </a:t>
            </a:r>
            <a:r>
              <a:rPr lang="fr-FR" b="0" dirty="0" err="1"/>
              <a:t>thermosphere</a:t>
            </a:r>
            <a:r>
              <a:rPr lang="fr-FR" b="0" dirty="0"/>
              <a:t> model </a:t>
            </a:r>
            <a:r>
              <a:rPr lang="fr-FR" b="0" dirty="0" err="1"/>
              <a:t>assessment</a:t>
            </a:r>
            <a:r>
              <a:rPr lang="fr-FR" b="0" dirty="0"/>
              <a:t> </a:t>
            </a:r>
            <a:r>
              <a:rPr lang="fr-FR" b="0" dirty="0" err="1"/>
              <a:t>under</a:t>
            </a:r>
            <a:r>
              <a:rPr lang="fr-FR" b="0" dirty="0"/>
              <a:t> </a:t>
            </a:r>
            <a:r>
              <a:rPr lang="fr-FR" b="0" dirty="0" err="1"/>
              <a:t>storm</a:t>
            </a:r>
            <a:r>
              <a:rPr lang="fr-FR" b="0" dirty="0"/>
              <a:t> conditions have been </a:t>
            </a:r>
            <a:r>
              <a:rPr lang="fr-FR" b="0" dirty="0" err="1"/>
              <a:t>published</a:t>
            </a:r>
            <a:endParaRPr lang="fr-FR" b="0" dirty="0"/>
          </a:p>
          <a:p>
            <a:pPr marL="285750" indent="-285750">
              <a:spcAft>
                <a:spcPts val="1800"/>
              </a:spcAft>
              <a:buFont typeface="Wingdings" charset="2"/>
              <a:buChar char="Ø"/>
            </a:pPr>
            <a:r>
              <a:rPr lang="fr-FR" b="0" dirty="0"/>
              <a:t>The </a:t>
            </a:r>
            <a:r>
              <a:rPr lang="fr-FR" b="0" dirty="0" err="1"/>
              <a:t>assessments</a:t>
            </a:r>
            <a:r>
              <a:rPr lang="fr-FR" b="0" dirty="0"/>
              <a:t> </a:t>
            </a:r>
            <a:r>
              <a:rPr lang="fr-FR" b="0" dirty="0" err="1"/>
              <a:t>were</a:t>
            </a:r>
            <a:r>
              <a:rPr lang="fr-FR" b="0" dirty="0"/>
              <a:t> </a:t>
            </a:r>
            <a:r>
              <a:rPr lang="fr-FR" b="0" dirty="0" err="1"/>
              <a:t>done</a:t>
            </a:r>
            <a:r>
              <a:rPr lang="fr-FR" b="0" dirty="0"/>
              <a:t> for the semi-</a:t>
            </a:r>
            <a:r>
              <a:rPr lang="fr-FR" b="0" dirty="0" err="1"/>
              <a:t>empirical</a:t>
            </a:r>
            <a:r>
              <a:rPr lang="fr-FR" b="0" dirty="0"/>
              <a:t> </a:t>
            </a:r>
            <a:r>
              <a:rPr lang="fr-FR" b="0" dirty="0" err="1"/>
              <a:t>models</a:t>
            </a:r>
            <a:r>
              <a:rPr lang="fr-FR" b="0" dirty="0"/>
              <a:t> NRLMSISE-00, JB2008 and DTM2013, as </a:t>
            </a:r>
            <a:r>
              <a:rPr lang="fr-FR" b="0" dirty="0" err="1"/>
              <a:t>well</a:t>
            </a:r>
            <a:r>
              <a:rPr lang="fr-FR" b="0" dirty="0"/>
              <a:t> as the first-</a:t>
            </a:r>
            <a:r>
              <a:rPr lang="fr-FR" b="0" dirty="0" err="1"/>
              <a:t>principles</a:t>
            </a:r>
            <a:r>
              <a:rPr lang="fr-FR" b="0" dirty="0"/>
              <a:t> </a:t>
            </a:r>
            <a:r>
              <a:rPr lang="fr-FR" b="0" dirty="0" err="1"/>
              <a:t>models</a:t>
            </a:r>
            <a:r>
              <a:rPr lang="fr-FR" b="0" dirty="0"/>
              <a:t> TIE-GCM and </a:t>
            </a:r>
            <a:r>
              <a:rPr lang="fr-FR" b="0" dirty="0" err="1"/>
              <a:t>CTIPe</a:t>
            </a:r>
            <a:r>
              <a:rPr lang="fr-FR" b="0" dirty="0"/>
              <a:t> </a:t>
            </a:r>
          </a:p>
          <a:p>
            <a:pPr marL="285750" indent="-285750">
              <a:spcAft>
                <a:spcPts val="1800"/>
              </a:spcAft>
              <a:buFont typeface="Arial" charset="0"/>
              <a:buChar char="•"/>
            </a:pPr>
            <a:endParaRPr lang="fr-FR" dirty="0"/>
          </a:p>
          <a:p>
            <a:pPr marL="285750" indent="-285750">
              <a:spcAft>
                <a:spcPts val="1800"/>
              </a:spcAft>
              <a:buFont typeface="Arial" charset="0"/>
              <a:buChar char="•"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9188827" y="5355262"/>
            <a:ext cx="371886" cy="303212"/>
          </a:xfrm>
        </p:spPr>
        <p:txBody>
          <a:bodyPr/>
          <a:lstStyle/>
          <a:p>
            <a:fld id="{EB81167D-292E-8142-ABF3-3BDF0609D345}" type="slidenum">
              <a:rPr lang="fr-FR" smtClean="0"/>
              <a:pPr/>
              <a:t>2</a:t>
            </a:fld>
            <a:endParaRPr lang="fr-FR"/>
          </a:p>
        </p:txBody>
      </p:sp>
      <p:grpSp>
        <p:nvGrpSpPr>
          <p:cNvPr id="11" name="Group 10"/>
          <p:cNvGrpSpPr/>
          <p:nvPr/>
        </p:nvGrpSpPr>
        <p:grpSpPr>
          <a:xfrm>
            <a:off x="232761" y="3081403"/>
            <a:ext cx="9246018" cy="2341287"/>
            <a:chOff x="232761" y="3081403"/>
            <a:chExt cx="9246018" cy="234128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761" y="3081403"/>
              <a:ext cx="4239028" cy="2341287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2536758" y="3987716"/>
              <a:ext cx="1183472" cy="31252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31527" y="3864426"/>
              <a:ext cx="4947252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002060"/>
                  </a:solidFill>
                </a:rPr>
                <a:t>International Space Weather Action Team G2A</a:t>
              </a:r>
            </a:p>
            <a:p>
              <a:endParaRPr lang="en-US" sz="1800" dirty="0"/>
            </a:p>
            <a:p>
              <a:r>
                <a:rPr lang="en-US" sz="1800" dirty="0">
                  <a:solidFill>
                    <a:srgbClr val="0070C0"/>
                  </a:solidFill>
                </a:rPr>
                <a:t>https://</a:t>
              </a:r>
              <a:r>
                <a:rPr lang="en-US" sz="1800" dirty="0" err="1">
                  <a:solidFill>
                    <a:srgbClr val="0070C0"/>
                  </a:solidFill>
                </a:rPr>
                <a:t>www.iswat-cospar.org</a:t>
              </a:r>
              <a:endParaRPr lang="en-US" sz="1800" dirty="0">
                <a:solidFill>
                  <a:srgbClr val="0070C0"/>
                </a:solidFill>
              </a:endParaRPr>
            </a:p>
          </p:txBody>
        </p:sp>
        <p:cxnSp>
          <p:nvCxnSpPr>
            <p:cNvPr id="10" name="Straight Arrow Connector 9"/>
            <p:cNvCxnSpPr>
              <a:cxnSpLocks/>
            </p:cNvCxnSpPr>
            <p:nvPr/>
          </p:nvCxnSpPr>
          <p:spPr>
            <a:xfrm flipH="1">
              <a:off x="3785616" y="4105656"/>
              <a:ext cx="745911" cy="73152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119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4"/>
          </p:nvPr>
        </p:nvSpPr>
        <p:spPr>
          <a:xfrm>
            <a:off x="330791" y="191886"/>
            <a:ext cx="7962604" cy="265037"/>
          </a:xfrm>
        </p:spPr>
        <p:txBody>
          <a:bodyPr>
            <a:noAutofit/>
          </a:bodyPr>
          <a:lstStyle/>
          <a:p>
            <a:r>
              <a:rPr lang="fr-FR" sz="1800" b="1" dirty="0">
                <a:solidFill>
                  <a:srgbClr val="0070C0"/>
                </a:solidFill>
                <a:latin typeface="Copperplate" charset="0"/>
                <a:ea typeface="Copperplate" charset="0"/>
                <a:cs typeface="Copperplate" charset="0"/>
              </a:rPr>
              <a:t>Storm </a:t>
            </a:r>
            <a:r>
              <a:rPr lang="fr-FR" sz="1800" b="1" dirty="0" err="1">
                <a:solidFill>
                  <a:srgbClr val="0070C0"/>
                </a:solidFill>
                <a:latin typeface="Copperplate" charset="0"/>
                <a:ea typeface="Copperplate" charset="0"/>
                <a:cs typeface="Copperplate" charset="0"/>
              </a:rPr>
              <a:t>metrics</a:t>
            </a:r>
            <a:r>
              <a:rPr lang="fr-FR" sz="1800" b="1" dirty="0">
                <a:solidFill>
                  <a:srgbClr val="0070C0"/>
                </a:solidFill>
                <a:latin typeface="Copperplate" charset="0"/>
                <a:ea typeface="Copperplate" charset="0"/>
                <a:cs typeface="Copperplate" charset="0"/>
              </a:rPr>
              <a:t>: </a:t>
            </a:r>
            <a:r>
              <a:rPr lang="fr-FR" sz="1800" b="1" dirty="0" err="1">
                <a:solidFill>
                  <a:srgbClr val="0070C0"/>
                </a:solidFill>
                <a:latin typeface="Copperplate" charset="0"/>
                <a:ea typeface="Copperplate" charset="0"/>
                <a:cs typeface="Copperplate" charset="0"/>
              </a:rPr>
              <a:t>definition</a:t>
            </a:r>
            <a:r>
              <a:rPr lang="fr-FR" sz="1800" b="1" dirty="0">
                <a:solidFill>
                  <a:srgbClr val="0070C0"/>
                </a:solidFill>
                <a:latin typeface="Copperplate" charset="0"/>
                <a:ea typeface="Copperplate" charset="0"/>
                <a:cs typeface="Copperplate" charset="0"/>
              </a:rPr>
              <a:t> of the </a:t>
            </a:r>
            <a:r>
              <a:rPr lang="fr-FR" sz="1800" b="1" dirty="0" err="1">
                <a:solidFill>
                  <a:srgbClr val="0070C0"/>
                </a:solidFill>
                <a:latin typeface="Copperplate" charset="0"/>
                <a:ea typeface="Copperplate" charset="0"/>
                <a:cs typeface="Copperplate" charset="0"/>
              </a:rPr>
              <a:t>storm</a:t>
            </a:r>
            <a:r>
              <a:rPr lang="fr-FR" sz="1800" b="1" dirty="0">
                <a:solidFill>
                  <a:srgbClr val="0070C0"/>
                </a:solidFill>
                <a:latin typeface="Copperplate" charset="0"/>
                <a:ea typeface="Copperplate" charset="0"/>
                <a:cs typeface="Copperplate" charset="0"/>
              </a:rPr>
              <a:t> </a:t>
            </a:r>
            <a:r>
              <a:rPr lang="fr-FR" sz="1800" b="1" dirty="0" err="1">
                <a:solidFill>
                  <a:srgbClr val="0070C0"/>
                </a:solidFill>
                <a:latin typeface="Copperplate" charset="0"/>
                <a:ea typeface="Copperplate" charset="0"/>
                <a:cs typeface="Copperplate" charset="0"/>
              </a:rPr>
              <a:t>event</a:t>
            </a:r>
            <a:r>
              <a:rPr lang="fr-FR" sz="1800" b="1" dirty="0">
                <a:solidFill>
                  <a:srgbClr val="0070C0"/>
                </a:solidFill>
                <a:latin typeface="Copperplate" charset="0"/>
                <a:ea typeface="Copperplate" charset="0"/>
                <a:cs typeface="Copperplate" charset="0"/>
              </a:rPr>
              <a:t> and </a:t>
            </a:r>
            <a:r>
              <a:rPr lang="fr-FR" sz="1800" b="1" dirty="0" err="1">
                <a:solidFill>
                  <a:srgbClr val="0070C0"/>
                </a:solidFill>
                <a:latin typeface="Copperplate" charset="0"/>
                <a:ea typeface="Copperplate" charset="0"/>
                <a:cs typeface="Copperplate" charset="0"/>
              </a:rPr>
              <a:t>peak</a:t>
            </a:r>
            <a:endParaRPr lang="fr-FR" sz="1800" b="1" dirty="0">
              <a:solidFill>
                <a:srgbClr val="0070C0"/>
              </a:solidFill>
              <a:latin typeface="Copperplate" charset="0"/>
              <a:ea typeface="Copperplate" charset="0"/>
              <a:cs typeface="Copperplate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2" y="1022059"/>
            <a:ext cx="6336229" cy="38514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150" y="2535377"/>
            <a:ext cx="3493100" cy="28323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627764" y="856161"/>
            <a:ext cx="346766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1) Density ratio (mean and standard deviation), correlation calculated: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Per phase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Entire event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rgbClr val="002060"/>
                </a:solidFill>
              </a:rPr>
              <a:t>2) Amplitude/phase of the peak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93765" y="2738999"/>
            <a:ext cx="5077031" cy="1200329"/>
            <a:chOff x="593765" y="2738999"/>
            <a:chExt cx="5077031" cy="1200329"/>
          </a:xfrm>
        </p:grpSpPr>
        <p:sp>
          <p:nvSpPr>
            <p:cNvPr id="7" name="TextBox 6"/>
            <p:cNvSpPr txBox="1"/>
            <p:nvPr/>
          </p:nvSpPr>
          <p:spPr>
            <a:xfrm>
              <a:off x="593765" y="2738999"/>
              <a:ext cx="507703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00B050"/>
                  </a:solidFill>
                </a:rPr>
                <a:t>          </a:t>
              </a:r>
              <a:r>
                <a:rPr lang="en-US" sz="1200" b="1" i="1" dirty="0">
                  <a:solidFill>
                    <a:srgbClr val="00B050"/>
                  </a:solidFill>
                </a:rPr>
                <a:t>de-bias</a:t>
              </a:r>
            </a:p>
            <a:p>
              <a:endParaRPr lang="en-US" sz="1200" b="1" dirty="0">
                <a:solidFill>
                  <a:srgbClr val="00B050"/>
                </a:solidFill>
              </a:endParaRPr>
            </a:p>
            <a:p>
              <a:endParaRPr lang="en-US" sz="1200" b="1" dirty="0">
                <a:solidFill>
                  <a:srgbClr val="00B050"/>
                </a:solidFill>
              </a:endParaRPr>
            </a:p>
            <a:p>
              <a:endParaRPr lang="en-US" sz="1200" b="1" dirty="0">
                <a:solidFill>
                  <a:srgbClr val="00B050"/>
                </a:solidFill>
              </a:endParaRPr>
            </a:p>
            <a:p>
              <a:endParaRPr lang="en-US" sz="1200" b="1" dirty="0">
                <a:solidFill>
                  <a:srgbClr val="00B050"/>
                </a:solidFill>
              </a:endParaRPr>
            </a:p>
            <a:p>
              <a:r>
                <a:rPr lang="en-US" sz="1200" b="1" dirty="0">
                  <a:solidFill>
                    <a:srgbClr val="00B050"/>
                  </a:solidFill>
                </a:rPr>
                <a:t>Phase:  Pre              Onset                         Recovery                     Post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1009403" y="2739327"/>
              <a:ext cx="700644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2719450" y="3131220"/>
            <a:ext cx="787207" cy="820351"/>
            <a:chOff x="2719450" y="3131220"/>
            <a:chExt cx="787207" cy="820351"/>
          </a:xfrm>
        </p:grpSpPr>
        <p:sp>
          <p:nvSpPr>
            <p:cNvPr id="12" name="Oval 11"/>
            <p:cNvSpPr/>
            <p:nvPr/>
          </p:nvSpPr>
          <p:spPr>
            <a:xfrm>
              <a:off x="2719450" y="3443844"/>
              <a:ext cx="712519" cy="50772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72536" y="3131220"/>
              <a:ext cx="5341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“t</a:t>
              </a:r>
              <a:r>
                <a:rPr lang="en-US" sz="1600" b="1" baseline="-25000" dirty="0"/>
                <a:t>0</a:t>
              </a:r>
              <a:r>
                <a:rPr lang="en-US" sz="1600" b="1" dirty="0"/>
                <a:t>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733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4"/>
          </p:nvPr>
        </p:nvSpPr>
        <p:spPr>
          <a:xfrm>
            <a:off x="330791" y="203761"/>
            <a:ext cx="7962604" cy="265037"/>
          </a:xfrm>
        </p:spPr>
        <p:txBody>
          <a:bodyPr>
            <a:noAutofit/>
          </a:bodyPr>
          <a:lstStyle/>
          <a:p>
            <a:r>
              <a:rPr lang="fr-FR" sz="1800" b="1" dirty="0">
                <a:solidFill>
                  <a:srgbClr val="0070C0"/>
                </a:solidFill>
                <a:latin typeface="Copperplate" charset="0"/>
                <a:ea typeface="Copperplate" charset="0"/>
                <a:cs typeface="Copperplate" charset="0"/>
              </a:rPr>
              <a:t>STORMS USED IN THE ASSESSMENT (13)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 rot="19643733">
            <a:off x="8594354" y="3884256"/>
            <a:ext cx="1069924" cy="83569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à coins arrondis 9"/>
          <p:cNvSpPr/>
          <p:nvPr/>
        </p:nvSpPr>
        <p:spPr>
          <a:xfrm rot="18522922">
            <a:off x="8997753" y="3517608"/>
            <a:ext cx="1069924" cy="83569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à coins arrondis 11"/>
          <p:cNvSpPr/>
          <p:nvPr/>
        </p:nvSpPr>
        <p:spPr>
          <a:xfrm rot="20679995">
            <a:off x="7447967" y="4351360"/>
            <a:ext cx="1069924" cy="2674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à coins arrondis 12"/>
          <p:cNvSpPr/>
          <p:nvPr/>
        </p:nvSpPr>
        <p:spPr>
          <a:xfrm>
            <a:off x="7065405" y="4447796"/>
            <a:ext cx="1069924" cy="1664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3" y="737371"/>
            <a:ext cx="9534962" cy="454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224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1"/>
          <a:stretch/>
        </p:blipFill>
        <p:spPr>
          <a:xfrm>
            <a:off x="230460" y="762143"/>
            <a:ext cx="9720000" cy="4508794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4"/>
          </p:nvPr>
        </p:nvSpPr>
        <p:spPr>
          <a:xfrm>
            <a:off x="330791" y="203761"/>
            <a:ext cx="7962604" cy="265037"/>
          </a:xfrm>
        </p:spPr>
        <p:txBody>
          <a:bodyPr>
            <a:noAutofit/>
          </a:bodyPr>
          <a:lstStyle/>
          <a:p>
            <a:r>
              <a:rPr lang="fr-FR" sz="1800" b="1" dirty="0" err="1">
                <a:solidFill>
                  <a:srgbClr val="0070C0"/>
                </a:solidFill>
                <a:latin typeface="Copperplate" charset="0"/>
                <a:ea typeface="Copperplate" charset="0"/>
                <a:cs typeface="Copperplate" charset="0"/>
              </a:rPr>
              <a:t>Mean</a:t>
            </a:r>
            <a:r>
              <a:rPr lang="fr-FR" sz="1800" b="1" dirty="0">
                <a:solidFill>
                  <a:srgbClr val="0070C0"/>
                </a:solidFill>
                <a:latin typeface="Copperplate" charset="0"/>
                <a:ea typeface="Copperplate" charset="0"/>
                <a:cs typeface="Copperplate" charset="0"/>
              </a:rPr>
              <a:t> of the </a:t>
            </a:r>
            <a:r>
              <a:rPr lang="fr-FR" sz="1800" b="1" dirty="0" err="1">
                <a:solidFill>
                  <a:srgbClr val="0070C0"/>
                </a:solidFill>
                <a:latin typeface="Copperplate" charset="0"/>
                <a:ea typeface="Copperplate" charset="0"/>
                <a:cs typeface="Copperplate" charset="0"/>
              </a:rPr>
              <a:t>density</a:t>
            </a:r>
            <a:r>
              <a:rPr lang="fr-FR" sz="1800" b="1" dirty="0">
                <a:solidFill>
                  <a:srgbClr val="0070C0"/>
                </a:solidFill>
                <a:latin typeface="Copperplate" charset="0"/>
                <a:ea typeface="Copperplate" charset="0"/>
                <a:cs typeface="Copperplate" charset="0"/>
              </a:rPr>
              <a:t> ratios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5</a:t>
            </a:fld>
            <a:endParaRPr lang="fr-FR"/>
          </a:p>
        </p:txBody>
      </p:sp>
      <p:grpSp>
        <p:nvGrpSpPr>
          <p:cNvPr id="20" name="Group 19"/>
          <p:cNvGrpSpPr/>
          <p:nvPr/>
        </p:nvGrpSpPr>
        <p:grpSpPr>
          <a:xfrm>
            <a:off x="2002423" y="1339063"/>
            <a:ext cx="1499295" cy="856527"/>
            <a:chOff x="2002423" y="1481563"/>
            <a:chExt cx="1499295" cy="856527"/>
          </a:xfrm>
        </p:grpSpPr>
        <p:sp>
          <p:nvSpPr>
            <p:cNvPr id="18" name="Oval 17"/>
            <p:cNvSpPr/>
            <p:nvPr/>
          </p:nvSpPr>
          <p:spPr>
            <a:xfrm>
              <a:off x="2002423" y="1481563"/>
              <a:ext cx="1169040" cy="856527"/>
            </a:xfrm>
            <a:prstGeom prst="ellipse">
              <a:avLst/>
            </a:prstGeom>
            <a:noFill/>
            <a:ln w="19050">
              <a:solidFill>
                <a:srgbClr val="FF00F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60298" y="1975057"/>
              <a:ext cx="14414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FF00FF"/>
                  </a:solidFill>
                </a:rPr>
                <a:t>Under estimation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15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 rot="19643733">
            <a:off x="8594354" y="3884256"/>
            <a:ext cx="1069924" cy="83569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à coins arrondis 9"/>
          <p:cNvSpPr/>
          <p:nvPr/>
        </p:nvSpPr>
        <p:spPr>
          <a:xfrm rot="18522922">
            <a:off x="8997753" y="3517608"/>
            <a:ext cx="1069924" cy="83569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à coins arrondis 11"/>
          <p:cNvSpPr/>
          <p:nvPr/>
        </p:nvSpPr>
        <p:spPr>
          <a:xfrm rot="20679995">
            <a:off x="7447967" y="4351360"/>
            <a:ext cx="1069924" cy="2674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à coins arrondis 12"/>
          <p:cNvSpPr/>
          <p:nvPr/>
        </p:nvSpPr>
        <p:spPr>
          <a:xfrm>
            <a:off x="7065405" y="4447796"/>
            <a:ext cx="1069924" cy="1664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7"/>
          <a:stretch/>
        </p:blipFill>
        <p:spPr>
          <a:xfrm>
            <a:off x="243072" y="725151"/>
            <a:ext cx="9720000" cy="4498286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574969" y="1484416"/>
            <a:ext cx="6243414" cy="3469260"/>
            <a:chOff x="2574969" y="1484416"/>
            <a:chExt cx="6243414" cy="3469260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6852062" y="1484416"/>
              <a:ext cx="0" cy="617516"/>
            </a:xfrm>
            <a:prstGeom prst="straightConnector1">
              <a:avLst/>
            </a:prstGeom>
            <a:ln w="38100">
              <a:gradFill flip="none" rotWithShape="1">
                <a:gsLst>
                  <a:gs pos="20000">
                    <a:srgbClr val="92D050"/>
                  </a:gs>
                  <a:gs pos="50000">
                    <a:srgbClr val="FF0000"/>
                  </a:gs>
                  <a:gs pos="25000">
                    <a:srgbClr val="FF0000"/>
                  </a:gs>
                  <a:gs pos="60000">
                    <a:srgbClr val="0432FF"/>
                  </a:gs>
                </a:gsLst>
                <a:lin ang="5400000" scaled="1"/>
                <a:tileRect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7491352" y="4336160"/>
              <a:ext cx="0" cy="617516"/>
            </a:xfrm>
            <a:prstGeom prst="straightConnector1">
              <a:avLst/>
            </a:prstGeom>
            <a:ln w="38100">
              <a:gradFill flip="none" rotWithShape="1">
                <a:gsLst>
                  <a:gs pos="20000">
                    <a:srgbClr val="92D050"/>
                  </a:gs>
                  <a:gs pos="50000">
                    <a:srgbClr val="FF0000"/>
                  </a:gs>
                  <a:gs pos="25000">
                    <a:srgbClr val="FF0000"/>
                  </a:gs>
                  <a:gs pos="60000">
                    <a:srgbClr val="0432FF"/>
                  </a:gs>
                </a:gsLst>
                <a:lin ang="5400000" scaled="1"/>
                <a:tileRect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2574969" y="2912317"/>
              <a:ext cx="0" cy="617516"/>
            </a:xfrm>
            <a:prstGeom prst="straightConnector1">
              <a:avLst/>
            </a:prstGeom>
            <a:ln w="38100">
              <a:gradFill flip="none" rotWithShape="1">
                <a:gsLst>
                  <a:gs pos="20000">
                    <a:srgbClr val="92D050"/>
                  </a:gs>
                  <a:gs pos="50000">
                    <a:srgbClr val="FF0000"/>
                  </a:gs>
                  <a:gs pos="25000">
                    <a:srgbClr val="FF0000"/>
                  </a:gs>
                  <a:gs pos="60000">
                    <a:srgbClr val="0432FF"/>
                  </a:gs>
                </a:gsLst>
                <a:lin ang="5400000" scaled="1"/>
                <a:tileRect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8818383" y="2912317"/>
              <a:ext cx="0" cy="617516"/>
            </a:xfrm>
            <a:prstGeom prst="straightConnector1">
              <a:avLst/>
            </a:prstGeom>
            <a:ln w="38100">
              <a:gradFill flip="none" rotWithShape="1">
                <a:gsLst>
                  <a:gs pos="20000">
                    <a:srgbClr val="92D050"/>
                  </a:gs>
                  <a:gs pos="50000">
                    <a:srgbClr val="FF0000"/>
                  </a:gs>
                  <a:gs pos="25000">
                    <a:srgbClr val="FF0000"/>
                  </a:gs>
                  <a:gs pos="60000">
                    <a:srgbClr val="0432FF"/>
                  </a:gs>
                </a:gsLst>
                <a:lin ang="5400000" scaled="1"/>
                <a:tileRect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Sous-titre 2">
            <a:extLst>
              <a:ext uri="{FF2B5EF4-FFF2-40B4-BE49-F238E27FC236}">
                <a16:creationId xmlns:a16="http://schemas.microsoft.com/office/drawing/2014/main" id="{FED2C38B-7379-C8BA-C920-463838879BFB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330791" y="203761"/>
            <a:ext cx="7962604" cy="265037"/>
          </a:xfrm>
        </p:spPr>
        <p:txBody>
          <a:bodyPr>
            <a:noAutofit/>
          </a:bodyPr>
          <a:lstStyle/>
          <a:p>
            <a:r>
              <a:rPr lang="fr-FR" sz="1800" b="1" dirty="0">
                <a:solidFill>
                  <a:srgbClr val="0070C0"/>
                </a:solidFill>
                <a:latin typeface="Copperplate" charset="0"/>
                <a:ea typeface="Copperplate" charset="0"/>
                <a:cs typeface="Copperplate" charset="0"/>
              </a:rPr>
              <a:t>Standard </a:t>
            </a:r>
            <a:r>
              <a:rPr lang="fr-FR" sz="1800" b="1" dirty="0" err="1">
                <a:solidFill>
                  <a:srgbClr val="0070C0"/>
                </a:solidFill>
                <a:latin typeface="Copperplate" charset="0"/>
                <a:ea typeface="Copperplate" charset="0"/>
                <a:cs typeface="Copperplate" charset="0"/>
              </a:rPr>
              <a:t>deviation</a:t>
            </a:r>
            <a:r>
              <a:rPr lang="fr-FR" sz="1800" b="1" dirty="0">
                <a:solidFill>
                  <a:srgbClr val="0070C0"/>
                </a:solidFill>
                <a:latin typeface="Copperplate" charset="0"/>
                <a:ea typeface="Copperplate" charset="0"/>
                <a:cs typeface="Copperplate" charset="0"/>
              </a:rPr>
              <a:t> of the </a:t>
            </a:r>
            <a:r>
              <a:rPr lang="fr-FR" sz="1800" b="1" dirty="0" err="1">
                <a:solidFill>
                  <a:srgbClr val="0070C0"/>
                </a:solidFill>
                <a:latin typeface="Copperplate" charset="0"/>
                <a:ea typeface="Copperplate" charset="0"/>
                <a:cs typeface="Copperplate" charset="0"/>
              </a:rPr>
              <a:t>density</a:t>
            </a:r>
            <a:r>
              <a:rPr lang="fr-FR" sz="1800" b="1" dirty="0">
                <a:solidFill>
                  <a:srgbClr val="0070C0"/>
                </a:solidFill>
                <a:latin typeface="Copperplate" charset="0"/>
                <a:ea typeface="Copperplate" charset="0"/>
                <a:cs typeface="Copperplate" charset="0"/>
              </a:rPr>
              <a:t> ratios</a:t>
            </a:r>
          </a:p>
        </p:txBody>
      </p:sp>
    </p:spTree>
    <p:extLst>
      <p:ext uri="{BB962C8B-B14F-4D97-AF65-F5344CB8AC3E}">
        <p14:creationId xmlns:p14="http://schemas.microsoft.com/office/powerpoint/2010/main" val="124542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 rot="19643733">
            <a:off x="8594354" y="3884256"/>
            <a:ext cx="1069924" cy="83569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à coins arrondis 9"/>
          <p:cNvSpPr/>
          <p:nvPr/>
        </p:nvSpPr>
        <p:spPr>
          <a:xfrm rot="18522922">
            <a:off x="8997753" y="3517608"/>
            <a:ext cx="1069924" cy="83569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à coins arrondis 11"/>
          <p:cNvSpPr/>
          <p:nvPr/>
        </p:nvSpPr>
        <p:spPr>
          <a:xfrm rot="20679995">
            <a:off x="7447967" y="4351360"/>
            <a:ext cx="1069924" cy="2674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à coins arrondis 12"/>
          <p:cNvSpPr/>
          <p:nvPr/>
        </p:nvSpPr>
        <p:spPr>
          <a:xfrm>
            <a:off x="7065405" y="4447796"/>
            <a:ext cx="1069924" cy="1664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" r="4874" b="8998"/>
          <a:stretch/>
        </p:blipFill>
        <p:spPr>
          <a:xfrm>
            <a:off x="420387" y="955510"/>
            <a:ext cx="9334070" cy="4411027"/>
          </a:xfrm>
          <a:prstGeom prst="rect">
            <a:avLst/>
          </a:prstGeom>
        </p:spPr>
      </p:pic>
      <p:sp>
        <p:nvSpPr>
          <p:cNvPr id="20" name="Sous-titre 2">
            <a:extLst>
              <a:ext uri="{FF2B5EF4-FFF2-40B4-BE49-F238E27FC236}">
                <a16:creationId xmlns:a16="http://schemas.microsoft.com/office/drawing/2014/main" id="{67E3FE66-ABCB-9126-15E1-0DA9B6DAD848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330791" y="203761"/>
            <a:ext cx="7962604" cy="265037"/>
          </a:xfrm>
        </p:spPr>
        <p:txBody>
          <a:bodyPr>
            <a:noAutofit/>
          </a:bodyPr>
          <a:lstStyle/>
          <a:p>
            <a:r>
              <a:rPr lang="fr-FR" sz="1800" b="1" dirty="0" err="1">
                <a:solidFill>
                  <a:srgbClr val="0070C0"/>
                </a:solidFill>
                <a:latin typeface="Copperplate" charset="0"/>
                <a:ea typeface="Copperplate" charset="0"/>
                <a:cs typeface="Copperplate" charset="0"/>
              </a:rPr>
              <a:t>Mean</a:t>
            </a:r>
            <a:r>
              <a:rPr lang="fr-FR" sz="1800" b="1" dirty="0">
                <a:solidFill>
                  <a:srgbClr val="0070C0"/>
                </a:solidFill>
                <a:latin typeface="Copperplate" charset="0"/>
                <a:ea typeface="Copperplate" charset="0"/>
                <a:cs typeface="Copperplate" charset="0"/>
              </a:rPr>
              <a:t> and standard </a:t>
            </a:r>
            <a:r>
              <a:rPr lang="fr-FR" sz="1800" b="1" dirty="0" err="1">
                <a:solidFill>
                  <a:srgbClr val="0070C0"/>
                </a:solidFill>
                <a:latin typeface="Copperplate" charset="0"/>
                <a:ea typeface="Copperplate" charset="0"/>
                <a:cs typeface="Copperplate" charset="0"/>
              </a:rPr>
              <a:t>deviation</a:t>
            </a:r>
            <a:r>
              <a:rPr lang="fr-FR" sz="1800" b="1" dirty="0">
                <a:solidFill>
                  <a:srgbClr val="0070C0"/>
                </a:solidFill>
                <a:latin typeface="Copperplate" charset="0"/>
                <a:ea typeface="Copperplate" charset="0"/>
                <a:cs typeface="Copperplate" charset="0"/>
              </a:rPr>
              <a:t> of the </a:t>
            </a:r>
            <a:r>
              <a:rPr lang="fr-FR" sz="1800" b="1" dirty="0" err="1">
                <a:solidFill>
                  <a:srgbClr val="0070C0"/>
                </a:solidFill>
                <a:latin typeface="Copperplate" charset="0"/>
                <a:ea typeface="Copperplate" charset="0"/>
                <a:cs typeface="Copperplate" charset="0"/>
              </a:rPr>
              <a:t>peak</a:t>
            </a:r>
            <a:r>
              <a:rPr lang="fr-FR" sz="1800" b="1" dirty="0">
                <a:solidFill>
                  <a:srgbClr val="0070C0"/>
                </a:solidFill>
                <a:latin typeface="Copperplate" charset="0"/>
                <a:ea typeface="Copperplate" charset="0"/>
                <a:cs typeface="Copperplate" charset="0"/>
              </a:rPr>
              <a:t> amplitude and phase</a:t>
            </a:r>
          </a:p>
        </p:txBody>
      </p:sp>
    </p:spTree>
    <p:extLst>
      <p:ext uri="{BB962C8B-B14F-4D97-AF65-F5344CB8AC3E}">
        <p14:creationId xmlns:p14="http://schemas.microsoft.com/office/powerpoint/2010/main" val="2123433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4"/>
          </p:nvPr>
        </p:nvSpPr>
        <p:spPr>
          <a:xfrm>
            <a:off x="330791" y="203761"/>
            <a:ext cx="7962604" cy="265037"/>
          </a:xfrm>
        </p:spPr>
        <p:txBody>
          <a:bodyPr>
            <a:noAutofit/>
          </a:bodyPr>
          <a:lstStyle/>
          <a:p>
            <a:r>
              <a:rPr lang="fr-FR" sz="1800" b="1" dirty="0">
                <a:solidFill>
                  <a:srgbClr val="0070C0"/>
                </a:solidFill>
                <a:latin typeface="Copperplate" charset="0"/>
                <a:ea typeface="Copperplate" charset="0"/>
                <a:cs typeface="Copperplate" charset="0"/>
              </a:rPr>
              <a:t>To do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 rot="19643733">
            <a:off x="8594354" y="3884256"/>
            <a:ext cx="1069924" cy="83569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à coins arrondis 9"/>
          <p:cNvSpPr/>
          <p:nvPr/>
        </p:nvSpPr>
        <p:spPr>
          <a:xfrm rot="18522922">
            <a:off x="8997753" y="3517608"/>
            <a:ext cx="1069924" cy="83569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à coins arrondis 11"/>
          <p:cNvSpPr/>
          <p:nvPr/>
        </p:nvSpPr>
        <p:spPr>
          <a:xfrm rot="20679995">
            <a:off x="7447967" y="4351360"/>
            <a:ext cx="1069924" cy="2674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à coins arrondis 12"/>
          <p:cNvSpPr/>
          <p:nvPr/>
        </p:nvSpPr>
        <p:spPr>
          <a:xfrm>
            <a:off x="7065405" y="4447796"/>
            <a:ext cx="1069924" cy="1664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space réservé du contenu 3"/>
          <p:cNvSpPr>
            <a:spLocks noGrp="1"/>
          </p:cNvSpPr>
          <p:nvPr>
            <p:ph sz="quarter" idx="15"/>
          </p:nvPr>
        </p:nvSpPr>
        <p:spPr>
          <a:xfrm>
            <a:off x="87682" y="737899"/>
            <a:ext cx="9972110" cy="4557199"/>
          </a:xfrm>
        </p:spPr>
        <p:txBody>
          <a:bodyPr>
            <a:noAutofit/>
          </a:bodyPr>
          <a:lstStyle/>
          <a:p>
            <a:pPr marL="285750" indent="-285750">
              <a:spcAft>
                <a:spcPts val="1800"/>
              </a:spcAft>
              <a:buFont typeface="Wingdings" charset="2"/>
              <a:buChar char="q"/>
            </a:pPr>
            <a:r>
              <a:rPr lang="en-US" b="0" dirty="0">
                <a:solidFill>
                  <a:srgbClr val="0070C0"/>
                </a:solidFill>
              </a:rPr>
              <a:t>Thermosphere model assessment under storm conditions was done for 13 selected storms (mostly isolated events) according to a tailored and unambiguous procedure (</a:t>
            </a:r>
            <a:r>
              <a:rPr lang="en-US" b="0" i="1" dirty="0">
                <a:solidFill>
                  <a:srgbClr val="0070C0"/>
                </a:solidFill>
              </a:rPr>
              <a:t>a compromise</a:t>
            </a:r>
            <a:r>
              <a:rPr lang="en-US" b="0" dirty="0">
                <a:solidFill>
                  <a:srgbClr val="0070C0"/>
                </a:solidFill>
              </a:rPr>
              <a:t>) and applying new metrics; </a:t>
            </a:r>
            <a:r>
              <a:rPr lang="en-US" dirty="0">
                <a:solidFill>
                  <a:srgbClr val="0070C0"/>
                </a:solidFill>
              </a:rPr>
              <a:t>this new procedure must now be implemented at CCMC</a:t>
            </a:r>
            <a:r>
              <a:rPr lang="en-US" b="0" dirty="0">
                <a:solidFill>
                  <a:srgbClr val="0070C0"/>
                </a:solidFill>
              </a:rPr>
              <a:t>. </a:t>
            </a:r>
          </a:p>
          <a:p>
            <a:pPr marL="285750" indent="-285750">
              <a:spcAft>
                <a:spcPts val="1800"/>
              </a:spcAft>
              <a:buFont typeface="Wingdings" charset="2"/>
              <a:buChar char="q"/>
            </a:pPr>
            <a:r>
              <a:rPr lang="en-US" b="0" dirty="0">
                <a:solidFill>
                  <a:srgbClr val="0070C0"/>
                </a:solidFill>
              </a:rPr>
              <a:t>Assessment of NRLMSISE-00, JB2008, DTM2013, DTM2020 (not shown) as well as TIE-GCM and </a:t>
            </a:r>
            <a:r>
              <a:rPr lang="en-US" b="0" dirty="0" err="1">
                <a:solidFill>
                  <a:srgbClr val="0070C0"/>
                </a:solidFill>
              </a:rPr>
              <a:t>CTIPe</a:t>
            </a:r>
            <a:r>
              <a:rPr lang="en-US" b="0" dirty="0">
                <a:solidFill>
                  <a:srgbClr val="0070C0"/>
                </a:solidFill>
              </a:rPr>
              <a:t> was done</a:t>
            </a:r>
          </a:p>
          <a:p>
            <a:pPr marL="685746" lvl="1" indent="-285750">
              <a:spcAft>
                <a:spcPts val="1800"/>
              </a:spcAft>
              <a:buFont typeface="Wingdings" charset="2"/>
              <a:buChar char="Ø"/>
            </a:pPr>
            <a:r>
              <a:rPr lang="en-US" b="1" dirty="0">
                <a:solidFill>
                  <a:srgbClr val="0070C0"/>
                </a:solidFill>
              </a:rPr>
              <a:t>Re-do the assessment for above models, and with </a:t>
            </a:r>
            <a:r>
              <a:rPr lang="en-US" b="1" i="1" dirty="0">
                <a:solidFill>
                  <a:srgbClr val="0070C0"/>
                </a:solidFill>
              </a:rPr>
              <a:t>new</a:t>
            </a:r>
            <a:r>
              <a:rPr lang="en-US" b="1" dirty="0">
                <a:solidFill>
                  <a:srgbClr val="0070C0"/>
                </a:solidFill>
              </a:rPr>
              <a:t> GRACE data (TU Delft)</a:t>
            </a:r>
          </a:p>
          <a:p>
            <a:pPr marL="685746" lvl="1" indent="-285750">
              <a:spcAft>
                <a:spcPts val="1800"/>
              </a:spcAft>
              <a:buFont typeface="Wingdings" charset="2"/>
              <a:buChar char="Ø"/>
            </a:pPr>
            <a:r>
              <a:rPr lang="en-US" b="1" dirty="0">
                <a:solidFill>
                  <a:srgbClr val="0070C0"/>
                </a:solidFill>
              </a:rPr>
              <a:t>Set up the thermosphere model score board</a:t>
            </a:r>
          </a:p>
          <a:p>
            <a:pPr marL="685746" lvl="1" indent="-285750">
              <a:spcAft>
                <a:spcPts val="1800"/>
              </a:spcAft>
              <a:buFont typeface="Wingdings" charset="2"/>
              <a:buChar char="Ø"/>
            </a:pPr>
            <a:r>
              <a:rPr lang="en-US" b="1" dirty="0">
                <a:solidFill>
                  <a:srgbClr val="0070C0"/>
                </a:solidFill>
              </a:rPr>
              <a:t>Assess MSIS 2.0, GITM, WACCM-X </a:t>
            </a:r>
            <a:r>
              <a:rPr lang="en-US" b="1" dirty="0" err="1">
                <a:solidFill>
                  <a:srgbClr val="0070C0"/>
                </a:solidFill>
              </a:rPr>
              <a:t>etc</a:t>
            </a:r>
            <a:endParaRPr lang="en-US" b="1" dirty="0">
              <a:solidFill>
                <a:srgbClr val="0070C0"/>
              </a:solidFill>
            </a:endParaRPr>
          </a:p>
          <a:p>
            <a:pPr marL="685746" lvl="1" indent="-285750">
              <a:spcAft>
                <a:spcPts val="1800"/>
              </a:spcAft>
              <a:buFont typeface="Wingdings" charset="2"/>
              <a:buChar char="Ø"/>
            </a:pPr>
            <a:r>
              <a:rPr lang="en-US" b="1" dirty="0">
                <a:solidFill>
                  <a:srgbClr val="0070C0"/>
                </a:solidFill>
              </a:rPr>
              <a:t>Add data (e.g. GRACE-FO) and recent storms to the procedure (on a regular basis), update model assessment</a:t>
            </a:r>
            <a:endParaRPr lang="en-US" b="0" dirty="0">
              <a:solidFill>
                <a:srgbClr val="0070C0"/>
              </a:solidFill>
            </a:endParaRPr>
          </a:p>
          <a:p>
            <a:pPr marL="285750" indent="-285750">
              <a:spcAft>
                <a:spcPts val="1800"/>
              </a:spcAft>
              <a:buFont typeface="Wingdings" pitchFamily="2" charset="2"/>
              <a:buChar char="v"/>
            </a:pPr>
            <a:r>
              <a:rPr lang="en-US" dirty="0">
                <a:solidFill>
                  <a:srgbClr val="0070C0"/>
                </a:solidFill>
              </a:rPr>
              <a:t>Model assessment for long periods (years, solar min/med/max conditions). </a:t>
            </a:r>
          </a:p>
          <a:p>
            <a:pPr marL="285750" indent="-285750">
              <a:spcAft>
                <a:spcPts val="1800"/>
              </a:spcAft>
              <a:buFont typeface="Arial" charset="0"/>
              <a:buChar char="•"/>
            </a:pPr>
            <a:endParaRPr lang="en-US" b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103071"/>
      </p:ext>
    </p:extLst>
  </p:cSld>
  <p:clrMapOvr>
    <a:masterClrMapping/>
  </p:clrMapOvr>
</p:sld>
</file>

<file path=ppt/theme/theme1.xml><?xml version="1.0" encoding="utf-8"?>
<a:theme xmlns:a="http://schemas.openxmlformats.org/drawingml/2006/main" name="CNES - Diapos Titr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NES - Sommaires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NES - Text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NES - Diapos Titr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NES - Diapos Titr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CNES - Text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Formulaires CNES" ma:contentTypeID="0x01010000DC6006A7BDDE4C8FF96CE1CE05F6EF002240421B177A4145A68A1D0509C7E11F" ma:contentTypeVersion="37" ma:contentTypeDescription="" ma:contentTypeScope="" ma:versionID="8a446af4402d2e91011fdb09e374af92">
  <xsd:schema xmlns:xsd="http://www.w3.org/2001/XMLSchema" xmlns:xs="http://www.w3.org/2001/XMLSchema" xmlns:p="http://schemas.microsoft.com/office/2006/metadata/properties" xmlns:ns1="http://schemas.microsoft.com/sharepoint/v3" xmlns:ns2="c04198d5-9d41-4f87-9c9b-25c9d99d68b2" xmlns:ns3="d98edb7b-4b69-42c3-ba31-f9a07c1e3c46" xmlns:ns4="1480e229-d1f0-4dea-859f-b8c45efabb7a" xmlns:ns5="http://schemas.microsoft.com/sharepoint/v4" targetNamespace="http://schemas.microsoft.com/office/2006/metadata/properties" ma:root="true" ma:fieldsID="52f6006e14f3694ca125851c9080b19c" ns1:_="" ns2:_="" ns3:_="" ns4:_="" ns5:_="">
    <xsd:import namespace="http://schemas.microsoft.com/sharepoint/v3"/>
    <xsd:import namespace="c04198d5-9d41-4f87-9c9b-25c9d99d68b2"/>
    <xsd:import namespace="d98edb7b-4b69-42c3-ba31-f9a07c1e3c46"/>
    <xsd:import namespace="1480e229-d1f0-4dea-859f-b8c45efabb7a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Nature"/>
                <xsd:element ref="ns3:Thème_x0020_LL"/>
                <xsd:element ref="ns3:Services_x0020_Pratiques" minOccurs="0"/>
                <xsd:element ref="ns3:RespForm"/>
                <xsd:element ref="ns3:RespTheme" minOccurs="0"/>
                <xsd:element ref="ns3:Cible"/>
                <xsd:element ref="ns4:TaxCatchAll" minOccurs="0"/>
                <xsd:element ref="ns4:TaxCatchAllLabel" minOccurs="0"/>
                <xsd:element ref="ns3:cfCentres0" minOccurs="0"/>
                <xsd:element ref="ns1:DocumentSetDescription" minOccurs="0"/>
                <xsd:element ref="ns5:IconOverlay" minOccurs="0"/>
                <xsd:element ref="ns2:Sous_x002d_Them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17" nillable="true" ma:displayName="Description" ma:description="Description de l’ensemble de documents" ma:hidden="true" ma:internalName="DocumentSetDescription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4198d5-9d41-4f87-9c9b-25c9d99d68b2" elementFormDefault="qualified">
    <xsd:import namespace="http://schemas.microsoft.com/office/2006/documentManagement/types"/>
    <xsd:import namespace="http://schemas.microsoft.com/office/infopath/2007/PartnerControls"/>
    <xsd:element name="Nature" ma:index="2" ma:displayName="Nature" ma:default="Formulaire" ma:format="RadioButtons" ma:internalName="Nature">
      <xsd:simpleType>
        <xsd:restriction base="dms:Choice">
          <xsd:enumeration value="Formulaire"/>
          <xsd:enumeration value="Modèle"/>
        </xsd:restriction>
      </xsd:simpleType>
    </xsd:element>
    <xsd:element name="Sous_x002d_Themes" ma:index="20" nillable="true" ma:displayName="Sous-Themes-RH" ma:format="Dropdown" ma:internalName="Sous_x002d_Themes">
      <xsd:simpleType>
        <xsd:restriction base="dms:Choice">
          <xsd:enumeration value="RH - Accords et réglementation"/>
          <xsd:enumeration value="RH - Carrière"/>
          <xsd:enumeration value="RH - Missions et remboursements de frais"/>
          <xsd:enumeration value="RH - Protection sociale"/>
          <xsd:enumeration value="RH - Rémunération"/>
          <xsd:enumeration value="RH - Temps de travail"/>
          <xsd:enumeration value="RH - Santé au travail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8edb7b-4b69-42c3-ba31-f9a07c1e3c46" elementFormDefault="qualified">
    <xsd:import namespace="http://schemas.microsoft.com/office/2006/documentManagement/types"/>
    <xsd:import namespace="http://schemas.microsoft.com/office/infopath/2007/PartnerControls"/>
    <xsd:element name="Thème_x0020_LL" ma:index="3" ma:displayName="Thème" ma:format="Dropdown" ma:internalName="Th_x00e8_me_x0020_LL" ma:readOnly="false">
      <xsd:simpleType>
        <xsd:restriction base="dms:Choice">
          <xsd:enumeration value="Z-archives"/>
          <xsd:enumeration value="Achats/recettes"/>
          <xsd:enumeration value="Actions R&amp;T"/>
          <xsd:enumeration value="ADHS"/>
          <xsd:enumeration value="Bureautique"/>
          <xsd:enumeration value="Conseil Administration"/>
          <xsd:enumeration value="Documentation Archives"/>
          <xsd:enumeration value="Gestion Finance"/>
          <xsd:enumeration value="Logistique, moyens généraux - Toulouse"/>
          <xsd:enumeration value="Logistique, moyens généraux - Kourou"/>
          <xsd:enumeration value="Logistique, moyens généraux, sécurité d'accès - Paris Daumesnil"/>
          <xsd:enumeration value="Logistique, moyens généraux, sécurité d'accès - Paris Les Halles"/>
          <xsd:enumeration value="Management des affaires et des projets"/>
          <xsd:enumeration value="Qualité"/>
          <xsd:enumeration value="Reach"/>
          <xsd:enumeration value="Représentation"/>
          <xsd:enumeration value="Ressources Humaines"/>
          <xsd:enumeration value="Sécurité du travail Ergonomie Environnement"/>
          <xsd:enumeration value="SSI"/>
          <xsd:enumeration value="Sûreté Accès - Toulouse"/>
          <xsd:enumeration value="Sûreté Accès - Kourou"/>
          <xsd:enumeration value="Système d'information"/>
        </xsd:restriction>
      </xsd:simpleType>
    </xsd:element>
    <xsd:element name="Services_x0020_Pratiques" ma:index="4" nillable="true" ma:displayName="Thématique" ma:internalName="Services_x0020_Pratiques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urrier&amp;Colis"/>
                    <xsd:enumeration value="Dépannage, réparation, installation"/>
                    <xsd:enumeration value="Déplacement&amp;missions"/>
                    <xsd:enumeration value="Espace de travail"/>
                    <xsd:enumeration value="Informatique"/>
                    <xsd:enumeration value="Imprimerie&amp;média"/>
                    <xsd:enumeration value="Prestations de services"/>
                    <xsd:enumeration value="Prêt"/>
                    <xsd:enumeration value="Prévention&amp;santé"/>
                    <xsd:enumeration value="Protection&amp;sécurité"/>
                    <xsd:enumeration value="Réunions, rencontres&amp;événements"/>
                    <xsd:enumeration value="Téléphonie"/>
                    <xsd:enumeration value="----"/>
                    <xsd:enumeration value="RH Carrière"/>
                    <xsd:enumeration value="RH Temps de travail"/>
                    <xsd:enumeration value="RH Rémunération"/>
                    <xsd:enumeration value="RH Protection sociale"/>
                    <xsd:enumeration value="RH Santé au travail"/>
                    <xsd:enumeration value="RH Missions&amp;remboursement de frais"/>
                    <xsd:enumeration value="RH Accord&amp;réglementation"/>
                    <xsd:enumeration value="Management"/>
                    <xsd:enumeration value="Projet"/>
                  </xsd:restriction>
                </xsd:simpleType>
              </xsd:element>
            </xsd:sequence>
          </xsd:extension>
        </xsd:complexContent>
      </xsd:complexType>
    </xsd:element>
    <xsd:element name="RespForm" ma:index="5" ma:displayName="Responsable du formulaire" ma:description="Responsable du formulaire" ma:list="UserInfo" ma:SharePointGroup="8" ma:internalName="RespForm" ma:readOnly="fals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spTheme" ma:index="6" nillable="true" ma:displayName="Correspondant de thème" ma:description="Correspondant de thème" ma:list="UserInfo" ma:SharePointGroup="41" ma:internalName="Responsable_x0020_de_x0020_th_x00e8_m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ible" ma:index="8" ma:displayName="Cible" ma:format="Dropdown" ma:internalName="Cible" ma:readOnly="false">
      <xsd:simpleType>
        <xsd:restriction base="dms:Choice">
          <xsd:enumeration value="Manager-C/Projet"/>
          <xsd:enumeration value="Secrétaire"/>
          <xsd:enumeration value="Salariés CNES"/>
          <xsd:enumeration value="Tout public"/>
        </xsd:restriction>
      </xsd:simpleType>
    </xsd:element>
    <xsd:element name="cfCentres0" ma:index="13" ma:taxonomy="true" ma:internalName="cfCentres0" ma:taxonomyFieldName="cfCentres" ma:displayName="Centres - Etablissements" ma:readOnly="false" ma:fieldId="{cfae7dbf-fc1c-4884-b2c3-5ccd83607b77}" ma:taxonomyMulti="true" ma:sspId="43899476-92d5-47bd-aa4b-8ef5a50c3054" ma:termSetId="28451ea1-9d87-422f-b714-f82e1d7878b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80e229-d1f0-4dea-859f-b8c45efabb7a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bfb6061-b2cf-40ef-b5f8-aa9297de9445}" ma:internalName="TaxCatchAll" ma:showField="CatchAllData" ma:web="d98edb7b-4b69-42c3-ba31-f9a07c1e3c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5bfb6061-b2cf-40ef-b5f8-aa9297de9445}" ma:internalName="TaxCatchAllLabel" ma:readOnly="true" ma:showField="CatchAllDataLabel" ma:web="d98edb7b-4b69-42c3-ba31-f9a07c1e3c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rvices_x0020_Pratiques xmlns="d98edb7b-4b69-42c3-ba31-f9a07c1e3c46">
      <Value>Imprimerie&amp;média</Value>
    </Services_x0020_Pratiques>
    <Nature xmlns="c04198d5-9d41-4f87-9c9b-25c9d99d68b2">Modèle</Nature>
    <RespForm xmlns="d98edb7b-4b69-42c3-ba31-f9a07c1e3c46">
      <UserInfo>
        <DisplayName>i:0#.w|cnesnet\medaillee</DisplayName>
        <AccountId>1243</AccountId>
        <AccountType/>
      </UserInfo>
    </RespForm>
    <DocumentSetDescription xmlns="http://schemas.microsoft.com/sharepoint/v3" xsi:nil="true"/>
    <RespTheme xmlns="d98edb7b-4b69-42c3-ba31-f9a07c1e3c46">
      <UserInfo>
        <DisplayName>i:0#.w|cnesnet\lepinec</DisplayName>
        <AccountId>35</AccountId>
        <AccountType/>
      </UserInfo>
    </RespTheme>
    <Cible xmlns="d98edb7b-4b69-42c3-ba31-f9a07c1e3c46">Salariés CNES</Cible>
    <TaxCatchAll xmlns="1480e229-d1f0-4dea-859f-b8c45efabb7a">
      <Value>69</Value>
      <Value>26</Value>
      <Value>2</Value>
      <Value>70</Value>
    </TaxCatchAll>
    <cfCentres0 xmlns="d98edb7b-4b69-42c3-ba31-f9a07c1e3c46">
      <Terms xmlns="http://schemas.microsoft.com/office/infopath/2007/PartnerControls">
        <TermInfo xmlns="http://schemas.microsoft.com/office/infopath/2007/PartnerControls">
          <TermName xmlns="http://schemas.microsoft.com/office/infopath/2007/PartnerControls">Kourou</TermName>
          <TermId xmlns="http://schemas.microsoft.com/office/infopath/2007/PartnerControls">10e6e4f8-5444-4c46-91d9-1d88f2248fca</TermId>
        </TermInfo>
        <TermInfo xmlns="http://schemas.microsoft.com/office/infopath/2007/PartnerControls">
          <TermName xmlns="http://schemas.microsoft.com/office/infopath/2007/PartnerControls">Paris Les Halles</TermName>
          <TermId xmlns="http://schemas.microsoft.com/office/infopath/2007/PartnerControls">ac11b732-fa5b-4b48-9b0a-94483da40da8</TermId>
        </TermInfo>
        <TermInfo xmlns="http://schemas.microsoft.com/office/infopath/2007/PartnerControls">
          <TermName xmlns="http://schemas.microsoft.com/office/infopath/2007/PartnerControls">Toulouse</TermName>
          <TermId xmlns="http://schemas.microsoft.com/office/infopath/2007/PartnerControls">4631c293-d816-4767-8a32-a2fe4467ee72</TermId>
        </TermInfo>
        <TermInfo xmlns="http://schemas.microsoft.com/office/infopath/2007/PartnerControls">
          <TermName xmlns="http://schemas.microsoft.com/office/infopath/2007/PartnerControls">Paris Daumesnil</TermName>
          <TermId xmlns="http://schemas.microsoft.com/office/infopath/2007/PartnerControls">5c469bbc-298c-4750-9426-367d4f27ccf3</TermId>
        </TermInfo>
      </Terms>
    </cfCentres0>
    <Thème_x0020_LL xmlns="d98edb7b-4b69-42c3-ba31-f9a07c1e3c46">Bureautique</Thème_x0020_LL>
    <IconOverlay xmlns="http://schemas.microsoft.com/sharepoint/v4" xsi:nil="true"/>
    <Sous_x002d_Themes xmlns="c04198d5-9d41-4f87-9c9b-25c9d99d68b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07A407-F53C-4F71-B7ED-4F0FDC4681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04198d5-9d41-4f87-9c9b-25c9d99d68b2"/>
    <ds:schemaRef ds:uri="d98edb7b-4b69-42c3-ba31-f9a07c1e3c46"/>
    <ds:schemaRef ds:uri="1480e229-d1f0-4dea-859f-b8c45efabb7a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36A867-4093-432E-8127-59A54A2971D7}">
  <ds:schemaRefs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sharepoint/v4"/>
    <ds:schemaRef ds:uri="http://purl.org/dc/elements/1.1/"/>
    <ds:schemaRef ds:uri="http://schemas.microsoft.com/office/2006/metadata/properties"/>
    <ds:schemaRef ds:uri="1480e229-d1f0-4dea-859f-b8c45efabb7a"/>
    <ds:schemaRef ds:uri="http://schemas.microsoft.com/office/2006/documentManagement/types"/>
    <ds:schemaRef ds:uri="http://schemas.microsoft.com/sharepoint/v3"/>
    <ds:schemaRef ds:uri="d98edb7b-4b69-42c3-ba31-f9a07c1e3c46"/>
    <ds:schemaRef ds:uri="c04198d5-9d41-4f87-9c9b-25c9d99d68b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C33FBEC-7AB9-46F9-AC66-66346D60A2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6372</TotalTime>
  <Words>345</Words>
  <Application>Microsoft Macintosh PowerPoint</Application>
  <PresentationFormat>Custom</PresentationFormat>
  <Paragraphs>58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Arial</vt:lpstr>
      <vt:lpstr>Arial Black</vt:lpstr>
      <vt:lpstr>Calibri</vt:lpstr>
      <vt:lpstr>Copperplate</vt:lpstr>
      <vt:lpstr>Courier New</vt:lpstr>
      <vt:lpstr>Times New Roman</vt:lpstr>
      <vt:lpstr>Wingdings</vt:lpstr>
      <vt:lpstr>CNES - Diapos Titre</vt:lpstr>
      <vt:lpstr>CNES - Sommaires</vt:lpstr>
      <vt:lpstr>CNES - Texte</vt:lpstr>
      <vt:lpstr>1_CNES - Diapos Titre</vt:lpstr>
      <vt:lpstr>2_CNES - Diapos Titre</vt:lpstr>
      <vt:lpstr>1_CNES - Texte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Lola PEIRE</dc:creator>
  <cp:lastModifiedBy>sean bruinsma</cp:lastModifiedBy>
  <cp:revision>215</cp:revision>
  <cp:lastPrinted>2017-05-14T20:42:22Z</cp:lastPrinted>
  <dcterms:created xsi:type="dcterms:W3CDTF">2017-04-10T17:55:28Z</dcterms:created>
  <dcterms:modified xsi:type="dcterms:W3CDTF">2022-06-09T01:08:59Z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fCentres">
    <vt:lpwstr>26;#Kourou|10e6e4f8-5444-4c46-91d9-1d88f2248fca;#70;#Paris Les Halles|ac11b732-fa5b-4b48-9b0a-94483da40da8;#2;#Toulouse|4631c293-d816-4767-8a32-a2fe4467ee72;#69;#Paris Daumesnil|5c469bbc-298c-4750-9426-367d4f27ccf3</vt:lpwstr>
  </property>
  <property fmtid="{D5CDD505-2E9C-101B-9397-08002B2CF9AE}" pid="3" name="Projet">
    <vt:lpwstr/>
  </property>
  <property fmtid="{D5CDD505-2E9C-101B-9397-08002B2CF9AE}" pid="4" name="Classification">
    <vt:lpwstr/>
  </property>
  <property fmtid="{D5CDD505-2E9C-101B-9397-08002B2CF9AE}" pid="5" name="Direction">
    <vt:lpwstr/>
  </property>
  <property fmtid="{D5CDD505-2E9C-101B-9397-08002B2CF9AE}" pid="6" name="ContentTypeId">
    <vt:lpwstr>0x01010000DC6006A7BDDE4C8FF96CE1CE05F6EF002240421B177A4145A68A1D0509C7E11F</vt:lpwstr>
  </property>
  <property fmtid="{D5CDD505-2E9C-101B-9397-08002B2CF9AE}" pid="7" name="Affiliation">
    <vt:lpwstr>CNES</vt:lpwstr>
  </property>
  <property fmtid="{D5CDD505-2E9C-101B-9397-08002B2CF9AE}" pid="8" name="n23abec99e074c2aa90fa92cbc1c54cd">
    <vt:lpwstr/>
  </property>
  <property fmtid="{D5CDD505-2E9C-101B-9397-08002B2CF9AE}" pid="9" name="n5aee8f940e84a44a9d0a82d1e7cc607">
    <vt:lpwstr/>
  </property>
  <property fmtid="{D5CDD505-2E9C-101B-9397-08002B2CF9AE}" pid="10" name="m87c471c6bd344bca5d69bd9ba6ed2b9">
    <vt:lpwstr/>
  </property>
  <property fmtid="{D5CDD505-2E9C-101B-9397-08002B2CF9AE}" pid="11" name="_docset_NoMedatataSyncRequired">
    <vt:lpwstr>False</vt:lpwstr>
  </property>
</Properties>
</file>