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3" r:id="rId1"/>
  </p:sldMasterIdLst>
  <p:notesMasterIdLst>
    <p:notesMasterId r:id="rId16"/>
  </p:notesMasterIdLst>
  <p:sldIdLst>
    <p:sldId id="256" r:id="rId2"/>
    <p:sldId id="257" r:id="rId3"/>
    <p:sldId id="258" r:id="rId4"/>
    <p:sldId id="271" r:id="rId5"/>
    <p:sldId id="272" r:id="rId6"/>
    <p:sldId id="260" r:id="rId7"/>
    <p:sldId id="259" r:id="rId8"/>
    <p:sldId id="262" r:id="rId9"/>
    <p:sldId id="273" r:id="rId10"/>
    <p:sldId id="264" r:id="rId11"/>
    <p:sldId id="265" r:id="rId12"/>
    <p:sldId id="266" r:id="rId13"/>
    <p:sldId id="261" r:id="rId14"/>
    <p:sldId id="268" r:id="rId15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6603" autoAdjust="0"/>
  </p:normalViewPr>
  <p:slideViewPr>
    <p:cSldViewPr snapToGrid="0">
      <p:cViewPr>
        <p:scale>
          <a:sx n="80" d="100"/>
          <a:sy n="80" d="100"/>
        </p:scale>
        <p:origin x="806" y="35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062af2d57c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062af2d57c_0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dirty="0" smtClean="0"/>
              <a:t>Good afternoon. Today I’ll be talking about a</a:t>
            </a:r>
            <a:r>
              <a:rPr lang="en-US" b="0" baseline="0" dirty="0" smtClean="0"/>
              <a:t> collaboration between SWPC and CCMC. This effort is to create a shared architecture for evaluating new capabilities for advancement in readiness for operations.</a:t>
            </a:r>
            <a:endParaRPr b="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062af2d57c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1062af2d57c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062af2d57c_0_2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062af2d57c_0_2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062af2d57c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062af2d57c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Model improvements will demonstrate the ability to actively develop in ACE</a:t>
            </a:r>
            <a:endParaRPr sz="14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10551299f7f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10551299f7f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10551299f7f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10551299f7f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1062af2d57c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1062af2d57c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I want to acknowledge</a:t>
            </a:r>
            <a:r>
              <a:rPr lang="en" sz="1400" baseline="0" dirty="0" smtClean="0"/>
              <a:t> all the contributors and participants in this effort. They </a:t>
            </a:r>
            <a:r>
              <a:rPr lang="en" sz="1400" dirty="0" smtClean="0"/>
              <a:t>are </a:t>
            </a:r>
            <a:r>
              <a:rPr lang="en" sz="1400" dirty="0"/>
              <a:t>the ones who </a:t>
            </a:r>
            <a:r>
              <a:rPr lang="en" sz="1400" dirty="0" smtClean="0"/>
              <a:t>have </a:t>
            </a:r>
            <a:r>
              <a:rPr lang="en" sz="1400" dirty="0"/>
              <a:t>made this happen. 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In particular, I’d like to acknowledge the support of Masha Kuznetsova who spearheaded the effort to actually get us a footprint in the cloud as well as her team that outfitted that environment. 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For the SWPC folks, this effort was one of passion, and frequently fell in the ‘other duties as assigned’ </a:t>
            </a:r>
            <a:r>
              <a:rPr lang="en" sz="1500" dirty="0"/>
              <a:t>category</a:t>
            </a:r>
            <a:r>
              <a:rPr lang="en" sz="1500" dirty="0" smtClean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" sz="15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 smtClean="0"/>
              <a:t>And of course,</a:t>
            </a:r>
            <a:r>
              <a:rPr lang="en" sz="1500" baseline="0" dirty="0" smtClean="0"/>
              <a:t> just a reminder that this effort is not to be confused with the spacecraft, which at some point will reach end of life, maybe.</a:t>
            </a:r>
            <a:endParaRPr sz="15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0551299f7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0551299f7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rgbClr val="262626"/>
                </a:solidFill>
                <a:highlight>
                  <a:schemeClr val="lt1"/>
                </a:highlight>
              </a:rPr>
              <a:t>Momentum has been building in policy and advocacy for improving and accelerating the transition of space weather capabilities (models, observations, and applications) from research to operations. Most notably the </a:t>
            </a:r>
            <a:r>
              <a:rPr lang="en" sz="1400" b="1">
                <a:solidFill>
                  <a:srgbClr val="262626"/>
                </a:solidFill>
                <a:highlight>
                  <a:schemeClr val="lt1"/>
                </a:highlight>
              </a:rPr>
              <a:t>PROSWIFT </a:t>
            </a:r>
            <a:r>
              <a:rPr lang="en" sz="1400">
                <a:solidFill>
                  <a:srgbClr val="262626"/>
                </a:solidFill>
                <a:highlight>
                  <a:schemeClr val="lt1"/>
                </a:highlight>
              </a:rPr>
              <a:t>act passed by Congress and signed by the President last year. These efforts provide the necessary </a:t>
            </a:r>
            <a:r>
              <a:rPr lang="en" sz="1400" b="1">
                <a:solidFill>
                  <a:srgbClr val="262626"/>
                </a:solidFill>
                <a:highlight>
                  <a:schemeClr val="lt1"/>
                </a:highlight>
              </a:rPr>
              <a:t>authorization </a:t>
            </a:r>
            <a:r>
              <a:rPr lang="en" sz="1400">
                <a:solidFill>
                  <a:srgbClr val="262626"/>
                </a:solidFill>
                <a:highlight>
                  <a:schemeClr val="lt1"/>
                </a:highlight>
              </a:rPr>
              <a:t>and </a:t>
            </a:r>
            <a:r>
              <a:rPr lang="en" sz="1400" b="1">
                <a:solidFill>
                  <a:srgbClr val="262626"/>
                </a:solidFill>
                <a:highlight>
                  <a:schemeClr val="lt1"/>
                </a:highlight>
              </a:rPr>
              <a:t>framework </a:t>
            </a:r>
            <a:r>
              <a:rPr lang="en" sz="1400">
                <a:solidFill>
                  <a:srgbClr val="262626"/>
                </a:solidFill>
                <a:highlight>
                  <a:schemeClr val="lt1"/>
                </a:highlight>
              </a:rPr>
              <a:t>for </a:t>
            </a:r>
            <a:r>
              <a:rPr lang="en" sz="1400" b="1">
                <a:solidFill>
                  <a:srgbClr val="262626"/>
                </a:solidFill>
                <a:highlight>
                  <a:schemeClr val="lt1"/>
                </a:highlight>
              </a:rPr>
              <a:t>collaboration </a:t>
            </a:r>
            <a:r>
              <a:rPr lang="en" sz="1400">
                <a:solidFill>
                  <a:srgbClr val="262626"/>
                </a:solidFill>
                <a:highlight>
                  <a:schemeClr val="lt1"/>
                </a:highlight>
              </a:rPr>
              <a:t>between </a:t>
            </a:r>
            <a:r>
              <a:rPr lang="en" sz="1400" b="1">
                <a:solidFill>
                  <a:srgbClr val="262626"/>
                </a:solidFill>
                <a:highlight>
                  <a:schemeClr val="lt1"/>
                </a:highlight>
              </a:rPr>
              <a:t>agencies, academia, and industry.</a:t>
            </a:r>
            <a:r>
              <a:rPr lang="en" sz="1400">
                <a:solidFill>
                  <a:srgbClr val="262626"/>
                </a:solidFill>
                <a:highlight>
                  <a:schemeClr val="lt1"/>
                </a:highlight>
              </a:rPr>
              <a:t> 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It’s important to set up some common definitions</a:t>
            </a:r>
            <a:r>
              <a:rPr lang="en-US" baseline="0" dirty="0" smtClean="0"/>
              <a:t> so we’re  on the same page with terms that can be interpreted differently in different contexts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789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smtClean="0"/>
              <a:t>The shadings are intended to show that there is involvement from multiple groups at most of the steps of the transition</a:t>
            </a:r>
            <a:r>
              <a:rPr lang="en-US" baseline="0" dirty="0" smtClean="0"/>
              <a:t> process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17870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0551299f7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0551299f7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The cl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 smtClean="0"/>
              <a:t>SWPT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Capitalize on the $100s millions in research investments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A Physical Facility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Researchers, developers, forecasters, and customers collaborate and build relationships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Conduct collaborative exercises and experiments under quasi-operational conditions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Co-located with SWPC in Boulder, Colorado  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Focused on solving operational problems and enhancing operations 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Demonstration of capabilities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Conducted in either an on-going, real-time and/or an event-based, retrospective manner</a:t>
            </a:r>
            <a:endParaRPr sz="1400"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 dirty="0"/>
              <a:t>Test, Operational Development, and Operational Environments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ACE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Located in Greenbelt and the cloud</a:t>
            </a:r>
            <a:endParaRPr sz="1400" dirty="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Will provide an ‘onramp’ for new capabilities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Will support development of the new CCMC Continuous Runs System</a:t>
            </a:r>
            <a:endParaRPr sz="14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062af2d57c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062af2d57c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SWPC – David Skaggs Research Center in Boulder, CO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Forecast Center, Research scientists, Software developers , Systems support, Administration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APS – Enterprise Data Center in Ashburn, VA</a:t>
            </a:r>
            <a:endParaRPr sz="1400" dirty="0"/>
          </a:p>
          <a:p>
            <a: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 dirty="0"/>
              <a:t>Unstaffed, Data center equipment only, Warm failover capability (ingest is ‘hot’)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FISMA High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Sharing SWPC’s environment is challenging, so SWPC is working with CCMC to create the ACE and creating the Space Weather Prediction Testbed as the final step before operations</a:t>
            </a:r>
            <a:endParaRPr sz="14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062af2d57c_0_2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062af2d57c_0_2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Encompasses the information technology (IT) infrastructure, such as a cloud computing environment, local computing environments, data flow, and user interfaces, used to jointly evaluate forecast capabilities.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400">
                <a:solidFill>
                  <a:schemeClr val="dk1"/>
                </a:solidFill>
              </a:rPr>
              <a:t>Elastic Compute Cloud (EC2)...Virtual Private Cloud (VPC)...Simple Storage Service (S3).</a:t>
            </a: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Proving Ground creates an environment that is as </a:t>
            </a:r>
            <a:r>
              <a:rPr lang="en" sz="1400" b="1"/>
              <a:t>‘operations-like’</a:t>
            </a:r>
            <a:r>
              <a:rPr lang="en" sz="1400"/>
              <a:t> as possible outside SWPC.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This will allow new capabilities to be </a:t>
            </a:r>
            <a:r>
              <a:rPr lang="en" sz="1400" b="1"/>
              <a:t>evaluated and validated </a:t>
            </a:r>
            <a:r>
              <a:rPr lang="en" sz="1400"/>
              <a:t>prior to a demonstration in SWPC’s Space Weather Prediction Testbed (SWPT).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Because the environment is operations-like, the transition to the Testbed environment </a:t>
            </a:r>
            <a:r>
              <a:rPr lang="en" sz="1400" b="1"/>
              <a:t>should not require major code changes and re-validation</a:t>
            </a:r>
            <a:r>
              <a:rPr lang="en" sz="1400"/>
              <a:t>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551299f7f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10551299f7f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architecture is cloud-based and shared between NASA and NOAA, and eventually other organizations participating in R2O2R activities could be added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cloud component makes access much easier by researchers and other Proving Grounds centers compared to a fixed hardware environment. 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The SWPT can interface directly with the Architecture to support operational evaluation once initial performance and validation have been completed.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</p:spTree>
    <p:extLst>
      <p:ext uri="{BB962C8B-B14F-4D97-AF65-F5344CB8AC3E}">
        <p14:creationId xmlns:p14="http://schemas.microsoft.com/office/powerpoint/2010/main" val="3506762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7750" y="111413"/>
            <a:ext cx="1378249" cy="6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16000" y="909725"/>
            <a:ext cx="5227999" cy="4236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0225" y="1136528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98" name="Google Shape;98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4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0"/>
              <a:buNone/>
              <a:defRPr sz="120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" name="Google Shape;101;p24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_1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6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1">
  <p:cSld name="TITLE_2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5"/>
          <p:cNvSpPr/>
          <p:nvPr/>
        </p:nvSpPr>
        <p:spPr>
          <a:xfrm>
            <a:off x="0" y="0"/>
            <a:ext cx="9144000" cy="51480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3" name="Google Shape;63;p15"/>
          <p:cNvPicPr preferRelativeResize="0"/>
          <p:nvPr/>
        </p:nvPicPr>
        <p:blipFill rotWithShape="1">
          <a:blip r:embed="rId2">
            <a:alphaModFix/>
          </a:blip>
          <a:srcRect t="7911" r="28484" b="23056"/>
          <a:stretch/>
        </p:blipFill>
        <p:spPr>
          <a:xfrm>
            <a:off x="4697100" y="855300"/>
            <a:ext cx="4446900" cy="429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750" y="111413"/>
            <a:ext cx="1378249" cy="63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4864900"/>
            <a:ext cx="835725" cy="27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225" y="1061003"/>
            <a:ext cx="6556625" cy="22612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1569300" y="0"/>
            <a:ext cx="7574700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buNone/>
              <a:defRPr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A7B17"/>
          </p15:clr>
        </p15:guide>
        <p15:guide id="2" pos="2880">
          <p15:clr>
            <a:srgbClr val="FA7B17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36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7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body" idx="1"/>
          </p:nvPr>
        </p:nvSpPr>
        <p:spPr>
          <a:xfrm>
            <a:off x="159550" y="1152475"/>
            <a:ext cx="41520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4188900" cy="3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9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0"/>
          <p:cNvSpPr txBox="1">
            <a:spLocks noGrp="1"/>
          </p:cNvSpPr>
          <p:nvPr>
            <p:ph type="title"/>
          </p:nvPr>
        </p:nvSpPr>
        <p:spPr>
          <a:xfrm>
            <a:off x="1534900" y="0"/>
            <a:ext cx="7609200" cy="8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1"/>
          </p:nvPr>
        </p:nvSpPr>
        <p:spPr>
          <a:xfrm>
            <a:off x="114150" y="1169250"/>
            <a:ext cx="4292400" cy="38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>
            <a:spLocks noGrp="1"/>
          </p:cNvSpPr>
          <p:nvPr>
            <p:ph type="title"/>
          </p:nvPr>
        </p:nvSpPr>
        <p:spPr>
          <a:xfrm>
            <a:off x="490250" y="1218450"/>
            <a:ext cx="8305800" cy="3322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None/>
              <a:defRPr sz="48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None/>
              <a:defRPr sz="42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3" name="Google Shape;93;p2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2"/>
          </p:nvPr>
        </p:nvSpPr>
        <p:spPr>
          <a:xfrm>
            <a:off x="4939500" y="985925"/>
            <a:ext cx="3837000" cy="415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3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2CC"/>
              </a:buClr>
              <a:buSzPts val="2800"/>
              <a:buFont typeface="Calibri"/>
              <a:buNone/>
              <a:defRPr sz="2800" b="1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Char char="●"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●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libri"/>
              <a:buChar char="○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libri"/>
              <a:buChar char="■"/>
              <a:defRPr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7"/>
          <p:cNvSpPr txBox="1">
            <a:spLocks noGrp="1"/>
          </p:cNvSpPr>
          <p:nvPr>
            <p:ph type="ctrTitle"/>
          </p:nvPr>
        </p:nvSpPr>
        <p:spPr>
          <a:xfrm>
            <a:off x="1241502" y="164150"/>
            <a:ext cx="6997896" cy="85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 algn="ctr"/>
            <a:r>
              <a:rPr lang="en-US" sz="2800" dirty="0"/>
              <a:t>CCMC-SWPC R2O2R </a:t>
            </a:r>
            <a:r>
              <a:rPr lang="en-US" sz="2800" dirty="0" smtClean="0"/>
              <a:t>Partnership Using Shared Architecture </a:t>
            </a:r>
            <a:r>
              <a:rPr lang="en-US" sz="2800" dirty="0"/>
              <a:t>for </a:t>
            </a:r>
            <a:r>
              <a:rPr lang="en-US" sz="2800" dirty="0" smtClean="0"/>
              <a:t>Collaborative Evaluation</a:t>
            </a:r>
            <a:endParaRPr lang="en-US" sz="2800" dirty="0"/>
          </a:p>
        </p:txBody>
      </p:sp>
      <p:sp>
        <p:nvSpPr>
          <p:cNvPr id="116" name="Google Shape;116;p27"/>
          <p:cNvSpPr txBox="1"/>
          <p:nvPr/>
        </p:nvSpPr>
        <p:spPr>
          <a:xfrm>
            <a:off x="45575" y="3498900"/>
            <a:ext cx="5056200" cy="14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Dr. Steven Hill </a:t>
            </a:r>
            <a:r>
              <a:rPr lang="en" sz="2800" b="1" dirty="0" smtClean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&amp; </a:t>
            </a:r>
            <a:endParaRPr sz="2800" b="1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dirty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SWPC and CCMC ACE Teams</a:t>
            </a:r>
            <a:endParaRPr sz="2800" b="1" dirty="0">
              <a:solidFill>
                <a:srgbClr val="FFF2CC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 smtClean="0">
                <a:solidFill>
                  <a:srgbClr val="FFF2CC"/>
                </a:solidFill>
                <a:latin typeface="Calibri"/>
                <a:ea typeface="Calibri"/>
                <a:cs typeface="Calibri"/>
                <a:sym typeface="Calibri"/>
              </a:rPr>
              <a:t>Thu 9 Jun, 2022</a:t>
            </a:r>
            <a:endParaRPr sz="2400" b="1" dirty="0">
              <a:solidFill>
                <a:srgbClr val="FFF2CC"/>
              </a:solidFill>
              <a:highlight>
                <a:srgbClr val="FFF2CC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7" name="Google Shape;11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500" y="0"/>
            <a:ext cx="1058500" cy="89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5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Pilot </a:t>
            </a:r>
            <a:r>
              <a:rPr lang="en" dirty="0"/>
              <a:t>a Simple Model </a:t>
            </a:r>
            <a:r>
              <a:rPr lang="en" dirty="0" smtClean="0"/>
              <a:t>First…</a:t>
            </a:r>
            <a:endParaRPr dirty="0"/>
          </a:p>
        </p:txBody>
      </p:sp>
      <p:sp>
        <p:nvSpPr>
          <p:cNvPr id="197" name="Google Shape;197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651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Coupled Thermosphere Ionosphere Plasmasphere Electrodynamics (CTIPe).</a:t>
            </a:r>
            <a:endParaRPr sz="2400"/>
          </a:p>
        </p:txBody>
      </p:sp>
      <p:pic>
        <p:nvPicPr>
          <p:cNvPr id="198" name="Google Shape;198;p35"/>
          <p:cNvPicPr preferRelativeResize="0"/>
          <p:nvPr/>
        </p:nvPicPr>
        <p:blipFill rotWithShape="1">
          <a:blip r:embed="rId3">
            <a:alphaModFix/>
          </a:blip>
          <a:srcRect l="1578" t="15166" r="1549" b="10704"/>
          <a:stretch/>
        </p:blipFill>
        <p:spPr>
          <a:xfrm>
            <a:off x="385850" y="2914625"/>
            <a:ext cx="3746074" cy="2075076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99" name="Google Shape;199;p35" descr="Diagram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07901" y="589513"/>
            <a:ext cx="4392099" cy="2852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5"/>
          <p:cNvSpPr txBox="1">
            <a:spLocks noGrp="1"/>
          </p:cNvSpPr>
          <p:nvPr>
            <p:ph type="body" idx="1"/>
          </p:nvPr>
        </p:nvSpPr>
        <p:spPr>
          <a:xfrm>
            <a:off x="4908600" y="3442488"/>
            <a:ext cx="4091400" cy="142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A SWPC containerized version of this serial model was installed and tested.</a:t>
            </a:r>
            <a:endParaRPr sz="24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…t</a:t>
            </a:r>
            <a:r>
              <a:rPr lang="en" dirty="0" smtClean="0"/>
              <a:t>hen Pilot </a:t>
            </a:r>
            <a:r>
              <a:rPr lang="en" dirty="0"/>
              <a:t>more Complexity and More </a:t>
            </a:r>
            <a:r>
              <a:rPr lang="en" dirty="0" smtClean="0"/>
              <a:t>Data</a:t>
            </a:r>
            <a:endParaRPr dirty="0"/>
          </a:p>
        </p:txBody>
      </p:sp>
      <p:sp>
        <p:nvSpPr>
          <p:cNvPr id="206" name="Google Shape;206;p36"/>
          <p:cNvSpPr txBox="1">
            <a:spLocks noGrp="1"/>
          </p:cNvSpPr>
          <p:nvPr>
            <p:ph type="body" idx="1"/>
          </p:nvPr>
        </p:nvSpPr>
        <p:spPr>
          <a:xfrm>
            <a:off x="311700" y="1174500"/>
            <a:ext cx="4106700" cy="39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 smtClean="0">
                <a:solidFill>
                  <a:schemeClr val="dk1"/>
                </a:solidFill>
              </a:rPr>
              <a:t>Bigger </a:t>
            </a:r>
            <a:r>
              <a:rPr lang="en" sz="2400" dirty="0">
                <a:solidFill>
                  <a:schemeClr val="dk1"/>
                </a:solidFill>
              </a:rPr>
              <a:t>footprint and higher system complexity than CTIPe.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GPS data are obtained via NTRIP casters</a:t>
            </a:r>
            <a:r>
              <a:rPr lang="en" sz="2400" dirty="0" smtClean="0">
                <a:solidFill>
                  <a:schemeClr val="dk1"/>
                </a:solidFill>
              </a:rPr>
              <a:t>.</a:t>
            </a:r>
          </a:p>
          <a:p>
            <a:pPr marL="0" lvl="0" indent="0">
              <a:spcBef>
                <a:spcPts val="1600"/>
              </a:spcBef>
              <a:buClr>
                <a:schemeClr val="dk1"/>
              </a:buClr>
              <a:buSzPts val="1100"/>
              <a:buNone/>
            </a:pPr>
            <a:r>
              <a:rPr lang="en-US" sz="2400" dirty="0">
                <a:solidFill>
                  <a:schemeClr val="dk1"/>
                </a:solidFill>
              </a:rPr>
              <a:t>Investigating </a:t>
            </a:r>
            <a:r>
              <a:rPr lang="en-US" sz="2400" dirty="0" smtClean="0">
                <a:solidFill>
                  <a:schemeClr val="dk1"/>
                </a:solidFill>
              </a:rPr>
              <a:t>adding </a:t>
            </a:r>
            <a:r>
              <a:rPr lang="en-US" sz="2400" dirty="0">
                <a:solidFill>
                  <a:schemeClr val="dk1"/>
                </a:solidFill>
              </a:rPr>
              <a:t>COSMIC2 data for </a:t>
            </a:r>
            <a:r>
              <a:rPr lang="en-US" sz="2400" dirty="0" smtClean="0">
                <a:solidFill>
                  <a:schemeClr val="dk1"/>
                </a:solidFill>
              </a:rPr>
              <a:t>GLOTEC.</a:t>
            </a:r>
            <a:endParaRPr lang="en-US"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dirty="0"/>
          </a:p>
        </p:txBody>
      </p:sp>
      <p:pic>
        <p:nvPicPr>
          <p:cNvPr id="207" name="Google Shape;207;p36"/>
          <p:cNvPicPr preferRelativeResize="0"/>
          <p:nvPr/>
        </p:nvPicPr>
        <p:blipFill rotWithShape="1">
          <a:blip r:embed="rId3">
            <a:alphaModFix/>
          </a:blip>
          <a:srcRect l="2291" t="15064" r="1443" b="10762"/>
          <a:stretch/>
        </p:blipFill>
        <p:spPr>
          <a:xfrm>
            <a:off x="4418300" y="1757700"/>
            <a:ext cx="4475401" cy="2469444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7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Ongoing Work</a:t>
            </a:r>
            <a:endParaRPr dirty="0"/>
          </a:p>
        </p:txBody>
      </p:sp>
      <p:sp>
        <p:nvSpPr>
          <p:cNvPr id="213" name="Google Shape;213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SzPts val="2400"/>
              <a:buChar char="●"/>
            </a:pPr>
            <a:r>
              <a:rPr lang="en" sz="2400" dirty="0" smtClean="0"/>
              <a:t>Refining a detailed Readiness Level Checklist and definitions</a:t>
            </a:r>
          </a:p>
          <a:p>
            <a:pPr lvl="0" indent="-381000">
              <a:lnSpc>
                <a:spcPct val="100000"/>
              </a:lnSpc>
              <a:spcAft>
                <a:spcPts val="2400"/>
              </a:spcAft>
              <a:buSzPts val="2400"/>
            </a:pPr>
            <a:r>
              <a:rPr lang="en-US" sz="2400" dirty="0" smtClean="0"/>
              <a:t>Defining and creating an access controlled </a:t>
            </a:r>
            <a:r>
              <a:rPr lang="en-US" sz="2400" dirty="0"/>
              <a:t>web presence to support collaboration with partners and capability </a:t>
            </a:r>
            <a:r>
              <a:rPr lang="en-US" sz="2400" dirty="0" smtClean="0"/>
              <a:t>developers</a:t>
            </a:r>
            <a:endParaRPr lang="en" sz="2400" dirty="0" smtClean="0"/>
          </a:p>
          <a:p>
            <a:pPr indent="-381000">
              <a:lnSpc>
                <a:spcPct val="100000"/>
              </a:lnSpc>
              <a:spcAft>
                <a:spcPts val="2400"/>
              </a:spcAft>
              <a:buSzPts val="2400"/>
            </a:pPr>
            <a:r>
              <a:rPr lang="en-US" sz="2400" dirty="0"/>
              <a:t>Identify new capability to begin R2O at ACE</a:t>
            </a:r>
          </a:p>
          <a:p>
            <a:pPr lvl="0" indent="-381000">
              <a:lnSpc>
                <a:spcPct val="100000"/>
              </a:lnSpc>
              <a:spcAft>
                <a:spcPts val="2400"/>
              </a:spcAft>
              <a:buSzPts val="2400"/>
            </a:pPr>
            <a:r>
              <a:rPr lang="en-US" sz="2400" dirty="0" smtClean="0">
                <a:solidFill>
                  <a:schemeClr val="tx1"/>
                </a:solidFill>
              </a:rPr>
              <a:t>Providing model </a:t>
            </a:r>
            <a:r>
              <a:rPr lang="en-US" sz="2400" dirty="0">
                <a:solidFill>
                  <a:schemeClr val="tx1"/>
                </a:solidFill>
              </a:rPr>
              <a:t>developers access to ACE to demonstrate ACE as a usable resource </a:t>
            </a:r>
            <a:r>
              <a:rPr lang="en-US" sz="2400" dirty="0" smtClean="0">
                <a:solidFill>
                  <a:schemeClr val="tx1"/>
                </a:solidFill>
              </a:rPr>
              <a:t>validation </a:t>
            </a:r>
            <a:r>
              <a:rPr lang="en-US" sz="2400" dirty="0">
                <a:solidFill>
                  <a:schemeClr val="tx1"/>
                </a:solidFill>
              </a:rPr>
              <a:t>and </a:t>
            </a:r>
            <a:r>
              <a:rPr lang="en-US" sz="2400" dirty="0" smtClean="0">
                <a:solidFill>
                  <a:schemeClr val="tx1"/>
                </a:solidFill>
              </a:rPr>
              <a:t>collaboration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2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dirty="0"/>
              <a:t>Summary and Conclusion</a:t>
            </a:r>
            <a:endParaRPr dirty="0"/>
          </a:p>
        </p:txBody>
      </p:sp>
      <p:sp>
        <p:nvSpPr>
          <p:cNvPr id="170" name="Google Shape;170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883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 dirty="0">
                <a:solidFill>
                  <a:schemeClr val="dk1"/>
                </a:solidFill>
              </a:rPr>
              <a:t>Environment </a:t>
            </a:r>
            <a:r>
              <a:rPr lang="en" sz="2400" dirty="0">
                <a:solidFill>
                  <a:schemeClr val="dk1"/>
                </a:solidFill>
              </a:rPr>
              <a:t>and </a:t>
            </a:r>
            <a:r>
              <a:rPr lang="en" sz="2400" b="1" dirty="0">
                <a:solidFill>
                  <a:schemeClr val="dk1"/>
                </a:solidFill>
              </a:rPr>
              <a:t>staff </a:t>
            </a:r>
            <a:r>
              <a:rPr lang="en" sz="2400" dirty="0">
                <a:solidFill>
                  <a:schemeClr val="dk1"/>
                </a:solidFill>
              </a:rPr>
              <a:t>exist and are gaining </a:t>
            </a:r>
            <a:r>
              <a:rPr lang="en" sz="2400" b="1" dirty="0">
                <a:solidFill>
                  <a:schemeClr val="dk1"/>
                </a:solidFill>
              </a:rPr>
              <a:t>proficiency</a:t>
            </a:r>
            <a:r>
              <a:rPr lang="en" sz="2400" dirty="0">
                <a:solidFill>
                  <a:schemeClr val="dk1"/>
                </a:solidFill>
              </a:rPr>
              <a:t>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dirty="0">
                <a:solidFill>
                  <a:schemeClr val="dk1"/>
                </a:solidFill>
              </a:rPr>
              <a:t>Initial </a:t>
            </a:r>
            <a:r>
              <a:rPr lang="en" sz="2400" b="1" dirty="0">
                <a:solidFill>
                  <a:schemeClr val="dk1"/>
                </a:solidFill>
              </a:rPr>
              <a:t>testing </a:t>
            </a:r>
            <a:r>
              <a:rPr lang="en" sz="2400" dirty="0">
                <a:solidFill>
                  <a:schemeClr val="dk1"/>
                </a:solidFill>
              </a:rPr>
              <a:t>and </a:t>
            </a:r>
            <a:r>
              <a:rPr lang="en" sz="2400" b="1" dirty="0">
                <a:solidFill>
                  <a:schemeClr val="dk1"/>
                </a:solidFill>
              </a:rPr>
              <a:t>building </a:t>
            </a:r>
            <a:r>
              <a:rPr lang="en" sz="2400" dirty="0">
                <a:solidFill>
                  <a:schemeClr val="dk1"/>
                </a:solidFill>
              </a:rPr>
              <a:t>of the ACE is nearing completion.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 dirty="0"/>
              <a:t>Anticipate </a:t>
            </a:r>
            <a:r>
              <a:rPr lang="en" sz="2400" dirty="0"/>
              <a:t>using ACE and SWPT in </a:t>
            </a:r>
            <a:r>
              <a:rPr lang="en" sz="2400" dirty="0" smtClean="0"/>
              <a:t>FY23 </a:t>
            </a:r>
            <a:r>
              <a:rPr lang="en" sz="2400" dirty="0"/>
              <a:t>to improve existing capabilities and evaluate new capabilities.</a:t>
            </a:r>
            <a:endParaRPr sz="2400" b="1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 dirty="0"/>
          </a:p>
        </p:txBody>
      </p:sp>
      <p:pic>
        <p:nvPicPr>
          <p:cNvPr id="171" name="Google Shape;171;p32"/>
          <p:cNvPicPr preferRelativeResize="0"/>
          <p:nvPr/>
        </p:nvPicPr>
        <p:blipFill rotWithShape="1">
          <a:blip r:embed="rId3">
            <a:alphaModFix/>
          </a:blip>
          <a:srcRect l="19198"/>
          <a:stretch/>
        </p:blipFill>
        <p:spPr>
          <a:xfrm>
            <a:off x="5700000" y="1619250"/>
            <a:ext cx="3259224" cy="2689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9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BACKUP</a:t>
            </a:r>
            <a:endParaRPr/>
          </a:p>
        </p:txBody>
      </p:sp>
      <p:sp>
        <p:nvSpPr>
          <p:cNvPr id="225" name="Google Shape;22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94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7200" b="1"/>
              <a:t>BACKUP SLIDES</a:t>
            </a:r>
            <a:endParaRPr sz="7200"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8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" dirty="0"/>
              <a:t>Contributors and Participants</a:t>
            </a:r>
            <a:endParaRPr dirty="0"/>
          </a:p>
        </p:txBody>
      </p:sp>
      <p:sp>
        <p:nvSpPr>
          <p:cNvPr id="123" name="Google Shape;123;p28"/>
          <p:cNvSpPr txBox="1">
            <a:spLocks noGrp="1"/>
          </p:cNvSpPr>
          <p:nvPr>
            <p:ph type="body" idx="1"/>
          </p:nvPr>
        </p:nvSpPr>
        <p:spPr>
          <a:xfrm>
            <a:off x="1629494" y="1011600"/>
            <a:ext cx="2903100" cy="34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Michele Cash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Mihail Codrescu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Ratina Dodani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Mike Husler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Tamara Bledsoe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Kelvin Fedrick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Dominic Fuller-Rowell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Brent Gordon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Terry </a:t>
            </a:r>
            <a:r>
              <a:rPr lang="en" dirty="0" smtClean="0"/>
              <a:t>Onsager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 smtClean="0"/>
              <a:t>Eric Adamson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Hazel Bain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smtClean="0"/>
              <a:t>Tzu-Wei Fang</a:t>
            </a:r>
            <a:endParaRPr dirty="0"/>
          </a:p>
        </p:txBody>
      </p:sp>
      <p:pic>
        <p:nvPicPr>
          <p:cNvPr id="124" name="Google Shape;12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400" y="1287825"/>
            <a:ext cx="1058500" cy="89972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28"/>
          <p:cNvSpPr txBox="1">
            <a:spLocks noGrp="1"/>
          </p:cNvSpPr>
          <p:nvPr>
            <p:ph type="body" idx="1"/>
          </p:nvPr>
        </p:nvSpPr>
        <p:spPr>
          <a:xfrm>
            <a:off x="5258346" y="1011600"/>
            <a:ext cx="2605500" cy="180478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Min-Yang Chou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Chinwe Didigu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Maria Kuznetsova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Tina Tsui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Jia Yue</a:t>
            </a:r>
            <a:endParaRPr dirty="0"/>
          </a:p>
        </p:txBody>
      </p:sp>
      <p:pic>
        <p:nvPicPr>
          <p:cNvPr id="126" name="Google Shape;12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790" y="1287825"/>
            <a:ext cx="899704" cy="89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00875" y="3472637"/>
            <a:ext cx="1290375" cy="129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9888" y="3171662"/>
            <a:ext cx="1892349" cy="1892349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8"/>
          <p:cNvSpPr txBox="1"/>
          <p:nvPr/>
        </p:nvSpPr>
        <p:spPr>
          <a:xfrm>
            <a:off x="5258346" y="3071399"/>
            <a:ext cx="1318704" cy="2092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 smtClean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 i="1" dirty="0" smtClean="0">
                <a:latin typeface="Calibri"/>
                <a:ea typeface="Calibri"/>
                <a:cs typeface="Calibri"/>
                <a:sym typeface="Calibri"/>
              </a:rPr>
              <a:t>not</a:t>
            </a:r>
          </a:p>
          <a:p>
            <a:pPr lvl="0" algn="ctr"/>
            <a:r>
              <a:rPr lang="en" sz="4800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ACE</a:t>
            </a:r>
            <a:r>
              <a:rPr lang="en" sz="2800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2800" b="1" dirty="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Motivation</a:t>
            </a:r>
            <a:endParaRPr dirty="0"/>
          </a:p>
        </p:txBody>
      </p:sp>
      <p:pic>
        <p:nvPicPr>
          <p:cNvPr id="135" name="Google Shape;13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6737" y="0"/>
            <a:ext cx="3562224" cy="341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9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5393775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u="sng" dirty="0">
                <a:solidFill>
                  <a:schemeClr val="dk1"/>
                </a:solidFill>
              </a:rPr>
              <a:t>PROSWIFT</a:t>
            </a:r>
            <a:r>
              <a:rPr lang="en" sz="2400" b="1" dirty="0">
                <a:solidFill>
                  <a:schemeClr val="dk1"/>
                </a:solidFill>
              </a:rPr>
              <a:t> </a:t>
            </a:r>
            <a:r>
              <a:rPr lang="en" sz="2400" dirty="0">
                <a:solidFill>
                  <a:schemeClr val="dk1"/>
                </a:solidFill>
              </a:rPr>
              <a:t>Act directs federal agencies to develop </a:t>
            </a:r>
            <a:r>
              <a:rPr lang="en" sz="2400" b="1" dirty="0">
                <a:solidFill>
                  <a:schemeClr val="dk1"/>
                </a:solidFill>
              </a:rPr>
              <a:t>formal mechanisms</a:t>
            </a:r>
            <a:r>
              <a:rPr lang="en" sz="2400" dirty="0">
                <a:solidFill>
                  <a:schemeClr val="dk1"/>
                </a:solidFill>
              </a:rPr>
              <a:t> to transition space weather research models and capabilities to NOAA.</a:t>
            </a:r>
            <a:endParaRPr sz="2400" dirty="0">
              <a:solidFill>
                <a:schemeClr val="dk1"/>
              </a:solidFill>
            </a:endParaRPr>
          </a:p>
          <a:p>
            <a:pPr marL="514350" lvl="1" indent="-285750">
              <a:spcBef>
                <a:spcPts val="1000"/>
              </a:spcBef>
              <a:buClr>
                <a:schemeClr val="dk1"/>
              </a:buClr>
              <a:buSzPts val="2400"/>
            </a:pPr>
            <a:r>
              <a:rPr lang="en-US" sz="2400" dirty="0">
                <a:solidFill>
                  <a:schemeClr val="dk1"/>
                </a:solidFill>
              </a:rPr>
              <a:t>Architecture for Collaborative Evaluation (ACE)</a:t>
            </a:r>
            <a:endParaRPr lang="en-US" sz="2400" dirty="0"/>
          </a:p>
          <a:p>
            <a:pPr marL="514350" lvl="1" indent="-28575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 dirty="0" smtClean="0">
                <a:solidFill>
                  <a:schemeClr val="dk1"/>
                </a:solidFill>
              </a:rPr>
              <a:t>Space </a:t>
            </a:r>
            <a:r>
              <a:rPr lang="en" sz="2400" dirty="0">
                <a:solidFill>
                  <a:schemeClr val="dk1"/>
                </a:solidFill>
              </a:rPr>
              <a:t>Weather Prediction </a:t>
            </a:r>
            <a:r>
              <a:rPr lang="en" sz="2400" dirty="0" smtClean="0">
                <a:solidFill>
                  <a:schemeClr val="dk1"/>
                </a:solidFill>
              </a:rPr>
              <a:t>Testbed (SWPT)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37" name="Google Shape;137;p29"/>
          <p:cNvSpPr txBox="1"/>
          <p:nvPr/>
        </p:nvSpPr>
        <p:spPr>
          <a:xfrm>
            <a:off x="5802175" y="3230300"/>
            <a:ext cx="3049200" cy="15546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000" i="1">
                <a:solidFill>
                  <a:schemeClr val="dk1"/>
                </a:solidFill>
              </a:rPr>
              <a:t>Promoting Research and Observations of Space Weather to Improve the Forecasting of Tomorrow</a:t>
            </a:r>
            <a:endParaRPr sz="2000" i="1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Nomenclature and Definitions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8375100" cy="3941100"/>
          </a:xfrm>
        </p:spPr>
        <p:txBody>
          <a:bodyPr/>
          <a:lstStyle/>
          <a:p>
            <a:r>
              <a:rPr lang="en-US" sz="2000" b="1" dirty="0" smtClean="0"/>
              <a:t>Proving Ground </a:t>
            </a:r>
            <a:r>
              <a:rPr lang="en-US" sz="2000" dirty="0" smtClean="0"/>
              <a:t>–  A general term that the </a:t>
            </a:r>
            <a:r>
              <a:rPr lang="en-US" sz="2000" i="1" dirty="0" smtClean="0"/>
              <a:t>R2O2R Framework </a:t>
            </a:r>
            <a:r>
              <a:rPr lang="en-US" sz="2000" dirty="0" smtClean="0"/>
              <a:t>describes as: “Entities </a:t>
            </a:r>
            <a:r>
              <a:rPr lang="en-US" sz="2000" dirty="0"/>
              <a:t>comprising the Space Weather Proving Grounds conduct </a:t>
            </a:r>
            <a:r>
              <a:rPr lang="en-US" sz="2000" i="1" u="sng" dirty="0">
                <a:solidFill>
                  <a:srgbClr val="0070C0"/>
                </a:solidFill>
              </a:rPr>
              <a:t>validation and demonstration </a:t>
            </a:r>
            <a:r>
              <a:rPr lang="en-US" sz="2000" dirty="0"/>
              <a:t>of advanced operations, services, and science and technology capabilities that address user </a:t>
            </a:r>
            <a:r>
              <a:rPr lang="en-US" sz="2000" dirty="0" smtClean="0"/>
              <a:t>needs”</a:t>
            </a:r>
          </a:p>
          <a:p>
            <a:r>
              <a:rPr lang="en-US" sz="2000" b="1" dirty="0" smtClean="0"/>
              <a:t>Testbed</a:t>
            </a:r>
            <a:r>
              <a:rPr lang="en-US" sz="2000" dirty="0" smtClean="0"/>
              <a:t> – A singular proving ground, operated by SWPC to cover transition to operations from RL7 through RL9 </a:t>
            </a:r>
            <a:r>
              <a:rPr lang="en-US" sz="2000" dirty="0"/>
              <a:t>on NOAA systems </a:t>
            </a:r>
            <a:endParaRPr lang="en-US" sz="2000" dirty="0" smtClean="0"/>
          </a:p>
          <a:p>
            <a:r>
              <a:rPr lang="en-US" sz="2000" b="1" dirty="0" smtClean="0"/>
              <a:t>ACE</a:t>
            </a:r>
            <a:r>
              <a:rPr lang="en-US" sz="2000" dirty="0" smtClean="0"/>
              <a:t> – one of potentially many proving grounds operating in the RL5-6 range</a:t>
            </a:r>
          </a:p>
          <a:p>
            <a:r>
              <a:rPr lang="en-US" sz="2000" b="1" dirty="0" smtClean="0"/>
              <a:t>Capability</a:t>
            </a:r>
            <a:r>
              <a:rPr lang="en-US" sz="2000" dirty="0" smtClean="0"/>
              <a:t> – A model, observational product, or forecast application</a:t>
            </a:r>
          </a:p>
        </p:txBody>
      </p:sp>
    </p:spTree>
    <p:extLst>
      <p:ext uri="{BB962C8B-B14F-4D97-AF65-F5344CB8AC3E}">
        <p14:creationId xmlns:p14="http://schemas.microsoft.com/office/powerpoint/2010/main" val="1884054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Weather R2O </a:t>
            </a:r>
            <a:r>
              <a:rPr lang="en-US" dirty="0" smtClean="0"/>
              <a:t>Progression</a:t>
            </a:r>
            <a:endParaRPr lang="en-US" dirty="0"/>
          </a:p>
        </p:txBody>
      </p:sp>
      <p:graphicFrame>
        <p:nvGraphicFramePr>
          <p:cNvPr id="8" name="Google Shape;108;p17"/>
          <p:cNvGraphicFramePr/>
          <p:nvPr>
            <p:extLst>
              <p:ext uri="{D42A27DB-BD31-4B8C-83A1-F6EECF244321}">
                <p14:modId xmlns:p14="http://schemas.microsoft.com/office/powerpoint/2010/main" val="3547257933"/>
              </p:ext>
            </p:extLst>
          </p:nvPr>
        </p:nvGraphicFramePr>
        <p:xfrm>
          <a:off x="6972300" y="987260"/>
          <a:ext cx="2085975" cy="40776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4542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7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Basic Research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7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Applied Research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02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Proof-of-Concept Developed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2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Initial Validation Complete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146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Proving Ground Validation Complete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2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Running RT in Test Environment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146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 Running in Staging Environment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20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Stability Tested in Ops Environment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0737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9</a:t>
                      </a:r>
                      <a:endParaRPr sz="16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Full Operations</a:t>
                      </a:r>
                      <a:endParaRPr sz="1200" b="1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Google Shape;109;p17"/>
          <p:cNvSpPr txBox="1"/>
          <p:nvPr/>
        </p:nvSpPr>
        <p:spPr>
          <a:xfrm>
            <a:off x="9839374" y="821225"/>
            <a:ext cx="1789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RL Activities</a:t>
            </a:r>
            <a:endParaRPr b="1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51" y="1295399"/>
            <a:ext cx="6655837" cy="344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562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0" y="1099014"/>
            <a:ext cx="5354924" cy="3250272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31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 and SWPT Support Progressively Higher RLs</a:t>
            </a:r>
            <a:endParaRPr/>
          </a:p>
        </p:txBody>
      </p:sp>
      <p:sp>
        <p:nvSpPr>
          <p:cNvPr id="161" name="Google Shape;161;p3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7617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  <a:cs typeface="Arial"/>
                <a:sym typeface="Arial"/>
              </a:rPr>
              <a:t>The ‘transition funnel’ shows the locations of the ACE and SWPT along the RL ‘scale’</a:t>
            </a:r>
          </a:p>
          <a:p>
            <a:pPr marL="0" indent="0">
              <a:buClr>
                <a:schemeClr val="dk1"/>
              </a:buClr>
              <a:buSzPts val="1100"/>
              <a:buNone/>
            </a:pPr>
            <a:endParaRPr lang="en-US" sz="2400" dirty="0" smtClean="0">
              <a:solidFill>
                <a:schemeClr val="dk1"/>
              </a:solidFill>
              <a:latin typeface="Arial"/>
              <a:cs typeface="Arial"/>
              <a:sym typeface="Arial"/>
            </a:endParaRPr>
          </a:p>
          <a:p>
            <a:pPr marL="0" indent="0">
              <a:buClr>
                <a:schemeClr val="dk1"/>
              </a:buClr>
              <a:buSzPts val="1100"/>
              <a:buNone/>
            </a:pPr>
            <a:r>
              <a:rPr lang="en-US" sz="2400" dirty="0" smtClean="0">
                <a:solidFill>
                  <a:schemeClr val="dk1"/>
                </a:solidFill>
                <a:latin typeface="Arial"/>
                <a:cs typeface="Arial"/>
                <a:sym typeface="Arial"/>
              </a:rPr>
              <a:t>Fewer capabilities advance to higher RLs than exist at lower RLs</a:t>
            </a: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162" name="Google Shape;162;p31"/>
          <p:cNvSpPr txBox="1"/>
          <p:nvPr/>
        </p:nvSpPr>
        <p:spPr>
          <a:xfrm>
            <a:off x="4149725" y="4450625"/>
            <a:ext cx="3906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i="0" u="none" strike="noStrike" cap="none">
                <a:solidFill>
                  <a:schemeClr val="dk1"/>
                </a:solidFill>
              </a:rPr>
              <a:t>R2O2R Framework Process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3" name="Google Shape;163;p31"/>
          <p:cNvSpPr txBox="1"/>
          <p:nvPr/>
        </p:nvSpPr>
        <p:spPr>
          <a:xfrm>
            <a:off x="4285025" y="3130700"/>
            <a:ext cx="82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CC0000"/>
                </a:solidFill>
              </a:rPr>
              <a:t>ACE &amp; SWPT</a:t>
            </a:r>
            <a:endParaRPr sz="1600" b="1">
              <a:solidFill>
                <a:srgbClr val="CC0000"/>
              </a:solidFill>
            </a:endParaRPr>
          </a:p>
        </p:txBody>
      </p:sp>
      <p:sp>
        <p:nvSpPr>
          <p:cNvPr id="164" name="Google Shape;164;p31"/>
          <p:cNvSpPr/>
          <p:nvPr/>
        </p:nvSpPr>
        <p:spPr>
          <a:xfrm rot="10800000">
            <a:off x="4731200" y="2516375"/>
            <a:ext cx="2585100" cy="1265400"/>
          </a:xfrm>
          <a:prstGeom prst="trapezoid">
            <a:avLst>
              <a:gd name="adj" fmla="val 44106"/>
            </a:avLst>
          </a:prstGeom>
          <a:noFill/>
          <a:ln w="76200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0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Bridging the “technical” R2O2R Divide </a:t>
            </a:r>
            <a:endParaRPr/>
          </a:p>
        </p:txBody>
      </p:sp>
      <p:sp>
        <p:nvSpPr>
          <p:cNvPr id="143" name="Google Shape;143;p30"/>
          <p:cNvSpPr txBox="1">
            <a:spLocks noGrp="1"/>
          </p:cNvSpPr>
          <p:nvPr>
            <p:ph type="body" idx="1"/>
          </p:nvPr>
        </p:nvSpPr>
        <p:spPr>
          <a:xfrm>
            <a:off x="311700" y="1228525"/>
            <a:ext cx="8325000" cy="19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/>
              <a:t>SWPC’s environment is a secure, high availability system, making it challenging to directly share computational resources with researchers. </a:t>
            </a:r>
            <a:endParaRPr sz="2400"/>
          </a:p>
        </p:txBody>
      </p:sp>
      <p:sp>
        <p:nvSpPr>
          <p:cNvPr id="144" name="Google Shape;14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145" name="Google Shape;145;p30"/>
          <p:cNvPicPr preferRelativeResize="0"/>
          <p:nvPr/>
        </p:nvPicPr>
        <p:blipFill rotWithShape="1">
          <a:blip r:embed="rId3">
            <a:alphaModFix/>
          </a:blip>
          <a:srcRect t="16036"/>
          <a:stretch/>
        </p:blipFill>
        <p:spPr>
          <a:xfrm>
            <a:off x="951150" y="2405225"/>
            <a:ext cx="7371649" cy="1822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30"/>
          <p:cNvGrpSpPr/>
          <p:nvPr/>
        </p:nvGrpSpPr>
        <p:grpSpPr>
          <a:xfrm>
            <a:off x="713522" y="4262335"/>
            <a:ext cx="7716962" cy="690646"/>
            <a:chOff x="-104855" y="4282225"/>
            <a:chExt cx="5842200" cy="522900"/>
          </a:xfrm>
        </p:grpSpPr>
        <p:sp>
          <p:nvSpPr>
            <p:cNvPr id="147" name="Google Shape;147;p30"/>
            <p:cNvSpPr/>
            <p:nvPr/>
          </p:nvSpPr>
          <p:spPr>
            <a:xfrm>
              <a:off x="-104855" y="4282225"/>
              <a:ext cx="1578900" cy="5229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0"/>
            <p:cNvSpPr txBox="1"/>
            <p:nvPr/>
          </p:nvSpPr>
          <p:spPr>
            <a:xfrm>
              <a:off x="40515" y="4282225"/>
              <a:ext cx="1288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</a:rPr>
                <a:t>Research</a:t>
              </a:r>
              <a:endParaRPr dirty="0"/>
            </a:p>
          </p:txBody>
        </p:sp>
        <p:sp>
          <p:nvSpPr>
            <p:cNvPr id="149" name="Google Shape;149;p30"/>
            <p:cNvSpPr/>
            <p:nvPr/>
          </p:nvSpPr>
          <p:spPr>
            <a:xfrm>
              <a:off x="1316245" y="4282225"/>
              <a:ext cx="1578900" cy="522900"/>
            </a:xfrm>
            <a:prstGeom prst="chevron">
              <a:avLst>
                <a:gd name="adj" fmla="val 50000"/>
              </a:avLst>
            </a:prstGeom>
            <a:solidFill>
              <a:srgbClr val="76A5AF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0"/>
            <p:cNvSpPr txBox="1"/>
            <p:nvPr/>
          </p:nvSpPr>
          <p:spPr>
            <a:xfrm>
              <a:off x="1461615" y="4282225"/>
              <a:ext cx="1288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000" tIns="24000" rIns="24000" bIns="24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Arial"/>
                <a:buNone/>
              </a:pPr>
              <a:r>
                <a:rPr lang="en" sz="2800" b="1" dirty="0">
                  <a:solidFill>
                    <a:srgbClr val="FFFFFF"/>
                  </a:solidFill>
                </a:rPr>
                <a:t>ACE</a:t>
              </a:r>
              <a:endParaRPr sz="2800" b="1" dirty="0"/>
            </a:p>
          </p:txBody>
        </p:sp>
        <p:sp>
          <p:nvSpPr>
            <p:cNvPr id="151" name="Google Shape;151;p30"/>
            <p:cNvSpPr/>
            <p:nvPr/>
          </p:nvSpPr>
          <p:spPr>
            <a:xfrm>
              <a:off x="2737345" y="4282225"/>
              <a:ext cx="1578900" cy="522900"/>
            </a:xfrm>
            <a:prstGeom prst="chevron">
              <a:avLst>
                <a:gd name="adj" fmla="val 50000"/>
              </a:avLst>
            </a:prstGeom>
            <a:solidFill>
              <a:srgbClr val="6D9EEB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0"/>
            <p:cNvSpPr txBox="1"/>
            <p:nvPr/>
          </p:nvSpPr>
          <p:spPr>
            <a:xfrm>
              <a:off x="2882715" y="4282225"/>
              <a:ext cx="1288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</a:rPr>
                <a:t>SWPT</a:t>
              </a:r>
              <a:endParaRPr dirty="0"/>
            </a:p>
          </p:txBody>
        </p:sp>
        <p:sp>
          <p:nvSpPr>
            <p:cNvPr id="153" name="Google Shape;153;p30"/>
            <p:cNvSpPr/>
            <p:nvPr/>
          </p:nvSpPr>
          <p:spPr>
            <a:xfrm>
              <a:off x="4158445" y="4282225"/>
              <a:ext cx="1578900" cy="522900"/>
            </a:xfrm>
            <a:prstGeom prst="chevron">
              <a:avLst>
                <a:gd name="adj" fmla="val 50000"/>
              </a:avLst>
            </a:prstGeom>
            <a:solidFill>
              <a:srgbClr val="888888"/>
            </a:solidFill>
            <a:ln w="12700" cap="flat" cmpd="sng">
              <a:solidFill>
                <a:srgbClr val="FFFFF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0"/>
            <p:cNvSpPr txBox="1"/>
            <p:nvPr/>
          </p:nvSpPr>
          <p:spPr>
            <a:xfrm>
              <a:off x="4303815" y="4282225"/>
              <a:ext cx="1288200" cy="52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26650" rIns="26650" bIns="266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</a:pPr>
              <a:r>
                <a:rPr lang="en" sz="2000" dirty="0">
                  <a:solidFill>
                    <a:srgbClr val="FFFFFF"/>
                  </a:solidFill>
                </a:rPr>
                <a:t>Operations</a:t>
              </a:r>
              <a:endParaRPr dirty="0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33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ACE Provides a Complete Package of “Hardware” </a:t>
            </a:r>
            <a:endParaRPr/>
          </a:p>
        </p:txBody>
      </p:sp>
      <p:sp>
        <p:nvSpPr>
          <p:cNvPr id="177" name="Google Shape;17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167600" cy="394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200" dirty="0"/>
              <a:t>Configured to be as similar to the NOAA operational systems as is reasonably possible. </a:t>
            </a:r>
            <a:endParaRPr sz="22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200" dirty="0"/>
              <a:t>Allows researchers and developers to modify codes for models, observational products, and applications to run quasi-operationally. </a:t>
            </a:r>
            <a:endParaRPr sz="2200" dirty="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 dirty="0"/>
          </a:p>
        </p:txBody>
      </p:sp>
      <p:pic>
        <p:nvPicPr>
          <p:cNvPr id="178" name="Google Shape;17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59550" y="987225"/>
            <a:ext cx="2112710" cy="158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33"/>
          <p:cNvPicPr preferRelativeResize="0"/>
          <p:nvPr/>
        </p:nvPicPr>
        <p:blipFill rotWithShape="1">
          <a:blip r:embed="rId4">
            <a:alphaModFix/>
          </a:blip>
          <a:srcRect r="20948"/>
          <a:stretch/>
        </p:blipFill>
        <p:spPr>
          <a:xfrm>
            <a:off x="7034525" y="1207900"/>
            <a:ext cx="1607750" cy="114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33"/>
          <p:cNvPicPr preferRelativeResize="0"/>
          <p:nvPr/>
        </p:nvPicPr>
        <p:blipFill rotWithShape="1">
          <a:blip r:embed="rId5">
            <a:alphaModFix/>
          </a:blip>
          <a:srcRect l="6402"/>
          <a:stretch/>
        </p:blipFill>
        <p:spPr>
          <a:xfrm>
            <a:off x="4812025" y="3065675"/>
            <a:ext cx="1607749" cy="114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 rotWithShape="1">
          <a:blip r:embed="rId6">
            <a:alphaModFix/>
          </a:blip>
          <a:srcRect r="32930"/>
          <a:stretch/>
        </p:blipFill>
        <p:spPr>
          <a:xfrm>
            <a:off x="7034537" y="3065675"/>
            <a:ext cx="1607733" cy="1143174"/>
          </a:xfrm>
          <a:prstGeom prst="rect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2" name="Google Shape;182;p33"/>
          <p:cNvSpPr txBox="1"/>
          <p:nvPr/>
        </p:nvSpPr>
        <p:spPr>
          <a:xfrm>
            <a:off x="4812025" y="2294700"/>
            <a:ext cx="377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Cloud and on-prem compute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3"/>
          <p:cNvSpPr txBox="1"/>
          <p:nvPr/>
        </p:nvSpPr>
        <p:spPr>
          <a:xfrm>
            <a:off x="4812025" y="4208850"/>
            <a:ext cx="37701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alibri"/>
                <a:ea typeface="Calibri"/>
                <a:cs typeface="Calibri"/>
                <a:sym typeface="Calibri"/>
              </a:rPr>
              <a:t>Dataflow and User Interfaces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4"/>
          <p:cNvSpPr txBox="1">
            <a:spLocks noGrp="1"/>
          </p:cNvSpPr>
          <p:nvPr>
            <p:ph type="title"/>
          </p:nvPr>
        </p:nvSpPr>
        <p:spPr>
          <a:xfrm>
            <a:off x="1532025" y="0"/>
            <a:ext cx="7612200" cy="8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People, Process, </a:t>
            </a:r>
            <a:r>
              <a:rPr lang="en" sz="3200" dirty="0" smtClean="0"/>
              <a:t/>
            </a:r>
            <a:br>
              <a:rPr lang="en" sz="3200" dirty="0" smtClean="0"/>
            </a:br>
            <a:r>
              <a:rPr lang="en" sz="3200" dirty="0" smtClean="0"/>
              <a:t>and </a:t>
            </a:r>
            <a:r>
              <a:rPr lang="en" sz="3200" dirty="0"/>
              <a:t>Technology</a:t>
            </a:r>
            <a:endParaRPr sz="3200" dirty="0"/>
          </a:p>
        </p:txBody>
      </p:sp>
      <p:sp>
        <p:nvSpPr>
          <p:cNvPr id="189" name="Google Shape;189;p34"/>
          <p:cNvSpPr txBox="1">
            <a:spLocks noGrp="1"/>
          </p:cNvSpPr>
          <p:nvPr>
            <p:ph type="body" idx="1"/>
          </p:nvPr>
        </p:nvSpPr>
        <p:spPr>
          <a:xfrm>
            <a:off x="3892410" y="3730101"/>
            <a:ext cx="5251590" cy="12723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/>
              <a:t>CCMC and SWPC staff </a:t>
            </a:r>
            <a:r>
              <a:rPr lang="en" sz="2400" dirty="0" smtClean="0"/>
              <a:t>facilitate transition </a:t>
            </a:r>
            <a:r>
              <a:rPr lang="en" sz="2400" dirty="0"/>
              <a:t>of </a:t>
            </a:r>
            <a:r>
              <a:rPr lang="en" sz="2400" dirty="0" smtClean="0"/>
              <a:t>capabilities to </a:t>
            </a:r>
            <a:r>
              <a:rPr lang="en" sz="2400" dirty="0"/>
              <a:t>the </a:t>
            </a:r>
            <a:r>
              <a:rPr lang="en" sz="2400" dirty="0" smtClean="0"/>
              <a:t>ACE </a:t>
            </a:r>
            <a:r>
              <a:rPr lang="en" sz="2400" dirty="0"/>
              <a:t>and </a:t>
            </a:r>
            <a:r>
              <a:rPr lang="en" sz="2400" dirty="0" smtClean="0"/>
              <a:t>support </a:t>
            </a:r>
            <a:r>
              <a:rPr lang="en" sz="2400" dirty="0"/>
              <a:t>validation </a:t>
            </a:r>
            <a:r>
              <a:rPr lang="en" sz="2400" dirty="0" smtClean="0"/>
              <a:t>studies</a:t>
            </a:r>
            <a:r>
              <a:rPr lang="en" sz="2400" dirty="0"/>
              <a:t>.</a:t>
            </a:r>
            <a:endParaRPr sz="2400" dirty="0"/>
          </a:p>
        </p:txBody>
      </p:sp>
      <p:pic>
        <p:nvPicPr>
          <p:cNvPr id="190" name="Google Shape;19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4136" y="84925"/>
            <a:ext cx="3270519" cy="15076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4350"/>
            <a:ext cx="7512630" cy="360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17143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1176</Words>
  <Application>Microsoft Office PowerPoint</Application>
  <PresentationFormat>On-screen Show (16:9)</PresentationFormat>
  <Paragraphs>135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Simple Light</vt:lpstr>
      <vt:lpstr>CCMC-SWPC R2O2R Partnership Using Shared Architecture for Collaborative Evaluation</vt:lpstr>
      <vt:lpstr>Contributors and Participants</vt:lpstr>
      <vt:lpstr>Motivation</vt:lpstr>
      <vt:lpstr>Some Nomenclature and Definitions</vt:lpstr>
      <vt:lpstr>Space Weather R2O Progression</vt:lpstr>
      <vt:lpstr>ACE and SWPT Support Progressively Higher RLs</vt:lpstr>
      <vt:lpstr>Bridging the “technical” R2O2R Divide </vt:lpstr>
      <vt:lpstr>ACE Provides a Complete Package of “Hardware” </vt:lpstr>
      <vt:lpstr>People, Process,  and Technology</vt:lpstr>
      <vt:lpstr>Pilot a Simple Model First…</vt:lpstr>
      <vt:lpstr>…then Pilot more Complexity and More Data</vt:lpstr>
      <vt:lpstr>Ongoing Work</vt:lpstr>
      <vt:lpstr>Summary and Conclusion</vt:lpstr>
      <vt:lpstr>BACKUP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R2O2R with ACE: Architecture for Collaborative Evaluation</dc:title>
  <dc:creator>Lt-Hill</dc:creator>
  <cp:lastModifiedBy>Lt-Hill</cp:lastModifiedBy>
  <cp:revision>23</cp:revision>
  <dcterms:modified xsi:type="dcterms:W3CDTF">2022-06-09T03:03:03Z</dcterms:modified>
</cp:coreProperties>
</file>