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  <p:sldMasterId id="2147483840" r:id="rId2"/>
    <p:sldMasterId id="2147483852" r:id="rId3"/>
    <p:sldMasterId id="2147483816" r:id="rId4"/>
    <p:sldMasterId id="2147483792" r:id="rId5"/>
    <p:sldMasterId id="2147483804" r:id="rId6"/>
  </p:sldMasterIdLst>
  <p:notesMasterIdLst>
    <p:notesMasterId r:id="rId11"/>
  </p:notesMasterIdLst>
  <p:sldIdLst>
    <p:sldId id="285" r:id="rId7"/>
    <p:sldId id="279" r:id="rId8"/>
    <p:sldId id="284" r:id="rId9"/>
    <p:sldId id="286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855"/>
    <a:srgbClr val="968C83"/>
    <a:srgbClr val="F0B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8099ED-026E-AB83-44BF-843D0357ADF3}" v="235" dt="2021-11-05T15:14:38.560"/>
    <p1510:client id="{0DF2BF96-3E18-EDCE-17B3-0C84B44B7899}" v="183" dt="2021-10-22T15:35:48.651"/>
    <p1510:client id="{254AF253-262B-848A-C8E5-5EF7E6B0EA64}" v="295" dt="2022-02-24T20:20:58.755"/>
    <p1510:client id="{295D48E6-1033-8C86-1491-2EF75C7B9066}" v="1" dt="2022-01-28T21:07:17.976"/>
    <p1510:client id="{2AD22118-5E59-66C2-81F0-75A7769E2E26}" v="583" dt="2021-12-10T14:12:18.454"/>
    <p1510:client id="{450DA811-57D9-92DF-A85C-11BCA498DAAF}" v="145" dt="2022-01-21T14:46:30.776"/>
    <p1510:client id="{503A1325-6DCA-C096-F28B-E77F87C6D876}" v="1294" dt="2022-03-22T15:48:10.874"/>
    <p1510:client id="{545845E9-21FF-5647-DBD5-9A7B061C8430}" v="23" dt="2022-02-24T15:16:58.520"/>
    <p1510:client id="{54FADF44-0239-2CFB-BB2C-0ABB57C8093E}" v="165" dt="2022-01-20T18:10:30.229"/>
    <p1510:client id="{67F4D2C9-04E7-97E9-AAFC-AA558569FD4E}" v="7" dt="2022-03-24T14:00:35.763"/>
    <p1510:client id="{6A8D6938-CDB3-E26D-FEAB-4609C0B811EB}" v="29" dt="2021-10-22T15:26:35.579"/>
    <p1510:client id="{6B12B19F-60FE-0000-8299-4E1952872D54}" v="932" dt="2021-03-04T21:00:04.286"/>
    <p1510:client id="{78B4BB61-0222-32C9-2114-62CC5FC0025B}" v="105" dt="2022-01-14T13:33:47.662"/>
    <p1510:client id="{8F43A15B-3DB6-4F31-F6D6-F458667BF9E3}" v="919" dt="2022-03-24T14:16:56.964"/>
    <p1510:client id="{A2509F70-C179-FA04-4DFE-5E9E359AA994}" v="12" dt="2022-01-14T15:38:11.474"/>
    <p1510:client id="{A6A0ECE5-4634-92A3-A062-395191D33DEA}" v="96" dt="2022-01-28T15:39:09.083"/>
    <p1510:client id="{ABEB1DA4-E74E-0918-E7ED-3EFEDD8D894E}" v="6" dt="2022-03-22T15:47:23.976"/>
    <p1510:client id="{B53851CF-3BAE-AC71-1060-49EA879B1C49}" v="5" dt="2022-01-28T14:52:16.697"/>
    <p1510:client id="{B6A27228-85A7-EC34-94EA-29B2BD58AC71}" v="461" dt="2020-04-27T05:12:49.969"/>
    <p1510:client id="{C55EE84F-643F-D631-DF93-13785285971E}" v="96" dt="2022-03-11T19:25:19.769"/>
    <p1510:client id="{CAAB5603-23E0-5285-1791-60A8265A17D1}" v="69" dt="2022-03-04T18:18:21.744"/>
    <p1510:client id="{CFBE16AB-EC18-0F94-24B4-7B63D338311E}" v="21" dt="2022-01-28T20:09:41.951"/>
    <p1510:client id="{DF652D63-3840-1535-7E8A-1BC1D1026A29}" v="3707" dt="2021-06-29T01:58:20.752"/>
    <p1510:client id="{E63B7319-47B6-1017-BD1F-5FB852114A0B}" v="1465" dt="2022-02-23T17:52:49.656"/>
    <p1510:client id="{E9C0EE70-7612-AA66-82F0-36F324E32776}" v="2" dt="2021-03-04T21:16:36.410"/>
    <p1510:client id="{E9ECF265-6876-5F62-809A-80F9AAF56D4C}" v="758" dt="2021-10-29T14:02:22.168"/>
    <p1510:client id="{EAD4A06E-8E54-D419-CF9B-5C5AA13E9E07}" v="149" dt="2022-01-14T13:59:24.584"/>
    <p1510:client id="{F140FA62-11DE-6970-CE97-A9CEE308EF7A}" v="36" dt="2022-01-28T21:05:18.184"/>
    <p1510:client id="{F27C6FA3-236C-90EF-B095-A8B88A7CC8AE}" v="581" dt="2022-01-07T14:56:09.552"/>
    <p1510:client id="{F5093D43-A641-D8AF-CA94-07E38366EB68}" v="30" dt="2022-01-07T17:46:47.610"/>
    <p1510:client id="{F64494B8-9993-8247-0B4C-92F226A0B3E6}" v="33" dt="2022-03-22T15:50:01.950"/>
    <p1510:client id="{FA01EE55-2794-77D4-7AEE-3703CC4B7CDF}" v="378" dt="2022-01-14T20:37:23.139"/>
    <p1510:client id="{FD709656-B101-BF72-F688-72B701B705E9}" v="18" dt="2022-03-21T18:02:12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9"/>
    <p:restoredTop sz="94648"/>
  </p:normalViewPr>
  <p:slideViewPr>
    <p:cSldViewPr snapToGrid="0">
      <p:cViewPr varScale="1">
        <p:scale>
          <a:sx n="156" d="100"/>
          <a:sy n="156" d="100"/>
        </p:scale>
        <p:origin x="48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737E2-46FD-3742-BC67-55F5354BD562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D1FDB-CE02-974B-9AB1-974DAEB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1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4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4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3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8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42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32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5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0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3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0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91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04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61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60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3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2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70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08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27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9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65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25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73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47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56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6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8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93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4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0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42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0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1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4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0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53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08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4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94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13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8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95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5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46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152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67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79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1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31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26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9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3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9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5CA2-2353-1947-B0FF-946C82441B87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7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7EA2-E7AE-F84D-BFF6-8063478EE14B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09EAD-C038-024B-B91F-CE14DFDAF5B0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5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79B85-2BE0-6E4A-B7DE-5D7B9AFCFAE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1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77CA9-9527-8A44-8BFB-95874792BD15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E0E3-2968-B14E-8902-64BA2B69C965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4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01" y="811638"/>
            <a:ext cx="4885204" cy="99417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rgbClr val="F0B3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Quantification for Data-Driven </a:t>
            </a:r>
            <a:br>
              <a:rPr lang="en-US" sz="2800" b="1" dirty="0">
                <a:solidFill>
                  <a:srgbClr val="F0B31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F0B3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Weather Modeling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AAA2311-5C92-AB4A-B7F0-75AE74E7C00E}"/>
              </a:ext>
            </a:extLst>
          </p:cNvPr>
          <p:cNvSpPr txBox="1">
            <a:spLocks/>
          </p:cNvSpPr>
          <p:nvPr/>
        </p:nvSpPr>
        <p:spPr>
          <a:xfrm>
            <a:off x="528397" y="2459442"/>
            <a:ext cx="3985907" cy="10449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Piyush M. Mehta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Assistant Professor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J. Wayne and Kathy Richards Faculty Fellow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Director: ASSIST (Astrodynamics, Space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ScIence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and Space Technology) Lab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black, yellow, table, plate&#10;&#10;Description automatically generated">
            <a:extLst>
              <a:ext uri="{FF2B5EF4-FFF2-40B4-BE49-F238E27FC236}">
                <a16:creationId xmlns:a16="http://schemas.microsoft.com/office/drawing/2014/main" id="{716636B6-6BEB-DC4C-A371-416BB2A11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" r="3758"/>
          <a:stretch/>
        </p:blipFill>
        <p:spPr>
          <a:xfrm>
            <a:off x="5062605" y="-1"/>
            <a:ext cx="4081395" cy="4241204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EDA3D0F-1C1A-3040-B031-35BDE4C6EB37}"/>
              </a:ext>
            </a:extLst>
          </p:cNvPr>
          <p:cNvSpPr txBox="1">
            <a:spLocks/>
          </p:cNvSpPr>
          <p:nvPr/>
        </p:nvSpPr>
        <p:spPr>
          <a:xfrm>
            <a:off x="525769" y="3753358"/>
            <a:ext cx="3985907" cy="286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CCMC Workshop, Lunch Discussion Panel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4"/>
    </mc:Choice>
    <mc:Fallback xmlns="">
      <p:transition spd="slow" advTm="893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CC6A-F74A-4B99-A342-AA213FF9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7124"/>
            <a:ext cx="7886700" cy="59940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2855"/>
                </a:solidFill>
                <a:latin typeface="Arial"/>
                <a:cs typeface="Arial"/>
              </a:rPr>
              <a:t>Uncertainty Quantification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AD70-82A1-40A9-B92A-BD0587BB1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34" y="716531"/>
            <a:ext cx="8336277" cy="33911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solidFill>
                  <a:srgbClr val="002855"/>
                </a:solidFill>
                <a:latin typeface="Arial"/>
                <a:cs typeface="Arial"/>
              </a:rPr>
              <a:t>All models are inherently limited</a:t>
            </a:r>
          </a:p>
          <a:p>
            <a:pPr lvl="1"/>
            <a:r>
              <a:rPr lang="en-US" sz="1200" dirty="0">
                <a:solidFill>
                  <a:srgbClr val="002855"/>
                </a:solidFill>
                <a:latin typeface="Arial"/>
                <a:cs typeface="Arial"/>
              </a:rPr>
              <a:t>Physics-based: Incomplete physics, parameterization, high-dimensional</a:t>
            </a:r>
          </a:p>
          <a:p>
            <a:pPr lvl="1"/>
            <a:r>
              <a:rPr lang="en-US" sz="1200" dirty="0">
                <a:solidFill>
                  <a:srgbClr val="002855"/>
                </a:solidFill>
                <a:latin typeface="Arial"/>
                <a:cs typeface="Arial"/>
              </a:rPr>
              <a:t>Empirical: data with limited </a:t>
            </a:r>
            <a:r>
              <a:rPr lang="en-US" sz="1200" dirty="0" err="1">
                <a:solidFill>
                  <a:srgbClr val="002855"/>
                </a:solidFill>
                <a:latin typeface="Arial"/>
                <a:cs typeface="Arial"/>
              </a:rPr>
              <a:t>spatio</a:t>
            </a:r>
            <a:r>
              <a:rPr lang="en-US" sz="1200" dirty="0">
                <a:solidFill>
                  <a:srgbClr val="002855"/>
                </a:solidFill>
                <a:latin typeface="Arial"/>
                <a:cs typeface="Arial"/>
              </a:rPr>
              <a:t>-temporal resolution, data quality and fidelity, parameterization</a:t>
            </a:r>
          </a:p>
          <a:p>
            <a:r>
              <a:rPr lang="en-US" sz="1600" dirty="0">
                <a:solidFill>
                  <a:srgbClr val="002855"/>
                </a:solidFill>
                <a:latin typeface="Arial"/>
                <a:cs typeface="Arial"/>
              </a:rPr>
              <a:t>Data-Driven modeling received a new boost with contemporary ML developments</a:t>
            </a:r>
          </a:p>
          <a:p>
            <a:r>
              <a:rPr lang="en-US" sz="1600" dirty="0">
                <a:solidFill>
                  <a:srgbClr val="002855"/>
                </a:solidFill>
                <a:latin typeface="Arial"/>
                <a:ea typeface="Calibri" panose="020F0502020204030204"/>
                <a:cs typeface="Arial"/>
              </a:rPr>
              <a:t>Sources of uncertainty</a:t>
            </a:r>
          </a:p>
          <a:p>
            <a:pPr lvl="1"/>
            <a:r>
              <a:rPr lang="en-US" sz="1200" dirty="0">
                <a:solidFill>
                  <a:srgbClr val="002855"/>
                </a:solidFill>
                <a:latin typeface="Arial"/>
                <a:ea typeface="Calibri" panose="020F0502020204030204"/>
                <a:cs typeface="Arial"/>
              </a:rPr>
              <a:t>Aleatoric – inherent data randomness</a:t>
            </a:r>
          </a:p>
          <a:p>
            <a:pPr lvl="1"/>
            <a:r>
              <a:rPr lang="en-US" sz="1200" dirty="0">
                <a:solidFill>
                  <a:srgbClr val="002855"/>
                </a:solidFill>
                <a:latin typeface="Arial"/>
                <a:ea typeface="Calibri" panose="020F0502020204030204"/>
                <a:cs typeface="Arial"/>
              </a:rPr>
              <a:t>Epistemic – model uncertainty</a:t>
            </a:r>
          </a:p>
          <a:p>
            <a:r>
              <a:rPr lang="en-US" sz="1600" dirty="0">
                <a:solidFill>
                  <a:srgbClr val="002855"/>
                </a:solidFill>
                <a:latin typeface="Arial"/>
                <a:ea typeface="Calibri" panose="020F0502020204030204"/>
                <a:cs typeface="Arial"/>
              </a:rPr>
              <a:t>Uncertainty quantification is crucial for decision-making</a:t>
            </a:r>
          </a:p>
          <a:p>
            <a:pPr lvl="1"/>
            <a:r>
              <a:rPr lang="en-US" sz="1200" dirty="0">
                <a:solidFill>
                  <a:srgbClr val="002855"/>
                </a:solidFill>
                <a:latin typeface="Arial"/>
                <a:ea typeface="Calibri" panose="020F0502020204030204"/>
                <a:cs typeface="Arial"/>
              </a:rPr>
              <a:t>Demonstrated uncertainty quantification techniques for various approaches to data-driven modeling</a:t>
            </a:r>
          </a:p>
          <a:p>
            <a:endParaRPr lang="en-US" sz="1600" dirty="0">
              <a:solidFill>
                <a:srgbClr val="002855"/>
              </a:solidFill>
              <a:latin typeface="Arial"/>
              <a:ea typeface="Calibri" panose="020F0502020204030204"/>
              <a:cs typeface="Arial"/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1253F4D-9F42-8D92-C046-4D100CE29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750" y="3355620"/>
            <a:ext cx="4052170" cy="17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9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48"/>
    </mc:Choice>
    <mc:Fallback xmlns="">
      <p:transition spd="slow" advTm="30948"/>
    </mc:Fallback>
  </mc:AlternateContent>
  <p:extLst>
    <p:ext uri="{E180D4A7-C9FB-4DFB-919C-405C955672EB}">
      <p14:showEvtLst xmlns:p14="http://schemas.microsoft.com/office/powerpoint/2010/main">
        <p14:playEvt time="16" objId="7"/>
        <p14:stopEvt time="30948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CC6A-F74A-4B99-A342-AA213FF9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34" y="110096"/>
            <a:ext cx="8110616" cy="73431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855"/>
                </a:solidFill>
                <a:latin typeface="Arial"/>
                <a:cs typeface="Arial"/>
              </a:rPr>
              <a:t>Data-Driven Thermosphere Modeling with Uncertainty Quantification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AD70-82A1-40A9-B92A-BD0587BB1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" y="844414"/>
            <a:ext cx="5848727" cy="41032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solidFill>
                  <a:srgbClr val="002855"/>
                </a:solidFill>
                <a:latin typeface="Arial"/>
                <a:cs typeface="Arial"/>
              </a:rPr>
              <a:t>HASDM-ML (Licata et. al., Space Weather 2022)</a:t>
            </a:r>
          </a:p>
          <a:p>
            <a:pPr lvl="1"/>
            <a:r>
              <a:rPr lang="en-US" sz="1000" dirty="0">
                <a:solidFill>
                  <a:srgbClr val="002855"/>
                </a:solidFill>
                <a:latin typeface="Arial"/>
                <a:cs typeface="Arial"/>
              </a:rPr>
              <a:t>Based on 20-years of 3D HASDM data cubes (SET HASDM Database – </a:t>
            </a:r>
            <a:r>
              <a:rPr lang="en-US" sz="1000" dirty="0" err="1">
                <a:solidFill>
                  <a:srgbClr val="002855"/>
                </a:solidFill>
                <a:latin typeface="Arial"/>
                <a:cs typeface="Arial"/>
              </a:rPr>
              <a:t>SwX</a:t>
            </a:r>
            <a:r>
              <a:rPr lang="en-US" sz="1000" dirty="0">
                <a:solidFill>
                  <a:srgbClr val="002855"/>
                </a:solidFill>
                <a:latin typeface="Arial"/>
                <a:cs typeface="Arial"/>
              </a:rPr>
              <a:t>, 2021)</a:t>
            </a:r>
          </a:p>
          <a:p>
            <a:pPr lvl="1"/>
            <a:r>
              <a:rPr lang="en-US" sz="1000" dirty="0">
                <a:solidFill>
                  <a:srgbClr val="002855"/>
                </a:solidFill>
                <a:latin typeface="Arial"/>
                <a:cs typeface="Arial"/>
              </a:rPr>
              <a:t>Nonlinear model and provides Robust &amp; Reliable (R&amp;R) uncertainty estimates</a:t>
            </a:r>
          </a:p>
          <a:p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CHAMP-ML (Licata and Mehta, Nature Scientific Reports, 2021)</a:t>
            </a:r>
          </a:p>
          <a:p>
            <a:pPr lvl="1"/>
            <a:r>
              <a:rPr lang="en-US" sz="1000" dirty="0">
                <a:solidFill>
                  <a:srgbClr val="002855"/>
                </a:solidFill>
                <a:latin typeface="Arial"/>
                <a:cs typeface="Arial"/>
              </a:rPr>
              <a:t>Demonstration of global model development with localized in-situ CHAMP densities</a:t>
            </a:r>
          </a:p>
          <a:p>
            <a:pPr lvl="1"/>
            <a:r>
              <a:rPr lang="en-US" sz="1000" dirty="0">
                <a:solidFill>
                  <a:srgbClr val="002855"/>
                </a:solidFill>
                <a:latin typeface="Arial"/>
                <a:cs typeface="Arial"/>
              </a:rPr>
              <a:t>Nonlinear model with R&amp;R uncertainty estimates</a:t>
            </a:r>
          </a:p>
          <a:p>
            <a:pPr lvl="1"/>
            <a:r>
              <a:rPr lang="en-US" sz="1000" dirty="0">
                <a:solidFill>
                  <a:srgbClr val="002855"/>
                </a:solidFill>
                <a:latin typeface="Arial"/>
                <a:cs typeface="Arial"/>
              </a:rPr>
              <a:t>Ideal for global investigation of small-scale variations</a:t>
            </a:r>
          </a:p>
          <a:p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MSIS-UQ (EGU 2022)</a:t>
            </a:r>
          </a:p>
          <a:p>
            <a:pPr lvl="1"/>
            <a:r>
              <a:rPr lang="en-US" sz="1000" dirty="0">
                <a:solidFill>
                  <a:srgbClr val="002855"/>
                </a:solidFill>
                <a:latin typeface="Arial"/>
                <a:cs typeface="Arial"/>
              </a:rPr>
              <a:t>Based on the methodology of EXTEMPLAR (Weimer et. al., 2016, 2020): Estimation of MSIS 2.0 exospheric temperatures using CHAMP/GRACE/Swarm densities</a:t>
            </a:r>
          </a:p>
          <a:p>
            <a:pPr lvl="1"/>
            <a:r>
              <a:rPr lang="en-US" sz="1000" dirty="0">
                <a:solidFill>
                  <a:srgbClr val="002855"/>
                </a:solidFill>
                <a:latin typeface="Arial"/>
                <a:cs typeface="Arial"/>
              </a:rPr>
              <a:t>Does not use EXTEMPLAR grid, nonlinear global model for exospheric temperature using localized measurements improves model resolution, and provides R&amp;R uncertainty </a:t>
            </a:r>
          </a:p>
          <a:p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How do we measure Robustness and Reliability</a:t>
            </a:r>
          </a:p>
          <a:p>
            <a:pPr marL="457200" lvl="1" indent="0">
              <a:buNone/>
            </a:pPr>
            <a:endParaRPr lang="en-US" sz="600" dirty="0">
              <a:solidFill>
                <a:srgbClr val="002855"/>
              </a:solidFill>
              <a:latin typeface="Arial"/>
              <a:ea typeface="Calibri" panose="020F0502020204030204"/>
              <a:cs typeface="Arial"/>
            </a:endParaRPr>
          </a:p>
        </p:txBody>
      </p:sp>
      <p:pic>
        <p:nvPicPr>
          <p:cNvPr id="7" name="Picture 6" descr="A picture containing text, clock, orange&#10;&#10;Description automatically generated">
            <a:extLst>
              <a:ext uri="{FF2B5EF4-FFF2-40B4-BE49-F238E27FC236}">
                <a16:creationId xmlns:a16="http://schemas.microsoft.com/office/drawing/2014/main" id="{BADDDE3C-8157-FF47-82A2-26F2D790C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35" y="3825895"/>
            <a:ext cx="3269581" cy="4731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24220A-A07C-3C4E-B3EC-249F75ED5D81}"/>
              </a:ext>
            </a:extLst>
          </p:cNvPr>
          <p:cNvSpPr txBox="1"/>
          <p:nvPr/>
        </p:nvSpPr>
        <p:spPr>
          <a:xfrm>
            <a:off x="5123449" y="578018"/>
            <a:ext cx="1502339" cy="3156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Original Dataset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7CC78C-31CC-8C49-BE3A-AFEC7EC19E79}"/>
              </a:ext>
            </a:extLst>
          </p:cNvPr>
          <p:cNvGrpSpPr/>
          <p:nvPr/>
        </p:nvGrpSpPr>
        <p:grpSpPr>
          <a:xfrm>
            <a:off x="6058781" y="2175701"/>
            <a:ext cx="2749848" cy="2159012"/>
            <a:chOff x="4388519" y="902444"/>
            <a:chExt cx="4593434" cy="3202349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C00B2CF6-8D50-A342-8C0E-8D15467E27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0" t="12400" r="1600" b="1600"/>
            <a:stretch/>
          </p:blipFill>
          <p:spPr>
            <a:xfrm>
              <a:off x="4388519" y="902444"/>
              <a:ext cx="4593434" cy="1617243"/>
            </a:xfrm>
            <a:prstGeom prst="rect">
              <a:avLst/>
            </a:prstGeom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5D738C9F-69FF-D04C-9052-08FCEB453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40" t="12400" r="1760" b="4800"/>
            <a:stretch/>
          </p:blipFill>
          <p:spPr>
            <a:xfrm>
              <a:off x="4388519" y="2547709"/>
              <a:ext cx="4585899" cy="1557084"/>
            </a:xfrm>
            <a:prstGeom prst="rect">
              <a:avLst/>
            </a:prstGeom>
          </p:spPr>
        </p:pic>
      </p:grpSp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ED1FB5F3-FFCC-8445-8BFD-FB6C58129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417" y="523379"/>
            <a:ext cx="2888701" cy="15346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78383B-F117-0F41-B1D4-D1391A542802}"/>
              </a:ext>
            </a:extLst>
          </p:cNvPr>
          <p:cNvSpPr txBox="1"/>
          <p:nvPr/>
        </p:nvSpPr>
        <p:spPr>
          <a:xfrm>
            <a:off x="8294918" y="3090449"/>
            <a:ext cx="784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CHAMP-ML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10113F-56EA-044D-8BA5-8D177659A7BF}"/>
              </a:ext>
            </a:extLst>
          </p:cNvPr>
          <p:cNvSpPr txBox="1"/>
          <p:nvPr/>
        </p:nvSpPr>
        <p:spPr>
          <a:xfrm>
            <a:off x="8294918" y="1372243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HASDM-ML</a:t>
            </a:r>
          </a:p>
        </p:txBody>
      </p:sp>
    </p:spTree>
    <p:extLst>
      <p:ext uri="{BB962C8B-B14F-4D97-AF65-F5344CB8AC3E}">
        <p14:creationId xmlns:p14="http://schemas.microsoft.com/office/powerpoint/2010/main" val="421807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33"/>
    </mc:Choice>
    <mc:Fallback xmlns="">
      <p:transition spd="slow" advTm="417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CC6A-F74A-4B99-A342-AA213FF9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28610" cy="73431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2855"/>
                </a:solidFill>
                <a:latin typeface="Arial"/>
                <a:cs typeface="Arial"/>
              </a:rPr>
              <a:t>Model Performance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AD70-82A1-40A9-B92A-BD0587BB1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55" y="702083"/>
            <a:ext cx="5466444" cy="41032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solidFill>
                  <a:srgbClr val="002855"/>
                </a:solidFill>
                <a:latin typeface="Arial"/>
                <a:ea typeface="Calibri" panose="020F0502020204030204"/>
                <a:cs typeface="Arial"/>
              </a:rPr>
              <a:t>Test set performance (for respective datasets)</a:t>
            </a:r>
          </a:p>
          <a:p>
            <a:pPr lvl="1"/>
            <a:r>
              <a:rPr lang="en-US" sz="1400" dirty="0">
                <a:solidFill>
                  <a:srgbClr val="002855"/>
                </a:solidFill>
                <a:latin typeface="Arial"/>
                <a:ea typeface="Calibri" panose="020F0502020204030204"/>
                <a:cs typeface="Arial"/>
              </a:rPr>
              <a:t>HASDM-ML</a:t>
            </a:r>
          </a:p>
          <a:p>
            <a:pPr lvl="2"/>
            <a:r>
              <a:rPr lang="en-US" sz="1200" dirty="0">
                <a:solidFill>
                  <a:srgbClr val="002855"/>
                </a:solidFill>
                <a:latin typeface="Arial"/>
                <a:ea typeface="Calibri" panose="020F0502020204030204"/>
                <a:cs typeface="Arial"/>
              </a:rPr>
              <a:t>Mean absolute error: 10.69%</a:t>
            </a:r>
          </a:p>
          <a:p>
            <a:pPr lvl="2"/>
            <a:r>
              <a:rPr lang="en-US" sz="1200" dirty="0">
                <a:solidFill>
                  <a:srgbClr val="002855"/>
                </a:solidFill>
                <a:latin typeface="Arial"/>
                <a:ea typeface="Calibri" panose="020F0502020204030204"/>
                <a:cs typeface="Arial"/>
              </a:rPr>
              <a:t>Calibration error: 1.76%</a:t>
            </a:r>
          </a:p>
          <a:p>
            <a:pPr lvl="1"/>
            <a:endParaRPr lang="en-US" sz="1000" dirty="0">
              <a:solidFill>
                <a:srgbClr val="002855"/>
              </a:solidFill>
              <a:latin typeface="Arial"/>
              <a:ea typeface="Calibri" panose="020F0502020204030204"/>
              <a:cs typeface="Arial"/>
            </a:endParaRPr>
          </a:p>
          <a:p>
            <a:pPr lvl="1"/>
            <a:r>
              <a:rPr lang="en-US" sz="1400" dirty="0">
                <a:solidFill>
                  <a:srgbClr val="002855"/>
                </a:solidFill>
                <a:latin typeface="Arial"/>
                <a:ea typeface="Calibri" panose="020F0502020204030204"/>
                <a:cs typeface="Arial"/>
              </a:rPr>
              <a:t>CHAML-ML</a:t>
            </a:r>
          </a:p>
          <a:p>
            <a:pPr lvl="2"/>
            <a:r>
              <a:rPr lang="en-US" sz="1200" dirty="0">
                <a:solidFill>
                  <a:srgbClr val="002855"/>
                </a:solidFill>
                <a:latin typeface="Arial"/>
                <a:ea typeface="Calibri" panose="020F0502020204030204"/>
                <a:cs typeface="Arial"/>
              </a:rPr>
              <a:t>Mean absolute error: 11.66%</a:t>
            </a:r>
          </a:p>
          <a:p>
            <a:pPr lvl="2"/>
            <a:r>
              <a:rPr lang="en-US" sz="1200" dirty="0">
                <a:solidFill>
                  <a:srgbClr val="002855"/>
                </a:solidFill>
                <a:latin typeface="Arial"/>
                <a:ea typeface="Calibri" panose="020F0502020204030204"/>
                <a:cs typeface="Arial"/>
              </a:rPr>
              <a:t>Calibration error: 1.22%</a:t>
            </a:r>
          </a:p>
          <a:p>
            <a:pPr marL="914400" lvl="2" indent="0">
              <a:buNone/>
            </a:pPr>
            <a:endParaRPr lang="en-US" sz="1200" dirty="0">
              <a:solidFill>
                <a:srgbClr val="002855"/>
              </a:solidFill>
              <a:latin typeface="Arial"/>
              <a:ea typeface="Calibri" panose="020F0502020204030204"/>
              <a:cs typeface="Arial"/>
            </a:endParaRPr>
          </a:p>
          <a:p>
            <a:pPr lvl="1"/>
            <a:r>
              <a:rPr lang="en-US" sz="1400" dirty="0">
                <a:solidFill>
                  <a:srgbClr val="002855"/>
                </a:solidFill>
                <a:latin typeface="Arial"/>
                <a:ea typeface="Calibri" panose="020F0502020204030204"/>
                <a:cs typeface="Arial"/>
              </a:rPr>
              <a:t>MSIS-UQ: Relative difference between models and satellite estimates on independent test set</a:t>
            </a:r>
          </a:p>
          <a:p>
            <a:pPr lvl="2"/>
            <a:r>
              <a:rPr lang="en-US" sz="1200" dirty="0">
                <a:solidFill>
                  <a:srgbClr val="002855"/>
                </a:solidFill>
                <a:latin typeface="Arial"/>
                <a:ea typeface="Calibri" panose="020F0502020204030204"/>
                <a:cs typeface="Arial"/>
              </a:rPr>
              <a:t>NRLMSIS 2.0: 45.86%</a:t>
            </a:r>
          </a:p>
          <a:p>
            <a:pPr lvl="2"/>
            <a:r>
              <a:rPr lang="en-US" sz="1200" dirty="0">
                <a:solidFill>
                  <a:srgbClr val="002855"/>
                </a:solidFill>
                <a:latin typeface="Arial"/>
                <a:ea typeface="Calibri" panose="020F0502020204030204"/>
                <a:cs typeface="Arial"/>
              </a:rPr>
              <a:t>HASDM:          31.79%</a:t>
            </a:r>
          </a:p>
          <a:p>
            <a:pPr lvl="2"/>
            <a:r>
              <a:rPr lang="en-US" sz="1200" dirty="0">
                <a:solidFill>
                  <a:srgbClr val="002855"/>
                </a:solidFill>
                <a:latin typeface="Arial"/>
                <a:ea typeface="Calibri" panose="020F0502020204030204"/>
                <a:cs typeface="Arial"/>
              </a:rPr>
              <a:t>MSIS-UQ:        20.50%      (4.22% calibration error)</a:t>
            </a:r>
          </a:p>
          <a:p>
            <a:endParaRPr lang="en-US" sz="1400" dirty="0">
              <a:solidFill>
                <a:srgbClr val="002855"/>
              </a:solidFill>
              <a:latin typeface="Arial"/>
              <a:ea typeface="Calibri" panose="020F0502020204030204"/>
              <a:cs typeface="Arial"/>
            </a:endParaRPr>
          </a:p>
        </p:txBody>
      </p:sp>
      <p:pic>
        <p:nvPicPr>
          <p:cNvPr id="10" name="Picture 4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10BF39F0-365D-0540-AE90-0BFC723C3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554" y="74951"/>
            <a:ext cx="3484445" cy="41829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961358-6CD5-104C-847D-8AECA3E2F843}"/>
              </a:ext>
            </a:extLst>
          </p:cNvPr>
          <p:cNvSpPr txBox="1"/>
          <p:nvPr/>
        </p:nvSpPr>
        <p:spPr>
          <a:xfrm>
            <a:off x="5169301" y="1551858"/>
            <a:ext cx="651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MSIS-UQ</a:t>
            </a:r>
          </a:p>
        </p:txBody>
      </p:sp>
    </p:spTree>
    <p:extLst>
      <p:ext uri="{BB962C8B-B14F-4D97-AF65-F5344CB8AC3E}">
        <p14:creationId xmlns:p14="http://schemas.microsoft.com/office/powerpoint/2010/main" val="288621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84"/>
    </mc:Choice>
    <mc:Fallback xmlns="">
      <p:transition spd="slow" advTm="25484"/>
    </mc:Fallback>
  </mc:AlternateContent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WVUBrand.thmx</Template>
  <TotalTime>6159</TotalTime>
  <Words>333</Words>
  <Application>Microsoft Macintosh PowerPoint</Application>
  <PresentationFormat>On-screen Show (16:9)</PresentationFormat>
  <Paragraphs>50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1_Custom Design</vt:lpstr>
      <vt:lpstr>5_Custom Design</vt:lpstr>
      <vt:lpstr>2_Custom Design</vt:lpstr>
      <vt:lpstr>Custom Design</vt:lpstr>
      <vt:lpstr>3_Custom Design</vt:lpstr>
      <vt:lpstr>4_Custom Design</vt:lpstr>
      <vt:lpstr>Uncertainty Quantification for Data-Driven  Space Weather Modeling</vt:lpstr>
      <vt:lpstr>Uncertainty Quantification</vt:lpstr>
      <vt:lpstr>Data-Driven Thermosphere Modeling with Uncertainty Quantification</vt:lpstr>
      <vt:lpstr>Model Performance</vt:lpstr>
    </vt:vector>
  </TitlesOfParts>
  <Manager/>
  <Company>West Virginia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 Schwer</dc:creator>
  <cp:keywords/>
  <dc:description/>
  <cp:lastModifiedBy>Piyush Mehta</cp:lastModifiedBy>
  <cp:revision>61</cp:revision>
  <cp:lastPrinted>2011-03-15T19:57:48Z</cp:lastPrinted>
  <dcterms:created xsi:type="dcterms:W3CDTF">2011-03-24T20:59:43Z</dcterms:created>
  <dcterms:modified xsi:type="dcterms:W3CDTF">2022-06-08T20:18:53Z</dcterms:modified>
  <cp:category/>
</cp:coreProperties>
</file>