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Raleway"/>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gfZXCtOLNrQB0swqcBgW9EAnNx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font" Target="fonts/Raleway-regular.fntdata"/><Relationship Id="rId14" Type="http://schemas.openxmlformats.org/officeDocument/2006/relationships/slide" Target="slides/slide9.xml"/><Relationship Id="rId17" Type="http://schemas.openxmlformats.org/officeDocument/2006/relationships/font" Target="fonts/Raleway-italic.fntdata"/><Relationship Id="rId16" Type="http://schemas.openxmlformats.org/officeDocument/2006/relationships/font" Target="fonts/Raleway-bold.fntdata"/><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Raleway-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 was asked to talk about modeling Solar Energetic Particles in the near earth environment so this talk is not focused on predicting when an SEP will occur like was discussed earlier in the week. Now were more interested in what is actually observed at Earth and what impact has on satellite operations.   </a:t>
            </a:r>
            <a:endParaRPr/>
          </a:p>
        </p:txBody>
      </p:sp>
      <p:sp>
        <p:nvSpPr>
          <p:cNvPr id="99" name="Google Shape;9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describing SEPs at earth we’ve been working on a new model called the solar particle access model. Its an empirically derived data driven model for mapping solar particle flux throughout the magnetosphere and we’ve specifically developed this for satellite anomaly monitoring and attribution.</a:t>
            </a:r>
            <a:endParaRPr/>
          </a:p>
        </p:txBody>
      </p:sp>
      <p:sp>
        <p:nvSpPr>
          <p:cNvPr id="111" name="Google Shape;11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satellite operations, we don’t just need to know when an SEP event occurs but also where and what is the impact. Out at geosynchronous orbit, satellites will be completely engulfed by the SEP. But at lower altitudes its very different. Over the polar cap region ions funnel straight down as shown in this top schematic. But at low latitudes the ions will be deflected. That means that polar orbiting satellites in low or medium Earth orbit will go in and out of the high flux region as they go around the Earth. So if you want to monitor the the threat during one of these SEP events, you need to know where your satellite is relative to these access regions. That’s not a simple because we don’t have global measurements of ions everywhere. And those access regions move as the magnetic field is distorted by the solar wind.</a:t>
            </a:r>
            <a:endParaRPr/>
          </a:p>
        </p:txBody>
      </p:sp>
      <p:sp>
        <p:nvSpPr>
          <p:cNvPr id="126" name="Google Shape;12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some models already developed but they have some issues that limit their utility for understanding impacts to satellites. We heard about the physics based models, like NAIRAS earlier where you actually trace particle orbits to find access regions. There’s also some simple statistical models where you look at a large number of events and define where the boundary is and how it varies with indices such as Dst.  The issue with many of these is that they capture the average behavior but don’t to capture the high variability observed during individual events. One practical problem, is that they just aren’t accessible in real time to satellite operators which is why weve developed SPAM</a:t>
            </a:r>
            <a:endParaRPr/>
          </a:p>
        </p:txBody>
      </p:sp>
      <p:sp>
        <p:nvSpPr>
          <p:cNvPr id="142" name="Google Shape;14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SPAM is different because we use real time measurements of ion flux to tell us exactly where these boundaries are. So there’s no guess work. We use measurements from the POES/MetOp satellites that are all in low altitude polar orbits so every time a POES satellite goes through this region we know exactly where the boundary is and what the flux is. The challenge is, to figure out how to map from a single pass from one POES satellites through this cutoff region, first out to all magnetic local times and then out to all altitudes and then to the full range of ion species. To do that weve looked at 25 years of SEP events and come up with functional forms to describe that mapping. </a:t>
            </a:r>
            <a:endParaRPr/>
          </a:p>
        </p:txBody>
      </p:sp>
      <p:sp>
        <p:nvSpPr>
          <p:cNvPr id="159" name="Google Shape;15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first thing we do is to simplify what’s observed at POES by fitting it to a function like in this example here on the right. The blue trace is proton flux observed at POES with high fluxes at large L or high latitudes that decreases as the satellite moves equatorward. And we fit it to a Weibull function that has 3 parameters. Then we just have to figure out how those parameters change as you move around in local time, altitude, and out to othe ion species.</a:t>
            </a:r>
            <a:endParaRPr/>
          </a:p>
        </p:txBody>
      </p:sp>
      <p:sp>
        <p:nvSpPr>
          <p:cNvPr id="168" name="Google Shape;16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 don’t have time to go into all the details</a:t>
            </a:r>
            <a:endParaRPr/>
          </a:p>
        </p:txBody>
      </p:sp>
      <p:sp>
        <p:nvSpPr>
          <p:cNvPr id="187" name="Google Shape;18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Finally, were making this whole thing available through an online application. The application allows users to choose there satellite from the NORAD catalog. It generates a trajectory, calculates the ion flux, the LET flux, and the single event upset rate along the orbit and then stores that for plotting and analysis. And it can be set to update in real time.</a:t>
            </a:r>
            <a:endParaRPr/>
          </a:p>
        </p:txBody>
      </p:sp>
      <p:sp>
        <p:nvSpPr>
          <p:cNvPr id="201" name="Google Shape;20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3" name="Google Shape;93;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 name="Shape 27"/>
        <p:cNvGrpSpPr/>
        <p:nvPr/>
      </p:nvGrpSpPr>
      <p:grpSpPr>
        <a:xfrm>
          <a:off x="0" y="0"/>
          <a:ext cx="0" cy="0"/>
          <a:chOff x="0" y="0"/>
          <a:chExt cx="0" cy="0"/>
        </a:xfrm>
      </p:grpSpPr>
      <p:sp>
        <p:nvSpPr>
          <p:cNvPr id="28" name="Google Shape;28;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0" name="Google Shape;30;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 name="Google Shape;3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1"/>
          <p:cNvSpPr/>
          <p:nvPr>
            <p:ph idx="2" type="pic"/>
          </p:nvPr>
        </p:nvSpPr>
        <p:spPr>
          <a:xfrm>
            <a:off x="5183188" y="987425"/>
            <a:ext cx="6172200" cy="4873625"/>
          </a:xfrm>
          <a:prstGeom prst="rect">
            <a:avLst/>
          </a:prstGeom>
          <a:noFill/>
          <a:ln>
            <a:noFill/>
          </a:ln>
        </p:spPr>
      </p:sp>
      <p:sp>
        <p:nvSpPr>
          <p:cNvPr id="68" name="Google Shape;68;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7" name="Google Shape;8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8" name="Google Shape;8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9" name="Google Shape;8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lt1"/>
                </a:solidFill>
                <a:latin typeface="Calibri"/>
                <a:ea typeface="Calibri"/>
                <a:cs typeface="Calibri"/>
                <a:sym typeface="Calibri"/>
              </a:defRPr>
            </a:lvl1pPr>
            <a:lvl2pPr indent="0" lvl="1" marL="0" marR="0" rtl="0" algn="r">
              <a:spcBef>
                <a:spcPts val="0"/>
              </a:spcBef>
              <a:buNone/>
              <a:defRPr b="0" sz="1200" u="none">
                <a:solidFill>
                  <a:schemeClr val="lt1"/>
                </a:solidFill>
                <a:latin typeface="Calibri"/>
                <a:ea typeface="Calibri"/>
                <a:cs typeface="Calibri"/>
                <a:sym typeface="Calibri"/>
              </a:defRPr>
            </a:lvl2pPr>
            <a:lvl3pPr indent="0" lvl="2" marL="0" marR="0" rtl="0" algn="r">
              <a:spcBef>
                <a:spcPts val="0"/>
              </a:spcBef>
              <a:buNone/>
              <a:defRPr b="0" sz="1200" u="none">
                <a:solidFill>
                  <a:schemeClr val="lt1"/>
                </a:solidFill>
                <a:latin typeface="Calibri"/>
                <a:ea typeface="Calibri"/>
                <a:cs typeface="Calibri"/>
                <a:sym typeface="Calibri"/>
              </a:defRPr>
            </a:lvl3pPr>
            <a:lvl4pPr indent="0" lvl="3" marL="0" marR="0" rtl="0" algn="r">
              <a:spcBef>
                <a:spcPts val="0"/>
              </a:spcBef>
              <a:buNone/>
              <a:defRPr b="0" sz="1200" u="none">
                <a:solidFill>
                  <a:schemeClr val="lt1"/>
                </a:solidFill>
                <a:latin typeface="Calibri"/>
                <a:ea typeface="Calibri"/>
                <a:cs typeface="Calibri"/>
                <a:sym typeface="Calibri"/>
              </a:defRPr>
            </a:lvl4pPr>
            <a:lvl5pPr indent="0" lvl="4" marL="0" marR="0" rtl="0" algn="r">
              <a:spcBef>
                <a:spcPts val="0"/>
              </a:spcBef>
              <a:buNone/>
              <a:defRPr b="0" sz="1200" u="none">
                <a:solidFill>
                  <a:schemeClr val="lt1"/>
                </a:solidFill>
                <a:latin typeface="Calibri"/>
                <a:ea typeface="Calibri"/>
                <a:cs typeface="Calibri"/>
                <a:sym typeface="Calibri"/>
              </a:defRPr>
            </a:lvl5pPr>
            <a:lvl6pPr indent="0" lvl="5" marL="0" marR="0" rtl="0" algn="r">
              <a:spcBef>
                <a:spcPts val="0"/>
              </a:spcBef>
              <a:buNone/>
              <a:defRPr b="0" sz="1200" u="none">
                <a:solidFill>
                  <a:schemeClr val="lt1"/>
                </a:solidFill>
                <a:latin typeface="Calibri"/>
                <a:ea typeface="Calibri"/>
                <a:cs typeface="Calibri"/>
                <a:sym typeface="Calibri"/>
              </a:defRPr>
            </a:lvl6pPr>
            <a:lvl7pPr indent="0" lvl="6" marL="0" marR="0" rtl="0" algn="r">
              <a:spcBef>
                <a:spcPts val="0"/>
              </a:spcBef>
              <a:buNone/>
              <a:defRPr b="0" sz="1200" u="none">
                <a:solidFill>
                  <a:schemeClr val="lt1"/>
                </a:solidFill>
                <a:latin typeface="Calibri"/>
                <a:ea typeface="Calibri"/>
                <a:cs typeface="Calibri"/>
                <a:sym typeface="Calibri"/>
              </a:defRPr>
            </a:lvl7pPr>
            <a:lvl8pPr indent="0" lvl="7" marL="0" marR="0" rtl="0" algn="r">
              <a:spcBef>
                <a:spcPts val="0"/>
              </a:spcBef>
              <a:buNone/>
              <a:defRPr b="0" sz="1200" u="none">
                <a:solidFill>
                  <a:schemeClr val="lt1"/>
                </a:solidFill>
                <a:latin typeface="Calibri"/>
                <a:ea typeface="Calibri"/>
                <a:cs typeface="Calibri"/>
                <a:sym typeface="Calibri"/>
              </a:defRPr>
            </a:lvl8pPr>
            <a:lvl9pPr indent="0" lvl="8" marL="0" marR="0" rtl="0" algn="r">
              <a:spcBef>
                <a:spcPts val="0"/>
              </a:spcBef>
              <a:buNone/>
              <a:defRPr b="0" sz="1200" u="non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satcat.spacehaz.com/" TargetMode="External"/><Relationship Id="rId4" Type="http://schemas.openxmlformats.org/officeDocument/2006/relationships/image" Target="../media/image12.png"/><Relationship Id="rId10" Type="http://schemas.openxmlformats.org/officeDocument/2006/relationships/image" Target="../media/image18.png"/><Relationship Id="rId9"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9.png"/><Relationship Id="rId7" Type="http://schemas.openxmlformats.org/officeDocument/2006/relationships/image" Target="../media/image4.png"/><Relationship Id="rId8"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1"/>
          <p:cNvSpPr/>
          <p:nvPr/>
        </p:nvSpPr>
        <p:spPr>
          <a:xfrm>
            <a:off x="5468548" y="0"/>
            <a:ext cx="6723452" cy="6858000"/>
          </a:xfrm>
          <a:prstGeom prst="rect">
            <a:avLst/>
          </a:prstGeom>
          <a:solidFill>
            <a:srgbClr val="BA87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2" name="Google Shape;102;p1"/>
          <p:cNvSpPr/>
          <p:nvPr/>
        </p:nvSpPr>
        <p:spPr>
          <a:xfrm>
            <a:off x="0" y="0"/>
            <a:ext cx="5468548" cy="6858000"/>
          </a:xfrm>
          <a:prstGeom prst="rect">
            <a:avLst/>
          </a:prstGeom>
          <a:solidFill>
            <a:srgbClr val="0E36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3" name="Google Shape;103;p1"/>
          <p:cNvSpPr txBox="1"/>
          <p:nvPr>
            <p:ph type="ctrTitle"/>
          </p:nvPr>
        </p:nvSpPr>
        <p:spPr>
          <a:xfrm>
            <a:off x="634276" y="803705"/>
            <a:ext cx="4208656" cy="303485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Calibri"/>
              <a:buNone/>
            </a:pPr>
            <a:r>
              <a:rPr lang="en-US" sz="4000">
                <a:solidFill>
                  <a:schemeClr val="lt1"/>
                </a:solidFill>
              </a:rPr>
              <a:t>SPAM: A New Tool for Monitoring Solar Energetic Particle Impacts to Satellite Operations</a:t>
            </a:r>
            <a:endParaRPr/>
          </a:p>
        </p:txBody>
      </p:sp>
      <p:sp>
        <p:nvSpPr>
          <p:cNvPr id="104" name="Google Shape;104;p1"/>
          <p:cNvSpPr txBox="1"/>
          <p:nvPr>
            <p:ph idx="1" type="subTitle"/>
          </p:nvPr>
        </p:nvSpPr>
        <p:spPr>
          <a:xfrm>
            <a:off x="638921" y="4013165"/>
            <a:ext cx="4516594" cy="220573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FFFFFF"/>
              </a:buClr>
              <a:buSzPts val="1600"/>
              <a:buNone/>
            </a:pPr>
            <a:r>
              <a:rPr lang="en-US" sz="1600">
                <a:solidFill>
                  <a:srgbClr val="FFFFFF"/>
                </a:solidFill>
                <a:latin typeface="Calibri"/>
                <a:ea typeface="Calibri"/>
                <a:cs typeface="Calibri"/>
                <a:sym typeface="Calibri"/>
              </a:rPr>
              <a:t>J.C. Green</a:t>
            </a:r>
            <a:endParaRPr/>
          </a:p>
          <a:p>
            <a:pPr indent="0" lvl="0" marL="0" rtl="0" algn="l">
              <a:lnSpc>
                <a:spcPct val="100000"/>
              </a:lnSpc>
              <a:spcBef>
                <a:spcPts val="0"/>
              </a:spcBef>
              <a:spcAft>
                <a:spcPts val="0"/>
              </a:spcAft>
              <a:buClr>
                <a:srgbClr val="FFFFFF"/>
              </a:buClr>
              <a:buSzPts val="1600"/>
              <a:buNone/>
            </a:pPr>
            <a:r>
              <a:rPr lang="en-US" sz="1600">
                <a:solidFill>
                  <a:srgbClr val="FFFFFF"/>
                </a:solidFill>
                <a:latin typeface="Calibri"/>
                <a:ea typeface="Calibri"/>
                <a:cs typeface="Calibri"/>
                <a:sym typeface="Calibri"/>
              </a:rPr>
              <a:t>Space Hazards Applications, LLC</a:t>
            </a:r>
            <a:endParaRPr/>
          </a:p>
          <a:p>
            <a:pPr indent="0" lvl="0" marL="0" rtl="0" algn="l">
              <a:lnSpc>
                <a:spcPct val="100000"/>
              </a:lnSpc>
              <a:spcBef>
                <a:spcPts val="0"/>
              </a:spcBef>
              <a:spcAft>
                <a:spcPts val="0"/>
              </a:spcAft>
              <a:buClr>
                <a:srgbClr val="FFFFFF"/>
              </a:buClr>
              <a:buSzPts val="1600"/>
              <a:buNone/>
            </a:pPr>
            <a:r>
              <a:rPr lang="en-US" sz="1600">
                <a:solidFill>
                  <a:srgbClr val="FFFFFF"/>
                </a:solidFill>
                <a:latin typeface="Calibri"/>
                <a:ea typeface="Calibri"/>
                <a:cs typeface="Calibri"/>
                <a:sym typeface="Calibri"/>
              </a:rPr>
              <a:t>jgreen@spacehaz.com</a:t>
            </a:r>
            <a:endParaRPr sz="16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rgbClr val="FFFFFF"/>
              </a:buClr>
              <a:buSzPts val="1600"/>
              <a:buNone/>
            </a:pPr>
            <a:r>
              <a:rPr lang="en-US" sz="1600">
                <a:solidFill>
                  <a:srgbClr val="FFFFFF"/>
                </a:solidFill>
                <a:latin typeface="Calibri"/>
                <a:ea typeface="Calibri"/>
                <a:cs typeface="Calibri"/>
                <a:sym typeface="Calibri"/>
              </a:rPr>
              <a:t>AMS 2022</a:t>
            </a:r>
            <a:endParaRPr/>
          </a:p>
          <a:p>
            <a:pPr indent="0" lvl="0" marL="0" rtl="0" algn="l">
              <a:lnSpc>
                <a:spcPct val="100000"/>
              </a:lnSpc>
              <a:spcBef>
                <a:spcPts val="0"/>
              </a:spcBef>
              <a:spcAft>
                <a:spcPts val="0"/>
              </a:spcAft>
              <a:buClr>
                <a:schemeClr val="dk1"/>
              </a:buClr>
              <a:buSzPts val="1600"/>
              <a:buNone/>
            </a:pPr>
            <a:r>
              <a:t/>
            </a:r>
            <a:endParaRPr sz="1600">
              <a:solidFill>
                <a:srgbClr val="FFFFFF"/>
              </a:solidFill>
              <a:latin typeface="Calibri"/>
              <a:ea typeface="Calibri"/>
              <a:cs typeface="Calibri"/>
              <a:sym typeface="Calibri"/>
            </a:endParaRPr>
          </a:p>
          <a:p>
            <a:pPr indent="0" lvl="0" marL="0" rtl="0" algn="l">
              <a:lnSpc>
                <a:spcPct val="100000"/>
              </a:lnSpc>
              <a:spcBef>
                <a:spcPts val="0"/>
              </a:spcBef>
              <a:spcAft>
                <a:spcPts val="0"/>
              </a:spcAft>
              <a:buClr>
                <a:srgbClr val="FFFFFF"/>
              </a:buClr>
              <a:buSzPts val="1600"/>
              <a:buNone/>
            </a:pPr>
            <a:r>
              <a:rPr lang="en-US" sz="1600">
                <a:solidFill>
                  <a:srgbClr val="FFFFFF"/>
                </a:solidFill>
              </a:rPr>
              <a:t>T.P. O’Brien, R. Quinn</a:t>
            </a:r>
            <a:endParaRPr sz="1600">
              <a:solidFill>
                <a:srgbClr val="FFFFFF"/>
              </a:solidFill>
              <a:latin typeface="Calibri"/>
              <a:ea typeface="Calibri"/>
              <a:cs typeface="Calibri"/>
              <a:sym typeface="Calibri"/>
            </a:endParaRPr>
          </a:p>
        </p:txBody>
      </p:sp>
      <p:cxnSp>
        <p:nvCxnSpPr>
          <p:cNvPr id="105" name="Google Shape;105;p1"/>
          <p:cNvCxnSpPr/>
          <p:nvPr/>
        </p:nvCxnSpPr>
        <p:spPr>
          <a:xfrm>
            <a:off x="786679" y="3928939"/>
            <a:ext cx="3931920" cy="0"/>
          </a:xfrm>
          <a:prstGeom prst="straightConnector1">
            <a:avLst/>
          </a:prstGeom>
          <a:noFill/>
          <a:ln cap="flat" cmpd="sng" w="19050">
            <a:solidFill>
              <a:srgbClr val="FFFFFF">
                <a:alpha val="80000"/>
              </a:srgbClr>
            </a:solidFill>
            <a:prstDash val="solid"/>
            <a:miter lim="800000"/>
            <a:headEnd len="sm" w="sm" type="none"/>
            <a:tailEnd len="sm" w="sm" type="none"/>
          </a:ln>
        </p:spPr>
      </p:cxnSp>
      <p:pic>
        <p:nvPicPr>
          <p:cNvPr id="106" name="Google Shape;106;p1"/>
          <p:cNvPicPr preferRelativeResize="0"/>
          <p:nvPr/>
        </p:nvPicPr>
        <p:blipFill rotWithShape="1">
          <a:blip r:embed="rId3">
            <a:alphaModFix/>
          </a:blip>
          <a:srcRect b="0" l="0" r="0" t="0"/>
          <a:stretch/>
        </p:blipFill>
        <p:spPr>
          <a:xfrm>
            <a:off x="5205550" y="1541560"/>
            <a:ext cx="6598225" cy="3711502"/>
          </a:xfrm>
          <a:prstGeom prst="rect">
            <a:avLst/>
          </a:prstGeom>
          <a:noFill/>
          <a:ln>
            <a:noFill/>
          </a:ln>
        </p:spPr>
      </p:pic>
      <p:sp>
        <p:nvSpPr>
          <p:cNvPr id="107" name="Google Shape;107;p1"/>
          <p:cNvSpPr txBox="1"/>
          <p:nvPr/>
        </p:nvSpPr>
        <p:spPr>
          <a:xfrm>
            <a:off x="10505003" y="4901342"/>
            <a:ext cx="120417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00" u="none" cap="none" strike="noStrike">
                <a:solidFill>
                  <a:schemeClr val="lt1"/>
                </a:solidFill>
                <a:latin typeface="Calibri"/>
                <a:ea typeface="Calibri"/>
                <a:cs typeface="Calibri"/>
                <a:sym typeface="Calibri"/>
              </a:rPr>
              <a:t>Image Credit: NASA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112" name="Shape 112"/>
        <p:cNvGrpSpPr/>
        <p:nvPr/>
      </p:nvGrpSpPr>
      <p:grpSpPr>
        <a:xfrm>
          <a:off x="0" y="0"/>
          <a:ext cx="0" cy="0"/>
          <a:chOff x="0" y="0"/>
          <a:chExt cx="0" cy="0"/>
        </a:xfrm>
      </p:grpSpPr>
      <p:sp>
        <p:nvSpPr>
          <p:cNvPr id="113" name="Google Shape;113;p2"/>
          <p:cNvSpPr txBox="1"/>
          <p:nvPr>
            <p:ph type="title"/>
          </p:nvPr>
        </p:nvSpPr>
        <p:spPr>
          <a:xfrm>
            <a:off x="5724651" y="745038"/>
            <a:ext cx="466825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8000"/>
              <a:buFont typeface="Calibri"/>
              <a:buNone/>
            </a:pPr>
            <a:r>
              <a:rPr b="1" lang="en-US" sz="8000"/>
              <a:t>SPAM</a:t>
            </a:r>
            <a:endParaRPr/>
          </a:p>
        </p:txBody>
      </p:sp>
      <p:sp>
        <p:nvSpPr>
          <p:cNvPr id="114" name="Google Shape;114;p2"/>
          <p:cNvSpPr/>
          <p:nvPr/>
        </p:nvSpPr>
        <p:spPr>
          <a:xfrm>
            <a:off x="1" y="1"/>
            <a:ext cx="4133221" cy="3548529"/>
          </a:xfrm>
          <a:custGeom>
            <a:rect b="b" l="l" r="r" t="t"/>
            <a:pathLst>
              <a:path extrusionOk="0" h="3548529" w="4133221">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5" name="Google Shape;115;p2"/>
          <p:cNvSpPr/>
          <p:nvPr/>
        </p:nvSpPr>
        <p:spPr>
          <a:xfrm>
            <a:off x="3801" y="3842187"/>
            <a:ext cx="3321156" cy="3015812"/>
          </a:xfrm>
          <a:custGeom>
            <a:rect b="b" l="l" r="r" t="t"/>
            <a:pathLst>
              <a:path extrusionOk="0" h="3015812" w="3321156">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6" name="Google Shape;116;p2"/>
          <p:cNvSpPr/>
          <p:nvPr/>
        </p:nvSpPr>
        <p:spPr>
          <a:xfrm>
            <a:off x="3394530" y="2496668"/>
            <a:ext cx="3118104" cy="3118104"/>
          </a:xfrm>
          <a:prstGeom prst="ellipse">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7" name="Google Shape;117;p2"/>
          <p:cNvPicPr preferRelativeResize="0"/>
          <p:nvPr/>
        </p:nvPicPr>
        <p:blipFill rotWithShape="1">
          <a:blip r:embed="rId3">
            <a:alphaModFix/>
          </a:blip>
          <a:srcRect b="-1" l="4928" r="6320" t="0"/>
          <a:stretch/>
        </p:blipFill>
        <p:spPr>
          <a:xfrm>
            <a:off x="3559122" y="2661260"/>
            <a:ext cx="2788920" cy="2788920"/>
          </a:xfrm>
          <a:custGeom>
            <a:rect b="b" l="l" r="r" t="t"/>
            <a:pathLst>
              <a:path extrusionOk="0" h="2880360" w="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noFill/>
          </a:ln>
        </p:spPr>
      </p:pic>
      <p:pic>
        <p:nvPicPr>
          <p:cNvPr id="118" name="Google Shape;118;p2"/>
          <p:cNvPicPr preferRelativeResize="0"/>
          <p:nvPr/>
        </p:nvPicPr>
        <p:blipFill rotWithShape="1">
          <a:blip r:embed="rId4">
            <a:alphaModFix/>
          </a:blip>
          <a:srcRect b="-3" l="12177" r="12173" t="0"/>
          <a:stretch/>
        </p:blipFill>
        <p:spPr>
          <a:xfrm>
            <a:off x="20" y="10"/>
            <a:ext cx="3967953" cy="3383270"/>
          </a:xfrm>
          <a:custGeom>
            <a:rect b="b" l="l" r="r" t="t"/>
            <a:pathLst>
              <a:path extrusionOk="0" h="3383280" w="3967973">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ln>
            <a:noFill/>
          </a:ln>
        </p:spPr>
      </p:pic>
      <p:pic>
        <p:nvPicPr>
          <p:cNvPr id="119" name="Google Shape;119;p2"/>
          <p:cNvPicPr preferRelativeResize="0"/>
          <p:nvPr/>
        </p:nvPicPr>
        <p:blipFill rotWithShape="1">
          <a:blip r:embed="rId5">
            <a:alphaModFix/>
          </a:blip>
          <a:srcRect b="3" l="2606" r="2" t="0"/>
          <a:stretch/>
        </p:blipFill>
        <p:spPr>
          <a:xfrm>
            <a:off x="4825" y="4007260"/>
            <a:ext cx="3155071" cy="2850749"/>
          </a:xfrm>
          <a:custGeom>
            <a:rect b="b" l="l" r="r" t="t"/>
            <a:pathLst>
              <a:path extrusionOk="0" h="2850749" w="3155071">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ln>
            <a:noFill/>
          </a:ln>
        </p:spPr>
      </p:pic>
      <p:sp>
        <p:nvSpPr>
          <p:cNvPr id="120" name="Google Shape;120;p2"/>
          <p:cNvSpPr txBox="1"/>
          <p:nvPr>
            <p:ph idx="1" type="body"/>
          </p:nvPr>
        </p:nvSpPr>
        <p:spPr>
          <a:xfrm>
            <a:off x="6719467" y="2268496"/>
            <a:ext cx="5264870" cy="318168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en-US" u="sng">
                <a:latin typeface="Calibri"/>
                <a:ea typeface="Calibri"/>
                <a:cs typeface="Calibri"/>
                <a:sym typeface="Calibri"/>
              </a:rPr>
              <a:t>Solar Particle Access Model </a:t>
            </a:r>
            <a:endParaRPr/>
          </a:p>
          <a:p>
            <a:pPr indent="0" lvl="0" marL="0" rtl="0" algn="l">
              <a:lnSpc>
                <a:spcPct val="90000"/>
              </a:lnSpc>
              <a:spcBef>
                <a:spcPts val="1000"/>
              </a:spcBef>
              <a:spcAft>
                <a:spcPts val="0"/>
              </a:spcAft>
              <a:buClr>
                <a:schemeClr val="lt1"/>
              </a:buClr>
              <a:buSzPts val="2400"/>
              <a:buNone/>
            </a:pPr>
            <a:r>
              <a:rPr lang="en-US" sz="2400">
                <a:latin typeface="Calibri"/>
                <a:ea typeface="Calibri"/>
                <a:cs typeface="Calibri"/>
                <a:sym typeface="Calibri"/>
              </a:rPr>
              <a:t>An empirically derived data driven model for mapping solar particle flux throughout the magnetosphere for satellite anomaly monitoring and attribution</a:t>
            </a:r>
            <a:endParaRPr/>
          </a:p>
          <a:p>
            <a:pPr indent="0" lvl="0" marL="0" rtl="0" algn="l">
              <a:lnSpc>
                <a:spcPct val="90000"/>
              </a:lnSpc>
              <a:spcBef>
                <a:spcPts val="1000"/>
              </a:spcBef>
              <a:spcAft>
                <a:spcPts val="0"/>
              </a:spcAft>
              <a:buClr>
                <a:schemeClr val="lt1"/>
              </a:buClr>
              <a:buSzPts val="1800"/>
              <a:buNone/>
            </a:pPr>
            <a:r>
              <a:t/>
            </a:r>
            <a:endParaRPr sz="1800">
              <a:latin typeface="Calibri"/>
              <a:ea typeface="Calibri"/>
              <a:cs typeface="Calibri"/>
              <a:sym typeface="Calibri"/>
            </a:endParaRPr>
          </a:p>
        </p:txBody>
      </p:sp>
      <p:sp>
        <p:nvSpPr>
          <p:cNvPr id="121" name="Google Shape;121;p2"/>
          <p:cNvSpPr/>
          <p:nvPr/>
        </p:nvSpPr>
        <p:spPr>
          <a:xfrm>
            <a:off x="3797006" y="2470670"/>
            <a:ext cx="2114196" cy="31700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0" cap="none">
                <a:solidFill>
                  <a:srgbClr val="C00000"/>
                </a:solidFill>
                <a:latin typeface="Calibri"/>
                <a:ea typeface="Calibri"/>
                <a:cs typeface="Calibri"/>
                <a:sym typeface="Calibri"/>
              </a:rPr>
              <a:t>X</a:t>
            </a:r>
            <a:endParaRPr/>
          </a:p>
        </p:txBody>
      </p:sp>
      <p:sp>
        <p:nvSpPr>
          <p:cNvPr id="122" name="Google Shape;122;p2"/>
          <p:cNvSpPr/>
          <p:nvPr/>
        </p:nvSpPr>
        <p:spPr>
          <a:xfrm>
            <a:off x="404924" y="3842187"/>
            <a:ext cx="2114196" cy="31700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0" cap="none">
                <a:solidFill>
                  <a:srgbClr val="C00000"/>
                </a:solidFill>
                <a:latin typeface="Calibri"/>
                <a:ea typeface="Calibri"/>
                <a:cs typeface="Calibri"/>
                <a:sym typeface="Calibri"/>
              </a:rPr>
              <a:t>X</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
          <p:cNvSpPr/>
          <p:nvPr/>
        </p:nvSpPr>
        <p:spPr>
          <a:xfrm>
            <a:off x="0" y="-212651"/>
            <a:ext cx="12192000" cy="7091916"/>
          </a:xfrm>
          <a:prstGeom prst="rect">
            <a:avLst/>
          </a:prstGeom>
          <a:solidFill>
            <a:srgbClr val="F159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Diagram&#10;&#10;Description automatically generated" id="129" name="Google Shape;129;p3"/>
          <p:cNvPicPr preferRelativeResize="0"/>
          <p:nvPr/>
        </p:nvPicPr>
        <p:blipFill rotWithShape="1">
          <a:blip r:embed="rId3">
            <a:alphaModFix/>
          </a:blip>
          <a:srcRect b="0" l="0" r="0" t="0"/>
          <a:stretch/>
        </p:blipFill>
        <p:spPr>
          <a:xfrm>
            <a:off x="5261808" y="-175723"/>
            <a:ext cx="5576734" cy="3660760"/>
          </a:xfrm>
          <a:prstGeom prst="rect">
            <a:avLst/>
          </a:prstGeom>
          <a:noFill/>
          <a:ln>
            <a:noFill/>
          </a:ln>
        </p:spPr>
      </p:pic>
      <p:sp>
        <p:nvSpPr>
          <p:cNvPr id="130" name="Google Shape;130;p3"/>
          <p:cNvSpPr txBox="1"/>
          <p:nvPr>
            <p:ph type="title"/>
          </p:nvPr>
        </p:nvSpPr>
        <p:spPr>
          <a:xfrm>
            <a:off x="419987" y="17749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Solar Particle Access</a:t>
            </a:r>
            <a:endParaRPr/>
          </a:p>
        </p:txBody>
      </p:sp>
      <p:sp>
        <p:nvSpPr>
          <p:cNvPr id="131" name="Google Shape;131;p3"/>
          <p:cNvSpPr txBox="1"/>
          <p:nvPr>
            <p:ph idx="1" type="body"/>
          </p:nvPr>
        </p:nvSpPr>
        <p:spPr>
          <a:xfrm>
            <a:off x="467834" y="1398080"/>
            <a:ext cx="4791586" cy="5016491"/>
          </a:xfrm>
          <a:prstGeom prst="rect">
            <a:avLst/>
          </a:prstGeom>
          <a:solidFill>
            <a:schemeClr val="lt1">
              <a:alpha val="44705"/>
            </a:schemeClr>
          </a:solidFill>
          <a:ln>
            <a:noFill/>
          </a:ln>
        </p:spPr>
        <p:txBody>
          <a:bodyPr anchorCtr="0" anchor="t" bIns="45700" lIns="91425" spcFirstLastPara="1" rIns="91425" wrap="square" tIns="45700">
            <a:normAutofit fontScale="77500" lnSpcReduction="20000"/>
          </a:bodyPr>
          <a:lstStyle/>
          <a:p>
            <a:pPr indent="0" lvl="0" marL="0" rtl="0" algn="l">
              <a:lnSpc>
                <a:spcPct val="120000"/>
              </a:lnSpc>
              <a:spcBef>
                <a:spcPts val="0"/>
              </a:spcBef>
              <a:spcAft>
                <a:spcPts val="0"/>
              </a:spcAft>
              <a:buClr>
                <a:schemeClr val="dk1"/>
              </a:buClr>
              <a:buSzPct val="100000"/>
              <a:buNone/>
            </a:pPr>
            <a:r>
              <a:t/>
            </a:r>
            <a:endParaRPr>
              <a:latin typeface="Calibri"/>
              <a:ea typeface="Calibri"/>
              <a:cs typeface="Calibri"/>
              <a:sym typeface="Calibri"/>
            </a:endParaRPr>
          </a:p>
          <a:p>
            <a:pPr indent="-228600" lvl="0" marL="228600" rtl="0" algn="l">
              <a:lnSpc>
                <a:spcPct val="120000"/>
              </a:lnSpc>
              <a:spcBef>
                <a:spcPts val="0"/>
              </a:spcBef>
              <a:spcAft>
                <a:spcPts val="0"/>
              </a:spcAft>
              <a:buClr>
                <a:schemeClr val="dk1"/>
              </a:buClr>
              <a:buSzPct val="100000"/>
              <a:buChar char="•"/>
            </a:pPr>
            <a:r>
              <a:rPr lang="en-US">
                <a:latin typeface="Calibri"/>
                <a:ea typeface="Calibri"/>
                <a:cs typeface="Calibri"/>
                <a:sym typeface="Calibri"/>
              </a:rPr>
              <a:t>Some regions are shielded as ions are deflected by Earth’s magnetic field.</a:t>
            </a:r>
            <a:endParaRPr/>
          </a:p>
          <a:p>
            <a:pPr indent="-90804" lvl="0" marL="228600" rtl="0" algn="l">
              <a:lnSpc>
                <a:spcPct val="120000"/>
              </a:lnSpc>
              <a:spcBef>
                <a:spcPts val="0"/>
              </a:spcBef>
              <a:spcAft>
                <a:spcPts val="0"/>
              </a:spcAft>
              <a:buClr>
                <a:schemeClr val="dk1"/>
              </a:buClr>
              <a:buSzPct val="100000"/>
              <a:buNone/>
            </a:pPr>
            <a:r>
              <a:t/>
            </a:r>
            <a:endParaRPr>
              <a:latin typeface="Calibri"/>
              <a:ea typeface="Calibri"/>
              <a:cs typeface="Calibri"/>
              <a:sym typeface="Calibri"/>
            </a:endParaRPr>
          </a:p>
          <a:p>
            <a:pPr indent="-228600" lvl="0" marL="228600" rtl="0" algn="l">
              <a:lnSpc>
                <a:spcPct val="120000"/>
              </a:lnSpc>
              <a:spcBef>
                <a:spcPts val="0"/>
              </a:spcBef>
              <a:spcAft>
                <a:spcPts val="0"/>
              </a:spcAft>
              <a:buClr>
                <a:schemeClr val="dk1"/>
              </a:buClr>
              <a:buSzPct val="100000"/>
              <a:buChar char="•"/>
            </a:pPr>
            <a:r>
              <a:rPr lang="en-US">
                <a:latin typeface="Calibri"/>
                <a:ea typeface="Calibri"/>
                <a:cs typeface="Calibri"/>
                <a:sym typeface="Calibri"/>
              </a:rPr>
              <a:t>Polar orbiting MEO/LEO satellites will pass in and out of high flux regions.</a:t>
            </a:r>
            <a:endParaRPr/>
          </a:p>
          <a:p>
            <a:pPr indent="-90804" lvl="0" marL="228600" rtl="0" algn="l">
              <a:lnSpc>
                <a:spcPct val="120000"/>
              </a:lnSpc>
              <a:spcBef>
                <a:spcPts val="0"/>
              </a:spcBef>
              <a:spcAft>
                <a:spcPts val="0"/>
              </a:spcAft>
              <a:buClr>
                <a:schemeClr val="dk1"/>
              </a:buClr>
              <a:buSzPct val="100000"/>
              <a:buNone/>
            </a:pPr>
            <a:r>
              <a:t/>
            </a:r>
            <a:endParaRPr>
              <a:latin typeface="Calibri"/>
              <a:ea typeface="Calibri"/>
              <a:cs typeface="Calibri"/>
              <a:sym typeface="Calibri"/>
            </a:endParaRPr>
          </a:p>
          <a:p>
            <a:pPr indent="-228600" lvl="0" marL="228600" rtl="0" algn="l">
              <a:lnSpc>
                <a:spcPct val="120000"/>
              </a:lnSpc>
              <a:spcBef>
                <a:spcPts val="0"/>
              </a:spcBef>
              <a:spcAft>
                <a:spcPts val="0"/>
              </a:spcAft>
              <a:buClr>
                <a:schemeClr val="dk1"/>
              </a:buClr>
              <a:buSzPct val="100000"/>
              <a:buChar char="•"/>
            </a:pPr>
            <a:r>
              <a:rPr lang="en-US">
                <a:latin typeface="Calibri"/>
                <a:ea typeface="Calibri"/>
                <a:cs typeface="Calibri"/>
                <a:sym typeface="Calibri"/>
              </a:rPr>
              <a:t>Monitoring the threat from these ions requires knowledge of where they have access or are deflected.</a:t>
            </a:r>
            <a:endParaRPr/>
          </a:p>
          <a:p>
            <a:pPr indent="-90804" lvl="0" marL="228600" rtl="0" algn="l">
              <a:lnSpc>
                <a:spcPct val="120000"/>
              </a:lnSpc>
              <a:spcBef>
                <a:spcPts val="0"/>
              </a:spcBef>
              <a:spcAft>
                <a:spcPts val="0"/>
              </a:spcAft>
              <a:buClr>
                <a:schemeClr val="dk1"/>
              </a:buClr>
              <a:buSzPct val="100000"/>
              <a:buNone/>
            </a:pPr>
            <a:r>
              <a:t/>
            </a:r>
            <a:endParaRPr>
              <a:latin typeface="Calibri"/>
              <a:ea typeface="Calibri"/>
              <a:cs typeface="Calibri"/>
              <a:sym typeface="Calibri"/>
            </a:endParaRPr>
          </a:p>
          <a:p>
            <a:pPr indent="-228600" lvl="0" marL="228600" rtl="0" algn="l">
              <a:lnSpc>
                <a:spcPct val="120000"/>
              </a:lnSpc>
              <a:spcBef>
                <a:spcPts val="0"/>
              </a:spcBef>
              <a:spcAft>
                <a:spcPts val="0"/>
              </a:spcAft>
              <a:buClr>
                <a:schemeClr val="dk1"/>
              </a:buClr>
              <a:buSzPct val="100000"/>
              <a:buChar char="•"/>
            </a:pPr>
            <a:r>
              <a:rPr lang="en-US">
                <a:latin typeface="Calibri"/>
                <a:ea typeface="Calibri"/>
                <a:cs typeface="Calibri"/>
                <a:sym typeface="Calibri"/>
              </a:rPr>
              <a:t>Access regions change as the magnetic field is distorted by the oncoming solar wind.</a:t>
            </a:r>
            <a:endParaRPr/>
          </a:p>
          <a:p>
            <a:pPr indent="-90804" lvl="0" marL="228600" rtl="0" algn="l">
              <a:lnSpc>
                <a:spcPct val="120000"/>
              </a:lnSpc>
              <a:spcBef>
                <a:spcPts val="0"/>
              </a:spcBef>
              <a:spcAft>
                <a:spcPts val="0"/>
              </a:spcAft>
              <a:buClr>
                <a:schemeClr val="dk1"/>
              </a:buClr>
              <a:buSzPct val="100000"/>
              <a:buNone/>
            </a:pPr>
            <a:r>
              <a:t/>
            </a:r>
            <a:endParaRPr>
              <a:latin typeface="Calibri"/>
              <a:ea typeface="Calibri"/>
              <a:cs typeface="Calibri"/>
              <a:sym typeface="Calibri"/>
            </a:endParaRPr>
          </a:p>
        </p:txBody>
      </p:sp>
      <p:pic>
        <p:nvPicPr>
          <p:cNvPr id="132" name="Google Shape;132;p3"/>
          <p:cNvPicPr preferRelativeResize="0"/>
          <p:nvPr/>
        </p:nvPicPr>
        <p:blipFill rotWithShape="1">
          <a:blip r:embed="rId4">
            <a:alphaModFix/>
          </a:blip>
          <a:srcRect b="0" l="0" r="0" t="0"/>
          <a:stretch/>
        </p:blipFill>
        <p:spPr>
          <a:xfrm>
            <a:off x="7707468" y="3817412"/>
            <a:ext cx="2810176" cy="2817494"/>
          </a:xfrm>
          <a:prstGeom prst="rect">
            <a:avLst/>
          </a:prstGeom>
          <a:noFill/>
          <a:ln>
            <a:noFill/>
          </a:ln>
        </p:spPr>
      </p:pic>
      <p:sp>
        <p:nvSpPr>
          <p:cNvPr id="133" name="Google Shape;133;p3"/>
          <p:cNvSpPr txBox="1"/>
          <p:nvPr/>
        </p:nvSpPr>
        <p:spPr>
          <a:xfrm>
            <a:off x="10657419" y="3675492"/>
            <a:ext cx="1394805" cy="461665"/>
          </a:xfrm>
          <a:prstGeom prst="rect">
            <a:avLst/>
          </a:prstGeom>
          <a:solidFill>
            <a:schemeClr val="lt1"/>
          </a:solidFill>
          <a:ln cap="flat" cmpd="sng" w="9525">
            <a:solidFill>
              <a:srgbClr val="15705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Polar Cap</a:t>
            </a:r>
            <a:endParaRPr/>
          </a:p>
        </p:txBody>
      </p:sp>
      <p:sp>
        <p:nvSpPr>
          <p:cNvPr id="134" name="Google Shape;134;p3"/>
          <p:cNvSpPr txBox="1"/>
          <p:nvPr/>
        </p:nvSpPr>
        <p:spPr>
          <a:xfrm>
            <a:off x="5898225" y="6282090"/>
            <a:ext cx="2168927" cy="461665"/>
          </a:xfrm>
          <a:prstGeom prst="rect">
            <a:avLst/>
          </a:prstGeom>
          <a:solidFill>
            <a:schemeClr val="lt1"/>
          </a:solidFill>
          <a:ln cap="flat" cmpd="sng" w="9525">
            <a:solidFill>
              <a:srgbClr val="15705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Shielded region</a:t>
            </a:r>
            <a:endParaRPr/>
          </a:p>
        </p:txBody>
      </p:sp>
      <p:sp>
        <p:nvSpPr>
          <p:cNvPr id="135" name="Google Shape;135;p3"/>
          <p:cNvSpPr/>
          <p:nvPr/>
        </p:nvSpPr>
        <p:spPr>
          <a:xfrm rot="8952452">
            <a:off x="8006134" y="6140565"/>
            <a:ext cx="425804" cy="349204"/>
          </a:xfrm>
          <a:prstGeom prst="lef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3"/>
          <p:cNvSpPr/>
          <p:nvPr/>
        </p:nvSpPr>
        <p:spPr>
          <a:xfrm rot="-2027092">
            <a:off x="10241832" y="3737004"/>
            <a:ext cx="425804" cy="349204"/>
          </a:xfrm>
          <a:prstGeom prst="leftArrow">
            <a:avLst>
              <a:gd fmla="val 50000" name="adj1"/>
              <a:gd fmla="val 50000" name="adj2"/>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3"/>
          <p:cNvSpPr txBox="1"/>
          <p:nvPr/>
        </p:nvSpPr>
        <p:spPr>
          <a:xfrm>
            <a:off x="8219036" y="3417488"/>
            <a:ext cx="176343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Particle Flux </a:t>
            </a:r>
            <a:endParaRPr/>
          </a:p>
        </p:txBody>
      </p:sp>
      <p:sp>
        <p:nvSpPr>
          <p:cNvPr id="138" name="Google Shape;138;p3"/>
          <p:cNvSpPr txBox="1"/>
          <p:nvPr/>
        </p:nvSpPr>
        <p:spPr>
          <a:xfrm>
            <a:off x="9231253" y="6616925"/>
            <a:ext cx="126252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Leske et al., 2001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 name="Shape 143"/>
        <p:cNvGrpSpPr/>
        <p:nvPr/>
      </p:nvGrpSpPr>
      <p:grpSpPr>
        <a:xfrm>
          <a:off x="0" y="0"/>
          <a:ext cx="0" cy="0"/>
          <a:chOff x="0" y="0"/>
          <a:chExt cx="0" cy="0"/>
        </a:xfrm>
      </p:grpSpPr>
      <p:sp>
        <p:nvSpPr>
          <p:cNvPr id="144" name="Google Shape;144;p4"/>
          <p:cNvSpPr/>
          <p:nvPr/>
        </p:nvSpPr>
        <p:spPr>
          <a:xfrm>
            <a:off x="0" y="1"/>
            <a:ext cx="12192000" cy="1911096"/>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4"/>
          <p:cNvSpPr txBox="1"/>
          <p:nvPr>
            <p:ph type="title"/>
          </p:nvPr>
        </p:nvSpPr>
        <p:spPr>
          <a:xfrm>
            <a:off x="838200" y="36576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lang="en-US">
                <a:solidFill>
                  <a:srgbClr val="FFFFFF"/>
                </a:solidFill>
              </a:rPr>
              <a:t>Why SPAM?</a:t>
            </a:r>
            <a:endParaRPr/>
          </a:p>
        </p:txBody>
      </p:sp>
      <p:sp>
        <p:nvSpPr>
          <p:cNvPr id="146" name="Google Shape;146;p4"/>
          <p:cNvSpPr txBox="1"/>
          <p:nvPr>
            <p:ph idx="1" type="body"/>
          </p:nvPr>
        </p:nvSpPr>
        <p:spPr>
          <a:xfrm>
            <a:off x="247291" y="2225524"/>
            <a:ext cx="5601418" cy="480091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sz="2400">
                <a:latin typeface="Calibri"/>
                <a:ea typeface="Calibri"/>
                <a:cs typeface="Calibri"/>
                <a:sym typeface="Calibri"/>
              </a:rPr>
              <a:t>Current models:</a:t>
            </a:r>
            <a:endParaRPr/>
          </a:p>
          <a:p>
            <a:pPr indent="-228600" lvl="1" marL="685800" rtl="0" algn="l">
              <a:lnSpc>
                <a:spcPct val="90000"/>
              </a:lnSpc>
              <a:spcBef>
                <a:spcPts val="500"/>
              </a:spcBef>
              <a:spcAft>
                <a:spcPts val="0"/>
              </a:spcAft>
              <a:buClr>
                <a:schemeClr val="dk1"/>
              </a:buClr>
              <a:buSzPts val="2000"/>
              <a:buChar char="•"/>
            </a:pPr>
            <a:r>
              <a:rPr lang="en-US" sz="2000">
                <a:latin typeface="Calibri"/>
                <a:ea typeface="Calibri"/>
                <a:cs typeface="Calibri"/>
                <a:sym typeface="Calibri"/>
              </a:rPr>
              <a:t>Physics based: trace particle trajectories</a:t>
            </a:r>
            <a:endParaRPr/>
          </a:p>
          <a:p>
            <a:pPr indent="-228600" lvl="1" marL="685800" rtl="0" algn="l">
              <a:lnSpc>
                <a:spcPct val="90000"/>
              </a:lnSpc>
              <a:spcBef>
                <a:spcPts val="500"/>
              </a:spcBef>
              <a:spcAft>
                <a:spcPts val="0"/>
              </a:spcAft>
              <a:buClr>
                <a:schemeClr val="dk1"/>
              </a:buClr>
              <a:buSzPts val="2000"/>
              <a:buChar char="•"/>
            </a:pPr>
            <a:r>
              <a:rPr lang="en-US" sz="2000">
                <a:latin typeface="Calibri"/>
                <a:ea typeface="Calibri"/>
                <a:cs typeface="Calibri"/>
                <a:sym typeface="Calibri"/>
              </a:rPr>
              <a:t>Statistical: Define average locations based on past event</a:t>
            </a:r>
            <a:endParaRPr/>
          </a:p>
          <a:p>
            <a:pPr indent="-101600" lvl="1" marL="685800" rtl="0" algn="l">
              <a:lnSpc>
                <a:spcPct val="90000"/>
              </a:lnSpc>
              <a:spcBef>
                <a:spcPts val="500"/>
              </a:spcBef>
              <a:spcAft>
                <a:spcPts val="0"/>
              </a:spcAft>
              <a:buClr>
                <a:schemeClr val="dk1"/>
              </a:buClr>
              <a:buSzPts val="2000"/>
              <a:buNone/>
            </a:pPr>
            <a:r>
              <a:t/>
            </a:r>
            <a:endParaRPr sz="2000">
              <a:latin typeface="Calibri"/>
              <a:ea typeface="Calibri"/>
              <a:cs typeface="Calibri"/>
              <a:sym typeface="Calibri"/>
            </a:endParaRPr>
          </a:p>
          <a:p>
            <a:pPr indent="0" lvl="0" marL="0" rtl="0" algn="l">
              <a:lnSpc>
                <a:spcPct val="90000"/>
              </a:lnSpc>
              <a:spcBef>
                <a:spcPts val="1000"/>
              </a:spcBef>
              <a:spcAft>
                <a:spcPts val="0"/>
              </a:spcAft>
              <a:buClr>
                <a:schemeClr val="dk1"/>
              </a:buClr>
              <a:buSzPts val="2400"/>
              <a:buNone/>
            </a:pPr>
            <a:r>
              <a:rPr lang="en-US" sz="2400">
                <a:latin typeface="Calibri"/>
                <a:ea typeface="Calibri"/>
                <a:cs typeface="Calibri"/>
                <a:sym typeface="Calibri"/>
              </a:rPr>
              <a:t>Issues:</a:t>
            </a:r>
            <a:endParaRPr/>
          </a:p>
          <a:p>
            <a:pPr indent="-228600" lvl="1" marL="685800" rtl="0" algn="l">
              <a:lnSpc>
                <a:spcPct val="90000"/>
              </a:lnSpc>
              <a:spcBef>
                <a:spcPts val="500"/>
              </a:spcBef>
              <a:spcAft>
                <a:spcPts val="0"/>
              </a:spcAft>
              <a:buClr>
                <a:schemeClr val="dk1"/>
              </a:buClr>
              <a:buSzPts val="2000"/>
              <a:buChar char="•"/>
            </a:pPr>
            <a:r>
              <a:rPr lang="en-US" sz="2000">
                <a:latin typeface="Calibri"/>
                <a:ea typeface="Calibri"/>
                <a:cs typeface="Calibri"/>
                <a:sym typeface="Calibri"/>
              </a:rPr>
              <a:t>Don’t capture the observed dynamic variations</a:t>
            </a:r>
            <a:endParaRPr/>
          </a:p>
          <a:p>
            <a:pPr indent="-228600" lvl="1" marL="685800" rtl="0" algn="l">
              <a:lnSpc>
                <a:spcPct val="90000"/>
              </a:lnSpc>
              <a:spcBef>
                <a:spcPts val="500"/>
              </a:spcBef>
              <a:spcAft>
                <a:spcPts val="0"/>
              </a:spcAft>
              <a:buClr>
                <a:schemeClr val="dk1"/>
              </a:buClr>
              <a:buSzPts val="2000"/>
              <a:buChar char="•"/>
            </a:pPr>
            <a:r>
              <a:rPr lang="en-US" sz="2000">
                <a:latin typeface="Calibri"/>
                <a:ea typeface="Calibri"/>
                <a:cs typeface="Calibri"/>
                <a:sym typeface="Calibri"/>
              </a:rPr>
              <a:t>Don’t apply to all latitudes and altitudes.</a:t>
            </a:r>
            <a:endParaRPr/>
          </a:p>
          <a:p>
            <a:pPr indent="-228600" lvl="1" marL="685800" rtl="0" algn="l">
              <a:lnSpc>
                <a:spcPct val="90000"/>
              </a:lnSpc>
              <a:spcBef>
                <a:spcPts val="500"/>
              </a:spcBef>
              <a:spcAft>
                <a:spcPts val="0"/>
              </a:spcAft>
              <a:buClr>
                <a:schemeClr val="dk1"/>
              </a:buClr>
              <a:buSzPts val="2000"/>
              <a:buChar char="•"/>
            </a:pPr>
            <a:r>
              <a:rPr lang="en-US" sz="2000">
                <a:latin typeface="Calibri"/>
                <a:ea typeface="Calibri"/>
                <a:cs typeface="Calibri"/>
                <a:sym typeface="Calibri"/>
              </a:rPr>
              <a:t>Give single cutoff locations and don’t describe how the flux increases across that boundary which is important for satellite impacts.</a:t>
            </a:r>
            <a:endParaRPr/>
          </a:p>
          <a:p>
            <a:pPr indent="-228600" lvl="1" marL="685800" rtl="0" algn="l">
              <a:lnSpc>
                <a:spcPct val="90000"/>
              </a:lnSpc>
              <a:spcBef>
                <a:spcPts val="500"/>
              </a:spcBef>
              <a:spcAft>
                <a:spcPts val="0"/>
              </a:spcAft>
              <a:buClr>
                <a:schemeClr val="dk1"/>
              </a:buClr>
              <a:buSzPts val="2000"/>
              <a:buChar char="•"/>
            </a:pPr>
            <a:r>
              <a:rPr lang="en-US" sz="2000">
                <a:latin typeface="Calibri"/>
                <a:ea typeface="Calibri"/>
                <a:cs typeface="Calibri"/>
                <a:sym typeface="Calibri"/>
              </a:rPr>
              <a:t>Are not easily accessible to satellite operators.  </a:t>
            </a:r>
            <a:endParaRPr/>
          </a:p>
          <a:p>
            <a:pPr indent="-76200" lvl="0" marL="228600" rtl="0" algn="l">
              <a:lnSpc>
                <a:spcPct val="90000"/>
              </a:lnSpc>
              <a:spcBef>
                <a:spcPts val="1000"/>
              </a:spcBef>
              <a:spcAft>
                <a:spcPts val="0"/>
              </a:spcAft>
              <a:buClr>
                <a:schemeClr val="dk1"/>
              </a:buClr>
              <a:buSzPts val="2400"/>
              <a:buNone/>
            </a:pPr>
            <a:r>
              <a:t/>
            </a:r>
            <a:endParaRPr sz="2400">
              <a:latin typeface="Calibri"/>
              <a:ea typeface="Calibri"/>
              <a:cs typeface="Calibri"/>
              <a:sym typeface="Calibri"/>
            </a:endParaRPr>
          </a:p>
        </p:txBody>
      </p:sp>
      <p:grpSp>
        <p:nvGrpSpPr>
          <p:cNvPr id="147" name="Google Shape;147;p4"/>
          <p:cNvGrpSpPr/>
          <p:nvPr/>
        </p:nvGrpSpPr>
        <p:grpSpPr>
          <a:xfrm>
            <a:off x="6096000" y="3910224"/>
            <a:ext cx="5848709" cy="2676436"/>
            <a:chOff x="6096000" y="3910224"/>
            <a:chExt cx="5848709" cy="2676436"/>
          </a:xfrm>
        </p:grpSpPr>
        <p:pic>
          <p:nvPicPr>
            <p:cNvPr id="148" name="Google Shape;148;p4"/>
            <p:cNvPicPr preferRelativeResize="0"/>
            <p:nvPr/>
          </p:nvPicPr>
          <p:blipFill rotWithShape="1">
            <a:blip r:embed="rId3">
              <a:alphaModFix/>
            </a:blip>
            <a:srcRect b="41154" l="0" r="17" t="0"/>
            <a:stretch/>
          </p:blipFill>
          <p:spPr>
            <a:xfrm>
              <a:off x="6096000" y="3910224"/>
              <a:ext cx="5848709" cy="2676436"/>
            </a:xfrm>
            <a:prstGeom prst="rect">
              <a:avLst/>
            </a:prstGeom>
            <a:noFill/>
            <a:ln>
              <a:noFill/>
            </a:ln>
          </p:spPr>
        </p:pic>
        <p:sp>
          <p:nvSpPr>
            <p:cNvPr id="149" name="Google Shape;149;p4"/>
            <p:cNvSpPr txBox="1"/>
            <p:nvPr/>
          </p:nvSpPr>
          <p:spPr>
            <a:xfrm>
              <a:off x="9761010" y="5924582"/>
              <a:ext cx="158896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O’Brien et al., 2018</a:t>
              </a:r>
              <a:endParaRPr/>
            </a:p>
          </p:txBody>
        </p:sp>
      </p:grpSp>
      <p:grpSp>
        <p:nvGrpSpPr>
          <p:cNvPr id="150" name="Google Shape;150;p4"/>
          <p:cNvGrpSpPr/>
          <p:nvPr/>
        </p:nvGrpSpPr>
        <p:grpSpPr>
          <a:xfrm>
            <a:off x="6338086" y="2121373"/>
            <a:ext cx="2541219" cy="1788851"/>
            <a:chOff x="6268284" y="474809"/>
            <a:chExt cx="2485525" cy="1813879"/>
          </a:xfrm>
        </p:grpSpPr>
        <p:pic>
          <p:nvPicPr>
            <p:cNvPr id="151" name="Google Shape;151;p4"/>
            <p:cNvPicPr preferRelativeResize="0"/>
            <p:nvPr/>
          </p:nvPicPr>
          <p:blipFill rotWithShape="1">
            <a:blip r:embed="rId4">
              <a:alphaModFix/>
            </a:blip>
            <a:srcRect b="3" l="0" r="3741" t="0"/>
            <a:stretch/>
          </p:blipFill>
          <p:spPr>
            <a:xfrm>
              <a:off x="6268284" y="474809"/>
              <a:ext cx="2485525" cy="1813879"/>
            </a:xfrm>
            <a:prstGeom prst="rect">
              <a:avLst/>
            </a:prstGeom>
            <a:noFill/>
            <a:ln>
              <a:noFill/>
            </a:ln>
          </p:spPr>
        </p:pic>
        <p:sp>
          <p:nvSpPr>
            <p:cNvPr id="152" name="Google Shape;152;p4"/>
            <p:cNvSpPr txBox="1"/>
            <p:nvPr/>
          </p:nvSpPr>
          <p:spPr>
            <a:xfrm>
              <a:off x="6975758" y="1800372"/>
              <a:ext cx="177805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Smart and Shea, 2009</a:t>
              </a:r>
              <a:endParaRPr/>
            </a:p>
          </p:txBody>
        </p:sp>
      </p:grpSp>
      <p:grpSp>
        <p:nvGrpSpPr>
          <p:cNvPr id="153" name="Google Shape;153;p4"/>
          <p:cNvGrpSpPr/>
          <p:nvPr/>
        </p:nvGrpSpPr>
        <p:grpSpPr>
          <a:xfrm>
            <a:off x="9314066" y="2121373"/>
            <a:ext cx="2877934" cy="1916542"/>
            <a:chOff x="9116523" y="1730305"/>
            <a:chExt cx="2877934" cy="1916542"/>
          </a:xfrm>
        </p:grpSpPr>
        <p:pic>
          <p:nvPicPr>
            <p:cNvPr id="154" name="Google Shape;154;p4"/>
            <p:cNvPicPr preferRelativeResize="0"/>
            <p:nvPr/>
          </p:nvPicPr>
          <p:blipFill rotWithShape="1">
            <a:blip r:embed="rId5">
              <a:alphaModFix/>
            </a:blip>
            <a:srcRect b="-1394" l="-1" r="4" t="1631"/>
            <a:stretch/>
          </p:blipFill>
          <p:spPr>
            <a:xfrm>
              <a:off x="9116523" y="1730305"/>
              <a:ext cx="2877934" cy="1916542"/>
            </a:xfrm>
            <a:prstGeom prst="rect">
              <a:avLst/>
            </a:prstGeom>
            <a:noFill/>
            <a:ln>
              <a:noFill/>
            </a:ln>
          </p:spPr>
        </p:pic>
        <p:sp>
          <p:nvSpPr>
            <p:cNvPr id="155" name="Google Shape;155;p4"/>
            <p:cNvSpPr txBox="1"/>
            <p:nvPr/>
          </p:nvSpPr>
          <p:spPr>
            <a:xfrm>
              <a:off x="9525464" y="3005082"/>
              <a:ext cx="143949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Leske et al., 2001</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p5"/>
          <p:cNvSpPr/>
          <p:nvPr/>
        </p:nvSpPr>
        <p:spPr>
          <a:xfrm>
            <a:off x="548639" y="347471"/>
            <a:ext cx="11100816" cy="1801368"/>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5"/>
          <p:cNvSpPr txBox="1"/>
          <p:nvPr>
            <p:ph type="title"/>
          </p:nvPr>
        </p:nvSpPr>
        <p:spPr>
          <a:xfrm>
            <a:off x="838200" y="58521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n-US">
                <a:solidFill>
                  <a:schemeClr val="lt1"/>
                </a:solidFill>
              </a:rPr>
              <a:t>SPAM</a:t>
            </a:r>
            <a:endParaRPr/>
          </a:p>
        </p:txBody>
      </p:sp>
      <p:pic>
        <p:nvPicPr>
          <p:cNvPr id="163" name="Google Shape;163;p5"/>
          <p:cNvPicPr preferRelativeResize="0"/>
          <p:nvPr/>
        </p:nvPicPr>
        <p:blipFill rotWithShape="1">
          <a:blip r:embed="rId3">
            <a:alphaModFix/>
          </a:blip>
          <a:srcRect b="3" l="0" r="3" t="9004"/>
          <a:stretch/>
        </p:blipFill>
        <p:spPr>
          <a:xfrm>
            <a:off x="569280" y="2516777"/>
            <a:ext cx="6236208" cy="3660185"/>
          </a:xfrm>
          <a:prstGeom prst="rect">
            <a:avLst/>
          </a:prstGeom>
          <a:noFill/>
          <a:ln>
            <a:noFill/>
          </a:ln>
        </p:spPr>
      </p:pic>
      <p:sp>
        <p:nvSpPr>
          <p:cNvPr id="164" name="Google Shape;164;p5"/>
          <p:cNvSpPr txBox="1"/>
          <p:nvPr>
            <p:ph idx="1" type="body"/>
          </p:nvPr>
        </p:nvSpPr>
        <p:spPr>
          <a:xfrm>
            <a:off x="6978317" y="2532777"/>
            <a:ext cx="4644404" cy="399375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2000"/>
              <a:buNone/>
            </a:pPr>
            <a:r>
              <a:rPr lang="en-US" sz="2000">
                <a:latin typeface="Calibri"/>
                <a:ea typeface="Calibri"/>
                <a:cs typeface="Calibri"/>
                <a:sym typeface="Calibri"/>
              </a:rPr>
              <a:t>SPAM definess SEP access regions using real time observations of ions in Low Earth Orbit (POES/MetOP)</a:t>
            </a:r>
            <a:endParaRPr/>
          </a:p>
          <a:p>
            <a:pPr indent="0" lvl="0" marL="0" rtl="0" algn="l">
              <a:lnSpc>
                <a:spcPct val="100000"/>
              </a:lnSpc>
              <a:spcBef>
                <a:spcPts val="1600"/>
              </a:spcBef>
              <a:spcAft>
                <a:spcPts val="0"/>
              </a:spcAft>
              <a:buClr>
                <a:schemeClr val="dk1"/>
              </a:buClr>
              <a:buSzPts val="2000"/>
              <a:buNone/>
            </a:pPr>
            <a:r>
              <a:rPr lang="en-US" sz="2000">
                <a:latin typeface="Calibri"/>
                <a:ea typeface="Calibri"/>
                <a:cs typeface="Calibri"/>
                <a:sym typeface="Calibri"/>
              </a:rPr>
              <a:t>Maps each POES/MetOp pass through the access regions to:</a:t>
            </a:r>
            <a:endParaRPr/>
          </a:p>
          <a:p>
            <a:pPr indent="-457200" lvl="0" marL="457200" rtl="0" algn="l">
              <a:lnSpc>
                <a:spcPct val="100000"/>
              </a:lnSpc>
              <a:spcBef>
                <a:spcPts val="1600"/>
              </a:spcBef>
              <a:spcAft>
                <a:spcPts val="0"/>
              </a:spcAft>
              <a:buClr>
                <a:schemeClr val="dk1"/>
              </a:buClr>
              <a:buSzPts val="2000"/>
              <a:buAutoNum type="arabicParenR"/>
            </a:pPr>
            <a:r>
              <a:rPr lang="en-US" sz="2000">
                <a:latin typeface="Calibri"/>
                <a:ea typeface="Calibri"/>
                <a:cs typeface="Calibri"/>
                <a:sym typeface="Calibri"/>
              </a:rPr>
              <a:t>All Magnetic Local times</a:t>
            </a:r>
            <a:endParaRPr/>
          </a:p>
          <a:p>
            <a:pPr indent="-457200" lvl="0" marL="457200" rtl="0" algn="l">
              <a:lnSpc>
                <a:spcPct val="100000"/>
              </a:lnSpc>
              <a:spcBef>
                <a:spcPts val="1600"/>
              </a:spcBef>
              <a:spcAft>
                <a:spcPts val="0"/>
              </a:spcAft>
              <a:buClr>
                <a:schemeClr val="dk1"/>
              </a:buClr>
              <a:buSzPts val="2000"/>
              <a:buAutoNum type="arabicParenR"/>
            </a:pPr>
            <a:r>
              <a:rPr lang="en-US" sz="2000">
                <a:latin typeface="Calibri"/>
                <a:ea typeface="Calibri"/>
                <a:cs typeface="Calibri"/>
                <a:sym typeface="Calibri"/>
              </a:rPr>
              <a:t>All altitudes</a:t>
            </a:r>
            <a:endParaRPr/>
          </a:p>
          <a:p>
            <a:pPr indent="-457200" lvl="0" marL="457200" rtl="0" algn="l">
              <a:lnSpc>
                <a:spcPct val="100000"/>
              </a:lnSpc>
              <a:spcBef>
                <a:spcPts val="1600"/>
              </a:spcBef>
              <a:spcAft>
                <a:spcPts val="0"/>
              </a:spcAft>
              <a:buClr>
                <a:schemeClr val="dk1"/>
              </a:buClr>
              <a:buSzPts val="2000"/>
              <a:buAutoNum type="arabicParenR"/>
            </a:pPr>
            <a:r>
              <a:rPr lang="en-US" sz="2000">
                <a:latin typeface="Calibri"/>
                <a:ea typeface="Calibri"/>
                <a:cs typeface="Calibri"/>
                <a:sym typeface="Calibri"/>
              </a:rPr>
              <a:t>All ion species</a:t>
            </a:r>
            <a:endParaRPr/>
          </a:p>
          <a:p>
            <a:pPr indent="0" lvl="0" marL="0" rtl="0" algn="l">
              <a:lnSpc>
                <a:spcPct val="100000"/>
              </a:lnSpc>
              <a:spcBef>
                <a:spcPts val="1600"/>
              </a:spcBef>
              <a:spcAft>
                <a:spcPts val="0"/>
              </a:spcAft>
              <a:buClr>
                <a:schemeClr val="dk1"/>
              </a:buClr>
              <a:buSzPts val="2000"/>
              <a:buNone/>
            </a:pPr>
            <a:r>
              <a:t/>
            </a:r>
            <a:endParaRPr sz="2000">
              <a:latin typeface="Calibri"/>
              <a:ea typeface="Calibri"/>
              <a:cs typeface="Calibri"/>
              <a:sym typeface="Calibri"/>
            </a:endParaRPr>
          </a:p>
          <a:p>
            <a:pPr indent="0" lvl="0" marL="0" rtl="0" algn="l">
              <a:lnSpc>
                <a:spcPct val="100000"/>
              </a:lnSpc>
              <a:spcBef>
                <a:spcPts val="1600"/>
              </a:spcBef>
              <a:spcAft>
                <a:spcPts val="0"/>
              </a:spcAft>
              <a:buClr>
                <a:schemeClr val="dk1"/>
              </a:buClr>
              <a:buSzPts val="2000"/>
              <a:buNone/>
            </a:pPr>
            <a:r>
              <a:t/>
            </a:r>
            <a:endParaRPr sz="20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6"/>
          <p:cNvSpPr/>
          <p:nvPr/>
        </p:nvSpPr>
        <p:spPr>
          <a:xfrm>
            <a:off x="143435" y="61934"/>
            <a:ext cx="11923059" cy="1628754"/>
          </a:xfrm>
          <a:prstGeom prst="rect">
            <a:avLst/>
          </a:prstGeom>
          <a:solidFill>
            <a:srgbClr val="1553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2F2F2"/>
              </a:buClr>
              <a:buSzPts val="4400"/>
              <a:buFont typeface="Calibri"/>
              <a:buNone/>
            </a:pPr>
            <a:r>
              <a:rPr lang="en-US">
                <a:solidFill>
                  <a:srgbClr val="F2F2F2"/>
                </a:solidFill>
              </a:rPr>
              <a:t>STEP 1: Weibull Fits</a:t>
            </a:r>
            <a:endParaRPr/>
          </a:p>
        </p:txBody>
      </p:sp>
      <p:sp>
        <p:nvSpPr>
          <p:cNvPr id="172" name="Google Shape;172;p6"/>
          <p:cNvSpPr txBox="1"/>
          <p:nvPr>
            <p:ph idx="1" type="body"/>
          </p:nvPr>
        </p:nvSpPr>
        <p:spPr>
          <a:xfrm>
            <a:off x="838200" y="2216483"/>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Calibri"/>
                <a:ea typeface="Calibri"/>
                <a:cs typeface="Calibri"/>
                <a:sym typeface="Calibri"/>
              </a:rPr>
              <a:t>Fit each pass of POES/MetOp (low altitude) particle fluxes to Weibull functions for 20 years of SEP events  (7/01/1998-01/01/2018). </a:t>
            </a:r>
            <a:endParaRPr/>
          </a:p>
        </p:txBody>
      </p:sp>
      <p:pic>
        <p:nvPicPr>
          <p:cNvPr id="173" name="Google Shape;173;p6"/>
          <p:cNvPicPr preferRelativeResize="0"/>
          <p:nvPr/>
        </p:nvPicPr>
        <p:blipFill rotWithShape="1">
          <a:blip r:embed="rId3">
            <a:alphaModFix/>
          </a:blip>
          <a:srcRect b="0" l="0" r="50506" t="0"/>
          <a:stretch/>
        </p:blipFill>
        <p:spPr>
          <a:xfrm>
            <a:off x="6467536" y="3572034"/>
            <a:ext cx="5250720" cy="2652235"/>
          </a:xfrm>
          <a:prstGeom prst="rect">
            <a:avLst/>
          </a:prstGeom>
          <a:noFill/>
          <a:ln>
            <a:noFill/>
          </a:ln>
        </p:spPr>
      </p:pic>
      <p:sp>
        <p:nvSpPr>
          <p:cNvPr id="174" name="Google Shape;174;p6"/>
          <p:cNvSpPr txBox="1"/>
          <p:nvPr/>
        </p:nvSpPr>
        <p:spPr>
          <a:xfrm>
            <a:off x="1130492" y="3572034"/>
            <a:ext cx="4415118" cy="1253869"/>
          </a:xfrm>
          <a:prstGeom prst="rect">
            <a:avLst/>
          </a:prstGeom>
          <a:blipFill rotWithShape="1">
            <a:blip r:embed="rId4">
              <a:alphaModFix/>
            </a:blip>
            <a:stretch>
              <a:fillRect b="-998" l="-1145"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75" name="Google Shape;175;p6"/>
          <p:cNvSpPr txBox="1"/>
          <p:nvPr/>
        </p:nvSpPr>
        <p:spPr>
          <a:xfrm>
            <a:off x="1130492" y="4968571"/>
            <a:ext cx="485934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J</a:t>
            </a:r>
            <a:r>
              <a:rPr baseline="-25000" lang="en-US" sz="2400">
                <a:solidFill>
                  <a:schemeClr val="dk1"/>
                </a:solidFill>
                <a:latin typeface="Calibri"/>
                <a:ea typeface="Calibri"/>
                <a:cs typeface="Calibri"/>
                <a:sym typeface="Calibri"/>
              </a:rPr>
              <a:t>0</a:t>
            </a:r>
            <a:r>
              <a:rPr lang="en-US" sz="2400">
                <a:solidFill>
                  <a:schemeClr val="dk1"/>
                </a:solidFill>
                <a:latin typeface="Calibri"/>
                <a:ea typeface="Calibri"/>
                <a:cs typeface="Calibri"/>
                <a:sym typeface="Calibri"/>
              </a:rPr>
              <a:t> – Flux at large L</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L</a:t>
            </a:r>
            <a:r>
              <a:rPr baseline="-25000" lang="en-US" sz="2400">
                <a:solidFill>
                  <a:schemeClr val="dk1"/>
                </a:solidFill>
                <a:latin typeface="Calibri"/>
                <a:ea typeface="Calibri"/>
                <a:cs typeface="Calibri"/>
                <a:sym typeface="Calibri"/>
              </a:rPr>
              <a:t>0</a:t>
            </a:r>
            <a:r>
              <a:rPr lang="en-US" sz="2400">
                <a:solidFill>
                  <a:schemeClr val="dk1"/>
                </a:solidFill>
                <a:latin typeface="Calibri"/>
                <a:ea typeface="Calibri"/>
                <a:cs typeface="Calibri"/>
                <a:sym typeface="Calibri"/>
              </a:rPr>
              <a:t> – location where flux drops to 63%</a:t>
            </a:r>
            <a:endParaRPr/>
          </a:p>
          <a:p>
            <a:pPr indent="0" lvl="0" marL="0" marR="0" rtl="0" algn="l">
              <a:spcBef>
                <a:spcPts val="0"/>
              </a:spcBef>
              <a:spcAft>
                <a:spcPts val="0"/>
              </a:spcAft>
              <a:buNone/>
            </a:pPr>
            <a:r>
              <a:rPr lang="en-US" sz="2400">
                <a:solidFill>
                  <a:schemeClr val="dk1"/>
                </a:solidFill>
                <a:latin typeface="Noto Sans Symbols"/>
                <a:ea typeface="Noto Sans Symbols"/>
                <a:cs typeface="Noto Sans Symbols"/>
                <a:sym typeface="Noto Sans Symbols"/>
              </a:rPr>
              <a:t>γ</a:t>
            </a:r>
            <a:r>
              <a:rPr lang="en-US" sz="2400">
                <a:solidFill>
                  <a:schemeClr val="dk1"/>
                </a:solidFill>
                <a:latin typeface="Calibri"/>
                <a:ea typeface="Calibri"/>
                <a:cs typeface="Calibri"/>
                <a:sym typeface="Calibri"/>
              </a:rPr>
              <a:t> –steepness of the increase</a:t>
            </a:r>
            <a:endParaRPr/>
          </a:p>
        </p:txBody>
      </p:sp>
      <p:sp>
        <p:nvSpPr>
          <p:cNvPr id="176" name="Google Shape;176;p6"/>
          <p:cNvSpPr txBox="1"/>
          <p:nvPr/>
        </p:nvSpPr>
        <p:spPr>
          <a:xfrm>
            <a:off x="8602035" y="3140869"/>
            <a:ext cx="162499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Example Fit</a:t>
            </a:r>
            <a:endParaRPr/>
          </a:p>
        </p:txBody>
      </p:sp>
      <p:sp>
        <p:nvSpPr>
          <p:cNvPr id="177" name="Google Shape;177;p6"/>
          <p:cNvSpPr txBox="1"/>
          <p:nvPr/>
        </p:nvSpPr>
        <p:spPr>
          <a:xfrm>
            <a:off x="9206788" y="6280268"/>
            <a:ext cx="28516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L</a:t>
            </a:r>
            <a:endParaRPr/>
          </a:p>
        </p:txBody>
      </p:sp>
      <p:cxnSp>
        <p:nvCxnSpPr>
          <p:cNvPr id="178" name="Google Shape;178;p6"/>
          <p:cNvCxnSpPr/>
          <p:nvPr/>
        </p:nvCxnSpPr>
        <p:spPr>
          <a:xfrm>
            <a:off x="9469910" y="3620463"/>
            <a:ext cx="16340" cy="2107664"/>
          </a:xfrm>
          <a:prstGeom prst="straightConnector1">
            <a:avLst/>
          </a:prstGeom>
          <a:noFill/>
          <a:ln cap="flat" cmpd="sng" w="22225">
            <a:solidFill>
              <a:schemeClr val="accent1"/>
            </a:solidFill>
            <a:prstDash val="solid"/>
            <a:miter lim="800000"/>
            <a:headEnd len="sm" w="sm" type="none"/>
            <a:tailEnd len="sm" w="sm" type="none"/>
          </a:ln>
        </p:spPr>
      </p:cxnSp>
      <p:sp>
        <p:nvSpPr>
          <p:cNvPr id="179" name="Google Shape;179;p6"/>
          <p:cNvSpPr txBox="1"/>
          <p:nvPr/>
        </p:nvSpPr>
        <p:spPr>
          <a:xfrm>
            <a:off x="9055949" y="4231341"/>
            <a:ext cx="3994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L0</a:t>
            </a:r>
            <a:endParaRPr/>
          </a:p>
        </p:txBody>
      </p:sp>
      <p:sp>
        <p:nvSpPr>
          <p:cNvPr id="180" name="Google Shape;180;p6"/>
          <p:cNvSpPr txBox="1"/>
          <p:nvPr/>
        </p:nvSpPr>
        <p:spPr>
          <a:xfrm>
            <a:off x="10775576" y="3747249"/>
            <a:ext cx="37542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J0</a:t>
            </a:r>
            <a:endParaRPr/>
          </a:p>
        </p:txBody>
      </p:sp>
      <p:sp>
        <p:nvSpPr>
          <p:cNvPr id="181" name="Google Shape;181;p6"/>
          <p:cNvSpPr txBox="1"/>
          <p:nvPr/>
        </p:nvSpPr>
        <p:spPr>
          <a:xfrm rot="-5400000">
            <a:off x="5772688" y="4559912"/>
            <a:ext cx="12174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Proton flux</a:t>
            </a:r>
            <a:endParaRPr/>
          </a:p>
        </p:txBody>
      </p:sp>
      <p:cxnSp>
        <p:nvCxnSpPr>
          <p:cNvPr id="182" name="Google Shape;182;p6"/>
          <p:cNvCxnSpPr/>
          <p:nvPr/>
        </p:nvCxnSpPr>
        <p:spPr>
          <a:xfrm>
            <a:off x="9055949" y="4968571"/>
            <a:ext cx="769369" cy="0"/>
          </a:xfrm>
          <a:prstGeom prst="straightConnector1">
            <a:avLst/>
          </a:prstGeom>
          <a:noFill/>
          <a:ln cap="flat" cmpd="sng" w="9525">
            <a:solidFill>
              <a:schemeClr val="accent1"/>
            </a:solidFill>
            <a:prstDash val="solid"/>
            <a:miter lim="800000"/>
            <a:headEnd len="med" w="med" type="triangle"/>
            <a:tailEnd len="med" w="med" type="triangle"/>
          </a:ln>
        </p:spPr>
      </p:cxnSp>
      <p:sp>
        <p:nvSpPr>
          <p:cNvPr id="183" name="Google Shape;183;p6"/>
          <p:cNvSpPr txBox="1"/>
          <p:nvPr/>
        </p:nvSpPr>
        <p:spPr>
          <a:xfrm>
            <a:off x="9507300" y="4591005"/>
            <a:ext cx="2792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Noto Sans Symbols"/>
                <a:ea typeface="Noto Sans Symbols"/>
                <a:cs typeface="Noto Sans Symbols"/>
                <a:sym typeface="Noto Sans Symbols"/>
              </a:rPr>
              <a:t>γ</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7"/>
          <p:cNvSpPr/>
          <p:nvPr/>
        </p:nvSpPr>
        <p:spPr>
          <a:xfrm>
            <a:off x="143435" y="61934"/>
            <a:ext cx="11923059" cy="1628754"/>
          </a:xfrm>
          <a:prstGeom prst="rect">
            <a:avLst/>
          </a:prstGeom>
          <a:solidFill>
            <a:srgbClr val="1553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F2F2"/>
              </a:solidFill>
              <a:latin typeface="Calibri"/>
              <a:ea typeface="Calibri"/>
              <a:cs typeface="Calibri"/>
              <a:sym typeface="Calibri"/>
            </a:endParaRPr>
          </a:p>
        </p:txBody>
      </p:sp>
      <p:sp>
        <p:nvSpPr>
          <p:cNvPr id="190" name="Google Shape;19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2F2F2"/>
              </a:buClr>
              <a:buSzPts val="4400"/>
              <a:buFont typeface="Calibri"/>
              <a:buNone/>
            </a:pPr>
            <a:r>
              <a:rPr lang="en-US">
                <a:solidFill>
                  <a:srgbClr val="F2F2F2"/>
                </a:solidFill>
              </a:rPr>
              <a:t>STEP 2: Mapping MLT, altitude, ion species</a:t>
            </a:r>
            <a:endParaRPr/>
          </a:p>
        </p:txBody>
      </p:sp>
      <p:sp>
        <p:nvSpPr>
          <p:cNvPr id="191" name="Google Shape;191;p7"/>
          <p:cNvSpPr txBox="1"/>
          <p:nvPr>
            <p:ph idx="1" type="body"/>
          </p:nvPr>
        </p:nvSpPr>
        <p:spPr>
          <a:xfrm>
            <a:off x="838200" y="2038275"/>
            <a:ext cx="6887547" cy="46285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US" sz="2400"/>
              <a:t>MLT mapping</a:t>
            </a:r>
            <a:r>
              <a:rPr lang="en-US" sz="2400"/>
              <a:t>: Compare Weibull fit parameters for POES satellites at same time but different MLT</a:t>
            </a:r>
            <a:endParaRPr/>
          </a:p>
          <a:p>
            <a:pPr indent="-228600" lvl="1" marL="685800" rtl="0" algn="l">
              <a:lnSpc>
                <a:spcPct val="90000"/>
              </a:lnSpc>
              <a:spcBef>
                <a:spcPts val="500"/>
              </a:spcBef>
              <a:spcAft>
                <a:spcPts val="0"/>
              </a:spcAft>
              <a:buClr>
                <a:schemeClr val="dk1"/>
              </a:buClr>
              <a:buSzPts val="2000"/>
              <a:buChar char="•"/>
            </a:pPr>
            <a:r>
              <a:rPr lang="en-US" sz="2000"/>
              <a:t>At high dynamic pressure the boundary moves out on the dayside and inward on the nightside. </a:t>
            </a:r>
            <a:endParaRPr/>
          </a:p>
          <a:p>
            <a:pPr indent="0" lvl="0" marL="0" rtl="0" algn="l">
              <a:lnSpc>
                <a:spcPct val="90000"/>
              </a:lnSpc>
              <a:spcBef>
                <a:spcPts val="1000"/>
              </a:spcBef>
              <a:spcAft>
                <a:spcPts val="0"/>
              </a:spcAft>
              <a:buClr>
                <a:schemeClr val="dk1"/>
              </a:buClr>
              <a:buSzPts val="2400"/>
              <a:buNone/>
            </a:pPr>
            <a:r>
              <a:rPr b="1" lang="en-US" sz="2400"/>
              <a:t>Altitude mapping</a:t>
            </a:r>
            <a:r>
              <a:rPr lang="en-US" sz="2400"/>
              <a:t>: Compare Weibull fit parameters for satellites at same time but different altitudes</a:t>
            </a:r>
            <a:endParaRPr/>
          </a:p>
          <a:p>
            <a:pPr indent="-228600" lvl="1" marL="685800" rtl="0" algn="l">
              <a:lnSpc>
                <a:spcPct val="90000"/>
              </a:lnSpc>
              <a:spcBef>
                <a:spcPts val="500"/>
              </a:spcBef>
              <a:spcAft>
                <a:spcPts val="0"/>
              </a:spcAft>
              <a:buClr>
                <a:schemeClr val="dk1"/>
              </a:buClr>
              <a:buSzPts val="2000"/>
              <a:buChar char="•"/>
            </a:pPr>
            <a:r>
              <a:rPr lang="en-US" sz="2000"/>
              <a:t>Can map flux along field lines</a:t>
            </a:r>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400"/>
              <a:buNone/>
            </a:pPr>
            <a:r>
              <a:rPr b="1" lang="en-US" sz="2400"/>
              <a:t>Species mapping</a:t>
            </a:r>
            <a:r>
              <a:rPr lang="en-US" sz="2400"/>
              <a:t>: Compare fit parameters for different ion species</a:t>
            </a:r>
            <a:endParaRPr/>
          </a:p>
          <a:p>
            <a:pPr indent="-228600" lvl="1" marL="685800" rtl="0" algn="l">
              <a:lnSpc>
                <a:spcPct val="90000"/>
              </a:lnSpc>
              <a:spcBef>
                <a:spcPts val="500"/>
              </a:spcBef>
              <a:spcAft>
                <a:spcPts val="0"/>
              </a:spcAft>
              <a:buClr>
                <a:schemeClr val="dk1"/>
              </a:buClr>
              <a:buSzPts val="2000"/>
              <a:buChar char="•"/>
            </a:pPr>
            <a:r>
              <a:rPr lang="en-US" sz="2000"/>
              <a:t>L</a:t>
            </a:r>
            <a:r>
              <a:rPr baseline="-25000" lang="en-US" sz="2000"/>
              <a:t>0</a:t>
            </a:r>
            <a:r>
              <a:rPr lang="en-US" sz="2000"/>
              <a:t> values for different ion rigidities follow the dipole expectation with a linear offset:</a:t>
            </a:r>
            <a:endParaRPr/>
          </a:p>
          <a:p>
            <a:pPr indent="-76200" lvl="0" marL="228600" rtl="0" algn="l">
              <a:lnSpc>
                <a:spcPct val="90000"/>
              </a:lnSpc>
              <a:spcBef>
                <a:spcPts val="1000"/>
              </a:spcBef>
              <a:spcAft>
                <a:spcPts val="0"/>
              </a:spcAft>
              <a:buClr>
                <a:schemeClr val="dk1"/>
              </a:buClr>
              <a:buSzPts val="2400"/>
              <a:buNone/>
            </a:pPr>
            <a:r>
              <a:t/>
            </a:r>
            <a:endParaRPr sz="2400"/>
          </a:p>
        </p:txBody>
      </p:sp>
      <p:sp>
        <p:nvSpPr>
          <p:cNvPr id="192" name="Google Shape;192;p7"/>
          <p:cNvSpPr txBox="1"/>
          <p:nvPr/>
        </p:nvSpPr>
        <p:spPr>
          <a:xfrm>
            <a:off x="9272047" y="1809006"/>
            <a:ext cx="15275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Normalized L0</a:t>
            </a:r>
            <a:endParaRPr/>
          </a:p>
        </p:txBody>
      </p:sp>
      <p:sp>
        <p:nvSpPr>
          <p:cNvPr id="193" name="Google Shape;193;p7"/>
          <p:cNvSpPr txBox="1"/>
          <p:nvPr/>
        </p:nvSpPr>
        <p:spPr>
          <a:xfrm rot="-5400000">
            <a:off x="7689354" y="2754569"/>
            <a:ext cx="252787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Dynamic Pressure (nP)</a:t>
            </a:r>
            <a:endParaRPr/>
          </a:p>
        </p:txBody>
      </p:sp>
      <p:pic>
        <p:nvPicPr>
          <p:cNvPr descr="Chart&#10;&#10;Description automatically generated" id="194" name="Google Shape;194;p7"/>
          <p:cNvPicPr preferRelativeResize="0"/>
          <p:nvPr/>
        </p:nvPicPr>
        <p:blipFill rotWithShape="1">
          <a:blip r:embed="rId3">
            <a:alphaModFix/>
          </a:blip>
          <a:srcRect b="4874" l="46401" r="0" t="5436"/>
          <a:stretch/>
        </p:blipFill>
        <p:spPr>
          <a:xfrm>
            <a:off x="9233729" y="2178338"/>
            <a:ext cx="2832765" cy="1981627"/>
          </a:xfrm>
          <a:prstGeom prst="rect">
            <a:avLst/>
          </a:prstGeom>
          <a:noFill/>
          <a:ln>
            <a:noFill/>
          </a:ln>
        </p:spPr>
      </p:pic>
      <p:sp>
        <p:nvSpPr>
          <p:cNvPr id="195" name="Google Shape;195;p7"/>
          <p:cNvSpPr txBox="1"/>
          <p:nvPr/>
        </p:nvSpPr>
        <p:spPr>
          <a:xfrm>
            <a:off x="10032185" y="4247505"/>
            <a:ext cx="61792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MLT</a:t>
            </a:r>
            <a:endParaRPr/>
          </a:p>
        </p:txBody>
      </p:sp>
      <p:sp>
        <p:nvSpPr>
          <p:cNvPr id="196" name="Google Shape;196;p7"/>
          <p:cNvSpPr txBox="1"/>
          <p:nvPr/>
        </p:nvSpPr>
        <p:spPr>
          <a:xfrm>
            <a:off x="1518280" y="6292820"/>
            <a:ext cx="458668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L0</a:t>
            </a:r>
            <a:r>
              <a:rPr baseline="-25000" lang="en-US" sz="2000">
                <a:solidFill>
                  <a:schemeClr val="dk1"/>
                </a:solidFill>
                <a:latin typeface="Calibri"/>
                <a:ea typeface="Calibri"/>
                <a:cs typeface="Calibri"/>
                <a:sym typeface="Calibri"/>
              </a:rPr>
              <a:t>R2</a:t>
            </a:r>
            <a:r>
              <a:rPr lang="en-US" sz="2000">
                <a:solidFill>
                  <a:schemeClr val="dk1"/>
                </a:solidFill>
                <a:latin typeface="Calibri"/>
                <a:ea typeface="Calibri"/>
                <a:cs typeface="Calibri"/>
                <a:sym typeface="Calibri"/>
              </a:rPr>
              <a:t>= sqrt(R1/R2) L0</a:t>
            </a:r>
            <a:r>
              <a:rPr baseline="-25000" lang="en-US" sz="2000">
                <a:solidFill>
                  <a:schemeClr val="dk1"/>
                </a:solidFill>
                <a:latin typeface="Calibri"/>
                <a:ea typeface="Calibri"/>
                <a:cs typeface="Calibri"/>
                <a:sym typeface="Calibri"/>
              </a:rPr>
              <a:t>R1</a:t>
            </a:r>
            <a:r>
              <a:rPr lang="en-US" sz="2000">
                <a:solidFill>
                  <a:schemeClr val="dk1"/>
                </a:solidFill>
                <a:latin typeface="Calibri"/>
                <a:ea typeface="Calibri"/>
                <a:cs typeface="Calibri"/>
                <a:sym typeface="Calibri"/>
              </a:rPr>
              <a:t> - 2.31(R1/R2) + 2.37</a:t>
            </a:r>
            <a:endParaRPr/>
          </a:p>
        </p:txBody>
      </p:sp>
      <p:sp>
        <p:nvSpPr>
          <p:cNvPr id="197" name="Google Shape;197;p7"/>
          <p:cNvSpPr txBox="1"/>
          <p:nvPr/>
        </p:nvSpPr>
        <p:spPr>
          <a:xfrm>
            <a:off x="1509316" y="4447560"/>
            <a:ext cx="3091873"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L</a:t>
            </a:r>
            <a:r>
              <a:rPr baseline="-25000" lang="en-US" sz="2000">
                <a:solidFill>
                  <a:schemeClr val="dk1"/>
                </a:solidFill>
                <a:latin typeface="Calibri"/>
                <a:ea typeface="Calibri"/>
                <a:cs typeface="Calibri"/>
                <a:sym typeface="Calibri"/>
              </a:rPr>
              <a:t>0_high </a:t>
            </a:r>
            <a:r>
              <a:rPr lang="en-US" sz="2000">
                <a:solidFill>
                  <a:schemeClr val="dk1"/>
                </a:solidFill>
                <a:latin typeface="Calibri"/>
                <a:ea typeface="Calibri"/>
                <a:cs typeface="Calibri"/>
                <a:sym typeface="Calibri"/>
              </a:rPr>
              <a:t>=1.1 L</a:t>
            </a:r>
            <a:r>
              <a:rPr baseline="-25000" lang="en-US" sz="2000">
                <a:solidFill>
                  <a:schemeClr val="dk1"/>
                </a:solidFill>
                <a:latin typeface="Calibri"/>
                <a:ea typeface="Calibri"/>
                <a:cs typeface="Calibri"/>
                <a:sym typeface="Calibri"/>
              </a:rPr>
              <a:t>0_low</a:t>
            </a:r>
            <a:r>
              <a:rPr lang="en-US" sz="2000">
                <a:solidFill>
                  <a:schemeClr val="dk1"/>
                </a:solidFill>
                <a:latin typeface="Calibri"/>
                <a:ea typeface="Calibri"/>
                <a:cs typeface="Calibri"/>
                <a:sym typeface="Calibri"/>
              </a:rPr>
              <a:t>+.32   r</a:t>
            </a:r>
            <a:r>
              <a:rPr baseline="30000" lang="en-US" sz="2000">
                <a:solidFill>
                  <a:schemeClr val="dk1"/>
                </a:solidFill>
                <a:latin typeface="Calibri"/>
                <a:ea typeface="Calibri"/>
                <a:cs typeface="Calibri"/>
                <a:sym typeface="Calibri"/>
              </a:rPr>
              <a:t>2</a:t>
            </a:r>
            <a:r>
              <a:rPr lang="en-US" sz="2000">
                <a:solidFill>
                  <a:schemeClr val="dk1"/>
                </a:solidFill>
                <a:latin typeface="Calibri"/>
                <a:ea typeface="Calibri"/>
                <a:cs typeface="Calibri"/>
                <a:sym typeface="Calibri"/>
              </a:rPr>
              <a:t>=.69</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8"/>
          <p:cNvSpPr/>
          <p:nvPr/>
        </p:nvSpPr>
        <p:spPr>
          <a:xfrm>
            <a:off x="5486400" y="0"/>
            <a:ext cx="6705600" cy="68580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8"/>
          <p:cNvSpPr txBox="1"/>
          <p:nvPr>
            <p:ph type="title"/>
          </p:nvPr>
        </p:nvSpPr>
        <p:spPr>
          <a:xfrm>
            <a:off x="509596" y="591285"/>
            <a:ext cx="7742778" cy="72707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A3838"/>
              </a:buClr>
              <a:buSzPts val="4400"/>
              <a:buFont typeface="Raleway"/>
              <a:buNone/>
            </a:pPr>
            <a:r>
              <a:rPr lang="en-US" sz="4400">
                <a:solidFill>
                  <a:srgbClr val="3A3838"/>
                </a:solidFill>
                <a:latin typeface="Raleway"/>
                <a:ea typeface="Raleway"/>
                <a:cs typeface="Raleway"/>
                <a:sym typeface="Raleway"/>
              </a:rPr>
              <a:t>SPAM/SatCAT</a:t>
            </a:r>
            <a:endParaRPr sz="4400">
              <a:solidFill>
                <a:srgbClr val="3A3838"/>
              </a:solidFill>
              <a:latin typeface="Raleway"/>
              <a:ea typeface="Raleway"/>
              <a:cs typeface="Raleway"/>
              <a:sym typeface="Raleway"/>
            </a:endParaRPr>
          </a:p>
        </p:txBody>
      </p:sp>
      <p:sp>
        <p:nvSpPr>
          <p:cNvPr id="205" name="Google Shape;205;p8"/>
          <p:cNvSpPr txBox="1"/>
          <p:nvPr>
            <p:ph idx="1" type="body"/>
          </p:nvPr>
        </p:nvSpPr>
        <p:spPr>
          <a:xfrm>
            <a:off x="525510" y="1268646"/>
            <a:ext cx="6923085" cy="52952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A3838"/>
              </a:buClr>
              <a:buSzPts val="1800"/>
              <a:buNone/>
            </a:pPr>
            <a:r>
              <a:rPr i="1" lang="en-US" sz="1800">
                <a:solidFill>
                  <a:srgbClr val="3A3838"/>
                </a:solidFill>
              </a:rPr>
              <a:t>Anomaly Investigation</a:t>
            </a:r>
            <a:endParaRPr/>
          </a:p>
        </p:txBody>
      </p:sp>
      <p:sp>
        <p:nvSpPr>
          <p:cNvPr id="206" name="Google Shape;206;p8"/>
          <p:cNvSpPr txBox="1"/>
          <p:nvPr/>
        </p:nvSpPr>
        <p:spPr>
          <a:xfrm>
            <a:off x="295590" y="1753626"/>
            <a:ext cx="5054625" cy="4691757"/>
          </a:xfrm>
          <a:prstGeom prst="rect">
            <a:avLst/>
          </a:prstGeom>
          <a:noFill/>
          <a:ln>
            <a:noFill/>
          </a:ln>
        </p:spPr>
        <p:txBody>
          <a:bodyPr anchorCtr="0" anchor="t" bIns="45700" lIns="91425" spcFirstLastPara="1" rIns="91425" wrap="square" tIns="45700">
            <a:normAutofit/>
          </a:bodyPr>
          <a:lstStyle/>
          <a:p>
            <a:pPr indent="-342900" lvl="0" marL="342900" marR="0" rtl="0" algn="l">
              <a:spcBef>
                <a:spcPts val="0"/>
              </a:spcBef>
              <a:spcAft>
                <a:spcPts val="0"/>
              </a:spcAft>
              <a:buClr>
                <a:srgbClr val="3A3838"/>
              </a:buClr>
              <a:buSzPts val="2000"/>
              <a:buFont typeface="Arial"/>
              <a:buChar char="•"/>
            </a:pPr>
            <a:r>
              <a:rPr lang="en-US" sz="2000">
                <a:solidFill>
                  <a:srgbClr val="3A3838"/>
                </a:solidFill>
                <a:latin typeface="Calibri"/>
                <a:ea typeface="Calibri"/>
                <a:cs typeface="Calibri"/>
                <a:sym typeface="Calibri"/>
              </a:rPr>
              <a:t>SPAM is being integrated into the Satellite Charging Assessment Tool framework that currently gives expected internal charging hazards </a:t>
            </a:r>
            <a:r>
              <a:rPr lang="en-US" sz="2000" u="sng">
                <a:solidFill>
                  <a:srgbClr val="3A3838"/>
                </a:solidFill>
                <a:latin typeface="Calibri"/>
                <a:ea typeface="Calibri"/>
                <a:cs typeface="Calibri"/>
                <a:sym typeface="Calibri"/>
                <a:hlinkClick r:id="rId3">
                  <a:extLst>
                    <a:ext uri="{A12FA001-AC4F-418D-AE19-62706E023703}">
                      <ahyp:hlinkClr val="tx"/>
                    </a:ext>
                  </a:extLst>
                </a:hlinkClick>
              </a:rPr>
              <a:t>https://satcat.spacehaz.com/</a:t>
            </a:r>
            <a:endParaRPr sz="2000">
              <a:solidFill>
                <a:srgbClr val="3A3838"/>
              </a:solidFill>
              <a:latin typeface="Calibri"/>
              <a:ea typeface="Calibri"/>
              <a:cs typeface="Calibri"/>
              <a:sym typeface="Calibri"/>
            </a:endParaRPr>
          </a:p>
          <a:p>
            <a:pPr indent="-342900" lvl="0" marL="342900" marR="0" rtl="0" algn="l">
              <a:spcBef>
                <a:spcPts val="400"/>
              </a:spcBef>
              <a:spcAft>
                <a:spcPts val="0"/>
              </a:spcAft>
              <a:buClr>
                <a:srgbClr val="3A3838"/>
              </a:buClr>
              <a:buSzPts val="2000"/>
              <a:buFont typeface="Arial"/>
              <a:buChar char="•"/>
            </a:pPr>
            <a:r>
              <a:rPr lang="en-US" sz="2000">
                <a:solidFill>
                  <a:srgbClr val="3A3838"/>
                </a:solidFill>
                <a:latin typeface="Calibri"/>
                <a:ea typeface="Calibri"/>
                <a:cs typeface="Calibri"/>
                <a:sym typeface="Calibri"/>
              </a:rPr>
              <a:t>The application allows users to choose a satellite from the NORAD catalogue and generate a time history of ion fluxes and upset rates for different components that is stored in a database and updated in real time</a:t>
            </a:r>
            <a:endParaRPr/>
          </a:p>
          <a:p>
            <a:pPr indent="-342900" lvl="0" marL="342900" marR="0" rtl="0" algn="l">
              <a:spcBef>
                <a:spcPts val="400"/>
              </a:spcBef>
              <a:spcAft>
                <a:spcPts val="0"/>
              </a:spcAft>
              <a:buClr>
                <a:srgbClr val="3A3838"/>
              </a:buClr>
              <a:buSzPts val="2000"/>
              <a:buFont typeface="Arial"/>
              <a:buChar char="•"/>
            </a:pPr>
            <a:r>
              <a:rPr lang="en-US" sz="2000">
                <a:solidFill>
                  <a:srgbClr val="3A3838"/>
                </a:solidFill>
                <a:latin typeface="Calibri"/>
                <a:ea typeface="Calibri"/>
                <a:cs typeface="Calibri"/>
                <a:sym typeface="Calibri"/>
              </a:rPr>
              <a:t>Add lists of anomaly times</a:t>
            </a:r>
            <a:endParaRPr/>
          </a:p>
          <a:p>
            <a:pPr indent="-342900" lvl="0" marL="342900" marR="0" rtl="0" algn="l">
              <a:spcBef>
                <a:spcPts val="400"/>
              </a:spcBef>
              <a:spcAft>
                <a:spcPts val="0"/>
              </a:spcAft>
              <a:buClr>
                <a:srgbClr val="3A3838"/>
              </a:buClr>
              <a:buSzPts val="2000"/>
              <a:buFont typeface="Arial"/>
              <a:buChar char="•"/>
            </a:pPr>
            <a:r>
              <a:rPr lang="en-US" sz="2000">
                <a:solidFill>
                  <a:srgbClr val="3A3838"/>
                </a:solidFill>
                <a:latin typeface="Calibri"/>
                <a:ea typeface="Calibri"/>
                <a:cs typeface="Calibri"/>
                <a:sym typeface="Calibri"/>
              </a:rPr>
              <a:t>Display and analyze</a:t>
            </a:r>
            <a:endParaRPr/>
          </a:p>
          <a:p>
            <a:pPr indent="0" lvl="0" marL="0" marR="0" rtl="0" algn="l">
              <a:spcBef>
                <a:spcPts val="360"/>
              </a:spcBef>
              <a:spcAft>
                <a:spcPts val="0"/>
              </a:spcAft>
              <a:buClr>
                <a:schemeClr val="dk1"/>
              </a:buClr>
              <a:buSzPts val="1800"/>
              <a:buFont typeface="Arial"/>
              <a:buNone/>
            </a:pPr>
            <a:r>
              <a:t/>
            </a:r>
            <a:endParaRPr sz="1800">
              <a:solidFill>
                <a:srgbClr val="3A3838"/>
              </a:solidFill>
              <a:latin typeface="Calibri"/>
              <a:ea typeface="Calibri"/>
              <a:cs typeface="Calibri"/>
              <a:sym typeface="Calibri"/>
            </a:endParaRPr>
          </a:p>
          <a:p>
            <a:pPr indent="0" lvl="0" marL="0" marR="0" rtl="0" algn="l">
              <a:spcBef>
                <a:spcPts val="400"/>
              </a:spcBef>
              <a:spcAft>
                <a:spcPts val="0"/>
              </a:spcAft>
              <a:buClr>
                <a:schemeClr val="dk1"/>
              </a:buClr>
              <a:buSzPts val="2000"/>
              <a:buFont typeface="Arial"/>
              <a:buNone/>
            </a:pPr>
            <a:r>
              <a:t/>
            </a:r>
            <a:endParaRPr sz="2000">
              <a:solidFill>
                <a:srgbClr val="3A3838"/>
              </a:solidFill>
              <a:latin typeface="Calibri"/>
              <a:ea typeface="Calibri"/>
              <a:cs typeface="Calibri"/>
              <a:sym typeface="Calibri"/>
            </a:endParaRPr>
          </a:p>
          <a:p>
            <a:pPr indent="0" lvl="0" marL="0" marR="0" rtl="0" algn="l">
              <a:spcBef>
                <a:spcPts val="320"/>
              </a:spcBef>
              <a:spcAft>
                <a:spcPts val="0"/>
              </a:spcAft>
              <a:buClr>
                <a:schemeClr val="dk1"/>
              </a:buClr>
              <a:buSzPts val="1600"/>
              <a:buFont typeface="Arial"/>
              <a:buNone/>
            </a:pPr>
            <a:r>
              <a:t/>
            </a:r>
            <a:endParaRPr sz="1600">
              <a:solidFill>
                <a:srgbClr val="3A3838"/>
              </a:solidFill>
              <a:latin typeface="Calibri"/>
              <a:ea typeface="Calibri"/>
              <a:cs typeface="Calibri"/>
              <a:sym typeface="Calibri"/>
            </a:endParaRPr>
          </a:p>
          <a:p>
            <a:pPr indent="0" lvl="2" marL="0" marR="0" rtl="0" algn="l">
              <a:spcBef>
                <a:spcPts val="320"/>
              </a:spcBef>
              <a:spcAft>
                <a:spcPts val="0"/>
              </a:spcAft>
              <a:buClr>
                <a:schemeClr val="dk1"/>
              </a:buClr>
              <a:buSzPts val="1600"/>
              <a:buFont typeface="Arial"/>
              <a:buNone/>
            </a:pPr>
            <a:r>
              <a:t/>
            </a:r>
            <a:endParaRPr b="0" i="0" sz="1600" u="none" cap="none" strike="noStrike">
              <a:solidFill>
                <a:srgbClr val="3A3838"/>
              </a:solidFill>
              <a:latin typeface="Calibri"/>
              <a:ea typeface="Calibri"/>
              <a:cs typeface="Calibri"/>
              <a:sym typeface="Calibri"/>
            </a:endParaRPr>
          </a:p>
          <a:p>
            <a:pPr indent="0" lvl="2" marL="0" marR="0" rtl="0" algn="l">
              <a:spcBef>
                <a:spcPts val="320"/>
              </a:spcBef>
              <a:spcAft>
                <a:spcPts val="0"/>
              </a:spcAft>
              <a:buClr>
                <a:schemeClr val="dk1"/>
              </a:buClr>
              <a:buSzPts val="1600"/>
              <a:buFont typeface="Arial"/>
              <a:buNone/>
            </a:pPr>
            <a:r>
              <a:t/>
            </a:r>
            <a:endParaRPr b="0" i="0" sz="1600" u="none" cap="none" strike="noStrike">
              <a:solidFill>
                <a:srgbClr val="3A3838"/>
              </a:solidFill>
              <a:latin typeface="Calibri"/>
              <a:ea typeface="Calibri"/>
              <a:cs typeface="Calibri"/>
              <a:sym typeface="Calibri"/>
            </a:endParaRPr>
          </a:p>
          <a:p>
            <a:pPr indent="0" lvl="0" marL="0" marR="0" rtl="0" algn="l">
              <a:spcBef>
                <a:spcPts val="320"/>
              </a:spcBef>
              <a:spcAft>
                <a:spcPts val="0"/>
              </a:spcAft>
              <a:buClr>
                <a:schemeClr val="dk1"/>
              </a:buClr>
              <a:buSzPts val="1600"/>
              <a:buFont typeface="Arial"/>
              <a:buNone/>
            </a:pPr>
            <a:r>
              <a:t/>
            </a:r>
            <a:endParaRPr sz="1600">
              <a:solidFill>
                <a:srgbClr val="3A3838"/>
              </a:solidFill>
              <a:latin typeface="Calibri"/>
              <a:ea typeface="Calibri"/>
              <a:cs typeface="Calibri"/>
              <a:sym typeface="Calibri"/>
            </a:endParaRPr>
          </a:p>
          <a:p>
            <a:pPr indent="0" lvl="0" marL="0" marR="0" rtl="0" algn="l">
              <a:spcBef>
                <a:spcPts val="320"/>
              </a:spcBef>
              <a:spcAft>
                <a:spcPts val="0"/>
              </a:spcAft>
              <a:buClr>
                <a:schemeClr val="dk1"/>
              </a:buClr>
              <a:buSzPts val="1600"/>
              <a:buFont typeface="Arial"/>
              <a:buNone/>
            </a:pPr>
            <a:r>
              <a:t/>
            </a:r>
            <a:endParaRPr sz="1600">
              <a:solidFill>
                <a:srgbClr val="3A3838"/>
              </a:solidFill>
              <a:latin typeface="Calibri"/>
              <a:ea typeface="Calibri"/>
              <a:cs typeface="Calibri"/>
              <a:sym typeface="Calibri"/>
            </a:endParaRPr>
          </a:p>
          <a:p>
            <a:pPr indent="0" lvl="0" marL="0" marR="0" rtl="0" algn="l">
              <a:spcBef>
                <a:spcPts val="320"/>
              </a:spcBef>
              <a:spcAft>
                <a:spcPts val="0"/>
              </a:spcAft>
              <a:buClr>
                <a:schemeClr val="dk1"/>
              </a:buClr>
              <a:buSzPts val="1600"/>
              <a:buFont typeface="Arial"/>
              <a:buNone/>
            </a:pPr>
            <a:r>
              <a:t/>
            </a:r>
            <a:endParaRPr sz="1600">
              <a:solidFill>
                <a:srgbClr val="3A3838"/>
              </a:solidFill>
              <a:latin typeface="Calibri"/>
              <a:ea typeface="Calibri"/>
              <a:cs typeface="Calibri"/>
              <a:sym typeface="Calibri"/>
            </a:endParaRPr>
          </a:p>
          <a:p>
            <a:pPr indent="0" lvl="0" marL="0" marR="0" rtl="0" algn="l">
              <a:spcBef>
                <a:spcPts val="400"/>
              </a:spcBef>
              <a:spcAft>
                <a:spcPts val="0"/>
              </a:spcAft>
              <a:buClr>
                <a:schemeClr val="dk1"/>
              </a:buClr>
              <a:buSzPts val="2000"/>
              <a:buFont typeface="Arial"/>
              <a:buNone/>
            </a:pPr>
            <a:r>
              <a:t/>
            </a:r>
            <a:endParaRPr sz="2000">
              <a:solidFill>
                <a:srgbClr val="3A3838"/>
              </a:solidFill>
              <a:latin typeface="Calibri"/>
              <a:ea typeface="Calibri"/>
              <a:cs typeface="Calibri"/>
              <a:sym typeface="Calibri"/>
            </a:endParaRPr>
          </a:p>
          <a:p>
            <a:pPr indent="0" lvl="0" marL="0" marR="0" rtl="0" algn="l">
              <a:spcBef>
                <a:spcPts val="320"/>
              </a:spcBef>
              <a:spcAft>
                <a:spcPts val="0"/>
              </a:spcAft>
              <a:buClr>
                <a:schemeClr val="dk1"/>
              </a:buClr>
              <a:buSzPts val="1600"/>
              <a:buFont typeface="Arial"/>
              <a:buNone/>
            </a:pPr>
            <a:r>
              <a:t/>
            </a:r>
            <a:endParaRPr sz="1600">
              <a:solidFill>
                <a:srgbClr val="3A3838"/>
              </a:solidFill>
              <a:latin typeface="Calibri"/>
              <a:ea typeface="Calibri"/>
              <a:cs typeface="Calibri"/>
              <a:sym typeface="Calibri"/>
            </a:endParaRPr>
          </a:p>
          <a:p>
            <a:pPr indent="0" lvl="0" marL="0" marR="0" rtl="0" algn="l">
              <a:spcBef>
                <a:spcPts val="320"/>
              </a:spcBef>
              <a:spcAft>
                <a:spcPts val="0"/>
              </a:spcAft>
              <a:buClr>
                <a:schemeClr val="dk1"/>
              </a:buClr>
              <a:buSzPts val="1600"/>
              <a:buFont typeface="Arial"/>
              <a:buNone/>
            </a:pPr>
            <a:r>
              <a:t/>
            </a:r>
            <a:endParaRPr sz="1600">
              <a:solidFill>
                <a:srgbClr val="3A3838"/>
              </a:solidFill>
              <a:latin typeface="Calibri"/>
              <a:ea typeface="Calibri"/>
              <a:cs typeface="Calibri"/>
              <a:sym typeface="Calibri"/>
            </a:endParaRPr>
          </a:p>
          <a:p>
            <a:pPr indent="0" lvl="0" marL="0" marR="0" rtl="0" algn="l">
              <a:spcBef>
                <a:spcPts val="320"/>
              </a:spcBef>
              <a:spcAft>
                <a:spcPts val="0"/>
              </a:spcAft>
              <a:buClr>
                <a:schemeClr val="dk1"/>
              </a:buClr>
              <a:buSzPts val="1600"/>
              <a:buFont typeface="Arial"/>
              <a:buNone/>
            </a:pPr>
            <a:r>
              <a:t/>
            </a:r>
            <a:endParaRPr sz="1600">
              <a:solidFill>
                <a:srgbClr val="3A3838"/>
              </a:solidFill>
              <a:latin typeface="Calibri"/>
              <a:ea typeface="Calibri"/>
              <a:cs typeface="Calibri"/>
              <a:sym typeface="Calibri"/>
            </a:endParaRPr>
          </a:p>
          <a:p>
            <a:pPr indent="0" lvl="0" marL="0" marR="0" rtl="0" algn="l">
              <a:spcBef>
                <a:spcPts val="320"/>
              </a:spcBef>
              <a:spcAft>
                <a:spcPts val="0"/>
              </a:spcAft>
              <a:buClr>
                <a:schemeClr val="dk1"/>
              </a:buClr>
              <a:buSzPts val="1600"/>
              <a:buFont typeface="Arial"/>
              <a:buNone/>
            </a:pPr>
            <a:r>
              <a:t/>
            </a:r>
            <a:endParaRPr sz="1600">
              <a:solidFill>
                <a:srgbClr val="3A3838"/>
              </a:solidFill>
              <a:latin typeface="Calibri"/>
              <a:ea typeface="Calibri"/>
              <a:cs typeface="Calibri"/>
              <a:sym typeface="Calibri"/>
            </a:endParaRPr>
          </a:p>
          <a:p>
            <a:pPr indent="0" lvl="0" marL="0" marR="0" rtl="0" algn="l">
              <a:spcBef>
                <a:spcPts val="320"/>
              </a:spcBef>
              <a:spcAft>
                <a:spcPts val="0"/>
              </a:spcAft>
              <a:buClr>
                <a:schemeClr val="dk1"/>
              </a:buClr>
              <a:buSzPts val="1600"/>
              <a:buFont typeface="Arial"/>
              <a:buNone/>
            </a:pPr>
            <a:r>
              <a:t/>
            </a:r>
            <a:endParaRPr sz="1600">
              <a:solidFill>
                <a:srgbClr val="3A3838"/>
              </a:solidFill>
              <a:latin typeface="Calibri"/>
              <a:ea typeface="Calibri"/>
              <a:cs typeface="Calibri"/>
              <a:sym typeface="Calibri"/>
            </a:endParaRPr>
          </a:p>
        </p:txBody>
      </p:sp>
      <p:pic>
        <p:nvPicPr>
          <p:cNvPr descr="Screen Shot 2018-11-18 at 6.39.44 AM.png" id="207" name="Google Shape;207;p8"/>
          <p:cNvPicPr preferRelativeResize="0"/>
          <p:nvPr/>
        </p:nvPicPr>
        <p:blipFill rotWithShape="1">
          <a:blip r:embed="rId4">
            <a:alphaModFix/>
          </a:blip>
          <a:srcRect b="0" l="0" r="0" t="0"/>
          <a:stretch/>
        </p:blipFill>
        <p:spPr>
          <a:xfrm>
            <a:off x="8832492" y="472603"/>
            <a:ext cx="3080634" cy="1572631"/>
          </a:xfrm>
          <a:prstGeom prst="rect">
            <a:avLst/>
          </a:prstGeom>
          <a:noFill/>
          <a:ln>
            <a:noFill/>
          </a:ln>
        </p:spPr>
      </p:pic>
      <p:pic>
        <p:nvPicPr>
          <p:cNvPr id="208" name="Google Shape;208;p8"/>
          <p:cNvPicPr preferRelativeResize="0"/>
          <p:nvPr/>
        </p:nvPicPr>
        <p:blipFill rotWithShape="1">
          <a:blip r:embed="rId5">
            <a:alphaModFix/>
          </a:blip>
          <a:srcRect b="0" l="0" r="0" t="0"/>
          <a:stretch/>
        </p:blipFill>
        <p:spPr>
          <a:xfrm>
            <a:off x="5972675" y="5023912"/>
            <a:ext cx="2722714" cy="1610572"/>
          </a:xfrm>
          <a:prstGeom prst="rect">
            <a:avLst/>
          </a:prstGeom>
          <a:noFill/>
          <a:ln>
            <a:noFill/>
          </a:ln>
        </p:spPr>
      </p:pic>
      <p:pic>
        <p:nvPicPr>
          <p:cNvPr id="209" name="Google Shape;209;p8"/>
          <p:cNvPicPr preferRelativeResize="0"/>
          <p:nvPr/>
        </p:nvPicPr>
        <p:blipFill rotWithShape="1">
          <a:blip r:embed="rId6">
            <a:alphaModFix/>
          </a:blip>
          <a:srcRect b="0" l="0" r="0" t="0"/>
          <a:stretch/>
        </p:blipFill>
        <p:spPr>
          <a:xfrm>
            <a:off x="5947861" y="440644"/>
            <a:ext cx="2510323" cy="1572631"/>
          </a:xfrm>
          <a:prstGeom prst="rect">
            <a:avLst/>
          </a:prstGeom>
          <a:noFill/>
          <a:ln>
            <a:noFill/>
          </a:ln>
        </p:spPr>
      </p:pic>
      <p:pic>
        <p:nvPicPr>
          <p:cNvPr id="210" name="Google Shape;210;p8"/>
          <p:cNvPicPr preferRelativeResize="0"/>
          <p:nvPr/>
        </p:nvPicPr>
        <p:blipFill rotWithShape="1">
          <a:blip r:embed="rId7">
            <a:alphaModFix/>
          </a:blip>
          <a:srcRect b="0" l="0" r="0" t="0"/>
          <a:stretch/>
        </p:blipFill>
        <p:spPr>
          <a:xfrm>
            <a:off x="9246845" y="2565616"/>
            <a:ext cx="2399163" cy="2078044"/>
          </a:xfrm>
          <a:prstGeom prst="rect">
            <a:avLst/>
          </a:prstGeom>
          <a:noFill/>
          <a:ln>
            <a:noFill/>
          </a:ln>
        </p:spPr>
      </p:pic>
      <p:sp>
        <p:nvSpPr>
          <p:cNvPr id="211" name="Google Shape;211;p8"/>
          <p:cNvSpPr txBox="1"/>
          <p:nvPr/>
        </p:nvSpPr>
        <p:spPr>
          <a:xfrm>
            <a:off x="6760375" y="11794"/>
            <a:ext cx="74090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Calibri"/>
                <a:ea typeface="Calibri"/>
                <a:cs typeface="Calibri"/>
                <a:sym typeface="Calibri"/>
              </a:rPr>
              <a:t>Login</a:t>
            </a:r>
            <a:endParaRPr/>
          </a:p>
        </p:txBody>
      </p:sp>
      <p:sp>
        <p:nvSpPr>
          <p:cNvPr id="212" name="Google Shape;212;p8"/>
          <p:cNvSpPr txBox="1"/>
          <p:nvPr/>
        </p:nvSpPr>
        <p:spPr>
          <a:xfrm>
            <a:off x="8532098" y="32807"/>
            <a:ext cx="374423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Calibri"/>
                <a:ea typeface="Calibri"/>
                <a:cs typeface="Calibri"/>
                <a:sym typeface="Calibri"/>
              </a:rPr>
              <a:t>Generate internal charging history</a:t>
            </a:r>
            <a:endParaRPr/>
          </a:p>
        </p:txBody>
      </p:sp>
      <p:sp>
        <p:nvSpPr>
          <p:cNvPr id="213" name="Google Shape;213;p8"/>
          <p:cNvSpPr txBox="1"/>
          <p:nvPr/>
        </p:nvSpPr>
        <p:spPr>
          <a:xfrm>
            <a:off x="6162981" y="4646724"/>
            <a:ext cx="219483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Calibri"/>
                <a:ea typeface="Calibri"/>
                <a:cs typeface="Calibri"/>
                <a:sym typeface="Calibri"/>
              </a:rPr>
              <a:t>Add anomaly times</a:t>
            </a:r>
            <a:endParaRPr/>
          </a:p>
        </p:txBody>
      </p:sp>
      <p:sp>
        <p:nvSpPr>
          <p:cNvPr id="214" name="Google Shape;214;p8"/>
          <p:cNvSpPr txBox="1"/>
          <p:nvPr/>
        </p:nvSpPr>
        <p:spPr>
          <a:xfrm>
            <a:off x="9005184" y="2133905"/>
            <a:ext cx="302775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Calibri"/>
                <a:ea typeface="Calibri"/>
                <a:cs typeface="Calibri"/>
                <a:sym typeface="Calibri"/>
              </a:rPr>
              <a:t>Display data and anomalies</a:t>
            </a:r>
            <a:endParaRPr/>
          </a:p>
        </p:txBody>
      </p:sp>
      <p:pic>
        <p:nvPicPr>
          <p:cNvPr id="215" name="Google Shape;215;p8"/>
          <p:cNvPicPr preferRelativeResize="0"/>
          <p:nvPr/>
        </p:nvPicPr>
        <p:blipFill rotWithShape="1">
          <a:blip r:embed="rId8">
            <a:alphaModFix/>
          </a:blip>
          <a:srcRect b="0" l="0" r="0" t="0"/>
          <a:stretch/>
        </p:blipFill>
        <p:spPr>
          <a:xfrm>
            <a:off x="9458198" y="5034467"/>
            <a:ext cx="2121723" cy="1573728"/>
          </a:xfrm>
          <a:prstGeom prst="rect">
            <a:avLst/>
          </a:prstGeom>
          <a:noFill/>
          <a:ln>
            <a:noFill/>
          </a:ln>
        </p:spPr>
      </p:pic>
      <p:sp>
        <p:nvSpPr>
          <p:cNvPr id="216" name="Google Shape;216;p8"/>
          <p:cNvSpPr txBox="1"/>
          <p:nvPr/>
        </p:nvSpPr>
        <p:spPr>
          <a:xfrm>
            <a:off x="9962607" y="4611002"/>
            <a:ext cx="98789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Calibri"/>
                <a:ea typeface="Calibri"/>
                <a:cs typeface="Calibri"/>
                <a:sym typeface="Calibri"/>
              </a:rPr>
              <a:t>Analyze</a:t>
            </a:r>
            <a:endParaRPr/>
          </a:p>
        </p:txBody>
      </p:sp>
      <p:pic>
        <p:nvPicPr>
          <p:cNvPr descr="Graphical user interface&#10;&#10;Description automatically generated" id="217" name="Google Shape;217;p8"/>
          <p:cNvPicPr preferRelativeResize="0"/>
          <p:nvPr/>
        </p:nvPicPr>
        <p:blipFill rotWithShape="1">
          <a:blip r:embed="rId9">
            <a:alphaModFix/>
          </a:blip>
          <a:srcRect b="0" l="0" r="0" t="0"/>
          <a:stretch/>
        </p:blipFill>
        <p:spPr>
          <a:xfrm>
            <a:off x="6010218" y="2550466"/>
            <a:ext cx="1295149" cy="2109523"/>
          </a:xfrm>
          <a:prstGeom prst="rect">
            <a:avLst/>
          </a:prstGeom>
          <a:noFill/>
          <a:ln>
            <a:noFill/>
          </a:ln>
        </p:spPr>
      </p:pic>
      <p:sp>
        <p:nvSpPr>
          <p:cNvPr id="218" name="Google Shape;218;p8"/>
          <p:cNvSpPr txBox="1"/>
          <p:nvPr/>
        </p:nvSpPr>
        <p:spPr>
          <a:xfrm>
            <a:off x="6097586" y="2105394"/>
            <a:ext cx="219810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Calibri"/>
                <a:ea typeface="Calibri"/>
                <a:cs typeface="Calibri"/>
                <a:sym typeface="Calibri"/>
              </a:rPr>
              <a:t>Generate SEU rates</a:t>
            </a:r>
            <a:endParaRPr/>
          </a:p>
        </p:txBody>
      </p:sp>
      <p:pic>
        <p:nvPicPr>
          <p:cNvPr id="219" name="Google Shape;219;p8"/>
          <p:cNvPicPr preferRelativeResize="0"/>
          <p:nvPr/>
        </p:nvPicPr>
        <p:blipFill rotWithShape="1">
          <a:blip r:embed="rId10">
            <a:alphaModFix/>
          </a:blip>
          <a:srcRect b="0" l="0" r="0" t="0"/>
          <a:stretch/>
        </p:blipFill>
        <p:spPr>
          <a:xfrm>
            <a:off x="7616910" y="2571437"/>
            <a:ext cx="1113006" cy="203797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9"/>
          <p:cNvPicPr preferRelativeResize="0"/>
          <p:nvPr/>
        </p:nvPicPr>
        <p:blipFill rotWithShape="1">
          <a:blip r:embed="rId3">
            <a:alphaModFix/>
          </a:blip>
          <a:srcRect b="13514" l="0" r="0" t="5258"/>
          <a:stretch/>
        </p:blipFill>
        <p:spPr>
          <a:xfrm>
            <a:off x="0" y="7164"/>
            <a:ext cx="12256853" cy="6894439"/>
          </a:xfrm>
          <a:prstGeom prst="rect">
            <a:avLst/>
          </a:prstGeom>
          <a:noFill/>
          <a:ln>
            <a:noFill/>
          </a:ln>
        </p:spPr>
      </p:pic>
      <p:sp>
        <p:nvSpPr>
          <p:cNvPr id="226" name="Google Shape;226;p9"/>
          <p:cNvSpPr/>
          <p:nvPr/>
        </p:nvSpPr>
        <p:spPr>
          <a:xfrm>
            <a:off x="680936" y="681037"/>
            <a:ext cx="10672864" cy="5495926"/>
          </a:xfrm>
          <a:prstGeom prst="rect">
            <a:avLst/>
          </a:prstGeom>
          <a:solidFill>
            <a:schemeClr val="lt1"/>
          </a:solidFill>
          <a:ln cap="flat" cmpd="sng" w="12700">
            <a:solidFill>
              <a:srgbClr val="15705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Summary</a:t>
            </a:r>
            <a:endParaRPr/>
          </a:p>
        </p:txBody>
      </p:sp>
      <p:sp>
        <p:nvSpPr>
          <p:cNvPr id="228" name="Google Shape;228;p9"/>
          <p:cNvSpPr txBox="1"/>
          <p:nvPr>
            <p:ph idx="1" type="body"/>
          </p:nvPr>
        </p:nvSpPr>
        <p:spPr>
          <a:xfrm>
            <a:off x="838200" y="1509823"/>
            <a:ext cx="10515600" cy="466714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What’s needed?</a:t>
            </a:r>
            <a:endParaRPr/>
          </a:p>
          <a:p>
            <a:pPr indent="0" lvl="0" marL="0" rtl="0" algn="l">
              <a:lnSpc>
                <a:spcPct val="90000"/>
              </a:lnSpc>
              <a:spcBef>
                <a:spcPts val="1000"/>
              </a:spcBef>
              <a:spcAft>
                <a:spcPts val="0"/>
              </a:spcAft>
              <a:buClr>
                <a:schemeClr val="dk1"/>
              </a:buClr>
              <a:buSzPts val="2800"/>
              <a:buNone/>
            </a:pPr>
            <a:r>
              <a:t/>
            </a:r>
            <a:endParaRPr/>
          </a:p>
          <a:p>
            <a:pPr indent="-514350" lvl="0" marL="514350" rtl="0" algn="l">
              <a:lnSpc>
                <a:spcPct val="90000"/>
              </a:lnSpc>
              <a:spcBef>
                <a:spcPts val="1000"/>
              </a:spcBef>
              <a:spcAft>
                <a:spcPts val="0"/>
              </a:spcAft>
              <a:buClr>
                <a:schemeClr val="dk1"/>
              </a:buClr>
              <a:buSzPts val="2800"/>
              <a:buAutoNum type="arabicParenR"/>
            </a:pPr>
            <a:r>
              <a:rPr lang="en-US"/>
              <a:t>Comparison between SPAM empirical method and theoretical methods</a:t>
            </a:r>
            <a:endParaRPr/>
          </a:p>
          <a:p>
            <a:pPr indent="-514350" lvl="0" marL="514350" rtl="0" algn="l">
              <a:lnSpc>
                <a:spcPct val="90000"/>
              </a:lnSpc>
              <a:spcBef>
                <a:spcPts val="1000"/>
              </a:spcBef>
              <a:spcAft>
                <a:spcPts val="0"/>
              </a:spcAft>
              <a:buClr>
                <a:schemeClr val="dk1"/>
              </a:buClr>
              <a:buSzPts val="2800"/>
              <a:buAutoNum type="arabicParenR"/>
            </a:pPr>
            <a:r>
              <a:rPr lang="en-US"/>
              <a:t>Method for combining measured data with theoretical methods </a:t>
            </a:r>
            <a:endParaRPr/>
          </a:p>
          <a:p>
            <a:pPr indent="-514350" lvl="0" marL="514350" rtl="0" algn="l">
              <a:lnSpc>
                <a:spcPct val="90000"/>
              </a:lnSpc>
              <a:spcBef>
                <a:spcPts val="1000"/>
              </a:spcBef>
              <a:spcAft>
                <a:spcPts val="0"/>
              </a:spcAft>
              <a:buClr>
                <a:schemeClr val="dk1"/>
              </a:buClr>
              <a:buSzPts val="2800"/>
              <a:buAutoNum type="arabicParenR"/>
            </a:pPr>
            <a:r>
              <a:rPr lang="en-US"/>
              <a:t>Better access tools to simplify information for operators and particularly for understanding impacts to mega constellations</a:t>
            </a:r>
            <a:endParaRPr/>
          </a:p>
          <a:p>
            <a:pPr indent="-514350" lvl="0" marL="514350" rtl="0" algn="l">
              <a:lnSpc>
                <a:spcPct val="90000"/>
              </a:lnSpc>
              <a:spcBef>
                <a:spcPts val="1000"/>
              </a:spcBef>
              <a:spcAft>
                <a:spcPts val="0"/>
              </a:spcAft>
              <a:buClr>
                <a:schemeClr val="dk1"/>
              </a:buClr>
              <a:buSzPts val="2800"/>
              <a:buAutoNum type="arabicParenR"/>
            </a:pPr>
            <a:r>
              <a:rPr lang="en-US"/>
              <a:t>More software development funding</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2020-11-17T17:51:24Z</dcterms:created>
  <dc:creator>Janet Green</dc:creator>
</cp:coreProperties>
</file>