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65" r:id="rId3"/>
    <p:sldId id="264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012D5C"/>
    <a:srgbClr val="002855"/>
    <a:srgbClr val="62B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62950" autoAdjust="0"/>
  </p:normalViewPr>
  <p:slideViewPr>
    <p:cSldViewPr snapToGrid="0">
      <p:cViewPr varScale="1">
        <p:scale>
          <a:sx n="72" d="100"/>
          <a:sy n="72" d="100"/>
        </p:scale>
        <p:origin x="217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52F50-9B16-4D81-9CB1-B60688D5B7D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2A1D-FE55-4A04-A3F3-AAB4C157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92A1D-FE55-4A04-A3F3-AAB4C157D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6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92A1D-FE55-4A04-A3F3-AAB4C157D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1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92A1D-FE55-4A04-A3F3-AAB4C157D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EB9-F61E-4E22-AC7F-7E5516498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64DA-817F-4521-8A07-74BE3DDA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9774-549D-45F2-BB3F-3628440F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0B91-04A2-4180-8F88-4B75F449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247EC-A943-46F9-AFBE-E724A765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84CB-0B11-4A7A-93E9-97D03450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6FA1-805E-42EC-A536-35C8C9C44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F0FE1-2E12-492A-B845-2B848843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B603-DA6F-4A8A-9282-330E02E2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86C9C-D09E-48B5-B880-301EDD46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3C07E-6551-4041-8D32-1B443767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5A418-1BF6-460A-A495-448E74A9E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1759-F141-4677-B1C1-09409F65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6151-EDB7-40FF-86C7-E3AC7156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EA4BD-3C23-4965-A6EB-76FA5F1E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3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720F-B849-40D3-9E7B-0132169D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0006-AEF4-4B49-9107-3269AEB1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D437C-9689-47A8-97E9-41401BBC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C989-5078-4DFC-9684-F3ABD931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45A4C-A43C-404C-821D-E00AC3D0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47C0-C446-4C99-9029-98443EFF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B78E-757F-43E5-A6A6-7743B823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5507-E8A4-4567-9101-9213BB6A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1C15-A09D-466A-93C8-3DBB6A7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7B480-DE7D-464B-B201-B6625DD8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17F8-4D92-4DEC-9153-856363E2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0D0F-4C45-4FD2-A982-1440EEAD1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AD62D-70A6-4FDE-8F95-21E3E66D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E1C37-F49E-4AAF-ACE9-E0EE1631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74D2A-3F0E-4C0D-826D-47F5EE0F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6A8A6-B8DA-465A-B398-595A1A4E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FE35-7F04-45E7-8ACA-D4F1F306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D2445-04B8-4459-92F4-4FF1A8DC1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70574-91DF-4F6A-B10A-4A4D880DB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59A63-F4D8-44AF-940B-A53ED0254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68241-496B-401F-A253-1A19ED5C3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3DB4D-48A6-4BD6-A4A5-6639AFF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8655D-E99F-46DC-A0FF-E9B8DA1E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CE53A-750D-42DD-9F1B-D9B48EEE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D050-9B25-477E-AC7D-18BD3CA5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5C91C-A09E-49F5-A1AC-D9B7CEB5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90F5E-BA1A-47FC-8B1D-245E862D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87913-89A4-4E3A-B774-57E38041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A2EFB-86FC-4B91-897C-01D928F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CF118-50D6-49AD-8FDF-DA893A8C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00580-9371-449E-AA60-7D7D6FBF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1E3B-D8E9-4E0A-9368-05E39C80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4EA8-5E3C-4472-9362-C3438A4C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A8B14-EA53-461D-86D4-00FF1B44E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F2D2A-ADE6-4F53-A965-7EE56C09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ED30-45CA-4521-BC0B-9BF5FEDA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ABC85-D944-4D15-AB2A-DFF65216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663C-6185-4A08-8167-86A990A2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D90D0-B931-4474-864B-718B9DFB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5E3E-F6A1-4279-9D0C-5A61B9671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5F47D-5842-408C-BAD4-255DCAA3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CE4B0-D5F9-4D2E-8002-DF77407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5E21-2501-4F43-912E-4719FAB9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D9BDD-01CF-4BDD-B2CC-6A6C0665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886D7-FD4C-466F-B7BD-B8ED4D1A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43C1-555F-4A02-BD85-CCA073215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4689-2F42-403E-BBC9-BB4BFA51976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120B-C261-4229-BF22-5FA731603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B6F5C-13AA-42A6-9046-04C5A3364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BF8A-7FA9-4108-93A6-39534C05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E0A5A1E-1ADA-4DB7-AF70-CF88E2B9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02" y="4172459"/>
            <a:ext cx="5017443" cy="229229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D8AB8FC-890C-46F7-875E-7C5C56EE6D91}"/>
              </a:ext>
            </a:extLst>
          </p:cNvPr>
          <p:cNvSpPr/>
          <p:nvPr/>
        </p:nvSpPr>
        <p:spPr>
          <a:xfrm>
            <a:off x="0" y="6424130"/>
            <a:ext cx="12192000" cy="504397"/>
          </a:xfrm>
          <a:prstGeom prst="rect">
            <a:avLst/>
          </a:prstGeom>
          <a:solidFill>
            <a:srgbClr val="01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6298E8-2CD0-4F89-9B8C-47130534008E}"/>
              </a:ext>
            </a:extLst>
          </p:cNvPr>
          <p:cNvSpPr txBox="1"/>
          <p:nvPr/>
        </p:nvSpPr>
        <p:spPr>
          <a:xfrm>
            <a:off x="128970" y="1267121"/>
            <a:ext cx="54037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dynamics inside GEO generally well reproduced by 3D diffusion models, with: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Data-driven outer boundary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Empirical inputs of RD, Hiss, Chorus, EMIC waves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Misses: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fast enhancements under-reproduced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fast dropouts not captured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inputs or missing physics?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409205-C99B-4940-93C7-345669964F03}"/>
              </a:ext>
            </a:extLst>
          </p:cNvPr>
          <p:cNvSpPr txBox="1"/>
          <p:nvPr/>
        </p:nvSpPr>
        <p:spPr>
          <a:xfrm>
            <a:off x="128969" y="468653"/>
            <a:ext cx="690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 Modeling: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Hits and Misses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E90CE1-5AC3-4325-8396-E6316F6C8766}"/>
              </a:ext>
            </a:extLst>
          </p:cNvPr>
          <p:cNvSpPr/>
          <p:nvPr/>
        </p:nvSpPr>
        <p:spPr>
          <a:xfrm>
            <a:off x="8007551" y="6497460"/>
            <a:ext cx="418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Weichao Tu, CCMC Workshop, 06/09/2022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0F658C2E-C31D-4010-8964-69434698EDB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165" y="1189038"/>
            <a:ext cx="11390346" cy="0"/>
          </a:xfrm>
          <a:prstGeom prst="line">
            <a:avLst/>
          </a:prstGeom>
          <a:noFill/>
          <a:ln w="57150">
            <a:solidFill>
              <a:srgbClr val="FFB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E70815E-4017-4218-88DD-4130AEDF5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86"/>
          <a:stretch/>
        </p:blipFill>
        <p:spPr>
          <a:xfrm>
            <a:off x="219851" y="6441714"/>
            <a:ext cx="2474913" cy="486813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D71B80D9-DEF8-45EC-AACA-CF404FA4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090" y="1635003"/>
            <a:ext cx="1451051" cy="36933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PSD data 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8FB49BC2-DE1A-4B2B-BBDE-0139DD85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74" y="2436413"/>
            <a:ext cx="1451051" cy="36933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DREAM3D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6A42F2B-B21F-4F61-B42F-4EB98703F496}"/>
              </a:ext>
            </a:extLst>
          </p:cNvPr>
          <p:cNvSpPr/>
          <p:nvPr/>
        </p:nvSpPr>
        <p:spPr>
          <a:xfrm>
            <a:off x="5543978" y="2792018"/>
            <a:ext cx="138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[Lee, Tu+, CCMC 2022]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0EA5A3-25DB-48B7-9925-39197330A89E}"/>
              </a:ext>
            </a:extLst>
          </p:cNvPr>
          <p:cNvSpPr/>
          <p:nvPr/>
        </p:nvSpPr>
        <p:spPr>
          <a:xfrm>
            <a:off x="5706142" y="5831090"/>
            <a:ext cx="1216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[Drozdov+, JGR 2021]</a:t>
            </a:r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1742EED6-08EF-47A6-A1AD-7B656A67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151" y="4679374"/>
            <a:ext cx="1451051" cy="369332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 data</a:t>
            </a:r>
          </a:p>
        </p:txBody>
      </p:sp>
      <p:sp>
        <p:nvSpPr>
          <p:cNvPr id="36" name="AutoShape 3">
            <a:extLst>
              <a:ext uri="{FF2B5EF4-FFF2-40B4-BE49-F238E27FC236}">
                <a16:creationId xmlns:a16="http://schemas.microsoft.com/office/drawing/2014/main" id="{9620CF98-6702-4415-961B-9AF89BD7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435" y="5436312"/>
            <a:ext cx="1451051" cy="369332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VERB3D</a:t>
            </a:r>
          </a:p>
        </p:txBody>
      </p:sp>
      <p:pic>
        <p:nvPicPr>
          <p:cNvPr id="20" name="Picture 19" descr="A picture containing text, screen, colorful, different&#10;&#10;Description automatically generated">
            <a:extLst>
              <a:ext uri="{FF2B5EF4-FFF2-40B4-BE49-F238E27FC236}">
                <a16:creationId xmlns:a16="http://schemas.microsoft.com/office/drawing/2014/main" id="{82405088-CC7C-4B7E-B99C-A633A5F66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38" y="1181647"/>
            <a:ext cx="5170567" cy="22084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CD2366-A6FA-45C2-AD39-942A1E7F0545}"/>
              </a:ext>
            </a:extLst>
          </p:cNvPr>
          <p:cNvGrpSpPr/>
          <p:nvPr/>
        </p:nvGrpSpPr>
        <p:grpSpPr>
          <a:xfrm>
            <a:off x="7045486" y="2877235"/>
            <a:ext cx="4892796" cy="1320237"/>
            <a:chOff x="7045486" y="2877235"/>
            <a:chExt cx="4892796" cy="13202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BAB4A0-A179-4B1F-8876-F0F1F25CFFE0}"/>
                </a:ext>
              </a:extLst>
            </p:cNvPr>
            <p:cNvSpPr/>
            <p:nvPr/>
          </p:nvSpPr>
          <p:spPr>
            <a:xfrm>
              <a:off x="7192504" y="2966325"/>
              <a:ext cx="4672938" cy="176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2A3136-8EFE-4CE0-BE24-6F1669F55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5486" y="2877235"/>
              <a:ext cx="4718713" cy="110347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2BB88D-4C1C-4F99-8E74-1C46AE8027E9}"/>
                </a:ext>
              </a:extLst>
            </p:cNvPr>
            <p:cNvGrpSpPr/>
            <p:nvPr/>
          </p:nvGrpSpPr>
          <p:grpSpPr>
            <a:xfrm>
              <a:off x="7197543" y="3761753"/>
              <a:ext cx="4740739" cy="435719"/>
              <a:chOff x="7197543" y="2920987"/>
              <a:chExt cx="4740739" cy="435719"/>
            </a:xfrm>
          </p:grpSpPr>
          <p:grpSp>
            <p:nvGrpSpPr>
              <p:cNvPr id="19" name="Group 1">
                <a:extLst>
                  <a:ext uri="{FF2B5EF4-FFF2-40B4-BE49-F238E27FC236}">
                    <a16:creationId xmlns:a16="http://schemas.microsoft.com/office/drawing/2014/main" id="{91A7B36F-33B0-41B1-A384-DE2A3ED8D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97543" y="2920987"/>
                <a:ext cx="4057578" cy="435719"/>
                <a:chOff x="4005120" y="4314833"/>
                <a:chExt cx="4057103" cy="435719"/>
              </a:xfrm>
            </p:grpSpPr>
            <p:grpSp>
              <p:nvGrpSpPr>
                <p:cNvPr id="23" name="Group 3">
                  <a:extLst>
                    <a:ext uri="{FF2B5EF4-FFF2-40B4-BE49-F238E27FC236}">
                      <a16:creationId xmlns:a16="http://schemas.microsoft.com/office/drawing/2014/main" id="{93331923-9E87-41D3-AEAC-5987744441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05120" y="4314833"/>
                  <a:ext cx="2626121" cy="435719"/>
                  <a:chOff x="4546450" y="5134292"/>
                  <a:chExt cx="2626416" cy="435114"/>
                </a:xfrm>
              </p:grpSpPr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1F9B22D1-A6E4-4E46-BC59-9D019E8401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6450" y="5134292"/>
                    <a:ext cx="577400" cy="276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ts val="300"/>
                      </a:spcAft>
                      <a:buFontTx/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latin typeface="Arial" charset="0"/>
                      </a:rPr>
                      <a:t>Jan 1</a:t>
                    </a:r>
                  </a:p>
                </p:txBody>
              </p:sp>
              <p:sp>
                <p:nvSpPr>
                  <p:cNvPr id="27" name="Rectangle 11">
                    <a:extLst>
                      <a:ext uri="{FF2B5EF4-FFF2-40B4-BE49-F238E27FC236}">
                        <a16:creationId xmlns:a16="http://schemas.microsoft.com/office/drawing/2014/main" id="{70DBE2F6-0630-404C-B132-8D86DAF58D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0079" y="5134485"/>
                    <a:ext cx="585416" cy="276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ts val="300"/>
                      </a:spcAft>
                      <a:buFontTx/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latin typeface="Arial" charset="0"/>
                      </a:rPr>
                      <a:t>Mar 1</a:t>
                    </a:r>
                  </a:p>
                </p:txBody>
              </p:sp>
              <p:sp>
                <p:nvSpPr>
                  <p:cNvPr id="30" name="Rectangle 11">
                    <a:extLst>
                      <a:ext uri="{FF2B5EF4-FFF2-40B4-BE49-F238E27FC236}">
                        <a16:creationId xmlns:a16="http://schemas.microsoft.com/office/drawing/2014/main" id="{D7DD3A6A-F988-4892-A20B-AD5CB35CA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05946" y="5134485"/>
                    <a:ext cx="611064" cy="276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ts val="300"/>
                      </a:spcAft>
                      <a:buFontTx/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latin typeface="Arial" charset="0"/>
                      </a:rPr>
                      <a:t>May 1</a:t>
                    </a:r>
                  </a:p>
                </p:txBody>
              </p:sp>
              <p:sp>
                <p:nvSpPr>
                  <p:cNvPr id="32" name="Rectangle 11">
                    <a:extLst>
                      <a:ext uri="{FF2B5EF4-FFF2-40B4-BE49-F238E27FC236}">
                        <a16:creationId xmlns:a16="http://schemas.microsoft.com/office/drawing/2014/main" id="{BDC4B13C-CF4D-465A-85C7-1AF6055D0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37144" y="5134485"/>
                    <a:ext cx="535722" cy="276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ts val="300"/>
                      </a:spcAft>
                      <a:buFontTx/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latin typeface="Arial" charset="0"/>
                      </a:rPr>
                      <a:t>Jul 1</a:t>
                    </a:r>
                  </a:p>
                </p:txBody>
              </p:sp>
              <p:sp>
                <p:nvSpPr>
                  <p:cNvPr id="33" name="Rectangle 11">
                    <a:extLst>
                      <a:ext uri="{FF2B5EF4-FFF2-40B4-BE49-F238E27FC236}">
                        <a16:creationId xmlns:a16="http://schemas.microsoft.com/office/drawing/2014/main" id="{84883C88-48C5-4D36-8E61-2F7F7FB13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46540" y="5292791"/>
                    <a:ext cx="524503" cy="276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ts val="300"/>
                      </a:spcAft>
                      <a:buFontTx/>
                      <a:buNone/>
                    </a:pPr>
                    <a:r>
                      <a:rPr lang="en-US" altLang="en-US" sz="1200" b="1" dirty="0">
                        <a:solidFill>
                          <a:srgbClr val="000000"/>
                        </a:solidFill>
                        <a:latin typeface="Arial" charset="0"/>
                      </a:rPr>
                      <a:t>2017</a:t>
                    </a:r>
                  </a:p>
                </p:txBody>
              </p:sp>
            </p:grp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7D4527BD-C764-472F-A98B-9F80C8107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70967" y="4318000"/>
                  <a:ext cx="5949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ts val="300"/>
                    </a:spcAft>
                    <a:buFontTx/>
                    <a:buNone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Arial" charset="0"/>
                    </a:rPr>
                    <a:t>Sep 1</a:t>
                  </a:r>
                </a:p>
              </p:txBody>
            </p:sp>
            <p:sp>
              <p:nvSpPr>
                <p:cNvPr id="25" name="Rectangle 11">
                  <a:extLst>
                    <a:ext uri="{FF2B5EF4-FFF2-40B4-BE49-F238E27FC236}">
                      <a16:creationId xmlns:a16="http://schemas.microsoft.com/office/drawing/2014/main" id="{B8EFF65D-10B2-421F-9D7E-BCC989F75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9244" y="4318000"/>
                  <a:ext cx="60297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ts val="300"/>
                    </a:spcAft>
                    <a:buFontTx/>
                    <a:buNone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Arial" charset="0"/>
                    </a:rPr>
                    <a:t>Nov 1</a:t>
                  </a:r>
                </a:p>
              </p:txBody>
            </p:sp>
          </p:grpSp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752AB4A9-4D62-482C-883B-608C6ED96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0880" y="2922530"/>
                <a:ext cx="57740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300"/>
                  </a:spcAft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Arial" charset="0"/>
                  </a:rPr>
                  <a:t>Jan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70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96" grpId="0"/>
      <p:bldP spid="95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D05842-2C88-4906-BDB0-1FFE4625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38" y="1280002"/>
            <a:ext cx="5700254" cy="2420322"/>
          </a:xfrm>
          <a:prstGeom prst="rect">
            <a:avLst/>
          </a:prstGeom>
        </p:spPr>
      </p:pic>
      <p:sp>
        <p:nvSpPr>
          <p:cNvPr id="28" name="Line 5">
            <a:extLst>
              <a:ext uri="{FF2B5EF4-FFF2-40B4-BE49-F238E27FC236}">
                <a16:creationId xmlns:a16="http://schemas.microsoft.com/office/drawing/2014/main" id="{8667933A-88C9-42D1-9DA8-6190BDB4EAC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165" y="1189038"/>
            <a:ext cx="11390346" cy="0"/>
          </a:xfrm>
          <a:prstGeom prst="line">
            <a:avLst/>
          </a:prstGeom>
          <a:noFill/>
          <a:ln w="57150">
            <a:solidFill>
              <a:srgbClr val="FFB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8AB8FC-890C-46F7-875E-7C5C56EE6D91}"/>
              </a:ext>
            </a:extLst>
          </p:cNvPr>
          <p:cNvSpPr/>
          <p:nvPr/>
        </p:nvSpPr>
        <p:spPr>
          <a:xfrm>
            <a:off x="0" y="6424130"/>
            <a:ext cx="12192000" cy="504397"/>
          </a:xfrm>
          <a:prstGeom prst="rect">
            <a:avLst/>
          </a:prstGeom>
          <a:solidFill>
            <a:srgbClr val="01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6298E8-2CD0-4F89-9B8C-47130534008E}"/>
              </a:ext>
            </a:extLst>
          </p:cNvPr>
          <p:cNvSpPr txBox="1"/>
          <p:nvPr/>
        </p:nvSpPr>
        <p:spPr>
          <a:xfrm>
            <a:off x="128969" y="1267121"/>
            <a:ext cx="46166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Magic of data-driven outer boundary condition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answer for a wrong reason?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ore realistic inputs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O.B., seed electrons, 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waves, LCDS, etc.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Challenging!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Contributions from machine learning and data assimilation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409205-C99B-4940-93C7-345669964F03}"/>
              </a:ext>
            </a:extLst>
          </p:cNvPr>
          <p:cNvSpPr txBox="1"/>
          <p:nvPr/>
        </p:nvSpPr>
        <p:spPr>
          <a:xfrm>
            <a:off x="128969" y="468653"/>
            <a:ext cx="1185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 Modeling: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Inputs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E90CE1-5AC3-4325-8396-E6316F6C8766}"/>
              </a:ext>
            </a:extLst>
          </p:cNvPr>
          <p:cNvSpPr/>
          <p:nvPr/>
        </p:nvSpPr>
        <p:spPr>
          <a:xfrm>
            <a:off x="8007551" y="6497460"/>
            <a:ext cx="418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Weichao Tu, CCMC Workshop, 06/09/2022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E70815E-4017-4218-88DD-4130AEDF5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86"/>
          <a:stretch/>
        </p:blipFill>
        <p:spPr>
          <a:xfrm>
            <a:off x="219851" y="6441714"/>
            <a:ext cx="2474913" cy="486813"/>
          </a:xfrm>
          <a:prstGeom prst="rect">
            <a:avLst/>
          </a:prstGeom>
        </p:spPr>
      </p:pic>
      <p:sp>
        <p:nvSpPr>
          <p:cNvPr id="29" name="AutoShape 3">
            <a:extLst>
              <a:ext uri="{FF2B5EF4-FFF2-40B4-BE49-F238E27FC236}">
                <a16:creationId xmlns:a16="http://schemas.microsoft.com/office/drawing/2014/main" id="{67062EA3-E4AE-4098-9AB3-764FF80A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204" y="1814909"/>
            <a:ext cx="1451051" cy="36933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PSD data </a:t>
            </a: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3FA937EF-FE8D-41EF-80B0-CF785836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882" y="2634267"/>
            <a:ext cx="1451051" cy="36933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GOES OB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1F9F60-8ABA-444E-9702-3E47AB6DA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818" y="4495949"/>
            <a:ext cx="2834886" cy="1975275"/>
          </a:xfrm>
          <a:prstGeom prst="rect">
            <a:avLst/>
          </a:prstGeom>
        </p:spPr>
      </p:pic>
      <p:sp>
        <p:nvSpPr>
          <p:cNvPr id="33" name="AutoShape 3">
            <a:extLst>
              <a:ext uri="{FF2B5EF4-FFF2-40B4-BE49-F238E27FC236}">
                <a16:creationId xmlns:a16="http://schemas.microsoft.com/office/drawing/2014/main" id="{8B9E38CF-A867-45DC-B325-9BA022BD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396" y="3331427"/>
            <a:ext cx="1451051" cy="700303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 lIns="90000" tIns="46800" rIns="90000" bIns="46800" anchor="ctr"/>
          <a:lstStyle>
            <a:lvl1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lnSpc>
                <a:spcPct val="124000"/>
              </a:lnSpc>
              <a:buClr>
                <a:srgbClr val="FFFFFF"/>
              </a:buClr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defTabSz="45720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GOES OB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kumimoji="0" lang="en-US" altLang="zh-CN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Emin</a:t>
            </a: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5309FE-F2E7-42D9-99CB-0ED40BB99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745" y="3147078"/>
            <a:ext cx="54563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6CC72-EC6B-4119-B917-1E21FDCE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905" y="2769104"/>
            <a:ext cx="3308681" cy="32647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D8AB8FC-890C-46F7-875E-7C5C56EE6D91}"/>
              </a:ext>
            </a:extLst>
          </p:cNvPr>
          <p:cNvSpPr/>
          <p:nvPr/>
        </p:nvSpPr>
        <p:spPr>
          <a:xfrm>
            <a:off x="0" y="6424130"/>
            <a:ext cx="12192000" cy="504397"/>
          </a:xfrm>
          <a:prstGeom prst="rect">
            <a:avLst/>
          </a:prstGeom>
          <a:solidFill>
            <a:srgbClr val="01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6298E8-2CD0-4F89-9B8C-47130534008E}"/>
              </a:ext>
            </a:extLst>
          </p:cNvPr>
          <p:cNvSpPr txBox="1"/>
          <p:nvPr/>
        </p:nvSpPr>
        <p:spPr>
          <a:xfrm>
            <a:off x="250214" y="1387198"/>
            <a:ext cx="56606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relative importance of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non-traditional mechanisms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RB dynamics? E.g.,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Nonlinear wave-particle interactions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Drift Orbit Bifurcation (DOB)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Field line curvature (FLC) scattering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the electron transport rates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Diffusion? Advection? Mix of both?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Phase dependent?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into global RB models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E90CE1-5AC3-4325-8396-E6316F6C8766}"/>
              </a:ext>
            </a:extLst>
          </p:cNvPr>
          <p:cNvSpPr/>
          <p:nvPr/>
        </p:nvSpPr>
        <p:spPr>
          <a:xfrm>
            <a:off x="8007551" y="6497460"/>
            <a:ext cx="418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Weichao Tu, CCMC Workshop, 06/09/2022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E70815E-4017-4218-88DD-4130AEDF5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86"/>
          <a:stretch/>
        </p:blipFill>
        <p:spPr>
          <a:xfrm>
            <a:off x="219851" y="6441714"/>
            <a:ext cx="2474913" cy="486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81D70-1D23-4807-A63A-225E76CE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673" y="2725013"/>
            <a:ext cx="3016063" cy="3102700"/>
          </a:xfrm>
          <a:prstGeom prst="rect">
            <a:avLst/>
          </a:prstGeom>
        </p:spPr>
      </p:pic>
      <p:sp>
        <p:nvSpPr>
          <p:cNvPr id="204" name="Rectangle 8">
            <a:extLst>
              <a:ext uri="{FF2B5EF4-FFF2-40B4-BE49-F238E27FC236}">
                <a16:creationId xmlns:a16="http://schemas.microsoft.com/office/drawing/2014/main" id="{C8058E7E-0685-4A15-A8F1-CEB07843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720" y="5828153"/>
            <a:ext cx="2519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7000"/>
              </a:lnSpc>
              <a:spcBef>
                <a:spcPts val="800"/>
              </a:spcBef>
              <a:buSzPct val="120000"/>
              <a:buChar char="•"/>
              <a:defRPr sz="32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algn="l" eaLnBrk="0" hangingPunct="0">
              <a:lnSpc>
                <a:spcPct val="97000"/>
              </a:lnSpc>
              <a:spcBef>
                <a:spcPts val="700"/>
              </a:spcBef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algn="l" eaLnBrk="0" hangingPunct="0">
              <a:lnSpc>
                <a:spcPct val="97000"/>
              </a:lnSpc>
              <a:spcBef>
                <a:spcPts val="600"/>
              </a:spcBef>
              <a:buSzPct val="120000"/>
              <a:buChar char="•"/>
              <a:defRPr sz="24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algn="l" eaLnBrk="0" hangingPunct="0">
              <a:lnSpc>
                <a:spcPct val="97000"/>
              </a:lnSpc>
              <a:spcBef>
                <a:spcPts val="500"/>
              </a:spcBef>
              <a:buClr>
                <a:srgbClr val="FFFFFF"/>
              </a:buClr>
              <a:buChar char="–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algn="l" eaLnBrk="0" hangingPunct="0">
              <a:lnSpc>
                <a:spcPct val="97000"/>
              </a:lnSpc>
              <a:spcBef>
                <a:spcPts val="500"/>
              </a:spcBef>
              <a:buClr>
                <a:srgbClr val="FFFFFF"/>
              </a:buClr>
              <a:buSzPct val="80000"/>
              <a:buFont typeface="Wingdings" pitchFamily="2" charset="2"/>
              <a:buChar char="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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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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"/>
              <a:defRPr sz="2000">
                <a:solidFill>
                  <a:srgbClr val="FFFFFF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zh-CN" sz="1600" dirty="0">
                <a:solidFill>
                  <a:srgbClr val="0070C0"/>
                </a:solidFill>
                <a:latin typeface="Arial" charset="0"/>
              </a:rPr>
              <a:t>[Huang, Tu+, AGU 2020]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527C9B-4A73-4929-9B45-B6AFC832B5F4}"/>
              </a:ext>
            </a:extLst>
          </p:cNvPr>
          <p:cNvSpPr txBox="1"/>
          <p:nvPr/>
        </p:nvSpPr>
        <p:spPr>
          <a:xfrm>
            <a:off x="128969" y="468653"/>
            <a:ext cx="1185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Modeling: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Missing Physics</a:t>
            </a:r>
          </a:p>
        </p:txBody>
      </p:sp>
      <p:sp>
        <p:nvSpPr>
          <p:cNvPr id="61" name="Line 5">
            <a:extLst>
              <a:ext uri="{FF2B5EF4-FFF2-40B4-BE49-F238E27FC236}">
                <a16:creationId xmlns:a16="http://schemas.microsoft.com/office/drawing/2014/main" id="{A4595747-81F8-4E73-A2A9-6EB84613007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165" y="1189038"/>
            <a:ext cx="11390346" cy="0"/>
          </a:xfrm>
          <a:prstGeom prst="line">
            <a:avLst/>
          </a:prstGeom>
          <a:noFill/>
          <a:ln w="57150">
            <a:solidFill>
              <a:srgbClr val="FFB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66DEEA-D79E-4480-AE96-406547FCB8C8}"/>
              </a:ext>
            </a:extLst>
          </p:cNvPr>
          <p:cNvGrpSpPr/>
          <p:nvPr/>
        </p:nvGrpSpPr>
        <p:grpSpPr>
          <a:xfrm>
            <a:off x="7656173" y="538733"/>
            <a:ext cx="4166005" cy="1921714"/>
            <a:chOff x="7846830" y="362787"/>
            <a:chExt cx="4166005" cy="192171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C18899-5E30-45E9-B125-A9A44AEFDDFC}"/>
                </a:ext>
              </a:extLst>
            </p:cNvPr>
            <p:cNvSpPr/>
            <p:nvPr/>
          </p:nvSpPr>
          <p:spPr>
            <a:xfrm>
              <a:off x="8336610" y="362787"/>
              <a:ext cx="10362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Midnight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771B63-BF2A-422F-BA73-4460A5CA7A0B}"/>
                </a:ext>
              </a:extLst>
            </p:cNvPr>
            <p:cNvGrpSpPr/>
            <p:nvPr/>
          </p:nvGrpSpPr>
          <p:grpSpPr>
            <a:xfrm>
              <a:off x="7846830" y="691291"/>
              <a:ext cx="4166005" cy="1296995"/>
              <a:chOff x="8111054" y="640132"/>
              <a:chExt cx="3806086" cy="109530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11B077F-DD0A-43F5-AF27-5549434E7663}"/>
                  </a:ext>
                </a:extLst>
              </p:cNvPr>
              <p:cNvGrpSpPr/>
              <p:nvPr/>
            </p:nvGrpSpPr>
            <p:grpSpPr>
              <a:xfrm>
                <a:off x="8111054" y="664836"/>
                <a:ext cx="1895554" cy="1070601"/>
                <a:chOff x="7398214" y="4254342"/>
                <a:chExt cx="1895554" cy="1070601"/>
              </a:xfrm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ABEB3161-48CA-4202-B9EC-E634C03A9A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1" t="21453" r="69075" b="9675"/>
                <a:stretch/>
              </p:blipFill>
              <p:spPr bwMode="auto">
                <a:xfrm>
                  <a:off x="7398214" y="4254342"/>
                  <a:ext cx="1841658" cy="10706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B2910E6-F5F5-42A4-B094-CAF7FF1D657E}"/>
                    </a:ext>
                  </a:extLst>
                </p:cNvPr>
                <p:cNvSpPr/>
                <p:nvPr/>
              </p:nvSpPr>
              <p:spPr>
                <a:xfrm>
                  <a:off x="8924193" y="4443015"/>
                  <a:ext cx="369575" cy="5043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738D128-10B1-445B-BF1B-36F2E2765F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95" t="20386" r="2030" b="10224"/>
              <a:stretch/>
            </p:blipFill>
            <p:spPr bwMode="auto">
              <a:xfrm>
                <a:off x="10075421" y="640132"/>
                <a:ext cx="1841719" cy="1078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2F418E7-32AA-4269-83A4-30974FD8B420}"/>
                  </a:ext>
                </a:extLst>
              </p:cNvPr>
              <p:cNvSpPr/>
              <p:nvPr/>
            </p:nvSpPr>
            <p:spPr>
              <a:xfrm>
                <a:off x="9943399" y="865570"/>
                <a:ext cx="427170" cy="362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69D8F4-DF4D-454B-97C0-66078AE93B19}"/>
                </a:ext>
              </a:extLst>
            </p:cNvPr>
            <p:cNvSpPr/>
            <p:nvPr/>
          </p:nvSpPr>
          <p:spPr>
            <a:xfrm>
              <a:off x="10571309" y="395269"/>
              <a:ext cx="8671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Noon</a:t>
              </a:r>
            </a:p>
          </p:txBody>
        </p:sp>
        <p:sp>
          <p:nvSpPr>
            <p:cNvPr id="164" name="Rectangle 8">
              <a:extLst>
                <a:ext uri="{FF2B5EF4-FFF2-40B4-BE49-F238E27FC236}">
                  <a16:creationId xmlns:a16="http://schemas.microsoft.com/office/drawing/2014/main" id="{2837CEF6-B4F8-4ED1-A4D7-D3D8A2A3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079" y="1945947"/>
              <a:ext cx="3756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lnSpc>
                  <a:spcPct val="97000"/>
                </a:lnSpc>
                <a:spcBef>
                  <a:spcPts val="800"/>
                </a:spcBef>
                <a:buSzPct val="120000"/>
                <a:buChar char="•"/>
                <a:defRPr sz="32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algn="l" eaLnBrk="0" hangingPunct="0">
                <a:lnSpc>
                  <a:spcPct val="97000"/>
                </a:lnSpc>
                <a:spcBef>
                  <a:spcPts val="700"/>
                </a:spcBef>
                <a:buClr>
                  <a:srgbClr val="FFFFFF"/>
                </a:buClr>
                <a:buChar char="–"/>
                <a:defRPr sz="28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algn="l" eaLnBrk="0" hangingPunct="0">
                <a:lnSpc>
                  <a:spcPct val="97000"/>
                </a:lnSpc>
                <a:spcBef>
                  <a:spcPts val="600"/>
                </a:spcBef>
                <a:buSzPct val="120000"/>
                <a:buChar char="•"/>
                <a:defRPr sz="24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algn="l" eaLnBrk="0" hangingPunct="0">
                <a:lnSpc>
                  <a:spcPct val="97000"/>
                </a:lnSpc>
                <a:spcBef>
                  <a:spcPts val="500"/>
                </a:spcBef>
                <a:buClr>
                  <a:srgbClr val="FFFFFF"/>
                </a:buClr>
                <a:buChar char="–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algn="l" eaLnBrk="0" hangingPunct="0">
                <a:lnSpc>
                  <a:spcPct val="97000"/>
                </a:lnSpc>
                <a:spcBef>
                  <a:spcPts val="500"/>
                </a:spcBef>
                <a:buClr>
                  <a:srgbClr val="FFFFFF"/>
                </a:buClr>
                <a:buSzPct val="80000"/>
                <a:buFont typeface="Wingdings" pitchFamily="2" charset="2"/>
                <a:buChar char="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lnSpc>
                  <a:spcPct val="9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itchFamily="2" charset="2"/>
                <a:buChar char="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lnSpc>
                  <a:spcPct val="9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itchFamily="2" charset="2"/>
                <a:buChar char="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lnSpc>
                  <a:spcPct val="9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itchFamily="2" charset="2"/>
                <a:buChar char="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lnSpc>
                  <a:spcPct val="9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itchFamily="2" charset="2"/>
                <a:buChar char=""/>
                <a:defRPr sz="2000">
                  <a:solidFill>
                    <a:srgbClr val="FFFFFF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GB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(Modified from Ukhorskiy+ [JGR, 2011])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7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9188</TotalTime>
  <Words>244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4_Custom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Weichao Tu</dc:creator>
  <cp:lastModifiedBy>Weichao Tu</cp:lastModifiedBy>
  <cp:revision>159</cp:revision>
  <dcterms:created xsi:type="dcterms:W3CDTF">2021-04-22T21:14:10Z</dcterms:created>
  <dcterms:modified xsi:type="dcterms:W3CDTF">2022-06-07T13:54:41Z</dcterms:modified>
</cp:coreProperties>
</file>