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6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0"/>
    <p:restoredTop sz="83333"/>
  </p:normalViewPr>
  <p:slideViewPr>
    <p:cSldViewPr snapToGrid="0" snapToObjects="1">
      <p:cViewPr varScale="1">
        <p:scale>
          <a:sx n="152" d="100"/>
          <a:sy n="152" d="100"/>
        </p:scale>
        <p:origin x="296"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6676B-C4FF-3C4A-A3FD-B5B34938E96B}" type="datetimeFigureOut">
              <a:rPr lang="en-US" smtClean="0"/>
              <a:t>6/8/22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55B13-15F4-7A44-9AD0-9F87F94C22A7}" type="slidenum">
              <a:rPr lang="en-US" smtClean="0"/>
              <a:t>‹#›</a:t>
            </a:fld>
            <a:endParaRPr lang="en-US"/>
          </a:p>
        </p:txBody>
      </p:sp>
    </p:spTree>
    <p:extLst>
      <p:ext uri="{BB962C8B-B14F-4D97-AF65-F5344CB8AC3E}">
        <p14:creationId xmlns:p14="http://schemas.microsoft.com/office/powerpoint/2010/main" val="241679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Jacob Bortnik, a professor at UCLA focusing on space physics, space weather, and machine learning applications in the physical sciences</a:t>
            </a:r>
          </a:p>
          <a:p>
            <a:endParaRPr lang="en-US" dirty="0"/>
          </a:p>
          <a:p>
            <a:r>
              <a:rPr lang="en-US" dirty="0"/>
              <a:t>I would like to begin by highlighting the important contrast of the application of ML in industry, or general applications vs the physical sciences:</a:t>
            </a:r>
          </a:p>
          <a:p>
            <a:r>
              <a:rPr lang="en-US" dirty="0" err="1"/>
              <a:t>Im</a:t>
            </a:r>
            <a:r>
              <a:rPr lang="en-US" dirty="0"/>
              <a:t> general applications, we collect data from a certain system, built a ML model, make predictions that we test for its goodness and generality, and </a:t>
            </a:r>
            <a:r>
              <a:rPr lang="en-US" dirty="0" err="1"/>
              <a:t>deply</a:t>
            </a:r>
            <a:r>
              <a:rPr lang="en-US" dirty="0"/>
              <a:t> in a specific situation.  Typically the models are black box and we don’t know or really care about how the model makes its predictions.</a:t>
            </a:r>
          </a:p>
          <a:p>
            <a:endParaRPr lang="en-US" dirty="0"/>
          </a:p>
          <a:p>
            <a:r>
              <a:rPr lang="en-US" dirty="0"/>
              <a:t>But in the physical sciences, an accurate prediction is only the starting point!  Even if we build a very accurate model of our space environment, do we really understand it any better?  Probably not.  And in that context, a ML model is only our starting point and the various system dynamics are encoded into the ML model.  So we want to use ML models to extract any kind of physics insight or understanding, this includes</a:t>
            </a:r>
          </a:p>
          <a:p>
            <a:r>
              <a:rPr lang="en-US" dirty="0"/>
              <a:t>&lt;READ MY LIST&gt;</a:t>
            </a:r>
          </a:p>
          <a:p>
            <a:endParaRPr lang="en-US" dirty="0"/>
          </a:p>
          <a:p>
            <a:r>
              <a:rPr lang="en-US" dirty="0"/>
              <a:t> </a:t>
            </a:r>
          </a:p>
        </p:txBody>
      </p:sp>
      <p:sp>
        <p:nvSpPr>
          <p:cNvPr id="4" name="Slide Number Placeholder 3"/>
          <p:cNvSpPr>
            <a:spLocks noGrp="1"/>
          </p:cNvSpPr>
          <p:nvPr>
            <p:ph type="sldNum" sz="quarter" idx="5"/>
          </p:nvPr>
        </p:nvSpPr>
        <p:spPr/>
        <p:txBody>
          <a:bodyPr/>
          <a:lstStyle/>
          <a:p>
            <a:fld id="{8BE55B13-15F4-7A44-9AD0-9F87F94C22A7}" type="slidenum">
              <a:rPr lang="en-US" smtClean="0"/>
              <a:t>2</a:t>
            </a:fld>
            <a:endParaRPr lang="en-US"/>
          </a:p>
        </p:txBody>
      </p:sp>
    </p:spTree>
    <p:extLst>
      <p:ext uri="{BB962C8B-B14F-4D97-AF65-F5344CB8AC3E}">
        <p14:creationId xmlns:p14="http://schemas.microsoft.com/office/powerpoint/2010/main" val="68528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E1B3-DE25-3B41-911B-462D7ABF4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4294D-32A6-CE4D-A975-4B1D01722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9A68D4-B46D-584A-ACC3-E2EE8CF9B54D}"/>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5" name="Footer Placeholder 4">
            <a:extLst>
              <a:ext uri="{FF2B5EF4-FFF2-40B4-BE49-F238E27FC236}">
                <a16:creationId xmlns:a16="http://schemas.microsoft.com/office/drawing/2014/main" id="{AE4FA84D-4DF1-EF41-9C10-A2D07B28A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811B6-3C0B-BD4C-95E9-405CFEBCFECE}"/>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365258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426C-2BEF-004B-9CB4-BC3E51B2E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288E9A-9F36-3C4F-8A1F-642115A1C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ED154-41CA-E344-B54B-32BA53DA3309}"/>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5" name="Footer Placeholder 4">
            <a:extLst>
              <a:ext uri="{FF2B5EF4-FFF2-40B4-BE49-F238E27FC236}">
                <a16:creationId xmlns:a16="http://schemas.microsoft.com/office/drawing/2014/main" id="{56193F22-20D6-0D4D-B331-6D99FA85B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4F88D-5CAF-8943-B293-6D3EE77BD2F2}"/>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288039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F49CB-0613-F44C-AAE1-7B6CDAA314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3F166F-C02C-4E41-A2A7-A9404BBBEE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F033D-3E40-3C47-B296-FF02BF03A3CE}"/>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5" name="Footer Placeholder 4">
            <a:extLst>
              <a:ext uri="{FF2B5EF4-FFF2-40B4-BE49-F238E27FC236}">
                <a16:creationId xmlns:a16="http://schemas.microsoft.com/office/drawing/2014/main" id="{ED0ED530-2B6E-9A4A-8B43-70CDC5C80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6B082-8D43-3B4D-A79D-F62D22EA7E15}"/>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381659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1C55-0AF5-E74E-B272-13B529C2A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69760-AE44-4842-B7F2-B1A99E7D9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13FAA-2EE5-4348-8C6C-3A37FD32FF9A}"/>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5" name="Footer Placeholder 4">
            <a:extLst>
              <a:ext uri="{FF2B5EF4-FFF2-40B4-BE49-F238E27FC236}">
                <a16:creationId xmlns:a16="http://schemas.microsoft.com/office/drawing/2014/main" id="{757FE27C-D5BB-D04A-B412-2A97D7F0A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0FB4A-4A4E-924E-9E35-F63D010086F2}"/>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68889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410C-4B0D-DF47-9EB2-F0AACFBF01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BC1D09-CC0B-4E4D-8A4D-B797C0DA2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3E5B1-268A-344F-BD1D-C1189AC2DC1B}"/>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5" name="Footer Placeholder 4">
            <a:extLst>
              <a:ext uri="{FF2B5EF4-FFF2-40B4-BE49-F238E27FC236}">
                <a16:creationId xmlns:a16="http://schemas.microsoft.com/office/drawing/2014/main" id="{0569E0A2-CB75-AF4D-AB84-0D9B9B5D9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FCE1D-A52A-9B48-9F78-7617002A8D73}"/>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210694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F62B-56BF-FC4B-9E62-61841BF2D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605BC-88C2-3C40-9F90-4E15938714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D552A-A29A-8142-ABC3-8725DBE6C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8336A-93C5-ED4D-A01B-609048FBC870}"/>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6" name="Footer Placeholder 5">
            <a:extLst>
              <a:ext uri="{FF2B5EF4-FFF2-40B4-BE49-F238E27FC236}">
                <a16:creationId xmlns:a16="http://schemas.microsoft.com/office/drawing/2014/main" id="{C1272635-647F-7D4E-A450-D2884FDE3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17FD7-66B2-D248-8045-B8C753092CE0}"/>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41423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A495-FEF4-1A42-B5A5-6433D1237C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76D80-E867-E947-AE2B-06A360EAE4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5E173-CEC7-A342-AD8B-D38D5BA265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0ABAA-0869-4E48-AA37-FCEB36158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BA464-6052-084C-8D90-05AF46AD3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E8572-B547-B041-8517-D391F315B768}"/>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8" name="Footer Placeholder 7">
            <a:extLst>
              <a:ext uri="{FF2B5EF4-FFF2-40B4-BE49-F238E27FC236}">
                <a16:creationId xmlns:a16="http://schemas.microsoft.com/office/drawing/2014/main" id="{DDB43DF7-51FD-714C-99F5-156356839A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D2C1A-40B2-B04C-95F8-A44918286D7C}"/>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404542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69FE-8870-5842-B626-F47F0BDB1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CDE109-A620-7740-96F9-EFE90EBE138D}"/>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4" name="Footer Placeholder 3">
            <a:extLst>
              <a:ext uri="{FF2B5EF4-FFF2-40B4-BE49-F238E27FC236}">
                <a16:creationId xmlns:a16="http://schemas.microsoft.com/office/drawing/2014/main" id="{A67943B3-024F-1649-9FE6-43B8B4B9B9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5848F-6817-384D-B3FF-87F0B474FB0F}"/>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38826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798E8-ABC1-2E41-AC03-C5AE8FE3D3BB}"/>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3" name="Footer Placeholder 2">
            <a:extLst>
              <a:ext uri="{FF2B5EF4-FFF2-40B4-BE49-F238E27FC236}">
                <a16:creationId xmlns:a16="http://schemas.microsoft.com/office/drawing/2014/main" id="{B58652A7-7B32-F54D-9DD8-C819596346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21C963-4F8B-FC46-8643-FB2BC0D3A7B4}"/>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364861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4F90-4516-7745-AAE3-3ED5B7CB2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D5E75-71B7-EC42-821E-CED8C11E6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C6145-27AB-8B46-BA51-61CDAFD45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4F1A7-0C1C-C24F-BC14-B2747D91EF5B}"/>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6" name="Footer Placeholder 5">
            <a:extLst>
              <a:ext uri="{FF2B5EF4-FFF2-40B4-BE49-F238E27FC236}">
                <a16:creationId xmlns:a16="http://schemas.microsoft.com/office/drawing/2014/main" id="{E02A466A-E2C7-1647-897E-D4CEABB2F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3F012-4F5B-7344-862A-FDF87B6F5DEC}"/>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6956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64CF-C9D8-A944-B91D-85F25C2C5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82A4AE-10DF-1641-B2A7-EF155D597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2DF91-3BE2-6F43-A6A9-47E4270F4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92C10-4CCF-D04B-A6E9-145A589E9F45}"/>
              </a:ext>
            </a:extLst>
          </p:cNvPr>
          <p:cNvSpPr>
            <a:spLocks noGrp="1"/>
          </p:cNvSpPr>
          <p:nvPr>
            <p:ph type="dt" sz="half" idx="10"/>
          </p:nvPr>
        </p:nvSpPr>
        <p:spPr/>
        <p:txBody>
          <a:bodyPr/>
          <a:lstStyle/>
          <a:p>
            <a:fld id="{D1D6CD46-CE0E-554F-A188-86242045DFFD}" type="datetimeFigureOut">
              <a:rPr lang="en-US" smtClean="0"/>
              <a:t>6/8/22</a:t>
            </a:fld>
            <a:endParaRPr lang="en-US"/>
          </a:p>
        </p:txBody>
      </p:sp>
      <p:sp>
        <p:nvSpPr>
          <p:cNvPr id="6" name="Footer Placeholder 5">
            <a:extLst>
              <a:ext uri="{FF2B5EF4-FFF2-40B4-BE49-F238E27FC236}">
                <a16:creationId xmlns:a16="http://schemas.microsoft.com/office/drawing/2014/main" id="{4A3724E4-5975-DE46-8655-17714AA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4053C-C72E-8349-8E33-21F93F6B7DC4}"/>
              </a:ext>
            </a:extLst>
          </p:cNvPr>
          <p:cNvSpPr>
            <a:spLocks noGrp="1"/>
          </p:cNvSpPr>
          <p:nvPr>
            <p:ph type="sldNum" sz="quarter" idx="12"/>
          </p:nvPr>
        </p:nvSpPr>
        <p:spPr/>
        <p:txBody>
          <a:bodyPr/>
          <a:lstStyle/>
          <a:p>
            <a:fld id="{B7C88E7D-7644-2A47-8F0B-49A85EE9E226}" type="slidenum">
              <a:rPr lang="en-US" smtClean="0"/>
              <a:t>‹#›</a:t>
            </a:fld>
            <a:endParaRPr lang="en-US"/>
          </a:p>
        </p:txBody>
      </p:sp>
    </p:spTree>
    <p:extLst>
      <p:ext uri="{BB962C8B-B14F-4D97-AF65-F5344CB8AC3E}">
        <p14:creationId xmlns:p14="http://schemas.microsoft.com/office/powerpoint/2010/main" val="390260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D15DD-00CE-F646-8A84-63C48A2A0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6B30D-8AEF-2D46-8F75-C19CB5C40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A0C53-27D6-8142-9251-E2D2709C6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6CD46-CE0E-554F-A188-86242045DFFD}" type="datetimeFigureOut">
              <a:rPr lang="en-US" smtClean="0"/>
              <a:t>6/8/22</a:t>
            </a:fld>
            <a:endParaRPr lang="en-US"/>
          </a:p>
        </p:txBody>
      </p:sp>
      <p:sp>
        <p:nvSpPr>
          <p:cNvPr id="5" name="Footer Placeholder 4">
            <a:extLst>
              <a:ext uri="{FF2B5EF4-FFF2-40B4-BE49-F238E27FC236}">
                <a16:creationId xmlns:a16="http://schemas.microsoft.com/office/drawing/2014/main" id="{E4B20317-5E2F-8245-B90D-07B39F5E4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F8E87D-BFB4-3441-9181-2BD096AF9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8E7D-7644-2A47-8F0B-49A85EE9E226}" type="slidenum">
              <a:rPr lang="en-US" smtClean="0"/>
              <a:t>‹#›</a:t>
            </a:fld>
            <a:endParaRPr lang="en-US"/>
          </a:p>
        </p:txBody>
      </p:sp>
    </p:spTree>
    <p:extLst>
      <p:ext uri="{BB962C8B-B14F-4D97-AF65-F5344CB8AC3E}">
        <p14:creationId xmlns:p14="http://schemas.microsoft.com/office/powerpoint/2010/main" val="920068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i.org/10.1029/2021EO1602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CF54-6411-1041-8B38-E871A3FBAA10}"/>
              </a:ext>
            </a:extLst>
          </p:cNvPr>
          <p:cNvSpPr>
            <a:spLocks noGrp="1"/>
          </p:cNvSpPr>
          <p:nvPr>
            <p:ph type="ctrTitle"/>
          </p:nvPr>
        </p:nvSpPr>
        <p:spPr>
          <a:xfrm>
            <a:off x="730249" y="397434"/>
            <a:ext cx="10513484" cy="2675966"/>
          </a:xfrm>
        </p:spPr>
        <p:txBody>
          <a:bodyPr>
            <a:normAutofit/>
          </a:bodyPr>
          <a:lstStyle/>
          <a:p>
            <a:r>
              <a:rPr lang="en-US" b="1" dirty="0"/>
              <a:t>Community Coordinate Modeling Center Workshop</a:t>
            </a:r>
            <a:endParaRPr lang="en-US" dirty="0"/>
          </a:p>
        </p:txBody>
      </p:sp>
      <p:sp>
        <p:nvSpPr>
          <p:cNvPr id="3" name="Subtitle 2">
            <a:extLst>
              <a:ext uri="{FF2B5EF4-FFF2-40B4-BE49-F238E27FC236}">
                <a16:creationId xmlns:a16="http://schemas.microsoft.com/office/drawing/2014/main" id="{1C489288-DE10-9E4F-833E-4B8042405E80}"/>
              </a:ext>
            </a:extLst>
          </p:cNvPr>
          <p:cNvSpPr>
            <a:spLocks noGrp="1"/>
          </p:cNvSpPr>
          <p:nvPr>
            <p:ph type="subTitle" idx="1"/>
          </p:nvPr>
        </p:nvSpPr>
        <p:spPr>
          <a:xfrm>
            <a:off x="1261533" y="4161367"/>
            <a:ext cx="5274733" cy="2133599"/>
          </a:xfrm>
        </p:spPr>
        <p:txBody>
          <a:bodyPr>
            <a:normAutofit/>
          </a:bodyPr>
          <a:lstStyle/>
          <a:p>
            <a:pPr>
              <a:spcBef>
                <a:spcPts val="0"/>
              </a:spcBef>
            </a:pPr>
            <a:r>
              <a:rPr lang="en-US" b="1" dirty="0">
                <a:solidFill>
                  <a:srgbClr val="C55A11"/>
                </a:solidFill>
                <a:latin typeface="Helvetica Neue" panose="02000503000000020004" pitchFamily="2" charset="0"/>
              </a:rPr>
              <a:t>Lunchtime discussion panel:</a:t>
            </a:r>
          </a:p>
          <a:p>
            <a:pPr>
              <a:spcBef>
                <a:spcPts val="0"/>
              </a:spcBef>
            </a:pPr>
            <a:r>
              <a:rPr lang="en-US" b="1" dirty="0">
                <a:solidFill>
                  <a:srgbClr val="C55A11"/>
                </a:solidFill>
                <a:latin typeface="Helvetica Neue" panose="02000503000000020004" pitchFamily="2" charset="0"/>
              </a:rPr>
              <a:t>June 9, 2022 12:30pm -- 2:00pm: </a:t>
            </a:r>
            <a:r>
              <a:rPr lang="en-US" b="1" dirty="0">
                <a:solidFill>
                  <a:srgbClr val="0070C0"/>
                </a:solidFill>
                <a:latin typeface="Helvetica Neue" panose="02000503000000020004" pitchFamily="2" charset="0"/>
              </a:rPr>
              <a:t>Innovative Solutions to Improve Near-Earth Environment Modeling </a:t>
            </a:r>
            <a:br>
              <a:rPr lang="en-US" b="1" dirty="0">
                <a:solidFill>
                  <a:srgbClr val="0070C0"/>
                </a:solidFill>
                <a:latin typeface="Helvetica Neue" panose="02000503000000020004" pitchFamily="2" charset="0"/>
              </a:rPr>
            </a:br>
            <a:r>
              <a:rPr lang="en-US" sz="2000" b="1" dirty="0">
                <a:solidFill>
                  <a:srgbClr val="385623"/>
                </a:solidFill>
                <a:latin typeface="Helvetica Neue" panose="02000503000000020004" pitchFamily="2" charset="0"/>
              </a:rPr>
              <a:t>Chairs: Jacob Bortnik and </a:t>
            </a:r>
            <a:r>
              <a:rPr lang="en-US" sz="2000" b="1" dirty="0" err="1">
                <a:solidFill>
                  <a:srgbClr val="385623"/>
                </a:solidFill>
                <a:latin typeface="Helvetica Neue" panose="02000503000000020004" pitchFamily="2" charset="0"/>
              </a:rPr>
              <a:t>Weichao</a:t>
            </a:r>
            <a:r>
              <a:rPr lang="en-US" sz="2000" b="1" dirty="0">
                <a:solidFill>
                  <a:srgbClr val="385623"/>
                </a:solidFill>
                <a:latin typeface="Helvetica Neue" panose="02000503000000020004" pitchFamily="2" charset="0"/>
              </a:rPr>
              <a:t> Tu</a:t>
            </a:r>
            <a:endParaRPr lang="en-US" dirty="0"/>
          </a:p>
        </p:txBody>
      </p:sp>
      <p:pic>
        <p:nvPicPr>
          <p:cNvPr id="4" name="Picture 2">
            <a:extLst>
              <a:ext uri="{FF2B5EF4-FFF2-40B4-BE49-F238E27FC236}">
                <a16:creationId xmlns:a16="http://schemas.microsoft.com/office/drawing/2014/main" id="{4AEE0D3F-BCA0-36E3-A957-9C6801DC8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824" y="4195348"/>
            <a:ext cx="2692044" cy="226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0E18CCF-95C2-6AD6-C800-A5996C1ED6CA}"/>
              </a:ext>
            </a:extLst>
          </p:cNvPr>
          <p:cNvPicPr>
            <a:picLocks noChangeAspect="1"/>
          </p:cNvPicPr>
          <p:nvPr/>
        </p:nvPicPr>
        <p:blipFill>
          <a:blip r:embed="rId3"/>
          <a:stretch>
            <a:fillRect/>
          </a:stretch>
        </p:blipFill>
        <p:spPr>
          <a:xfrm>
            <a:off x="4796206" y="27587"/>
            <a:ext cx="7378771" cy="2945308"/>
          </a:xfrm>
          <a:prstGeom prst="rect">
            <a:avLst/>
          </a:prstGeom>
        </p:spPr>
      </p:pic>
      <p:sp>
        <p:nvSpPr>
          <p:cNvPr id="2" name="Title 1">
            <a:extLst>
              <a:ext uri="{FF2B5EF4-FFF2-40B4-BE49-F238E27FC236}">
                <a16:creationId xmlns:a16="http://schemas.microsoft.com/office/drawing/2014/main" id="{4F973902-B3FF-044D-AE27-C717A9EA99FF}"/>
              </a:ext>
            </a:extLst>
          </p:cNvPr>
          <p:cNvSpPr>
            <a:spLocks noGrp="1"/>
          </p:cNvSpPr>
          <p:nvPr>
            <p:ph type="title"/>
          </p:nvPr>
        </p:nvSpPr>
        <p:spPr>
          <a:xfrm>
            <a:off x="141914" y="289624"/>
            <a:ext cx="5000537" cy="1455286"/>
          </a:xfrm>
        </p:spPr>
        <p:txBody>
          <a:bodyPr>
            <a:noAutofit/>
          </a:bodyPr>
          <a:lstStyle/>
          <a:p>
            <a:r>
              <a:rPr lang="en-US" sz="3600" b="1" dirty="0"/>
              <a:t>Extracting knowledge from data: ML in the physical sciences </a:t>
            </a:r>
          </a:p>
        </p:txBody>
      </p:sp>
      <p:sp>
        <p:nvSpPr>
          <p:cNvPr id="5" name="Content Placeholder 2">
            <a:extLst>
              <a:ext uri="{FF2B5EF4-FFF2-40B4-BE49-F238E27FC236}">
                <a16:creationId xmlns:a16="http://schemas.microsoft.com/office/drawing/2014/main" id="{24B00212-460B-528B-2296-833F52057900}"/>
              </a:ext>
            </a:extLst>
          </p:cNvPr>
          <p:cNvSpPr txBox="1">
            <a:spLocks/>
          </p:cNvSpPr>
          <p:nvPr/>
        </p:nvSpPr>
        <p:spPr>
          <a:xfrm>
            <a:off x="8590326" y="2998062"/>
            <a:ext cx="3542705" cy="66303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Bortnik, J., and E. </a:t>
            </a:r>
            <a:r>
              <a:rPr lang="en-US" sz="1600" dirty="0" err="1"/>
              <a:t>Camporeale</a:t>
            </a:r>
            <a:r>
              <a:rPr lang="en-US" sz="1600" dirty="0"/>
              <a:t> (2021), </a:t>
            </a:r>
            <a:r>
              <a:rPr lang="en-US" sz="1600" dirty="0">
                <a:solidFill>
                  <a:schemeClr val="accent6"/>
                </a:solidFill>
              </a:rPr>
              <a:t>Ten ways to apply machine learning in Earth and space sciences</a:t>
            </a:r>
            <a:r>
              <a:rPr lang="en-US" sz="1600" dirty="0"/>
              <a:t>, </a:t>
            </a:r>
            <a:r>
              <a:rPr lang="en-US" sz="1600" i="1" dirty="0"/>
              <a:t>Eos, 102,</a:t>
            </a:r>
            <a:r>
              <a:rPr lang="en-US" sz="1600" dirty="0"/>
              <a:t> </a:t>
            </a:r>
            <a:r>
              <a:rPr lang="en-US" sz="1600" dirty="0">
                <a:hlinkClick r:id="rId4"/>
              </a:rPr>
              <a:t>https://doi.org/10.1029/2021EO160257</a:t>
            </a:r>
            <a:r>
              <a:rPr lang="en-US" sz="1600" dirty="0"/>
              <a:t>.</a:t>
            </a:r>
            <a:endParaRPr lang="en-US" sz="2400" dirty="0"/>
          </a:p>
        </p:txBody>
      </p:sp>
      <p:sp>
        <p:nvSpPr>
          <p:cNvPr id="3" name="Content Placeholder 2">
            <a:extLst>
              <a:ext uri="{FF2B5EF4-FFF2-40B4-BE49-F238E27FC236}">
                <a16:creationId xmlns:a16="http://schemas.microsoft.com/office/drawing/2014/main" id="{FC295ED0-9988-D14E-92F2-AF127A7198B8}"/>
              </a:ext>
            </a:extLst>
          </p:cNvPr>
          <p:cNvSpPr>
            <a:spLocks noGrp="1"/>
          </p:cNvSpPr>
          <p:nvPr>
            <p:ph idx="1"/>
          </p:nvPr>
        </p:nvSpPr>
        <p:spPr>
          <a:xfrm>
            <a:off x="59534" y="2121508"/>
            <a:ext cx="11928334" cy="4672313"/>
          </a:xfrm>
        </p:spPr>
        <p:txBody>
          <a:bodyPr>
            <a:normAutofit fontScale="92500" lnSpcReduction="10000"/>
          </a:bodyPr>
          <a:lstStyle/>
          <a:p>
            <a:r>
              <a:rPr lang="en-US" dirty="0">
                <a:solidFill>
                  <a:srgbClr val="0070C0"/>
                </a:solidFill>
              </a:rPr>
              <a:t>Machine Learning (ML) in general</a:t>
            </a:r>
            <a:r>
              <a:rPr lang="en-US" dirty="0"/>
              <a:t>:	</a:t>
            </a:r>
          </a:p>
          <a:p>
            <a:pPr marL="914400" lvl="1" indent="-457200">
              <a:buFont typeface="+mj-lt"/>
              <a:buAutoNum type="arabicPeriod"/>
            </a:pPr>
            <a:r>
              <a:rPr lang="en-US" dirty="0"/>
              <a:t>Obtain data -&gt; build a model</a:t>
            </a:r>
          </a:p>
          <a:p>
            <a:pPr marL="914400" lvl="1" indent="-457200">
              <a:buFont typeface="+mj-lt"/>
              <a:buAutoNum type="arabicPeriod"/>
            </a:pPr>
            <a:r>
              <a:rPr lang="en-US" dirty="0"/>
              <a:t>Test on “unseen” data (test/validation)</a:t>
            </a:r>
          </a:p>
          <a:p>
            <a:pPr marL="914400" lvl="1" indent="-457200">
              <a:buFont typeface="+mj-lt"/>
              <a:buAutoNum type="arabicPeriod"/>
            </a:pPr>
            <a:r>
              <a:rPr lang="en-US" dirty="0"/>
              <a:t>Make forecasts/predictions</a:t>
            </a:r>
          </a:p>
          <a:p>
            <a:pPr marL="914400" lvl="1" indent="-457200">
              <a:buFont typeface="+mj-lt"/>
              <a:buAutoNum type="arabicPeriod"/>
            </a:pPr>
            <a:r>
              <a:rPr lang="en-US" dirty="0"/>
              <a:t>Adjust model as needed.</a:t>
            </a:r>
          </a:p>
          <a:p>
            <a:pPr marL="914400" lvl="1" indent="-457200">
              <a:buFont typeface="+mj-lt"/>
              <a:buAutoNum type="arabicPeriod"/>
            </a:pPr>
            <a:r>
              <a:rPr lang="en-US" dirty="0">
                <a:solidFill>
                  <a:srgbClr val="FF0000"/>
                </a:solidFill>
              </a:rPr>
              <a:t>Model generally “black box”, hard to know what its doing</a:t>
            </a:r>
          </a:p>
          <a:p>
            <a:r>
              <a:rPr lang="en-US" dirty="0">
                <a:solidFill>
                  <a:srgbClr val="0070C0"/>
                </a:solidFill>
              </a:rPr>
              <a:t>Machine Learning for physical sciences </a:t>
            </a:r>
            <a:r>
              <a:rPr lang="en-US" dirty="0"/>
              <a:t>(e.g., space weather)</a:t>
            </a:r>
          </a:p>
          <a:p>
            <a:pPr marL="914400" lvl="1" indent="-457200">
              <a:buFont typeface="+mj-lt"/>
              <a:buAutoNum type="arabicPeriod"/>
            </a:pPr>
            <a:r>
              <a:rPr lang="en-US" dirty="0"/>
              <a:t>Build a model that predicts well (as above)</a:t>
            </a:r>
          </a:p>
          <a:p>
            <a:pPr marL="914400" lvl="1" indent="-457200">
              <a:buFont typeface="+mj-lt"/>
              <a:buAutoNum type="arabicPeriod"/>
            </a:pPr>
            <a:r>
              <a:rPr lang="en-US" dirty="0">
                <a:solidFill>
                  <a:srgbClr val="FF0000"/>
                </a:solidFill>
              </a:rPr>
              <a:t>Extract physical insight/understanding, what is needed (</a:t>
            </a:r>
            <a:r>
              <a:rPr lang="en-US" dirty="0" err="1">
                <a:solidFill>
                  <a:srgbClr val="FF0000"/>
                </a:solidFill>
              </a:rPr>
              <a:t>application+algorithm</a:t>
            </a:r>
            <a:r>
              <a:rPr lang="en-US" dirty="0">
                <a:solidFill>
                  <a:srgbClr val="FF0000"/>
                </a:solidFill>
              </a:rPr>
              <a:t> development)</a:t>
            </a:r>
          </a:p>
          <a:p>
            <a:pPr lvl="2"/>
            <a:r>
              <a:rPr lang="en-US" dirty="0">
                <a:solidFill>
                  <a:srgbClr val="00B050"/>
                </a:solidFill>
              </a:rPr>
              <a:t>Physical laws are obeyed (“Physics informed”)</a:t>
            </a:r>
            <a:r>
              <a:rPr lang="en-US" dirty="0"/>
              <a:t>: ensure symmetries, invariants, conserved quantities</a:t>
            </a:r>
          </a:p>
          <a:p>
            <a:pPr lvl="3"/>
            <a:r>
              <a:rPr lang="en-US" dirty="0"/>
              <a:t>Models are more physically realistic, perform better and require less data to train</a:t>
            </a:r>
          </a:p>
          <a:p>
            <a:pPr lvl="2"/>
            <a:r>
              <a:rPr lang="en-US" dirty="0">
                <a:solidFill>
                  <a:srgbClr val="00B050"/>
                </a:solidFill>
              </a:rPr>
              <a:t>Interpretability</a:t>
            </a:r>
            <a:r>
              <a:rPr lang="en-US" dirty="0"/>
              <a:t>: which inputs controlled the output?  Globally &amp;  Locally</a:t>
            </a:r>
          </a:p>
          <a:p>
            <a:pPr lvl="2"/>
            <a:r>
              <a:rPr lang="en-US" dirty="0">
                <a:solidFill>
                  <a:srgbClr val="00B050"/>
                </a:solidFill>
              </a:rPr>
              <a:t>Causality flow</a:t>
            </a:r>
            <a:r>
              <a:rPr lang="en-US" dirty="0"/>
              <a:t>: how did </a:t>
            </a:r>
            <a:r>
              <a:rPr lang="en-US"/>
              <a:t>information propagate in </a:t>
            </a:r>
            <a:r>
              <a:rPr lang="en-US" dirty="0"/>
              <a:t>the system?  What controls what?</a:t>
            </a:r>
          </a:p>
          <a:p>
            <a:pPr lvl="2"/>
            <a:r>
              <a:rPr lang="en-US" dirty="0">
                <a:solidFill>
                  <a:srgbClr val="00B050"/>
                </a:solidFill>
              </a:rPr>
              <a:t>Extract governing equations</a:t>
            </a:r>
            <a:r>
              <a:rPr lang="en-US" dirty="0"/>
              <a:t>: what are we missing in our understanding.</a:t>
            </a:r>
          </a:p>
          <a:p>
            <a:pPr lvl="1"/>
            <a:endParaRPr lang="en-US" dirty="0"/>
          </a:p>
        </p:txBody>
      </p:sp>
    </p:spTree>
    <p:extLst>
      <p:ext uri="{BB962C8B-B14F-4D97-AF65-F5344CB8AC3E}">
        <p14:creationId xmlns:p14="http://schemas.microsoft.com/office/powerpoint/2010/main" val="388765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3944</TotalTime>
  <Words>427</Words>
  <Application>Microsoft Macintosh PowerPoint</Application>
  <PresentationFormat>Widescreen</PresentationFormat>
  <Paragraphs>29</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Helvetica Neue</vt:lpstr>
      <vt:lpstr>Office Theme</vt:lpstr>
      <vt:lpstr>Community Coordinate Modeling Center Workshop</vt:lpstr>
      <vt:lpstr>Extracting knowledge from data: ML in the physical sciences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Academy of Science and Engineering Space Weather II Workshop</dc:title>
  <dc:creator>Bortnik, Jacob</dc:creator>
  <cp:lastModifiedBy>Bortnik, Jacob</cp:lastModifiedBy>
  <cp:revision>63</cp:revision>
  <dcterms:created xsi:type="dcterms:W3CDTF">2022-03-01T19:53:57Z</dcterms:created>
  <dcterms:modified xsi:type="dcterms:W3CDTF">2022-06-08T21:32:22Z</dcterms:modified>
</cp:coreProperties>
</file>