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2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9144000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7">
          <p15:clr>
            <a:srgbClr val="A4A3A4"/>
          </p15:clr>
        </p15:guide>
        <p15:guide id="2" orient="horz" pos="3048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55">
          <p15:clr>
            <a:srgbClr val="A4A3A4"/>
          </p15:clr>
        </p15:guide>
        <p15:guide id="5" pos="5496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3" roundtripDataSignature="AMtx7mhyi8Pn3qKMRT9Qf+m4P3KyfTMz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7" orient="horz"/>
        <p:guide pos="3048" orient="horz"/>
        <p:guide pos="1104" orient="horz"/>
        <p:guide pos="55"/>
        <p:guide pos="549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275" y="0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A_Title and Information Page">
  <p:cSld name="3A_Title and Information Pag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ctrTitle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1" i="1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7"/>
          <p:cNvSpPr txBox="1"/>
          <p:nvPr>
            <p:ph idx="1" type="subTitle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2" type="body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7"/>
          <p:cNvSpPr txBox="1"/>
          <p:nvPr/>
        </p:nvSpPr>
        <p:spPr>
          <a:xfrm>
            <a:off x="202096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08B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2E008B"/>
                </a:solidFill>
                <a:latin typeface="Arial"/>
                <a:ea typeface="Arial"/>
                <a:cs typeface="Arial"/>
                <a:sym typeface="Arial"/>
              </a:rPr>
              <a:t>© 2022 The Aerospace Corporation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G_Compare_Contrast_markings">
  <p:cSld name="2G_Compare_Contrast_marking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25"/>
          <p:cNvCxnSpPr/>
          <p:nvPr/>
        </p:nvCxnSpPr>
        <p:spPr>
          <a:xfrm>
            <a:off x="4579756" y="3744346"/>
            <a:ext cx="0" cy="2345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2" type="body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3" type="body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5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H_Risk Format_Corner_markings Image_markings">
  <p:cSld name="2H_Risk Format_Corner_markings Image_marking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EO Risk Format_P8sample_crosshatch.jpg" id="75" name="Google Shape;7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6"/>
          <p:cNvSpPr txBox="1"/>
          <p:nvPr>
            <p:ph idx="2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3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I_Risk Format_Large Image_markings">
  <p:cSld name="2I_Risk Format_Large Image_marking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82" name="Google Shape;8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9153" y="1134531"/>
            <a:ext cx="4623206" cy="456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27"/>
          <p:cNvGrpSpPr/>
          <p:nvPr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84" name="Google Shape;84;p27"/>
            <p:cNvSpPr/>
            <p:nvPr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7"/>
            <p:cNvSpPr/>
            <p:nvPr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7"/>
            <p:cNvSpPr txBox="1"/>
            <p:nvPr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risk assessment with uncertainty	Expected risk assessment with	proposed mitigation</a:t>
              </a:r>
              <a:endParaRPr/>
            </a:p>
          </p:txBody>
        </p:sp>
      </p:grpSp>
      <p:sp>
        <p:nvSpPr>
          <p:cNvPr id="87" name="Google Shape;87;p27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7"/>
          <p:cNvSpPr txBox="1"/>
          <p:nvPr>
            <p:ph idx="2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3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J_Contact Information_markings">
  <p:cSld name="2J_Contact Information_marking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2" type="body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8"/>
          <p:cNvSpPr txBox="1"/>
          <p:nvPr/>
        </p:nvSpPr>
        <p:spPr>
          <a:xfrm>
            <a:off x="240017" y="6395155"/>
            <a:ext cx="1683717" cy="324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/>
          </a:p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Department/subdivision name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K_Transition_markings">
  <p:cSld name="2K_Transition_marking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ctrTitle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1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9"/>
          <p:cNvSpPr txBox="1"/>
          <p:nvPr>
            <p:ph idx="1" type="subTitle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A_Basic_Master">
  <p:cSld name="1A_Basic_Mast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33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3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3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B_Header_Blank">
  <p:cSld name="1B_Header_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34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4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_Acronym_Box">
  <p:cSld name="1C_Acronym_Box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5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35"/>
          <p:cNvSpPr txBox="1"/>
          <p:nvPr>
            <p:ph idx="3" type="body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5"/>
          <p:cNvSpPr txBox="1"/>
          <p:nvPr>
            <p:ph idx="4" type="body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1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D_Left_Text_Picture">
  <p:cSld name="1D_Left_Text_Pictur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36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6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6"/>
          <p:cNvSpPr txBox="1"/>
          <p:nvPr>
            <p:ph idx="3" type="body"/>
          </p:nvPr>
        </p:nvSpPr>
        <p:spPr>
          <a:xfrm>
            <a:off x="228596" y="1225565"/>
            <a:ext cx="4286253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36"/>
          <p:cNvSpPr/>
          <p:nvPr>
            <p:ph idx="4" type="pic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E_Right_Text_Picture">
  <p:cSld name="1E_Right_Text_Pictur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37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7"/>
          <p:cNvSpPr txBox="1"/>
          <p:nvPr>
            <p:ph idx="3" type="body"/>
          </p:nvPr>
        </p:nvSpPr>
        <p:spPr>
          <a:xfrm>
            <a:off x="4474673" y="1225565"/>
            <a:ext cx="4310098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37"/>
          <p:cNvSpPr/>
          <p:nvPr>
            <p:ph idx="4" type="pic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B_Title and Information Page_markings">
  <p:cSld name="3B_Title and Information Page_marking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ctrTitle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1" i="1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0"/>
          <p:cNvSpPr txBox="1"/>
          <p:nvPr>
            <p:ph idx="1" type="subTitle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2" type="body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0"/>
          <p:cNvSpPr txBox="1"/>
          <p:nvPr>
            <p:ph idx="3" type="body"/>
          </p:nvPr>
        </p:nvSpPr>
        <p:spPr>
          <a:xfrm>
            <a:off x="0" y="1"/>
            <a:ext cx="9143999" cy="23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4" type="body"/>
          </p:nvPr>
        </p:nvSpPr>
        <p:spPr>
          <a:xfrm>
            <a:off x="1" y="6619165"/>
            <a:ext cx="9143999" cy="23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0"/>
          <p:cNvSpPr txBox="1"/>
          <p:nvPr/>
        </p:nvSpPr>
        <p:spPr>
          <a:xfrm>
            <a:off x="202096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08B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2E008B"/>
                </a:solidFill>
                <a:latin typeface="Arial"/>
                <a:ea typeface="Arial"/>
                <a:cs typeface="Arial"/>
                <a:sym typeface="Arial"/>
              </a:rPr>
              <a:t>© 2018 The Aerospace Corporation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F_Quad_Chart">
  <p:cSld name="1F_Quad_Char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38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38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3" name="Google Shape;133;p38"/>
          <p:cNvCxnSpPr/>
          <p:nvPr/>
        </p:nvCxnSpPr>
        <p:spPr>
          <a:xfrm flipH="1">
            <a:off x="4576833" y="1205815"/>
            <a:ext cx="191" cy="48933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38"/>
          <p:cNvCxnSpPr/>
          <p:nvPr/>
        </p:nvCxnSpPr>
        <p:spPr>
          <a:xfrm flipH="1" rot="10800000">
            <a:off x="228598" y="3641651"/>
            <a:ext cx="8623093" cy="639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8"/>
          <p:cNvSpPr txBox="1"/>
          <p:nvPr>
            <p:ph idx="3" type="body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38"/>
          <p:cNvSpPr txBox="1"/>
          <p:nvPr>
            <p:ph idx="4" type="body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8"/>
          <p:cNvSpPr txBox="1"/>
          <p:nvPr>
            <p:ph idx="5" type="body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8"/>
          <p:cNvSpPr txBox="1"/>
          <p:nvPr>
            <p:ph idx="6" type="body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G_Compare_Contrast">
  <p:cSld name="1G_Compare_Contras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39"/>
          <p:cNvCxnSpPr/>
          <p:nvPr/>
        </p:nvCxnSpPr>
        <p:spPr>
          <a:xfrm>
            <a:off x="4579756" y="3744346"/>
            <a:ext cx="0" cy="2345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2" type="body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9"/>
          <p:cNvSpPr txBox="1"/>
          <p:nvPr>
            <p:ph idx="3" type="body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9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39"/>
          <p:cNvSpPr txBox="1"/>
          <p:nvPr>
            <p:ph idx="4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9"/>
          <p:cNvSpPr txBox="1"/>
          <p:nvPr>
            <p:ph idx="5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H_Risk Format_Corner Image">
  <p:cSld name="1H_Risk Format_Corner Im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EO Risk Format_P8sample_crosshatch.jpg" id="148" name="Google Shape;14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0"/>
          <p:cNvSpPr txBox="1"/>
          <p:nvPr>
            <p:ph idx="1" type="body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40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40"/>
          <p:cNvSpPr txBox="1"/>
          <p:nvPr>
            <p:ph idx="2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40"/>
          <p:cNvSpPr txBox="1"/>
          <p:nvPr>
            <p:ph idx="3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I_Risk Format_Large Image">
  <p:cSld name="1I_Risk Format_Large Imag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/>
          <p:nvPr>
            <p:ph idx="1" type="body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155" name="Google Shape;1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9153" y="1134531"/>
            <a:ext cx="4623206" cy="456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1"/>
          <p:cNvGrpSpPr/>
          <p:nvPr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57" name="Google Shape;157;p41"/>
            <p:cNvSpPr/>
            <p:nvPr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1"/>
            <p:cNvSpPr/>
            <p:nvPr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1"/>
            <p:cNvSpPr txBox="1"/>
            <p:nvPr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risk assessment with uncertainty	Expected risk assessment with	proposed mitigation</a:t>
              </a:r>
              <a:endParaRPr/>
            </a:p>
          </p:txBody>
        </p:sp>
      </p:grpSp>
      <p:sp>
        <p:nvSpPr>
          <p:cNvPr id="160" name="Google Shape;160;p41"/>
          <p:cNvSpPr txBox="1"/>
          <p:nvPr>
            <p:ph type="title"/>
          </p:nvPr>
        </p:nvSpPr>
        <p:spPr>
          <a:xfrm>
            <a:off x="228599" y="233088"/>
            <a:ext cx="7776149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41"/>
          <p:cNvSpPr txBox="1"/>
          <p:nvPr>
            <p:ph idx="2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41"/>
          <p:cNvSpPr txBox="1"/>
          <p:nvPr>
            <p:ph idx="3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J_Contact Information ">
  <p:cSld name="1J_Contact Information 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42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42"/>
          <p:cNvSpPr txBox="1"/>
          <p:nvPr>
            <p:ph idx="2" type="body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42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42"/>
          <p:cNvSpPr txBox="1"/>
          <p:nvPr/>
        </p:nvSpPr>
        <p:spPr>
          <a:xfrm>
            <a:off x="240017" y="6395155"/>
            <a:ext cx="1683717" cy="324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/>
          </a:p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Department/subdivision name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K_Transition">
  <p:cSld name="1K_Transi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type="ctrTitle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1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43"/>
          <p:cNvSpPr txBox="1"/>
          <p:nvPr>
            <p:ph idx="1" type="subTitle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C_Closing_Q&amp;A_Backup">
  <p:cSld name="3C_Closing_Q&amp;A_Backup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/>
          <p:nvPr>
            <p:ph type="ctrTitle"/>
          </p:nvPr>
        </p:nvSpPr>
        <p:spPr>
          <a:xfrm>
            <a:off x="3771899" y="2595234"/>
            <a:ext cx="4601283" cy="1231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1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A_Basic_Master_markings">
  <p:cSld name="2A_Basic_Master_marking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B_Header_Blank_markings">
  <p:cSld name="2B_Header_Blank_marking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_Acronym_Box_markings">
  <p:cSld name="2C_Acronym_Box_marking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3" type="body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4" type="body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1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D_Left_Text_Picture_markings">
  <p:cSld name="2D_Left_Text_Picture_marking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228597" y="1225565"/>
            <a:ext cx="4245432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2"/>
          <p:cNvSpPr/>
          <p:nvPr>
            <p:ph idx="4" type="pic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E_Right_Text_Picture_markings">
  <p:cSld name="2E_Right_Text_Picture_marking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4474673" y="1225565"/>
            <a:ext cx="4326430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3"/>
          <p:cNvSpPr/>
          <p:nvPr>
            <p:ph idx="4" type="pic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F_Quad_Chart_markings">
  <p:cSld name="2F_Quad_Chart_marking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4"/>
          <p:cNvSpPr txBox="1"/>
          <p:nvPr>
            <p:ph idx="2" type="body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0" name="Google Shape;60;p24"/>
          <p:cNvCxnSpPr/>
          <p:nvPr/>
        </p:nvCxnSpPr>
        <p:spPr>
          <a:xfrm flipH="1">
            <a:off x="4576833" y="1205815"/>
            <a:ext cx="191" cy="48933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24"/>
          <p:cNvCxnSpPr/>
          <p:nvPr/>
        </p:nvCxnSpPr>
        <p:spPr>
          <a:xfrm flipH="1" rot="10800000">
            <a:off x="228598" y="3641651"/>
            <a:ext cx="8623093" cy="639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5" type="body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6" type="body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/>
        </p:nvSpPr>
        <p:spPr>
          <a:xfrm>
            <a:off x="228600" y="6642556"/>
            <a:ext cx="76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SEAES-FC (Space Environmental Anomalies Expert System Flow Charts)</a:t>
            </a:r>
            <a:endParaRPr/>
          </a:p>
        </p:txBody>
      </p:sp>
      <p:sp>
        <p:nvSpPr>
          <p:cNvPr id="177" name="Google Shape;177;p1"/>
          <p:cNvSpPr txBox="1"/>
          <p:nvPr>
            <p:ph idx="1" type="subTitle"/>
          </p:nvPr>
        </p:nvSpPr>
        <p:spPr>
          <a:xfrm>
            <a:off x="4873336" y="3124909"/>
            <a:ext cx="3844403" cy="100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Paul O’Brien</a:t>
            </a:r>
            <a:r>
              <a:rPr baseline="30000" lang="en-US"/>
              <a:t>1</a:t>
            </a:r>
            <a:r>
              <a:rPr lang="en-US"/>
              <a:t>, Alex Boyd</a:t>
            </a:r>
            <a:r>
              <a:rPr baseline="30000" lang="en-US"/>
              <a:t>1</a:t>
            </a:r>
            <a:r>
              <a:rPr lang="en-US"/>
              <a:t>, Jeff Cox</a:t>
            </a:r>
            <a:r>
              <a:rPr baseline="30000" lang="en-US"/>
              <a:t>2</a:t>
            </a:r>
            <a:r>
              <a:rPr lang="en-US"/>
              <a:t> and Tim Guild</a:t>
            </a:r>
            <a:r>
              <a:rPr baseline="30000" lang="en-US"/>
              <a:t>1</a:t>
            </a:r>
            <a:endParaRPr/>
          </a:p>
        </p:txBody>
      </p:sp>
      <p:sp>
        <p:nvSpPr>
          <p:cNvPr id="178" name="Google Shape;178;p1"/>
          <p:cNvSpPr txBox="1"/>
          <p:nvPr>
            <p:ph idx="2" type="body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9 June 2022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CCMC Workshop 2022</a:t>
            </a:r>
            <a:endParaRPr/>
          </a:p>
        </p:txBody>
      </p:sp>
      <p:sp>
        <p:nvSpPr>
          <p:cNvPr id="179" name="Google Shape;179;p1"/>
          <p:cNvSpPr txBox="1"/>
          <p:nvPr/>
        </p:nvSpPr>
        <p:spPr>
          <a:xfrm>
            <a:off x="212141" y="5493715"/>
            <a:ext cx="43311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Space Sciences Department—Chantilly  </a:t>
            </a:r>
            <a:br>
              <a:rPr b="1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Space Domain Awareness Sensors &amp; Analytics</a:t>
            </a:r>
            <a:endParaRPr/>
          </a:p>
        </p:txBody>
      </p:sp>
      <p:grpSp>
        <p:nvGrpSpPr>
          <p:cNvPr id="180" name="Google Shape;180;p1"/>
          <p:cNvGrpSpPr/>
          <p:nvPr/>
        </p:nvGrpSpPr>
        <p:grpSpPr>
          <a:xfrm>
            <a:off x="6038235" y="6122358"/>
            <a:ext cx="3105765" cy="735642"/>
            <a:chOff x="5826094" y="5582268"/>
            <a:chExt cx="3105765" cy="735642"/>
          </a:xfrm>
        </p:grpSpPr>
        <p:pic>
          <p:nvPicPr>
            <p:cNvPr id="181" name="Google Shape;18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26094" y="5582268"/>
              <a:ext cx="733648" cy="735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97521" y="5582268"/>
              <a:ext cx="828742" cy="735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8538" y="5582268"/>
              <a:ext cx="809206" cy="735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"/>
            <p:cNvPicPr preferRelativeResize="0"/>
            <p:nvPr/>
          </p:nvPicPr>
          <p:blipFill rotWithShape="1">
            <a:blip r:embed="rId6">
              <a:alphaModFix/>
            </a:blip>
            <a:srcRect b="0" l="0" r="76846" t="0"/>
            <a:stretch/>
          </p:blipFill>
          <p:spPr>
            <a:xfrm>
              <a:off x="8177744" y="5582268"/>
              <a:ext cx="754115" cy="7356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b="10909" l="0" r="3522" t="0"/>
          <a:stretch/>
        </p:blipFill>
        <p:spPr>
          <a:xfrm>
            <a:off x="-124691" y="633846"/>
            <a:ext cx="8821882" cy="610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Example III – Aqua in LEO</a:t>
            </a:r>
            <a:endParaRPr/>
          </a:p>
        </p:txBody>
      </p:sp>
      <p:sp>
        <p:nvSpPr>
          <p:cNvPr id="251" name="Google Shape;251;p11"/>
          <p:cNvSpPr txBox="1"/>
          <p:nvPr>
            <p:ph idx="3" type="body"/>
          </p:nvPr>
        </p:nvSpPr>
        <p:spPr>
          <a:xfrm>
            <a:off x="457201" y="5939781"/>
            <a:ext cx="6909954" cy="84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User enters basic anomaly info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Provides orbit/ephemeris info or looks up in SSCWeb, UDL</a:t>
            </a:r>
            <a:endParaRPr/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09" y="838821"/>
            <a:ext cx="680085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743" y="4228854"/>
            <a:ext cx="30194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3905" y="4249260"/>
            <a:ext cx="55530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b="11515" l="0" r="3750" t="0"/>
          <a:stretch/>
        </p:blipFill>
        <p:spPr>
          <a:xfrm>
            <a:off x="-103909" y="613064"/>
            <a:ext cx="8801100" cy="606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South Atlantic Anomaly Visualization</a:t>
            </a:r>
            <a:endParaRPr/>
          </a:p>
        </p:txBody>
      </p:sp>
      <p:sp>
        <p:nvSpPr>
          <p:cNvPr id="267" name="Google Shape;267;p13"/>
          <p:cNvSpPr txBox="1"/>
          <p:nvPr>
            <p:ph idx="3" type="body"/>
          </p:nvPr>
        </p:nvSpPr>
        <p:spPr>
          <a:xfrm>
            <a:off x="345119" y="5517573"/>
            <a:ext cx="8453761" cy="117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This improved visualization depicts the satellite’s location relative to the (Extended) South Atlantic Anomaly at its altitude</a:t>
            </a:r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652547" y="969328"/>
            <a:ext cx="7838904" cy="4154892"/>
            <a:chOff x="0" y="727364"/>
            <a:chExt cx="9144000" cy="4846637"/>
          </a:xfrm>
        </p:grpSpPr>
        <p:pic>
          <p:nvPicPr>
            <p:cNvPr id="269" name="Google Shape;26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27364"/>
              <a:ext cx="9144000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5299364"/>
              <a:ext cx="9144000" cy="2746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Additional Information</a:t>
            </a:r>
            <a:endParaRPr/>
          </a:p>
        </p:txBody>
      </p:sp>
      <p:sp>
        <p:nvSpPr>
          <p:cNvPr id="277" name="Google Shape;277;p14"/>
          <p:cNvSpPr txBox="1"/>
          <p:nvPr>
            <p:ph idx="3" type="body"/>
          </p:nvPr>
        </p:nvSpPr>
        <p:spPr>
          <a:xfrm>
            <a:off x="5020166" y="1203263"/>
            <a:ext cx="396997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Each run also provides a table of supporting data in case a subject matter expert needs to dig deeper into the conclusions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The tool also saves each run in an in-browser database for retrieval into CSV format for statistical analysis</a:t>
            </a:r>
            <a:endParaRPr/>
          </a:p>
        </p:txBody>
      </p:sp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" y="856020"/>
            <a:ext cx="4985739" cy="57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85" name="Google Shape;285;p15"/>
          <p:cNvSpPr txBox="1"/>
          <p:nvPr>
            <p:ph idx="3" type="body"/>
          </p:nvPr>
        </p:nvSpPr>
        <p:spPr>
          <a:xfrm>
            <a:off x="250899" y="1203263"/>
            <a:ext cx="8453761" cy="222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We are adapting a satellite anomaly assessment tool from the DoD for use at CCMC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It addresses surface charging, internal charging, single event effects, and event total dose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It extends the DoD tool from Earth orbit to all of peri-geospace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Prototype code delivery to CCMC expected in August</a:t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2019413" y="4380499"/>
            <a:ext cx="4916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E2E2E2"/>
                </a:solidFill>
                <a:latin typeface="Arial"/>
                <a:ea typeface="Arial"/>
                <a:cs typeface="Arial"/>
                <a:sym typeface="Arial"/>
              </a:rPr>
              <a:t>Coming Soon!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90" name="Google Shape;190;p2"/>
          <p:cNvSpPr txBox="1"/>
          <p:nvPr>
            <p:ph idx="1" type="body"/>
          </p:nvPr>
        </p:nvSpPr>
        <p:spPr>
          <a:xfrm>
            <a:off x="228600" y="614874"/>
            <a:ext cx="790956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</a:pPr>
            <a:r>
              <a:rPr lang="en-US"/>
              <a:t>SEAESFC – Spacecraft Environmental Anomalies Expert System</a:t>
            </a:r>
            <a:endParaRPr/>
          </a:p>
        </p:txBody>
      </p:sp>
      <p:sp>
        <p:nvSpPr>
          <p:cNvPr id="191" name="Google Shape;191;p2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Tailoring a DoD satellite anomaly resolution tool for NASA/CCMC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The tool is built around four flow charts addressing: surface charging, internal charging, event total dose, and single event effects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User supplies vehicle of interest and date/time of anomaly and answers a couple of yes/no questions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The tool then automatically obtains needed data from iSWA and performs the analysis by executing each of the four flow charts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The tool conclusions are “Investigate X” or “X Unlikely”, where X is each of the four hazards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The tool also provides some context graphics showing the South Atlantic Anomaly for low altitude anomalies, and the magnetotail for ex-GEO/cislunar anomalies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Expect to deliver tailored prototype to CCMC in August</a:t>
            </a:r>
            <a:endParaRPr/>
          </a:p>
          <a:p>
            <a:pPr indent="-125413" lvl="1" marL="517525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2286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r>
              <a:t/>
            </a:r>
            <a:endParaRPr/>
          </a:p>
          <a:p>
            <a:pPr indent="-2286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Tailoring for Civilian Applications</a:t>
            </a:r>
            <a:endParaRPr/>
          </a:p>
        </p:txBody>
      </p:sp>
      <p:sp>
        <p:nvSpPr>
          <p:cNvPr id="197" name="Google Shape;197;p3"/>
          <p:cNvSpPr txBox="1"/>
          <p:nvPr>
            <p:ph idx="3" type="body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This tool was initially developed for the DoD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Removed REACH LEO data dependence – unclear whether/when it will be available outside DoD channels in near-real time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Removed AE dependence:</a:t>
            </a:r>
            <a:endParaRPr/>
          </a:p>
          <a:p>
            <a:pPr indent="-227013" lvl="1" marL="517525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No real-time source of AE</a:t>
            </a:r>
            <a:endParaRPr/>
          </a:p>
          <a:p>
            <a:pPr indent="-227013" lvl="1" marL="517525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DoD tool can pull years-old AE from Unified Data Library (UDL)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Added support for Ex-GEO (e.g., cislunar, peri-geospace)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Changed environmental data feeds from UDL to iSWA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Added SSCWeb as ephemeris source</a:t>
            </a:r>
            <a:endParaRPr/>
          </a:p>
          <a:p>
            <a:pPr indent="-2286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Example I – ARTEMIS in the Tail Plasma Sheet</a:t>
            </a:r>
            <a:endParaRPr/>
          </a:p>
        </p:txBody>
      </p:sp>
      <p:sp>
        <p:nvSpPr>
          <p:cNvPr id="203" name="Google Shape;203;p4"/>
          <p:cNvSpPr txBox="1"/>
          <p:nvPr>
            <p:ph idx="3" type="body"/>
          </p:nvPr>
        </p:nvSpPr>
        <p:spPr>
          <a:xfrm>
            <a:off x="457200" y="5939781"/>
            <a:ext cx="7356763" cy="84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User enters basic anomaly info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Provides orbit/ephemeris info or looks up in SSCWeb, UDL</a:t>
            </a:r>
            <a:endParaRPr/>
          </a:p>
        </p:txBody>
      </p: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09" y="814685"/>
            <a:ext cx="70866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909" y="4244331"/>
            <a:ext cx="29718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4321" y="4244331"/>
            <a:ext cx="53244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900"/>
            <a:ext cx="86868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13036" l="3961" r="1732" t="0"/>
          <a:stretch/>
        </p:blipFill>
        <p:spPr>
          <a:xfrm>
            <a:off x="-1538" y="415635"/>
            <a:ext cx="8916938" cy="616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55" y="929986"/>
            <a:ext cx="8125690" cy="406284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Deep Tail Surface Charging Visualization</a:t>
            </a:r>
            <a:endParaRPr/>
          </a:p>
        </p:txBody>
      </p:sp>
      <p:sp>
        <p:nvSpPr>
          <p:cNvPr id="224" name="Google Shape;224;p7"/>
          <p:cNvSpPr txBox="1"/>
          <p:nvPr>
            <p:ph idx="3" type="body"/>
          </p:nvPr>
        </p:nvSpPr>
        <p:spPr>
          <a:xfrm>
            <a:off x="345119" y="5517573"/>
            <a:ext cx="8453761" cy="117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r>
              <a:rPr lang="en-US"/>
              <a:t>This new visualization depicts the bow shock, magnetopause, and tail plasma sheet in GSE coordinates using the same region definitions as SSCWeb</a:t>
            </a:r>
            <a:endParaRPr/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09" y="5097878"/>
            <a:ext cx="7793180" cy="23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228599" y="233088"/>
            <a:ext cx="790956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Example II – ARTEMIS during an SEP</a:t>
            </a:r>
            <a:endParaRPr/>
          </a:p>
        </p:txBody>
      </p:sp>
      <p:sp>
        <p:nvSpPr>
          <p:cNvPr id="231" name="Google Shape;231;p8"/>
          <p:cNvSpPr txBox="1"/>
          <p:nvPr>
            <p:ph idx="3" type="body"/>
          </p:nvPr>
        </p:nvSpPr>
        <p:spPr>
          <a:xfrm>
            <a:off x="457200" y="5939781"/>
            <a:ext cx="6722917" cy="84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User enters basic anomaly info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/>
              <a:t>Provides orbit/ephemeris info or looks up in SSCWeb, UDL</a:t>
            </a:r>
            <a:endParaRPr/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09" y="4244331"/>
            <a:ext cx="29718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3168" y="4239245"/>
            <a:ext cx="58102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43" y="1010270"/>
            <a:ext cx="68199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 b="6818" l="0" r="9318" t="0"/>
          <a:stretch/>
        </p:blipFill>
        <p:spPr>
          <a:xfrm>
            <a:off x="83128" y="363682"/>
            <a:ext cx="8291945" cy="639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orporate Template_Security Markings">
  <a:themeElements>
    <a:clrScheme name="Aerospace New Colors">
      <a:dk1>
        <a:srgbClr val="000000"/>
      </a:dk1>
      <a:lt1>
        <a:srgbClr val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Theme">
  <a:themeElements>
    <a:clrScheme name="Aerospace New Colors">
      <a:dk1>
        <a:srgbClr val="000000"/>
      </a:dk1>
      <a:lt1>
        <a:srgbClr val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2020-02-19T14:56:27Z</dcterms:created>
  <dc:creator>Jeffery M Cox</dc:creator>
</cp:coreProperties>
</file>