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0" roundtripDataSignature="AMtx7mh64APgEXj9S1pDcvybVMVKEr4o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" name="Google Shape;55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" name="Google Shape;5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7" name="Google Shape;67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" name="Google Shape;15;p1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19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9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8" name="Google Shape;28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gif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gif"/><Relationship Id="rId4" Type="http://schemas.openxmlformats.org/officeDocument/2006/relationships/image" Target="../media/image1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gif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>
            <p:ph type="ctrTitle"/>
          </p:nvPr>
        </p:nvSpPr>
        <p:spPr>
          <a:xfrm>
            <a:off x="311700" y="700419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3600">
                <a:solidFill>
                  <a:srgbClr val="F3F3F3"/>
                </a:solidFill>
              </a:rPr>
              <a:t>Current and Future Real-Time Ionosphere Situational Awareness Products from SWPC</a:t>
            </a:r>
            <a:endParaRPr sz="3600">
              <a:solidFill>
                <a:srgbClr val="F3F3F3"/>
              </a:solidFill>
            </a:endParaRPr>
          </a:p>
        </p:txBody>
      </p:sp>
      <p:sp>
        <p:nvSpPr>
          <p:cNvPr id="99" name="Google Shape;99;p1"/>
          <p:cNvSpPr txBox="1"/>
          <p:nvPr>
            <p:ph idx="1" type="subTitle"/>
          </p:nvPr>
        </p:nvSpPr>
        <p:spPr>
          <a:xfrm>
            <a:off x="311700" y="279060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Dominic Fuller-Rowell</a:t>
            </a:r>
            <a:endParaRPr sz="24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NOAA, Space Weather Prediction Center</a:t>
            </a:r>
            <a:endParaRPr sz="24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University of Colorado Boulder, CIRES</a:t>
            </a:r>
            <a:endParaRPr sz="24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750" y="3539951"/>
            <a:ext cx="1516774" cy="151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7650" y="3626725"/>
            <a:ext cx="1440025" cy="144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"/>
          <p:cNvSpPr txBox="1"/>
          <p:nvPr/>
        </p:nvSpPr>
        <p:spPr>
          <a:xfrm>
            <a:off x="311700" y="4443081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CCMC Workshop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77" name="Google Shape;177;p1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pic>
        <p:nvPicPr>
          <p:cNvPr id="178" name="Google Shape;17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3663"/>
            <a:ext cx="9144000" cy="495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0"/>
          <p:cNvSpPr/>
          <p:nvPr/>
        </p:nvSpPr>
        <p:spPr>
          <a:xfrm>
            <a:off x="1432560" y="2777370"/>
            <a:ext cx="1043940" cy="403860"/>
          </a:xfrm>
          <a:custGeom>
            <a:rect b="b" l="l" r="r" t="t"/>
            <a:pathLst>
              <a:path extrusionOk="0" h="403860" w="1043940">
                <a:moveTo>
                  <a:pt x="0" y="0"/>
                </a:moveTo>
                <a:cubicBezTo>
                  <a:pt x="140335" y="20320"/>
                  <a:pt x="280670" y="40640"/>
                  <a:pt x="396240" y="91440"/>
                </a:cubicBezTo>
                <a:cubicBezTo>
                  <a:pt x="511810" y="142240"/>
                  <a:pt x="596900" y="264160"/>
                  <a:pt x="693420" y="304800"/>
                </a:cubicBezTo>
                <a:cubicBezTo>
                  <a:pt x="789940" y="345440"/>
                  <a:pt x="916940" y="318770"/>
                  <a:pt x="975360" y="335280"/>
                </a:cubicBezTo>
                <a:cubicBezTo>
                  <a:pt x="1033780" y="351790"/>
                  <a:pt x="995680" y="396240"/>
                  <a:pt x="1043940" y="403860"/>
                </a:cubicBez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"/>
          <p:cNvSpPr/>
          <p:nvPr/>
        </p:nvSpPr>
        <p:spPr>
          <a:xfrm>
            <a:off x="5579400" y="2830710"/>
            <a:ext cx="1043940" cy="403860"/>
          </a:xfrm>
          <a:custGeom>
            <a:rect b="b" l="l" r="r" t="t"/>
            <a:pathLst>
              <a:path extrusionOk="0" h="403860" w="1043940">
                <a:moveTo>
                  <a:pt x="0" y="0"/>
                </a:moveTo>
                <a:cubicBezTo>
                  <a:pt x="140335" y="20320"/>
                  <a:pt x="280670" y="40640"/>
                  <a:pt x="396240" y="91440"/>
                </a:cubicBezTo>
                <a:cubicBezTo>
                  <a:pt x="511810" y="142240"/>
                  <a:pt x="596900" y="264160"/>
                  <a:pt x="693420" y="304800"/>
                </a:cubicBezTo>
                <a:cubicBezTo>
                  <a:pt x="789940" y="345440"/>
                  <a:pt x="916940" y="318770"/>
                  <a:pt x="975360" y="335280"/>
                </a:cubicBezTo>
                <a:cubicBezTo>
                  <a:pt x="1033780" y="351790"/>
                  <a:pt x="995680" y="396240"/>
                  <a:pt x="1043940" y="403860"/>
                </a:cubicBez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"/>
          <p:cNvSpPr txBox="1"/>
          <p:nvPr>
            <p:ph idx="1" type="body"/>
          </p:nvPr>
        </p:nvSpPr>
        <p:spPr>
          <a:xfrm>
            <a:off x="343850" y="942225"/>
            <a:ext cx="3963900" cy="4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accent2"/>
                </a:solidFill>
              </a:rPr>
              <a:t>Same ground based GNSS observation</a:t>
            </a:r>
            <a:r>
              <a:rPr lang="en" sz="1300"/>
              <a:t> data as GloTEC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ROTI - </a:t>
            </a:r>
            <a:r>
              <a:rPr lang="en" sz="1300">
                <a:solidFill>
                  <a:schemeClr val="accent2"/>
                </a:solidFill>
              </a:rPr>
              <a:t>Rate of TEC Index</a:t>
            </a:r>
            <a:endParaRPr sz="1300">
              <a:solidFill>
                <a:schemeClr val="accent2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STD of detrended TEC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Elevation angle dependence sTEC-&gt; vTEC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Proxy for </a:t>
            </a:r>
            <a:r>
              <a:rPr lang="en" sz="1300">
                <a:solidFill>
                  <a:schemeClr val="accent2"/>
                </a:solidFill>
              </a:rPr>
              <a:t>amplitude and phase scintillation </a:t>
            </a:r>
            <a:r>
              <a:rPr lang="en" sz="1300"/>
              <a:t>(S4 and Sigma Phi)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Automatically draw advisory boxes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○"/>
            </a:pPr>
            <a:r>
              <a:rPr lang="en" sz="1300">
                <a:solidFill>
                  <a:schemeClr val="accent2"/>
                </a:solidFill>
              </a:rPr>
              <a:t>DBSCAN machine learning algorithm</a:t>
            </a:r>
            <a:endParaRPr sz="1300">
              <a:solidFill>
                <a:schemeClr val="accent2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Tuned to ignore “noise” (anomalous ROTI observations)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ROTI and GloTEC to be used by </a:t>
            </a:r>
            <a:r>
              <a:rPr lang="en" sz="1300">
                <a:solidFill>
                  <a:schemeClr val="accent2"/>
                </a:solidFill>
              </a:rPr>
              <a:t>forecast office to issue ICAO scint. advisories </a:t>
            </a:r>
            <a:endParaRPr sz="1300">
              <a:solidFill>
                <a:schemeClr val="accent2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Space based S4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○"/>
            </a:pPr>
            <a:r>
              <a:rPr lang="en" sz="1300">
                <a:solidFill>
                  <a:schemeClr val="accent2"/>
                </a:solidFill>
              </a:rPr>
              <a:t>Geolocating irregularities (with Keith Groves and Charlie Carrano)</a:t>
            </a:r>
            <a:endParaRPr sz="1300">
              <a:solidFill>
                <a:schemeClr val="accent2"/>
              </a:solidFill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6225" y="112575"/>
            <a:ext cx="4437675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851" y="169824"/>
            <a:ext cx="3729128" cy="7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/>
          <p:nvPr>
            <p:ph type="title"/>
          </p:nvPr>
        </p:nvSpPr>
        <p:spPr>
          <a:xfrm>
            <a:off x="504475" y="519825"/>
            <a:ext cx="33897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F3F3F3"/>
                </a:solidFill>
              </a:rPr>
              <a:t>Real-world </a:t>
            </a:r>
            <a:r>
              <a:rPr lang="en"/>
              <a:t>Impact on GNSS systems</a:t>
            </a: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750" y="1724250"/>
            <a:ext cx="4982274" cy="31506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" name="Google Shape;195;p12"/>
          <p:cNvSpPr/>
          <p:nvPr/>
        </p:nvSpPr>
        <p:spPr>
          <a:xfrm>
            <a:off x="2164450" y="3130325"/>
            <a:ext cx="1396500" cy="10590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8780" y="441041"/>
            <a:ext cx="4531450" cy="443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12"/>
          <p:cNvCxnSpPr>
            <a:endCxn id="195" idx="7"/>
          </p:cNvCxnSpPr>
          <p:nvPr/>
        </p:nvCxnSpPr>
        <p:spPr>
          <a:xfrm flipH="1">
            <a:off x="3356437" y="1502512"/>
            <a:ext cx="580800" cy="1782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sp>
        <p:nvSpPr>
          <p:cNvPr id="198" name="Google Shape;198;p12"/>
          <p:cNvSpPr txBox="1"/>
          <p:nvPr/>
        </p:nvSpPr>
        <p:spPr>
          <a:xfrm>
            <a:off x="2797475" y="917700"/>
            <a:ext cx="18651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Fewer observations (slip or loss of lock?) </a:t>
            </a:r>
            <a:endParaRPr b="0" i="0" sz="14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/>
          <p:nvPr>
            <p:ph idx="4294967295" type="body"/>
          </p:nvPr>
        </p:nvSpPr>
        <p:spPr>
          <a:xfrm>
            <a:off x="171000" y="893699"/>
            <a:ext cx="4086600" cy="3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We want to estimate irregularity strength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Need </a:t>
            </a:r>
            <a:r>
              <a:rPr lang="en" sz="1300">
                <a:solidFill>
                  <a:schemeClr val="dk1"/>
                </a:solidFill>
              </a:rPr>
              <a:t>to remove observation geometry and relative velocities (scan velocity + drift velocity)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We would like to provide irregularity strength measured from ground and space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Proxy for impacts on operational systems by using </a:t>
            </a:r>
            <a:r>
              <a:rPr lang="en" sz="1300">
                <a:solidFill>
                  <a:schemeClr val="dk1"/>
                </a:solidFill>
              </a:rPr>
              <a:t>1Hz observations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Collaboration with BC and Aerospace on scintillation products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COSMIC-2 bubble map and all-clear coming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Coverage provided by RO observing platform is potentially game changing – Coverage!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Many challenges to developing spacecraft that can accurately measure S4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attitude must be accurately controlled and measured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Receiver occulator must be of sufficient quality</a:t>
            </a:r>
            <a:endParaRPr sz="1300"/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 b="0" l="0" r="16156" t="0"/>
          <a:stretch/>
        </p:blipFill>
        <p:spPr>
          <a:xfrm>
            <a:off x="3948000" y="829475"/>
            <a:ext cx="5196001" cy="6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3"/>
          <p:cNvSpPr/>
          <p:nvPr/>
        </p:nvSpPr>
        <p:spPr>
          <a:xfrm>
            <a:off x="5303497" y="1464455"/>
            <a:ext cx="237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(Carrano et al., 2019)</a:t>
            </a:r>
            <a:endParaRPr b="0" baseline="30000" i="0" sz="18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"/>
          <p:cNvSpPr txBox="1"/>
          <p:nvPr>
            <p:ph idx="4294967295" type="title"/>
          </p:nvPr>
        </p:nvSpPr>
        <p:spPr>
          <a:xfrm>
            <a:off x="311700" y="25758"/>
            <a:ext cx="38052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Choosing an irregularity index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4">
            <a:alphaModFix/>
          </a:blip>
          <a:srcRect b="0" l="0" r="18513" t="0"/>
          <a:stretch/>
        </p:blipFill>
        <p:spPr>
          <a:xfrm>
            <a:off x="3995750" y="137999"/>
            <a:ext cx="473985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Chart, line chart&#10;&#10;Description automatically generated" id="209" name="Google Shape;2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4269" y="1833755"/>
            <a:ext cx="3292471" cy="3238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>
            <p:ph type="title"/>
          </p:nvPr>
        </p:nvSpPr>
        <p:spPr>
          <a:xfrm>
            <a:off x="311700" y="98400"/>
            <a:ext cx="515184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09" name="Google Shape;109;p2"/>
          <p:cNvSpPr txBox="1"/>
          <p:nvPr>
            <p:ph idx="1" type="body"/>
          </p:nvPr>
        </p:nvSpPr>
        <p:spPr>
          <a:xfrm>
            <a:off x="311700" y="982050"/>
            <a:ext cx="84513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SWPCs role (real-time situational awareness, inform forecast office, &amp; disseminate ICAO advisories)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Legacy regional data assimilation (USTEC &amp; NATEC)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New global ionosphere products (GloTEC, ROTI, and soon scintillation)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Ingesting COSMIC-2 and commercial Radio Occultation (RO) sTEC measurements into GloTEC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Using GloTEC to validate commercial RO data (CWDP)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Tuning parameters in physical models like WAM-IPE using results from GloTEC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TEC anomaly as for situational awareness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ROTI to detect irregularities 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Algorithm for ROTI =&gt; S4 and sigma-phi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>
                <a:solidFill>
                  <a:schemeClr val="dk1"/>
                </a:solidFill>
              </a:rPr>
              <a:t>Space-based scintillation measurements -- geolocated S4, all-clear, and bubble maps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SWPC</a:t>
            </a:r>
            <a:endParaRPr/>
          </a:p>
        </p:txBody>
      </p:sp>
      <p:sp>
        <p:nvSpPr>
          <p:cNvPr id="115" name="Google Shape;1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>
                <a:solidFill>
                  <a:schemeClr val="dk1"/>
                </a:solidFill>
              </a:rPr>
              <a:t>Provide low latency situational awareness products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>
                <a:solidFill>
                  <a:schemeClr val="dk1"/>
                </a:solidFill>
              </a:rPr>
              <a:t> Forecast office issue alerts and advisories (e.g. ICAO)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>
                <a:solidFill>
                  <a:schemeClr val="dk1"/>
                </a:solidFill>
              </a:rPr>
              <a:t>Develop new products in collaboration with the larger research community (R2O)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>
                <a:solidFill>
                  <a:schemeClr val="dk1"/>
                </a:solidFill>
              </a:rPr>
              <a:t>Validate new observations (e.g. CWDP)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>
                <a:solidFill>
                  <a:schemeClr val="dk1"/>
                </a:solidFill>
              </a:rPr>
              <a:t>Forecast space weather phenomenon and impacts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>
                <a:solidFill>
                  <a:schemeClr val="dk1"/>
                </a:solidFill>
              </a:rPr>
              <a:t>Facilitate O2R - share models and data with the scientific community (e.g. CCMC)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>
            <p:ph type="title"/>
          </p:nvPr>
        </p:nvSpPr>
        <p:spPr>
          <a:xfrm>
            <a:off x="256836" y="410614"/>
            <a:ext cx="4254204" cy="5553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NATEC – Regional TEC Legacy product (~2005)</a:t>
            </a:r>
            <a:endParaRPr/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7109" y="397899"/>
            <a:ext cx="3887042" cy="227534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9204" y="2750725"/>
            <a:ext cx="3303022" cy="22753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3" name="Google Shape;123;p4"/>
          <p:cNvSpPr txBox="1"/>
          <p:nvPr/>
        </p:nvSpPr>
        <p:spPr>
          <a:xfrm>
            <a:off x="368092" y="1081066"/>
            <a:ext cx="39288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Gauss-Markov Kalman Filter 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IRI as background model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Tuned for vTEC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 is weighted sum of three EOFs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EOFs reduce computational cost</a:t>
            </a:r>
            <a:endParaRPr/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○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Solve for 3 coefficients rather than Ne at each altitude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Solution is constrained to the climatological empirical IRI profile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approach for ingesting ground-based, upward looking observations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Distributes the observations vertically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Struggles ingesting orthogonal look direction radio occultation (RO) observations </a:t>
            </a:r>
            <a:r>
              <a:rPr b="0" i="0" lang="en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(e.g. COSMIC-2)</a:t>
            </a:r>
            <a:endParaRPr/>
          </a:p>
          <a:p>
            <a:pPr indent="0" lvl="0" marL="1460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>
            <p:ph type="title"/>
          </p:nvPr>
        </p:nvSpPr>
        <p:spPr>
          <a:xfrm>
            <a:off x="387650" y="152400"/>
            <a:ext cx="3573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F3F3F3"/>
                </a:solidFill>
              </a:rPr>
              <a:t>Real-Time Global Ionosphere Specification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29" name="Google Shape;129;p5"/>
          <p:cNvSpPr txBox="1"/>
          <p:nvPr>
            <p:ph idx="1" type="body"/>
          </p:nvPr>
        </p:nvSpPr>
        <p:spPr>
          <a:xfrm>
            <a:off x="210200" y="974700"/>
            <a:ext cx="39288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Called GloTEC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Global 3D </a:t>
            </a:r>
            <a:r>
              <a:rPr lang="en" sz="1300">
                <a:solidFill>
                  <a:schemeClr val="accent2"/>
                </a:solidFill>
              </a:rPr>
              <a:t>electron density</a:t>
            </a:r>
            <a:r>
              <a:rPr lang="en" sz="1300"/>
              <a:t> data assimilation 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Gauss-Markov </a:t>
            </a:r>
            <a:r>
              <a:rPr lang="en" sz="1300">
                <a:solidFill>
                  <a:schemeClr val="accent2"/>
                </a:solidFill>
              </a:rPr>
              <a:t>Kalman filter - </a:t>
            </a:r>
            <a:r>
              <a:rPr lang="en" sz="1300"/>
              <a:t>GMRES solver</a:t>
            </a:r>
            <a:endParaRPr sz="1300">
              <a:solidFill>
                <a:schemeClr val="accent2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IRI-16 background model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Data coverage 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# of observations per F-region voxel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Real-time </a:t>
            </a:r>
            <a:r>
              <a:rPr lang="en" sz="1300">
                <a:solidFill>
                  <a:schemeClr val="accent2"/>
                </a:solidFill>
              </a:rPr>
              <a:t>ground-based GNSS </a:t>
            </a:r>
            <a:r>
              <a:rPr lang="en" sz="1300"/>
              <a:t>observations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IGS, UNAVCO, INPE, NRCan, RAMSAC, CDDIS, and more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accent2"/>
                </a:solidFill>
              </a:rPr>
              <a:t>Space-based</a:t>
            </a:r>
            <a:r>
              <a:rPr lang="en" sz="1300"/>
              <a:t> GNSS observations (RO)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Orthogonal look direction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COSMIC 1 &amp; 2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ICAO thresholds of 125 &amp; 175 TECu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Used to tune physics models like WAM-IPE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Used for validating new observations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Deploying GloTEC at CCMC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8749" y="60960"/>
            <a:ext cx="4093245" cy="43388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5"/>
          <p:cNvCxnSpPr/>
          <p:nvPr/>
        </p:nvCxnSpPr>
        <p:spPr>
          <a:xfrm flipH="1" rot="10800000">
            <a:off x="4061460" y="1060704"/>
            <a:ext cx="809244" cy="318516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cxnSp>
        <p:nvCxnSpPr>
          <p:cNvPr id="132" name="Google Shape;132;p5"/>
          <p:cNvCxnSpPr/>
          <p:nvPr/>
        </p:nvCxnSpPr>
        <p:spPr>
          <a:xfrm>
            <a:off x="3961550" y="2324100"/>
            <a:ext cx="1043452" cy="516636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sp>
        <p:nvSpPr>
          <p:cNvPr id="133" name="Google Shape;133;p5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>
            <p:ph type="title"/>
          </p:nvPr>
        </p:nvSpPr>
        <p:spPr>
          <a:xfrm>
            <a:off x="199957" y="-2191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GloTEC Products</a:t>
            </a:r>
            <a:endParaRPr/>
          </a:p>
        </p:txBody>
      </p:sp>
      <p:pic>
        <p:nvPicPr>
          <p:cNvPr descr="Chart, surface chart&#10;&#10;Description automatically generated" id="139" name="Google Shape;1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17" y="2885541"/>
            <a:ext cx="4364948" cy="2383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diagram, surface chart&#10;&#10;Description automatically generated" id="140" name="Google Shape;1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4194" y="550784"/>
            <a:ext cx="4415771" cy="2399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41" name="Google Shape;1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27" y="550785"/>
            <a:ext cx="4390101" cy="2399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42" name="Google Shape;14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527" y="2885542"/>
            <a:ext cx="4498320" cy="2425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>
            <p:ph type="title"/>
          </p:nvPr>
        </p:nvSpPr>
        <p:spPr>
          <a:xfrm>
            <a:off x="235500" y="250800"/>
            <a:ext cx="37488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Ingesting Radio Occultation Observations</a:t>
            </a:r>
            <a:endParaRPr/>
          </a:p>
        </p:txBody>
      </p:sp>
      <p:sp>
        <p:nvSpPr>
          <p:cNvPr id="148" name="Google Shape;148;p7"/>
          <p:cNvSpPr txBox="1"/>
          <p:nvPr>
            <p:ph idx="1" type="body"/>
          </p:nvPr>
        </p:nvSpPr>
        <p:spPr>
          <a:xfrm>
            <a:off x="147298" y="1006500"/>
            <a:ext cx="42027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GloTEC TEC product - quiet time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Difference in TEC w/ &amp; w/o commercial RO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Realistic, significant, and reasonable impact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Provides data where coverage is lacking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Approximately +- 5 TEC units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Believable impact where there aren’t ground-based observations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NCAR METplus and METviewer tools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400">
                <a:solidFill>
                  <a:schemeClr val="dk1"/>
                </a:solidFill>
              </a:rPr>
              <a:t>Regional RMSE with and w/o RO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</a:pPr>
            <a:r>
              <a:rPr lang="en" sz="1400">
                <a:solidFill>
                  <a:schemeClr val="dk1"/>
                </a:solidFill>
              </a:rPr>
              <a:t>Expect small difference in vertical TEC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400">
                <a:solidFill>
                  <a:schemeClr val="dk1"/>
                </a:solidFill>
              </a:rPr>
              <a:t>Expect large difference in vertical distribution of Ne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400">
                <a:solidFill>
                  <a:schemeClr val="dk1"/>
                </a:solidFill>
              </a:rPr>
              <a:t>Commercial validation report delivered, and findings submitted to congress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400">
                <a:solidFill>
                  <a:schemeClr val="dk1"/>
                </a:solidFill>
              </a:rPr>
              <a:t>Ingesting commercial data in real-time…ops?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400">
                <a:solidFill>
                  <a:schemeClr val="dk1"/>
                </a:solidFill>
              </a:rPr>
              <a:t>Sounds like more commercial data is coming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None/>
            </a:pPr>
            <a:r>
              <a:t/>
            </a:r>
            <a:endParaRPr sz="1400">
              <a:solidFill>
                <a:srgbClr val="EFEFEF"/>
              </a:solidFill>
            </a:endParaRPr>
          </a:p>
        </p:txBody>
      </p:sp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 b="49691" l="0" r="0" t="0"/>
          <a:stretch/>
        </p:blipFill>
        <p:spPr>
          <a:xfrm>
            <a:off x="4849348" y="185289"/>
            <a:ext cx="4202700" cy="22912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7"/>
          <p:cNvCxnSpPr/>
          <p:nvPr/>
        </p:nvCxnSpPr>
        <p:spPr>
          <a:xfrm flipH="1" rot="10800000">
            <a:off x="4208246" y="1173480"/>
            <a:ext cx="782854" cy="25908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9988" y="2547111"/>
            <a:ext cx="3221420" cy="2411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7"/>
          <p:cNvCxnSpPr/>
          <p:nvPr/>
        </p:nvCxnSpPr>
        <p:spPr>
          <a:xfrm>
            <a:off x="3399523" y="3169920"/>
            <a:ext cx="2475497" cy="36576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 b="16101" l="0" r="0" t="16536"/>
          <a:stretch/>
        </p:blipFill>
        <p:spPr>
          <a:xfrm>
            <a:off x="4933951" y="486833"/>
            <a:ext cx="3469064" cy="233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 txBox="1"/>
          <p:nvPr/>
        </p:nvSpPr>
        <p:spPr>
          <a:xfrm>
            <a:off x="-237467" y="260197"/>
            <a:ext cx="9129867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of coverage in 40-minute window using COSMIC-2 data, with real-time ground-based GNSS in Glo-TEC </a:t>
            </a:r>
            <a:endParaRPr/>
          </a:p>
        </p:txBody>
      </p:sp>
      <p:sp>
        <p:nvSpPr>
          <p:cNvPr id="159" name="Google Shape;159;p8"/>
          <p:cNvSpPr txBox="1"/>
          <p:nvPr/>
        </p:nvSpPr>
        <p:spPr>
          <a:xfrm>
            <a:off x="8507287" y="1447484"/>
            <a:ext cx="636713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40-min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window</a:t>
            </a:r>
            <a:endParaRPr/>
          </a:p>
        </p:txBody>
      </p:sp>
      <p:pic>
        <p:nvPicPr>
          <p:cNvPr descr="Chart, line chart&#10;&#10;Description automatically generated" id="160" name="Google Shape;1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837" y="592978"/>
            <a:ext cx="2984790" cy="223859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/>
          <p:nvPr/>
        </p:nvSpPr>
        <p:spPr>
          <a:xfrm>
            <a:off x="66780" y="2884396"/>
            <a:ext cx="4650000" cy="22042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WAM-IPE exceeds COSMIC-2 plasma density particularly at dusk through to midnight</a:t>
            </a:r>
            <a:endParaRPr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reduction in the vertical plasma drift (Vi, scaled by E_factor) at low latitude can bring the WAM-IPE plasma density into better agreement with COSMIC</a:t>
            </a:r>
            <a:endParaRPr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reduction in plasma density can also be achieved by increasing the plasma loss rates - increasing eddy mixing (keddy) decrease the O/N2 ratio</a:t>
            </a:r>
            <a:endParaRPr/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Reducing the WAM-IPE bias can improve the value of the ensemble data assimilation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>
            <p:ph type="title"/>
          </p:nvPr>
        </p:nvSpPr>
        <p:spPr>
          <a:xfrm>
            <a:off x="-104774" y="-101083"/>
            <a:ext cx="9144000" cy="5363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dk1"/>
                </a:solidFill>
              </a:rPr>
              <a:t>Bias correction</a:t>
            </a:r>
            <a:r>
              <a:rPr lang="en">
                <a:solidFill>
                  <a:schemeClr val="dk1"/>
                </a:solidFill>
              </a:rPr>
              <a:t>: WAM-IPE Parameter Tuning</a:t>
            </a:r>
            <a:endParaRPr/>
          </a:p>
        </p:txBody>
      </p:sp>
      <p:sp>
        <p:nvSpPr>
          <p:cNvPr id="163" name="Google Shape;163;p8"/>
          <p:cNvSpPr txBox="1"/>
          <p:nvPr/>
        </p:nvSpPr>
        <p:spPr>
          <a:xfrm>
            <a:off x="5608037" y="4843548"/>
            <a:ext cx="254749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Keddy = 180, E_factor = 0.5 (reduce V</a:t>
            </a:r>
            <a:r>
              <a:rPr b="0" baseline="-2500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descr="A picture containing calendar&#10;&#10;Description automatically generated" id="164" name="Google Shape;1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8888" y="2933215"/>
            <a:ext cx="3821440" cy="191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/>
          <p:nvPr>
            <p:ph type="title"/>
          </p:nvPr>
        </p:nvSpPr>
        <p:spPr>
          <a:xfrm>
            <a:off x="563880" y="3600450"/>
            <a:ext cx="6714808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"/>
              <a:t>vTEC Anomaly - Departure from 10-day running mean</a:t>
            </a:r>
            <a:endParaRPr/>
          </a:p>
        </p:txBody>
      </p:sp>
      <p:sp>
        <p:nvSpPr>
          <p:cNvPr id="170" name="Google Shape;170;p9"/>
          <p:cNvSpPr txBox="1"/>
          <p:nvPr>
            <p:ph idx="1" type="body"/>
          </p:nvPr>
        </p:nvSpPr>
        <p:spPr>
          <a:xfrm>
            <a:off x="502920" y="4025502"/>
            <a:ext cx="8343900" cy="1041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Anomalous vertical TEC informs systems operators </a:t>
            </a:r>
            <a:endParaRPr/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SED features can cause scintillation</a:t>
            </a:r>
            <a:endParaRPr/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Enhancements impact positioning </a:t>
            </a:r>
            <a:endParaRPr/>
          </a:p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Depressions impact HF comms (MUF)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100ANOM_March_17_2015.gif" id="171" name="Google Shape;171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58" r="2358" t="0"/>
          <a:stretch/>
        </p:blipFill>
        <p:spPr>
          <a:xfrm>
            <a:off x="1162844" y="215900"/>
            <a:ext cx="6176804" cy="33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