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4v" ContentType="video/unknown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2" r:id="rId1"/>
  </p:sldMasterIdLst>
  <p:notesMasterIdLst>
    <p:notesMasterId r:id="rId16"/>
  </p:notesMasterIdLst>
  <p:sldIdLst>
    <p:sldId id="260" r:id="rId2"/>
    <p:sldId id="290" r:id="rId3"/>
    <p:sldId id="268" r:id="rId4"/>
    <p:sldId id="310" r:id="rId5"/>
    <p:sldId id="262" r:id="rId6"/>
    <p:sldId id="259" r:id="rId7"/>
    <p:sldId id="277" r:id="rId8"/>
    <p:sldId id="275" r:id="rId9"/>
    <p:sldId id="270" r:id="rId10"/>
    <p:sldId id="639" r:id="rId11"/>
    <p:sldId id="266" r:id="rId12"/>
    <p:sldId id="276" r:id="rId13"/>
    <p:sldId id="292" r:id="rId14"/>
    <p:sldId id="272" r:id="rId15"/>
  </p:sldIdLst>
  <p:sldSz cx="9144000" cy="5143500" type="screen16x9"/>
  <p:notesSz cx="6858000" cy="9144000"/>
  <p:embeddedFontLst>
    <p:embeddedFont>
      <p:font typeface="Apple Braille" pitchFamily="2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mbria Math" panose="02040503050406030204" pitchFamily="18" charset="0"/>
      <p:regular r:id="rId22"/>
    </p:embeddedFont>
    <p:embeddedFont>
      <p:font typeface="Lato" panose="020F0502020204030203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2BFE5"/>
    <a:srgbClr val="404040"/>
    <a:srgbClr val="240A27"/>
    <a:srgbClr val="1C1C1C"/>
    <a:srgbClr val="56412A"/>
    <a:srgbClr val="AB7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19D2C99-FF80-482F-A27C-AF8024B6CAA7}">
  <a:tblStyle styleId="{319D2C99-FF80-482F-A27C-AF8024B6CAA7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 b="off" i="off"/>
      <a:tcStyle>
        <a:tcBdr/>
        <a:fill>
          <a:solidFill>
            <a:srgbClr val="D0DEEF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D0DEEF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17"/>
    <p:restoredTop sz="94643"/>
  </p:normalViewPr>
  <p:slideViewPr>
    <p:cSldViewPr snapToGrid="0">
      <p:cViewPr>
        <p:scale>
          <a:sx n="203" d="100"/>
          <a:sy n="203" d="100"/>
        </p:scale>
        <p:origin x="-1408" y="-6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78ed5a7a9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78ed5a7a9d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1322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be3b8c4694_1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be3b8c4694_1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Add a slide for other </a:t>
            </a:r>
            <a:r>
              <a:rPr lang="en-US" dirty="0" err="1"/>
              <a:t>swpc</a:t>
            </a:r>
            <a:r>
              <a:rPr lang="en-US" dirty="0"/>
              <a:t> models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493015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c0359efe2b_1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c0359efe2b_1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be3b8c4694_1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be3b8c4694_1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Add a slide for other </a:t>
            </a:r>
            <a:r>
              <a:rPr lang="en-US" dirty="0" err="1"/>
              <a:t>swpc</a:t>
            </a:r>
            <a:r>
              <a:rPr lang="en-US" dirty="0"/>
              <a:t> models</a:t>
            </a: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78ed5a7a9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78ed5a7a9d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c0359efe2b_1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1" name="Google Shape;211;gc0359efe2b_1_112:notes"/>
          <p:cNvSpPr txBox="1">
            <a:spLocks noGrp="1"/>
          </p:cNvSpPr>
          <p:nvPr>
            <p:ph type="body" idx="1"/>
          </p:nvPr>
        </p:nvSpPr>
        <p:spPr>
          <a:xfrm>
            <a:off x="686037" y="4400341"/>
            <a:ext cx="5485800" cy="3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dirty="0"/>
              <a:t>The need for 2 CONOPS</a:t>
            </a:r>
            <a:endParaRPr b="0" dirty="0"/>
          </a:p>
        </p:txBody>
      </p:sp>
      <p:sp>
        <p:nvSpPr>
          <p:cNvPr id="212" name="Google Shape;212;gc0359efe2b_1_112:notes"/>
          <p:cNvSpPr txBox="1">
            <a:spLocks noGrp="1"/>
          </p:cNvSpPr>
          <p:nvPr>
            <p:ph type="sldNum" idx="12"/>
          </p:nvPr>
        </p:nvSpPr>
        <p:spPr>
          <a:xfrm>
            <a:off x="3884783" y="8685545"/>
            <a:ext cx="2972100" cy="4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3882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15d88a00a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115d88a00a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1">
  <p:cSld name="TITLE_2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Google Shape;19;p3"/>
          <p:cNvPicPr preferRelativeResize="0"/>
          <p:nvPr/>
        </p:nvPicPr>
        <p:blipFill rotWithShape="1">
          <a:blip r:embed="rId2">
            <a:alphaModFix/>
          </a:blip>
          <a:srcRect t="7911" r="28484" b="23056"/>
          <a:stretch/>
        </p:blipFill>
        <p:spPr>
          <a:xfrm>
            <a:off x="4697100" y="855300"/>
            <a:ext cx="4446900" cy="42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750" y="111413"/>
            <a:ext cx="1378249" cy="632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864900"/>
            <a:ext cx="835725" cy="27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0225" y="1061003"/>
            <a:ext cx="6556625" cy="226122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3"/>
          <p:cNvSpPr txBox="1">
            <a:spLocks noGrp="1"/>
          </p:cNvSpPr>
          <p:nvPr>
            <p:ph type="ctrTitle"/>
          </p:nvPr>
        </p:nvSpPr>
        <p:spPr>
          <a:xfrm>
            <a:off x="1569300" y="0"/>
            <a:ext cx="7574700" cy="85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2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None/>
              <a:defRPr sz="12000">
                <a:solidFill>
                  <a:srgbClr val="000000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6" name="Google Shape;56;p12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ctr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7" name="Google Shape;57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title"/>
          </p:nvPr>
        </p:nvSpPr>
        <p:spPr>
          <a:xfrm>
            <a:off x="1600200" y="5048"/>
            <a:ext cx="73152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body" idx="1"/>
          </p:nvPr>
        </p:nvSpPr>
        <p:spPr>
          <a:xfrm>
            <a:off x="205740" y="1200151"/>
            <a:ext cx="8709600" cy="36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dt" idx="10"/>
          </p:nvPr>
        </p:nvSpPr>
        <p:spPr>
          <a:xfrm>
            <a:off x="670189" y="4932476"/>
            <a:ext cx="1972500" cy="1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ftr" idx="11"/>
          </p:nvPr>
        </p:nvSpPr>
        <p:spPr>
          <a:xfrm>
            <a:off x="3228113" y="4932476"/>
            <a:ext cx="2895600" cy="1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ldNum" idx="12"/>
          </p:nvPr>
        </p:nvSpPr>
        <p:spPr>
          <a:xfrm>
            <a:off x="6761025" y="4932476"/>
            <a:ext cx="2133600" cy="1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1532025" y="0"/>
            <a:ext cx="7612200" cy="8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>
                <a:solidFill>
                  <a:srgbClr val="000000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1532025" y="0"/>
            <a:ext cx="7612200" cy="8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body" idx="1"/>
          </p:nvPr>
        </p:nvSpPr>
        <p:spPr>
          <a:xfrm>
            <a:off x="159550" y="1152475"/>
            <a:ext cx="4152000" cy="390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4188900" cy="390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1532025" y="0"/>
            <a:ext cx="7612200" cy="8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>
            <a:spLocks noGrp="1"/>
          </p:cNvSpPr>
          <p:nvPr>
            <p:ph type="title"/>
          </p:nvPr>
        </p:nvSpPr>
        <p:spPr>
          <a:xfrm>
            <a:off x="1534900" y="0"/>
            <a:ext cx="7609200" cy="87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body" idx="1"/>
          </p:nvPr>
        </p:nvSpPr>
        <p:spPr>
          <a:xfrm>
            <a:off x="114150" y="1169250"/>
            <a:ext cx="4292400" cy="38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490250" y="1218450"/>
            <a:ext cx="8305800" cy="332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None/>
              <a:defRPr sz="4200">
                <a:solidFill>
                  <a:srgbClr val="000000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None/>
              <a:defRPr sz="4200">
                <a:solidFill>
                  <a:srgbClr val="000000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None/>
              <a:defRPr sz="4200">
                <a:solidFill>
                  <a:srgbClr val="000000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None/>
              <a:defRPr sz="4200">
                <a:solidFill>
                  <a:srgbClr val="000000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None/>
              <a:defRPr sz="4200">
                <a:solidFill>
                  <a:srgbClr val="000000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None/>
              <a:defRPr sz="4200">
                <a:solidFill>
                  <a:srgbClr val="000000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None/>
              <a:defRPr sz="4200">
                <a:solidFill>
                  <a:srgbClr val="000000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None/>
              <a:defRPr sz="4200">
                <a:solidFill>
                  <a:srgbClr val="000000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None/>
              <a:defRPr sz="42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9" name="Google Shape;49;p10"/>
          <p:cNvSpPr txBox="1">
            <a:spLocks noGrp="1"/>
          </p:cNvSpPr>
          <p:nvPr>
            <p:ph type="body" idx="2"/>
          </p:nvPr>
        </p:nvSpPr>
        <p:spPr>
          <a:xfrm>
            <a:off x="4939500" y="985925"/>
            <a:ext cx="3837000" cy="415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532025" y="0"/>
            <a:ext cx="7612200" cy="8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2800"/>
              <a:buFont typeface="Calibri"/>
              <a:buNone/>
              <a:defRPr sz="2800" b="1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2800"/>
              <a:buFont typeface="Calibri"/>
              <a:buNone/>
              <a:defRPr sz="2800" b="1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2800"/>
              <a:buFont typeface="Calibri"/>
              <a:buNone/>
              <a:defRPr sz="2800" b="1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2800"/>
              <a:buFont typeface="Calibri"/>
              <a:buNone/>
              <a:defRPr sz="2800" b="1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2800"/>
              <a:buFont typeface="Calibri"/>
              <a:buNone/>
              <a:defRPr sz="2800" b="1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2800"/>
              <a:buFont typeface="Calibri"/>
              <a:buNone/>
              <a:defRPr sz="2800" b="1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2800"/>
              <a:buFont typeface="Calibri"/>
              <a:buNone/>
              <a:defRPr sz="2800" b="1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2800"/>
              <a:buFont typeface="Calibri"/>
              <a:buNone/>
              <a:defRPr sz="2800" b="1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2800"/>
              <a:buFont typeface="Calibri"/>
              <a:buNone/>
              <a:defRPr sz="2800" b="1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  <a:defRPr sz="18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Font typeface="Calibri"/>
              <a:buChar char="○"/>
              <a:defRPr sz="180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■"/>
              <a:defRPr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●"/>
              <a:defRPr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○"/>
              <a:defRPr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■"/>
              <a:defRPr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●"/>
              <a:defRPr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○"/>
              <a:defRPr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Calibri"/>
              <a:buChar char="■"/>
              <a:defRPr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pacex.com/updates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jpg"/><Relationship Id="rId4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9"/>
          <p:cNvSpPr txBox="1">
            <a:spLocks noGrp="1"/>
          </p:cNvSpPr>
          <p:nvPr>
            <p:ph type="title"/>
          </p:nvPr>
        </p:nvSpPr>
        <p:spPr>
          <a:xfrm>
            <a:off x="915510" y="1216843"/>
            <a:ext cx="7439618" cy="107875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dirty="0">
                <a:solidFill>
                  <a:schemeClr val="tx1"/>
                </a:solidFill>
                <a:latin typeface="Apple Braille" pitchFamily="2" charset="0"/>
                <a:cs typeface="Calibri" panose="020F0502020204030204" pitchFamily="34" charset="0"/>
              </a:rPr>
              <a:t>Space Weather Forecast with the Operational WAM-IPE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CF1DA79-F1FC-E643-BCAC-36159B369DF1}"/>
              </a:ext>
            </a:extLst>
          </p:cNvPr>
          <p:cNvSpPr/>
          <p:nvPr/>
        </p:nvSpPr>
        <p:spPr>
          <a:xfrm>
            <a:off x="1590181" y="2427145"/>
            <a:ext cx="5998030" cy="814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Tzu-Wei Fang</a:t>
            </a:r>
          </a:p>
          <a:p>
            <a:pPr algn="ctr">
              <a:lnSpc>
                <a:spcPct val="120000"/>
              </a:lnSpc>
            </a:pPr>
            <a:r>
              <a:rPr lang="en-US" sz="1600" b="1" dirty="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NOAA Space Weather Prediction Center (SWPC)</a:t>
            </a:r>
          </a:p>
        </p:txBody>
      </p:sp>
      <p:sp>
        <p:nvSpPr>
          <p:cNvPr id="9" name="Google Shape;104;p19">
            <a:extLst>
              <a:ext uri="{FF2B5EF4-FFF2-40B4-BE49-F238E27FC236}">
                <a16:creationId xmlns:a16="http://schemas.microsoft.com/office/drawing/2014/main" id="{D883EC5B-E5F9-6A4C-B494-762C41C21283}"/>
              </a:ext>
            </a:extLst>
          </p:cNvPr>
          <p:cNvSpPr txBox="1">
            <a:spLocks/>
          </p:cNvSpPr>
          <p:nvPr/>
        </p:nvSpPr>
        <p:spPr>
          <a:xfrm>
            <a:off x="1572985" y="50340"/>
            <a:ext cx="7612200" cy="8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2800"/>
              <a:buFont typeface="Calibri"/>
              <a:buNone/>
              <a:defRPr sz="2800" b="1" i="0" u="none" strike="noStrike" cap="none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2800"/>
              <a:buFont typeface="Calibri"/>
              <a:buNone/>
              <a:defRPr sz="2800" b="1" i="0" u="none" strike="noStrike" cap="none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2800"/>
              <a:buFont typeface="Calibri"/>
              <a:buNone/>
              <a:defRPr sz="2800" b="1" i="0" u="none" strike="noStrike" cap="none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2800"/>
              <a:buFont typeface="Calibri"/>
              <a:buNone/>
              <a:defRPr sz="2800" b="1" i="0" u="none" strike="noStrike" cap="none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2800"/>
              <a:buFont typeface="Calibri"/>
              <a:buNone/>
              <a:defRPr sz="2800" b="1" i="0" u="none" strike="noStrike" cap="none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2800"/>
              <a:buFont typeface="Calibri"/>
              <a:buNone/>
              <a:defRPr sz="2800" b="1" i="0" u="none" strike="noStrike" cap="none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2800"/>
              <a:buFont typeface="Calibri"/>
              <a:buNone/>
              <a:defRPr sz="2800" b="1" i="0" u="none" strike="noStrike" cap="none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2800"/>
              <a:buFont typeface="Calibri"/>
              <a:buNone/>
              <a:defRPr sz="2800" b="1" i="0" u="none" strike="noStrike" cap="none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2800"/>
              <a:buFont typeface="Calibri"/>
              <a:buNone/>
              <a:defRPr sz="2800" b="1" i="0" u="none" strike="noStrike" cap="none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1800" dirty="0"/>
              <a:t>2022 NASA CCMC Workshop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FCCFBD-97D9-5541-B13A-99064B0DC8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5767" y="4601807"/>
            <a:ext cx="877824" cy="447666"/>
          </a:xfrm>
          <a:prstGeom prst="rect">
            <a:avLst/>
          </a:prstGeom>
        </p:spPr>
      </p:pic>
      <p:pic>
        <p:nvPicPr>
          <p:cNvPr id="7" name="Picture 6" descr="Boulder FL.jpg">
            <a:extLst>
              <a:ext uri="{FF2B5EF4-FFF2-40B4-BE49-F238E27FC236}">
                <a16:creationId xmlns:a16="http://schemas.microsoft.com/office/drawing/2014/main" id="{912992D7-17FF-024F-9F4B-CF802ED917A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5000" b="29167"/>
          <a:stretch>
            <a:fillRect/>
          </a:stretch>
        </p:blipFill>
        <p:spPr>
          <a:xfrm>
            <a:off x="200750" y="4550146"/>
            <a:ext cx="1940691" cy="444742"/>
          </a:xfrm>
          <a:prstGeom prst="rect">
            <a:avLst/>
          </a:prstGeom>
        </p:spPr>
      </p:pic>
      <p:pic>
        <p:nvPicPr>
          <p:cNvPr id="8" name="Shape 27" descr="NOAA">
            <a:extLst>
              <a:ext uri="{FF2B5EF4-FFF2-40B4-BE49-F238E27FC236}">
                <a16:creationId xmlns:a16="http://schemas.microsoft.com/office/drawing/2014/main" id="{C27E4E4E-D2E4-0E48-86BE-710490727E9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58361" y="4284662"/>
            <a:ext cx="877824" cy="877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FC3A7AF6-93D0-044C-A92D-09C88485C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576" y="4253398"/>
            <a:ext cx="877824" cy="87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C107898-2A99-7B40-925C-44BA6280E94D}"/>
              </a:ext>
            </a:extLst>
          </p:cNvPr>
          <p:cNvSpPr txBox="1"/>
          <p:nvPr/>
        </p:nvSpPr>
        <p:spPr>
          <a:xfrm>
            <a:off x="1078497" y="3685227"/>
            <a:ext cx="6970201" cy="6635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b="1" u="sng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Acknowledgement</a:t>
            </a:r>
            <a:r>
              <a:rPr lang="en-US" sz="1600" b="1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600" b="1" dirty="0">
                <a:solidFill>
                  <a:srgbClr val="40404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T. Fuller-Rowell, G. </a:t>
            </a:r>
            <a:r>
              <a:rPr lang="en-US" sz="1600" b="1" dirty="0" err="1">
                <a:solidFill>
                  <a:srgbClr val="40404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Millward</a:t>
            </a:r>
            <a:r>
              <a:rPr lang="en-US" sz="1600" b="1" dirty="0">
                <a:solidFill>
                  <a:srgbClr val="40404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, A. </a:t>
            </a:r>
            <a:r>
              <a:rPr lang="en-US" sz="1600" b="1" dirty="0" err="1">
                <a:solidFill>
                  <a:srgbClr val="40404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Kubaryk</a:t>
            </a:r>
            <a:r>
              <a:rPr lang="en-US" sz="1600" b="1" dirty="0">
                <a:solidFill>
                  <a:srgbClr val="40404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, R. </a:t>
            </a:r>
            <a:r>
              <a:rPr lang="en-US" sz="1600" b="1" dirty="0" err="1">
                <a:solidFill>
                  <a:srgbClr val="40404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Montuoro</a:t>
            </a:r>
            <a:r>
              <a:rPr lang="en-US" sz="1600" b="1" dirty="0">
                <a:solidFill>
                  <a:srgbClr val="40404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, Z. Li, </a:t>
            </a:r>
            <a:r>
              <a:rPr lang="en" sz="1600" b="1" dirty="0">
                <a:solidFill>
                  <a:srgbClr val="40404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N. Maruyama, P. Richards, R. Akmaev, A. Richmond, </a:t>
            </a:r>
            <a:r>
              <a:rPr lang="en" sz="1600" b="1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H. </a:t>
            </a:r>
            <a:r>
              <a:rPr lang="en" sz="1600" b="1" dirty="0" err="1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Juang</a:t>
            </a:r>
            <a:r>
              <a:rPr lang="en" sz="1600" b="1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S. Kar</a:t>
            </a:r>
            <a:endParaRPr lang="en-US" sz="1600" b="1" dirty="0">
              <a:solidFill>
                <a:srgbClr val="4040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2355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7A2DF-7D69-144D-AA0F-0A1B9EA49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8404" y="8360"/>
            <a:ext cx="7612200" cy="864900"/>
          </a:xfrm>
        </p:spPr>
        <p:txBody>
          <a:bodyPr/>
          <a:lstStyle/>
          <a:p>
            <a:r>
              <a:rPr lang="en-US" dirty="0"/>
              <a:t>The Starlink Incident on Feb 4</a:t>
            </a:r>
            <a:r>
              <a:rPr lang="en-US" baseline="30000" dirty="0"/>
              <a:t>th</a:t>
            </a:r>
            <a:r>
              <a:rPr lang="en-US" dirty="0"/>
              <a:t>, 2022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01F7AF50-86BF-B048-B624-D2DAD097A8B1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4458392" y="1541616"/>
                <a:ext cx="4529047" cy="2795884"/>
              </a:xfrm>
            </p:spPr>
            <p:txBody>
              <a:bodyPr/>
              <a:lstStyle/>
              <a:p>
                <a:pPr marL="114300" indent="0">
                  <a:buNone/>
                </a:pPr>
                <a:r>
                  <a:rPr lang="en-US" sz="1600" dirty="0"/>
                  <a:t>On 3</a:t>
                </a:r>
                <a:r>
                  <a:rPr lang="en-US" sz="1600" baseline="30000" dirty="0"/>
                  <a:t>rd</a:t>
                </a:r>
                <a:r>
                  <a:rPr lang="en-US" sz="1600" dirty="0"/>
                  <a:t> February at 1:13 pm EST </a:t>
                </a:r>
                <a:r>
                  <a:rPr lang="en-US" sz="1400" dirty="0"/>
                  <a:t>(18:13 UTC)</a:t>
                </a:r>
                <a:r>
                  <a:rPr lang="en-US" sz="1600" dirty="0"/>
                  <a:t>, a SpaceX Falcon 9 launched 49 Starlink satellites to low Earth orbit </a:t>
                </a:r>
                <a:r>
                  <a:rPr lang="en-US" sz="1400" dirty="0"/>
                  <a:t>(350 x 210 km, 53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1400" dirty="0">
                    <a:effectLst/>
                  </a:rPr>
                  <a:t>)</a:t>
                </a:r>
                <a:r>
                  <a:rPr lang="en-US" sz="1600" dirty="0">
                    <a:effectLst/>
                  </a:rPr>
                  <a:t> </a:t>
                </a:r>
                <a:r>
                  <a:rPr lang="en-US" sz="1600" dirty="0"/>
                  <a:t>from the Kennedy Space Center in Florida. SpaceX reported the loss of up to 38 of the 49 satellites when they encountered increased atmospheric drag due to a geomagnetic storm while they were in orbit-raising maneuvers. </a:t>
                </a:r>
                <a:r>
                  <a:rPr lang="en-US" sz="1600" u="sng" dirty="0">
                    <a:hlinkClick r:id="rId3"/>
                  </a:rPr>
                  <a:t>https://www.spacex.com/updates/</a:t>
                </a:r>
                <a:r>
                  <a:rPr lang="en-US" sz="1600" dirty="0"/>
                  <a:t> (8</a:t>
                </a:r>
                <a:r>
                  <a:rPr lang="en-US" sz="1600" baseline="30000" dirty="0"/>
                  <a:t>th</a:t>
                </a:r>
                <a:r>
                  <a:rPr lang="en-US" sz="1600" dirty="0"/>
                  <a:t> Feb 2022). </a:t>
                </a:r>
              </a:p>
              <a:p>
                <a:endParaRPr lang="en-US" sz="1600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01F7AF50-86BF-B048-B624-D2DAD097A8B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458392" y="1541616"/>
                <a:ext cx="4529047" cy="2795884"/>
              </a:xfrm>
              <a:blipFill>
                <a:blip r:embed="rId4"/>
                <a:stretch>
                  <a:fillRect r="-16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8FCF38DF-8A9A-F644-95BF-EF123651B4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733" y="1508364"/>
            <a:ext cx="4261659" cy="306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5779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7"/>
          <p:cNvSpPr txBox="1">
            <a:spLocks noGrp="1"/>
          </p:cNvSpPr>
          <p:nvPr>
            <p:ph type="body" idx="1"/>
          </p:nvPr>
        </p:nvSpPr>
        <p:spPr>
          <a:xfrm>
            <a:off x="6034300" y="1199000"/>
            <a:ext cx="2461800" cy="39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WAM and MSIS neutral density at 210 km</a:t>
            </a:r>
            <a:endParaRPr/>
          </a:p>
        </p:txBody>
      </p:sp>
      <p:sp>
        <p:nvSpPr>
          <p:cNvPr id="152" name="Google Shape;152;p27"/>
          <p:cNvSpPr txBox="1">
            <a:spLocks noGrp="1"/>
          </p:cNvSpPr>
          <p:nvPr>
            <p:ph type="title"/>
          </p:nvPr>
        </p:nvSpPr>
        <p:spPr>
          <a:xfrm>
            <a:off x="1708725" y="0"/>
            <a:ext cx="7612200" cy="8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Neutral Density for the Starlink Satellite Loss</a:t>
            </a:r>
            <a:endParaRPr dirty="0"/>
          </a:p>
        </p:txBody>
      </p:sp>
      <p:pic>
        <p:nvPicPr>
          <p:cNvPr id="154" name="Google Shape;154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49625" y="1972225"/>
            <a:ext cx="3031149" cy="3031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den210km_WAM_MSIS (1)" descr="den210km_WAM_MSIS (1)">
            <a:hlinkClick r:id="" action="ppaction://media"/>
            <a:extLst>
              <a:ext uri="{FF2B5EF4-FFF2-40B4-BE49-F238E27FC236}">
                <a16:creationId xmlns:a16="http://schemas.microsoft.com/office/drawing/2014/main" id="{FE6EFE25-BA78-9C4F-80AB-A4D1996BB8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9138" y="1391504"/>
            <a:ext cx="5630487" cy="34064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9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79AB361-F079-094B-B8B0-64F96728B7F1}"/>
              </a:ext>
            </a:extLst>
          </p:cNvPr>
          <p:cNvSpPr txBox="1"/>
          <p:nvPr/>
        </p:nvSpPr>
        <p:spPr>
          <a:xfrm>
            <a:off x="305698" y="4569478"/>
            <a:ext cx="88383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Neutral density sampled along orbits of survived Starlink satellites based on WAM-IPE (black) and MSIS (brown) global densities. It is clear that WAM have shown a much higher density environment compared to MSIS.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DE3E7D-23C2-B14B-A7CF-1D44F7BFB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735" y="50802"/>
            <a:ext cx="7906035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9497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5BC0AD-5502-FD40-8286-7847703852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05" y="312202"/>
            <a:ext cx="8337589" cy="46872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93C097-6992-044C-952D-A59BB5C4E865}"/>
              </a:ext>
            </a:extLst>
          </p:cNvPr>
          <p:cNvSpPr txBox="1"/>
          <p:nvPr/>
        </p:nvSpPr>
        <p:spPr>
          <a:xfrm>
            <a:off x="5910038" y="3806622"/>
            <a:ext cx="3233962" cy="1431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Neutral Density at Perigees</a:t>
            </a:r>
          </a:p>
          <a:p>
            <a:pPr>
              <a:spcBef>
                <a:spcPts val="600"/>
              </a:spcBef>
            </a:pPr>
            <a:r>
              <a:rPr lang="en-US" sz="1100" dirty="0">
                <a:solidFill>
                  <a:srgbClr val="9A1C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Satellite altitudes (brown) </a:t>
            </a:r>
          </a:p>
          <a:p>
            <a:pPr>
              <a:spcBef>
                <a:spcPts val="600"/>
              </a:spcBef>
            </a:pP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WAM-IPE (black)</a:t>
            </a:r>
          </a:p>
          <a:p>
            <a:pPr>
              <a:spcBef>
                <a:spcPts val="600"/>
              </a:spcBef>
            </a:pPr>
            <a:r>
              <a:rPr lang="en-US" sz="1100" dirty="0">
                <a:solidFill>
                  <a:srgbClr val="4BD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Neutral density proxy by Starlink onboard Kalman filter calculations (green)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6249998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0B207-B848-C24C-AA90-820392221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140" y="77237"/>
            <a:ext cx="7315200" cy="857400"/>
          </a:xfrm>
        </p:spPr>
        <p:txBody>
          <a:bodyPr/>
          <a:lstStyle/>
          <a:p>
            <a:r>
              <a:rPr lang="en-US" dirty="0"/>
              <a:t>Summary and Conclusion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6C6551-9B35-364A-8D8D-BFD138D3E4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8337" y="1262089"/>
            <a:ext cx="8787003" cy="3621000"/>
          </a:xfrm>
        </p:spPr>
        <p:txBody>
          <a:bodyPr/>
          <a:lstStyle/>
          <a:p>
            <a:r>
              <a:rPr lang="en-US" dirty="0"/>
              <a:t>The WAM-IPE has been in operation and provide products continuously since last July (https://</a:t>
            </a:r>
            <a:r>
              <a:rPr lang="en-US" dirty="0" err="1"/>
              <a:t>www.swpc.noaa.gov</a:t>
            </a:r>
            <a:r>
              <a:rPr lang="en-US" dirty="0"/>
              <a:t>/products/</a:t>
            </a:r>
            <a:r>
              <a:rPr lang="en-US" dirty="0" err="1"/>
              <a:t>wam-ipe</a:t>
            </a:r>
            <a:r>
              <a:rPr lang="en-US" dirty="0"/>
              <a:t>). </a:t>
            </a:r>
          </a:p>
          <a:p>
            <a:r>
              <a:rPr lang="en-US" dirty="0"/>
              <a:t>New products include ionosphere TEC, MUF, and thermosphere neutral density that will be used at the NOAA Space Weather Forecast Office for issuing alerts and warnings. </a:t>
            </a:r>
          </a:p>
          <a:p>
            <a:r>
              <a:rPr lang="en-US" dirty="0"/>
              <a:t>Future development of the WAM-IPE </a:t>
            </a:r>
          </a:p>
          <a:p>
            <a:pPr lvl="1">
              <a:spcBef>
                <a:spcPts val="0"/>
              </a:spcBef>
            </a:pPr>
            <a:r>
              <a:rPr lang="en-US" sz="1600" dirty="0"/>
              <a:t>Engaging the user community to improve product designs. </a:t>
            </a:r>
          </a:p>
          <a:p>
            <a:pPr lvl="1">
              <a:spcBef>
                <a:spcPts val="600"/>
              </a:spcBef>
            </a:pPr>
            <a:r>
              <a:rPr lang="en-US" sz="1600" dirty="0"/>
              <a:t>Provide the gridded neutral density outputs from WAM. </a:t>
            </a:r>
          </a:p>
          <a:p>
            <a:pPr lvl="1">
              <a:spcBef>
                <a:spcPts val="600"/>
              </a:spcBef>
            </a:pPr>
            <a:r>
              <a:rPr lang="en-US" sz="1600" dirty="0"/>
              <a:t>Implement the DA systems for WAM-IPE operation.</a:t>
            </a:r>
          </a:p>
          <a:p>
            <a:pPr lvl="1">
              <a:spcBef>
                <a:spcPts val="600"/>
              </a:spcBef>
            </a:pPr>
            <a:r>
              <a:rPr lang="en-US" sz="1600" dirty="0"/>
              <a:t>High-resolution model for capturing small-scale plasma irregularities (funded by NSF SWQU).</a:t>
            </a:r>
          </a:p>
          <a:p>
            <a:pPr lvl="1">
              <a:spcBef>
                <a:spcPts val="600"/>
              </a:spcBef>
            </a:pPr>
            <a:r>
              <a:rPr lang="en-US" sz="1600" dirty="0"/>
              <a:t>New WAM based on the Finite-Volume Cubed-Sphere Dynamical Core FV3 model for the US global forecast system.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4529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8"/>
          <p:cNvSpPr txBox="1">
            <a:spLocks noGrp="1"/>
          </p:cNvSpPr>
          <p:nvPr>
            <p:ph type="title"/>
          </p:nvPr>
        </p:nvSpPr>
        <p:spPr>
          <a:xfrm>
            <a:off x="1614488" y="229170"/>
            <a:ext cx="6852179" cy="5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SzPts val="3600"/>
            </a:pPr>
            <a:r>
              <a:rPr lang="en" sz="2400" dirty="0">
                <a:latin typeface="Calibri" panose="020F0502020204030204" pitchFamily="34" charset="0"/>
                <a:cs typeface="Calibri" panose="020F0502020204030204" pitchFamily="34" charset="0"/>
              </a:rPr>
              <a:t>Operational Space Weather Models at NOAA NWS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6" name="Google Shape;166;p28"/>
          <p:cNvSpPr txBox="1"/>
          <p:nvPr/>
        </p:nvSpPr>
        <p:spPr>
          <a:xfrm>
            <a:off x="1314450" y="4144406"/>
            <a:ext cx="1304325" cy="30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r>
              <a:rPr lang="en" sz="105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J. Grebowsky   </a:t>
            </a:r>
            <a:endParaRPr sz="105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A004095-9A91-ED46-B385-0B4EC1947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14451" y="943381"/>
            <a:ext cx="6444011" cy="2633181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450"/>
              </a:spcBef>
            </a:pPr>
            <a:r>
              <a:rPr lang="en-US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WSA-ENLIL and the SWMF Geospace models have been transitioned to NOAA operations and are now providing real-time space weather products</a:t>
            </a:r>
          </a:p>
          <a:p>
            <a:pPr lvl="1">
              <a:lnSpc>
                <a:spcPct val="110000"/>
              </a:lnSpc>
              <a:spcBef>
                <a:spcPts val="450"/>
              </a:spcBef>
            </a:pPr>
            <a:r>
              <a:rPr lang="en-US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WSA-ENLIL follows the propagation of plasma from Sun to Earth through interplanetary space for arrival time of coronal mass ejection (CME)</a:t>
            </a:r>
          </a:p>
          <a:p>
            <a:pPr lvl="1">
              <a:lnSpc>
                <a:spcPct val="110000"/>
              </a:lnSpc>
              <a:spcBef>
                <a:spcPts val="450"/>
              </a:spcBef>
            </a:pPr>
            <a:r>
              <a:rPr lang="en-US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SWMF Geospace model simulates the response of near-Earth magnetic fields (Earth’s magnetosphere) for impacts of induced currents on power grids and impacts of energetic particle on satellite systems</a:t>
            </a:r>
          </a:p>
          <a:p>
            <a:pPr>
              <a:lnSpc>
                <a:spcPct val="110000"/>
              </a:lnSpc>
              <a:spcBef>
                <a:spcPts val="450"/>
              </a:spcBef>
            </a:pPr>
            <a:r>
              <a:rPr lang="en-US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Transitioning WAM-IPE to operations added an important link in the Sun to Earth modeling framework. 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EBC6D59-1A7B-BA4E-A0AB-E64BF609E8F8}"/>
              </a:ext>
            </a:extLst>
          </p:cNvPr>
          <p:cNvGrpSpPr/>
          <p:nvPr/>
        </p:nvGrpSpPr>
        <p:grpSpPr>
          <a:xfrm>
            <a:off x="1742084" y="3374483"/>
            <a:ext cx="2569466" cy="1539496"/>
            <a:chOff x="4250009" y="3311911"/>
            <a:chExt cx="4924190" cy="2946918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F76DBA0-B947-2E4D-B32C-67CF51438D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6" t="851"/>
            <a:stretch/>
          </p:blipFill>
          <p:spPr>
            <a:xfrm>
              <a:off x="4250009" y="3311911"/>
              <a:ext cx="4924189" cy="2946918"/>
            </a:xfrm>
            <a:prstGeom prst="rect">
              <a:avLst/>
            </a:prstGeom>
            <a:ln w="38100">
              <a:solidFill>
                <a:srgbClr val="0070C0"/>
              </a:solidFill>
            </a:ln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660FB6C-38DB-1D49-8242-9745E70CEB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00849" y="4616605"/>
              <a:ext cx="2373350" cy="1642224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0F3F4F2-F4F3-014A-9C13-43DC1D79EE50}"/>
                </a:ext>
              </a:extLst>
            </p:cNvPr>
            <p:cNvSpPr/>
            <p:nvPr/>
          </p:nvSpPr>
          <p:spPr>
            <a:xfrm>
              <a:off x="5570034" y="3331222"/>
              <a:ext cx="2286000" cy="27620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Enlil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43E3310-BB81-AB41-B6AD-C4E09CB4B606}"/>
                </a:ext>
              </a:extLst>
            </p:cNvPr>
            <p:cNvSpPr/>
            <p:nvPr/>
          </p:nvSpPr>
          <p:spPr>
            <a:xfrm>
              <a:off x="6723683" y="4638909"/>
              <a:ext cx="927696" cy="3306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WSA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9E61C22-DE4F-CB4C-89C0-317E629D9397}"/>
              </a:ext>
            </a:extLst>
          </p:cNvPr>
          <p:cNvGrpSpPr/>
          <p:nvPr/>
        </p:nvGrpSpPr>
        <p:grpSpPr>
          <a:xfrm>
            <a:off x="4629150" y="3374483"/>
            <a:ext cx="2775028" cy="1539847"/>
            <a:chOff x="7532994" y="284355"/>
            <a:chExt cx="4237276" cy="231945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184683B-31D8-8248-8E48-00154F5E50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3837"/>
            <a:stretch/>
          </p:blipFill>
          <p:spPr>
            <a:xfrm>
              <a:off x="7532994" y="284355"/>
              <a:ext cx="4237276" cy="2319454"/>
            </a:xfrm>
            <a:prstGeom prst="rect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043A53E-2564-534A-AA70-130ADB1E31B9}"/>
                </a:ext>
              </a:extLst>
            </p:cNvPr>
            <p:cNvSpPr/>
            <p:nvPr/>
          </p:nvSpPr>
          <p:spPr>
            <a:xfrm>
              <a:off x="8877923" y="1953787"/>
              <a:ext cx="1648422" cy="3295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Geospace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72377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8"/>
          <p:cNvSpPr txBox="1">
            <a:spLocks noGrp="1"/>
          </p:cNvSpPr>
          <p:nvPr>
            <p:ph type="title"/>
          </p:nvPr>
        </p:nvSpPr>
        <p:spPr>
          <a:xfrm>
            <a:off x="1765317" y="207455"/>
            <a:ext cx="5915025" cy="5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 fontScale="90000"/>
          </a:bodyPr>
          <a:lstStyle/>
          <a:p>
            <a:pPr>
              <a:lnSpc>
                <a:spcPct val="100000"/>
              </a:lnSpc>
              <a:buSzPct val="27500"/>
            </a:pPr>
            <a:r>
              <a:rPr lang="en" sz="30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What operators care about</a:t>
            </a:r>
            <a:endParaRPr sz="3000" dirty="0"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>
              <a:lnSpc>
                <a:spcPct val="100000"/>
              </a:lnSpc>
              <a:buSzPct val="163636"/>
            </a:pPr>
            <a:r>
              <a:rPr lang="en" sz="1650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what WAM-IPE contributes marked in red</a:t>
            </a:r>
            <a:endParaRPr sz="25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1" name="Google Shape;291;p38"/>
          <p:cNvSpPr txBox="1"/>
          <p:nvPr/>
        </p:nvSpPr>
        <p:spPr>
          <a:xfrm>
            <a:off x="307478" y="1116794"/>
            <a:ext cx="6550871" cy="1600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marL="411480" indent="-266700">
              <a:buClr>
                <a:schemeClr val="dk1"/>
              </a:buClr>
              <a:buSzPct val="90000"/>
              <a:buFont typeface="Calibri"/>
              <a:buChar char="●"/>
            </a:pPr>
            <a:r>
              <a:rPr lang="en" sz="15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HF communication:</a:t>
            </a:r>
            <a:endParaRPr sz="15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21494" lvl="3" indent="-182166">
              <a:spcBef>
                <a:spcPts val="225"/>
              </a:spcBef>
              <a:buClr>
                <a:schemeClr val="dk1"/>
              </a:buClr>
              <a:buSzPct val="80000"/>
              <a:buFont typeface="Calibri"/>
              <a:buChar char="○"/>
            </a:pPr>
            <a:r>
              <a:rPr lang="en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Changes in the Minimum Usable Frequency (LUF) due to D-region absorption (DRAP)</a:t>
            </a:r>
            <a:endParaRPr sz="1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21494" lvl="1" indent="-182166">
              <a:spcBef>
                <a:spcPts val="225"/>
              </a:spcBef>
              <a:buClr>
                <a:schemeClr val="dk1"/>
              </a:buClr>
              <a:buSzPct val="80000"/>
              <a:buFont typeface="Calibri"/>
              <a:buChar char="○"/>
            </a:pPr>
            <a:r>
              <a:rPr lang="en" sz="15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Changes in the Maximum Usable Frequency (MUF) due to the peak plasma density (NmF2) and height of peak (hmF2)</a:t>
            </a:r>
            <a:endParaRPr sz="15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21494" lvl="1" indent="-182166">
              <a:spcBef>
                <a:spcPts val="225"/>
              </a:spcBef>
              <a:buClr>
                <a:schemeClr val="dk1"/>
              </a:buClr>
              <a:buSzPct val="80000"/>
              <a:buFont typeface="Calibri"/>
              <a:buChar char="○"/>
            </a:pPr>
            <a:r>
              <a:rPr lang="en" sz="15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Undulations in bottom-side F-region</a:t>
            </a:r>
            <a:endParaRPr lang="en-US" sz="1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2" name="Google Shape;29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48801" y="4142612"/>
            <a:ext cx="1303127" cy="942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6CCD27-FBEB-AE4E-9122-8FF18290B5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3827" y="1451688"/>
            <a:ext cx="1648562" cy="816279"/>
          </a:xfrm>
          <a:prstGeom prst="rect">
            <a:avLst/>
          </a:prstGeom>
        </p:spPr>
      </p:pic>
      <p:pic>
        <p:nvPicPr>
          <p:cNvPr id="11" name="Google Shape;460;p50">
            <a:extLst>
              <a:ext uri="{FF2B5EF4-FFF2-40B4-BE49-F238E27FC236}">
                <a16:creationId xmlns:a16="http://schemas.microsoft.com/office/drawing/2014/main" id="{5AA05E7F-FAD6-0C44-879F-A8D497110462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48801" y="2569811"/>
            <a:ext cx="1213922" cy="126552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C51837F-9082-674E-84A1-1940804D8E9B}"/>
              </a:ext>
            </a:extLst>
          </p:cNvPr>
          <p:cNvSpPr/>
          <p:nvPr/>
        </p:nvSpPr>
        <p:spPr>
          <a:xfrm>
            <a:off x="245741" y="2647909"/>
            <a:ext cx="6756638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1480" indent="-266700">
              <a:spcBef>
                <a:spcPts val="225"/>
              </a:spcBef>
              <a:buClr>
                <a:schemeClr val="dk1"/>
              </a:buClr>
              <a:buSzPct val="90000"/>
              <a:buFont typeface="Calibri"/>
              <a:buChar char="●"/>
            </a:pPr>
            <a:r>
              <a:rPr lang="en-US" sz="15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satellite positioning, navigation, timing, and communication:</a:t>
            </a:r>
          </a:p>
          <a:p>
            <a:pPr marL="521494" lvl="1" indent="-182166">
              <a:spcBef>
                <a:spcPts val="225"/>
              </a:spcBef>
              <a:buClr>
                <a:schemeClr val="dk1"/>
              </a:buClr>
              <a:buSzPct val="80000"/>
              <a:buFont typeface="Calibri"/>
              <a:buChar char="○"/>
            </a:pPr>
            <a:r>
              <a:rPr lang="en-US" sz="1500" dirty="0">
                <a:solidFill>
                  <a:srgbClr val="FF0000"/>
                </a:solidFill>
                <a:latin typeface="Calibri"/>
                <a:cs typeface="Calibri"/>
                <a:sym typeface="Calibri"/>
              </a:rPr>
              <a:t>Mesoscale structure and gradients in plasma density (diffract radio signals and cause amplitude or phase fluctuation in GNSS signals)</a:t>
            </a:r>
          </a:p>
          <a:p>
            <a:pPr marL="521494" lvl="1" indent="-182166">
              <a:spcBef>
                <a:spcPts val="225"/>
              </a:spcBef>
              <a:buClr>
                <a:schemeClr val="dk1"/>
              </a:buClr>
              <a:buSzPct val="80000"/>
              <a:buFont typeface="Calibri"/>
              <a:buChar char="○"/>
            </a:pPr>
            <a:r>
              <a:rPr lang="en-US" sz="1500" dirty="0">
                <a:solidFill>
                  <a:srgbClr val="FF0000"/>
                </a:solidFill>
                <a:latin typeface="Calibri"/>
                <a:cs typeface="Calibri"/>
                <a:sym typeface="Calibri"/>
              </a:rPr>
              <a:t>Delay in navigation signal due to line of sight electron content (position error)</a:t>
            </a:r>
          </a:p>
          <a:p>
            <a:pPr marL="521494" lvl="1" indent="-182166">
              <a:spcBef>
                <a:spcPts val="225"/>
              </a:spcBef>
              <a:buClr>
                <a:schemeClr val="dk1"/>
              </a:buClr>
              <a:buSzPct val="80000"/>
              <a:buFont typeface="Calibri"/>
              <a:buChar char="○"/>
            </a:pPr>
            <a:r>
              <a:rPr lang="en-US" sz="15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Small-scale ionospheric irregularities causing scintillations/fluctuation or complete loss of signal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D6ADDA3-B55E-F04B-89CD-2059E35D9241}"/>
              </a:ext>
            </a:extLst>
          </p:cNvPr>
          <p:cNvSpPr/>
          <p:nvPr/>
        </p:nvSpPr>
        <p:spPr>
          <a:xfrm>
            <a:off x="245741" y="4210663"/>
            <a:ext cx="5932078" cy="810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1480" indent="-266700">
              <a:spcBef>
                <a:spcPts val="225"/>
              </a:spcBef>
              <a:buClr>
                <a:schemeClr val="dk1"/>
              </a:buClr>
              <a:buSzPct val="90000"/>
              <a:buFont typeface="Calibri"/>
              <a:buChar char="●"/>
            </a:pPr>
            <a:r>
              <a:rPr lang="en-US" sz="15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satellite drag</a:t>
            </a:r>
          </a:p>
          <a:p>
            <a:pPr marL="521494" lvl="1" indent="-182166">
              <a:spcBef>
                <a:spcPts val="225"/>
              </a:spcBef>
              <a:buClr>
                <a:schemeClr val="dk1"/>
              </a:buClr>
              <a:buSzPct val="80000"/>
              <a:buFont typeface="Calibri"/>
              <a:buChar char="○"/>
            </a:pPr>
            <a:r>
              <a:rPr lang="en-US" sz="1500" dirty="0">
                <a:solidFill>
                  <a:srgbClr val="FF0000"/>
                </a:solidFill>
                <a:latin typeface="Calibri"/>
                <a:cs typeface="Calibri"/>
                <a:sym typeface="Calibri"/>
              </a:rPr>
              <a:t>Neutral density and its uncertainty (for decision making, maneuver planning)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roup 82">
            <a:extLst>
              <a:ext uri="{FF2B5EF4-FFF2-40B4-BE49-F238E27FC236}">
                <a16:creationId xmlns:a16="http://schemas.microsoft.com/office/drawing/2014/main" id="{ACD0C6EE-E483-F440-8F6D-727B8B659B54}"/>
              </a:ext>
            </a:extLst>
          </p:cNvPr>
          <p:cNvGrpSpPr/>
          <p:nvPr/>
        </p:nvGrpSpPr>
        <p:grpSpPr>
          <a:xfrm>
            <a:off x="118647" y="30988"/>
            <a:ext cx="9078368" cy="5143500"/>
            <a:chOff x="32816" y="0"/>
            <a:chExt cx="9078368" cy="5143500"/>
          </a:xfrm>
        </p:grpSpPr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36BCD2AF-04CC-0148-8BDD-69F55B9A9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816" y="0"/>
              <a:ext cx="9078368" cy="5143500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D10ED4F6-C457-C341-9E90-905291027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61312" y="3967640"/>
              <a:ext cx="2210688" cy="1101204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90455263-F862-4641-A31F-7F5A686E4966}"/>
              </a:ext>
            </a:extLst>
          </p:cNvPr>
          <p:cNvSpPr/>
          <p:nvPr/>
        </p:nvSpPr>
        <p:spPr>
          <a:xfrm>
            <a:off x="455767" y="625214"/>
            <a:ext cx="1686634" cy="728412"/>
          </a:xfrm>
          <a:prstGeom prst="rect">
            <a:avLst/>
          </a:prstGeom>
          <a:solidFill>
            <a:srgbClr val="A1BFE6"/>
          </a:solidFill>
          <a:ln w="12700">
            <a:solidFill>
              <a:srgbClr val="97B8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Shortwave Fadeout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7203ED1-82EE-5C47-B7E8-231E70E542C8}"/>
              </a:ext>
            </a:extLst>
          </p:cNvPr>
          <p:cNvSpPr/>
          <p:nvPr/>
        </p:nvSpPr>
        <p:spPr>
          <a:xfrm>
            <a:off x="1286558" y="2204856"/>
            <a:ext cx="1160585" cy="26226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19B1D2-FA3B-8B48-AEBC-B1914DB31A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0435" r="72290" b="-1"/>
          <a:stretch/>
        </p:blipFill>
        <p:spPr>
          <a:xfrm>
            <a:off x="93277" y="2175952"/>
            <a:ext cx="2321209" cy="134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226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8"/>
          <p:cNvSpPr txBox="1">
            <a:spLocks noGrp="1"/>
          </p:cNvSpPr>
          <p:nvPr>
            <p:ph type="title"/>
          </p:nvPr>
        </p:nvSpPr>
        <p:spPr>
          <a:xfrm>
            <a:off x="1700502" y="226554"/>
            <a:ext cx="5915025" cy="5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>
              <a:buSzPts val="3600"/>
            </a:pPr>
            <a:r>
              <a:rPr lang="en" dirty="0"/>
              <a:t>The Ionosphere and Thermosphere</a:t>
            </a:r>
            <a:endParaRPr dirty="0"/>
          </a:p>
        </p:txBody>
      </p:sp>
      <p:pic>
        <p:nvPicPr>
          <p:cNvPr id="162" name="Google Shape;16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86141" y="971064"/>
            <a:ext cx="3676070" cy="2640161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8"/>
          <p:cNvSpPr txBox="1"/>
          <p:nvPr/>
        </p:nvSpPr>
        <p:spPr>
          <a:xfrm>
            <a:off x="1314450" y="4144406"/>
            <a:ext cx="1304325" cy="30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r>
              <a:rPr lang="en" sz="1050" b="1">
                <a:solidFill>
                  <a:srgbClr val="FFFFFF"/>
                </a:solidFill>
              </a:rPr>
              <a:t>J. Grebowsky   </a:t>
            </a:r>
            <a:endParaRPr sz="1050">
              <a:solidFill>
                <a:srgbClr val="FFFFFF"/>
              </a:solidFill>
            </a:endParaRPr>
          </a:p>
        </p:txBody>
      </p:sp>
      <p:sp>
        <p:nvSpPr>
          <p:cNvPr id="167" name="Google Shape;167;p28"/>
          <p:cNvSpPr txBox="1"/>
          <p:nvPr/>
        </p:nvSpPr>
        <p:spPr>
          <a:xfrm flipH="1">
            <a:off x="133032" y="1126416"/>
            <a:ext cx="4438967" cy="1927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132160" indent="-132160">
              <a:lnSpc>
                <a:spcPct val="11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Char char="•"/>
            </a:pPr>
            <a:r>
              <a:rPr lang="en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The upper atmosphere exhibits significant variability just like the troposphere weather system.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32160" indent="-132160">
              <a:lnSpc>
                <a:spcPct val="11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Char char="•"/>
            </a:pPr>
            <a:r>
              <a:rPr lang="en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The system is driven by conditions in the incoming solar wind (velocity, density, and magnetic field), solar UV and EUV radiation, as well as the waves/tides from the lower part of the atmosphere.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Google Shape;178;p29">
            <a:extLst>
              <a:ext uri="{FF2B5EF4-FFF2-40B4-BE49-F238E27FC236}">
                <a16:creationId xmlns:a16="http://schemas.microsoft.com/office/drawing/2014/main" id="{903A252E-57C8-7D43-B029-699FBC63EA5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1518" y="2759244"/>
            <a:ext cx="3438552" cy="236771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67;p28">
            <a:extLst>
              <a:ext uri="{FF2B5EF4-FFF2-40B4-BE49-F238E27FC236}">
                <a16:creationId xmlns:a16="http://schemas.microsoft.com/office/drawing/2014/main" id="{FEB4C73D-30A1-9447-900A-4C5C3AB097A8}"/>
              </a:ext>
            </a:extLst>
          </p:cNvPr>
          <p:cNvSpPr txBox="1"/>
          <p:nvPr/>
        </p:nvSpPr>
        <p:spPr>
          <a:xfrm flipH="1">
            <a:off x="3787141" y="3669124"/>
            <a:ext cx="5281443" cy="1927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dirty="0">
                <a:latin typeface="Calibri"/>
                <a:ea typeface="Calibri"/>
                <a:cs typeface="Calibri"/>
                <a:sym typeface="Calibri"/>
              </a:rPr>
              <a:t>Lower Atmosphere Forcing</a:t>
            </a:r>
          </a:p>
          <a:p>
            <a:pPr marL="132160" indent="-132160">
              <a:lnSpc>
                <a:spcPct val="11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Longitude structure in tropical convection drives non-migrating tides</a:t>
            </a:r>
          </a:p>
          <a:p>
            <a:pPr marL="132160" indent="-132160">
              <a:lnSpc>
                <a:spcPct val="11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Sudden stratospheric warmings modulate the migrating tides</a:t>
            </a:r>
          </a:p>
          <a:p>
            <a:pPr marL="132160" indent="-132160">
              <a:lnSpc>
                <a:spcPct val="11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TW3 migrating tide drives nightside density, temperature and winds</a:t>
            </a:r>
          </a:p>
          <a:p>
            <a:pPr marL="132160" indent="-132160">
              <a:lnSpc>
                <a:spcPct val="11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Background variability   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D78FC3-E9F0-6042-B486-268C2AD1F8B1}"/>
              </a:ext>
            </a:extLst>
          </p:cNvPr>
          <p:cNvSpPr txBox="1"/>
          <p:nvPr/>
        </p:nvSpPr>
        <p:spPr>
          <a:xfrm>
            <a:off x="1314450" y="4908633"/>
            <a:ext cx="117051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/>
              <a:t>Courtesy of J</a:t>
            </a:r>
            <a:r>
              <a:rPr lang="en-US" sz="800" i="1" dirty="0">
                <a:solidFill>
                  <a:schemeClr val="tx1"/>
                </a:solidFill>
              </a:rPr>
              <a:t>. Forbes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B44208-38DD-7742-B38C-1378E6C623FF}"/>
              </a:ext>
            </a:extLst>
          </p:cNvPr>
          <p:cNvSpPr txBox="1"/>
          <p:nvPr/>
        </p:nvSpPr>
        <p:spPr>
          <a:xfrm>
            <a:off x="4786141" y="3337882"/>
            <a:ext cx="13644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>
                <a:solidFill>
                  <a:schemeClr val="bg1"/>
                </a:solidFill>
              </a:rPr>
              <a:t>Courtesy of J. </a:t>
            </a:r>
            <a:r>
              <a:rPr lang="en-US" sz="800" i="1" dirty="0" err="1">
                <a:solidFill>
                  <a:schemeClr val="bg1"/>
                </a:solidFill>
              </a:rPr>
              <a:t>Grobowsky</a:t>
            </a:r>
            <a:endParaRPr lang="en-US" sz="8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CA2FABA-48BF-5D4A-9F52-72E900CFC7DA}"/>
              </a:ext>
            </a:extLst>
          </p:cNvPr>
          <p:cNvSpPr txBox="1"/>
          <p:nvPr/>
        </p:nvSpPr>
        <p:spPr>
          <a:xfrm>
            <a:off x="233715" y="3842655"/>
            <a:ext cx="2936264" cy="1098173"/>
          </a:xfrm>
          <a:prstGeom prst="round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/>
              <a:t>Lower Atmospheric Perturbations</a:t>
            </a:r>
          </a:p>
          <a:p>
            <a:pPr algn="ctr">
              <a:spcBef>
                <a:spcPts val="300"/>
              </a:spcBef>
            </a:pPr>
            <a:r>
              <a:rPr lang="en-US" dirty="0"/>
              <a:t>(thermospheric tides, planetary waves, gravity waves)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E83E7CA-6231-3848-852B-D242C3555D9A}"/>
              </a:ext>
            </a:extLst>
          </p:cNvPr>
          <p:cNvSpPr/>
          <p:nvPr/>
        </p:nvSpPr>
        <p:spPr>
          <a:xfrm>
            <a:off x="211740" y="231327"/>
            <a:ext cx="2947497" cy="1098173"/>
          </a:xfrm>
          <a:prstGeom prst="roundRect">
            <a:avLst/>
          </a:prstGeom>
          <a:solidFill>
            <a:schemeClr val="bg1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</a:rPr>
              <a:t>Solar and Geomagnetic Activities</a:t>
            </a:r>
          </a:p>
          <a:p>
            <a:pPr algn="ctr">
              <a:spcBef>
                <a:spcPts val="300"/>
              </a:spcBef>
            </a:pPr>
            <a:r>
              <a:rPr lang="en-US" dirty="0">
                <a:solidFill>
                  <a:sysClr val="windowText" lastClr="000000"/>
                </a:solidFill>
              </a:rPr>
              <a:t>(solar radiation, high-latitude </a:t>
            </a:r>
            <a:r>
              <a:rPr lang="en-US" b="1" i="1" dirty="0">
                <a:solidFill>
                  <a:sysClr val="windowText" lastClr="000000"/>
                </a:solidFill>
              </a:rPr>
              <a:t>E</a:t>
            </a:r>
            <a:r>
              <a:rPr lang="en-US" i="1" dirty="0">
                <a:solidFill>
                  <a:sysClr val="windowText" lastClr="000000"/>
                </a:solidFill>
              </a:rPr>
              <a:t>, aurora, joule heating)</a:t>
            </a:r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A30D2059-E377-2048-A19C-4DE5C6D1945C}"/>
              </a:ext>
            </a:extLst>
          </p:cNvPr>
          <p:cNvSpPr/>
          <p:nvPr/>
        </p:nvSpPr>
        <p:spPr>
          <a:xfrm>
            <a:off x="1565940" y="1358582"/>
            <a:ext cx="265430" cy="301108"/>
          </a:xfrm>
          <a:prstGeom prst="downArrow">
            <a:avLst/>
          </a:prstGeom>
          <a:solidFill>
            <a:srgbClr val="FF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4" name="Google Shape;115;p16">
            <a:extLst>
              <a:ext uri="{FF2B5EF4-FFF2-40B4-BE49-F238E27FC236}">
                <a16:creationId xmlns:a16="http://schemas.microsoft.com/office/drawing/2014/main" id="{544C2BE9-A4BF-C642-A921-841A5BBA28D0}"/>
              </a:ext>
            </a:extLst>
          </p:cNvPr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6376357" y="3577242"/>
            <a:ext cx="2588358" cy="1566258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9AB9F31-486B-5C49-A4EE-DF64C6BD9766}"/>
              </a:ext>
            </a:extLst>
          </p:cNvPr>
          <p:cNvSpPr txBox="1"/>
          <p:nvPr/>
        </p:nvSpPr>
        <p:spPr>
          <a:xfrm>
            <a:off x="3294451" y="154404"/>
            <a:ext cx="5860435" cy="4992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9063">
              <a:buSzPts val="1600"/>
            </a:pPr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Whole </a:t>
            </a:r>
            <a:r>
              <a:rPr lang="en-US" sz="16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Atmosphere Model </a:t>
            </a:r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(WAM)</a:t>
            </a:r>
          </a:p>
          <a:p>
            <a:pPr marL="346075" indent="-219075">
              <a:lnSpc>
                <a:spcPct val="110000"/>
              </a:lnSpc>
              <a:buSzPct val="80000"/>
              <a:buFont typeface="Lato"/>
              <a:buChar char="●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0-600 km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0.25 scale height, 2°x 2°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lat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/long, T62, hydrostatic, 150 levels, 10-fold extension of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Global Forecasting System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(GFS) US weather model.</a:t>
            </a:r>
          </a:p>
          <a:p>
            <a:pPr marL="346075" indent="-219075">
              <a:lnSpc>
                <a:spcPct val="110000"/>
              </a:lnSpc>
              <a:buSzPct val="80000"/>
              <a:buFont typeface="Lato"/>
              <a:buChar char="●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O3 chemistry and transport, cloud physics and hydrology</a:t>
            </a:r>
          </a:p>
          <a:p>
            <a:pPr marL="346075" indent="-219075">
              <a:lnSpc>
                <a:spcPct val="110000"/>
              </a:lnSpc>
              <a:buSzPct val="80000"/>
              <a:buFont typeface="Lato"/>
              <a:buChar char="●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Radiative heating and cooling</a:t>
            </a:r>
          </a:p>
          <a:p>
            <a:pPr marL="346075" indent="-219075">
              <a:lnSpc>
                <a:spcPct val="110000"/>
              </a:lnSpc>
              <a:buSzPct val="80000"/>
              <a:buFont typeface="Lato"/>
              <a:buChar char="●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Sea surface temperature field and surface exchange processes</a:t>
            </a:r>
          </a:p>
          <a:p>
            <a:pPr marL="346075" indent="-219075">
              <a:lnSpc>
                <a:spcPct val="110000"/>
              </a:lnSpc>
              <a:buSzPct val="80000"/>
              <a:buFont typeface="Lato"/>
              <a:buChar char="●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Orographic and non orographic gravity waves parameterization</a:t>
            </a:r>
          </a:p>
          <a:p>
            <a:pPr marL="346075" indent="-219075">
              <a:lnSpc>
                <a:spcPct val="110000"/>
              </a:lnSpc>
              <a:buSzPct val="80000"/>
              <a:buFont typeface="Lato"/>
              <a:buChar char="●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WAM Data Assimilation Scheme (WDAS)</a:t>
            </a:r>
          </a:p>
          <a:p>
            <a:pPr marL="346075" indent="-219075">
              <a:lnSpc>
                <a:spcPct val="110000"/>
              </a:lnSpc>
              <a:spcAft>
                <a:spcPts val="600"/>
              </a:spcAft>
              <a:buSzPct val="80000"/>
              <a:buFont typeface="Lato"/>
              <a:buChar char="●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Diffusive separation, ion drag, Joule heating, etc.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0">
              <a:buSzPts val="1600"/>
            </a:pPr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Ionosphere Plasmasphere Electrodynamics (IPE)</a:t>
            </a:r>
          </a:p>
          <a:p>
            <a:pPr marL="346075" indent="-219075">
              <a:lnSpc>
                <a:spcPct val="110000"/>
              </a:lnSpc>
              <a:buSzPct val="80000"/>
              <a:buFont typeface="Lato"/>
              <a:buChar char="●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Lato"/>
              </a:rPr>
              <a:t>Time-dependent, global 3D model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  <a:sym typeface="Lato"/>
              </a:rPr>
              <a:t>from 90 km to several Earth radii</a:t>
            </a:r>
          </a:p>
          <a:p>
            <a:pPr marL="346075" indent="-219075">
              <a:lnSpc>
                <a:spcPct val="110000"/>
              </a:lnSpc>
              <a:buSzPct val="80000"/>
              <a:buFont typeface="Lato"/>
              <a:buChar char="●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  <a:sym typeface="Lato"/>
              </a:rPr>
              <a:t>IGRF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Lato"/>
              </a:rPr>
              <a:t> coordinate system, accurately represents Earth’s magnetic field</a:t>
            </a:r>
          </a:p>
          <a:p>
            <a:pPr marL="346075" indent="-219075">
              <a:lnSpc>
                <a:spcPct val="110000"/>
              </a:lnSpc>
              <a:buSzPct val="80000"/>
              <a:buFont typeface="Lato"/>
              <a:buChar char="●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Lato"/>
              </a:rPr>
              <a:t>Includes Field Line Interhemispheric Plasma (FLIP) model</a:t>
            </a:r>
          </a:p>
          <a:p>
            <a:pPr marL="346075" indent="-219075">
              <a:lnSpc>
                <a:spcPct val="110000"/>
              </a:lnSpc>
              <a:buSzPct val="80000"/>
              <a:buFont typeface="Lato"/>
              <a:buChar char="●"/>
            </a:pP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  <a:sym typeface="Lato"/>
              </a:rPr>
              <a:t>ExB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Lato"/>
              </a:rPr>
              <a:t> transport across magnetic field </a:t>
            </a:r>
          </a:p>
          <a:p>
            <a:pPr marL="346075" indent="-219075">
              <a:lnSpc>
                <a:spcPct val="110000"/>
              </a:lnSpc>
              <a:buSzPct val="80000"/>
              <a:buFont typeface="Lato"/>
              <a:buChar char="●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  <a:sym typeface="Lato"/>
              </a:rPr>
              <a:t>Seamless perpendicular plasma transport pole-to-pole</a:t>
            </a:r>
          </a:p>
          <a:p>
            <a:pPr marL="346075" indent="-219075">
              <a:lnSpc>
                <a:spcPct val="110000"/>
              </a:lnSpc>
              <a:buSzPct val="80000"/>
              <a:buFont typeface="Lato"/>
              <a:buChar char="●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Lato"/>
              </a:rPr>
              <a:t>Weimer/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  <a:sym typeface="Lato"/>
              </a:rPr>
              <a:t>Heelis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Lato"/>
              </a:rPr>
              <a:t> empirical ion convection model driven by solar wind data, TIROS auroral empirical model</a:t>
            </a:r>
          </a:p>
          <a:p>
            <a:pPr marL="346075" indent="-219075">
              <a:lnSpc>
                <a:spcPct val="110000"/>
              </a:lnSpc>
              <a:buSzPct val="80000"/>
              <a:buFont typeface="Lato"/>
              <a:buChar char="●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Lato"/>
              </a:rPr>
              <a:t>Provides plasma densities (9 ion species), thermal electron and ion temperatures, and ionosphere and plasmasphere velocities</a:t>
            </a:r>
          </a:p>
          <a:p>
            <a:pPr marL="346075" indent="-219075">
              <a:lnSpc>
                <a:spcPct val="110000"/>
              </a:lnSpc>
              <a:buSzPct val="80000"/>
              <a:buFont typeface="Lato"/>
              <a:buChar char="●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Lato"/>
              </a:rPr>
              <a:t>ESMF 3D-regridding WAM→IPE information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DEC2D4B5-5157-4C49-A875-A5A73A6C140A}"/>
              </a:ext>
            </a:extLst>
          </p:cNvPr>
          <p:cNvSpPr/>
          <p:nvPr/>
        </p:nvSpPr>
        <p:spPr>
          <a:xfrm rot="10800000">
            <a:off x="1574253" y="3533777"/>
            <a:ext cx="265430" cy="301108"/>
          </a:xfrm>
          <a:prstGeom prst="downArrow">
            <a:avLst/>
          </a:prstGeom>
          <a:solidFill>
            <a:srgbClr val="FF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output (2)" descr="output (2)">
            <a:hlinkClick r:id="" action="ppaction://media"/>
            <a:hlinkHover r:id="" action="ppaction://ole?verb=0"/>
            <a:extLst>
              <a:ext uri="{FF2B5EF4-FFF2-40B4-BE49-F238E27FC236}">
                <a16:creationId xmlns:a16="http://schemas.microsoft.com/office/drawing/2014/main" id="{0367F91E-A326-744F-9352-0C8A7F72E4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130" t="5268" r="51018" b="53580"/>
          <a:stretch/>
        </p:blipFill>
        <p:spPr>
          <a:xfrm>
            <a:off x="169919" y="1857438"/>
            <a:ext cx="3124532" cy="15437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911320F-67C2-0945-AA87-796805D99550}"/>
              </a:ext>
            </a:extLst>
          </p:cNvPr>
          <p:cNvSpPr txBox="1">
            <a:spLocks/>
          </p:cNvSpPr>
          <p:nvPr/>
        </p:nvSpPr>
        <p:spPr>
          <a:xfrm>
            <a:off x="1417982" y="100221"/>
            <a:ext cx="7497358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2800"/>
              <a:buFont typeface="Calibri"/>
              <a:buNone/>
              <a:defRPr sz="2800" b="1" i="0" u="none" strike="noStrike" cap="none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2800"/>
              <a:buFont typeface="Calibri"/>
              <a:buNone/>
              <a:defRPr sz="2800" b="1" i="0" u="none" strike="noStrike" cap="none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2800"/>
              <a:buFont typeface="Calibri"/>
              <a:buNone/>
              <a:defRPr sz="2800" b="1" i="0" u="none" strike="noStrike" cap="none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2800"/>
              <a:buFont typeface="Calibri"/>
              <a:buNone/>
              <a:defRPr sz="2800" b="1" i="0" u="none" strike="noStrike" cap="none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2800"/>
              <a:buFont typeface="Calibri"/>
              <a:buNone/>
              <a:defRPr sz="2800" b="1" i="0" u="none" strike="noStrike" cap="none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2800"/>
              <a:buFont typeface="Calibri"/>
              <a:buNone/>
              <a:defRPr sz="2800" b="1" i="0" u="none" strike="noStrike" cap="none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2800"/>
              <a:buFont typeface="Calibri"/>
              <a:buNone/>
              <a:defRPr sz="2800" b="1" i="0" u="none" strike="noStrike" cap="none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2800"/>
              <a:buFont typeface="Calibri"/>
              <a:buNone/>
              <a:defRPr sz="2800" b="1" i="0" u="none" strike="noStrike" cap="none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2800"/>
              <a:buFont typeface="Calibri"/>
              <a:buNone/>
              <a:defRPr sz="2800" b="1" i="0" u="none" strike="noStrike" cap="none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/>
            <a:r>
              <a:rPr lang="en-US" sz="2700" dirty="0"/>
              <a:t>What does it take to get the model into operation?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A0D17CE-2CDD-614D-950B-1DF6747FBA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2009" y="1330988"/>
            <a:ext cx="8139982" cy="3621000"/>
          </a:xfrm>
        </p:spPr>
        <p:txBody>
          <a:bodyPr/>
          <a:lstStyle/>
          <a:p>
            <a:r>
              <a:rPr lang="en-US" b="1" dirty="0"/>
              <a:t>Validation and verification on model physics</a:t>
            </a:r>
          </a:p>
          <a:p>
            <a:r>
              <a:rPr lang="en-US" b="1" dirty="0"/>
              <a:t>Clean and robust code that runs faster than the real-time</a:t>
            </a:r>
            <a:endParaRPr lang="en-US" dirty="0"/>
          </a:p>
          <a:p>
            <a:r>
              <a:rPr lang="en-US" b="1" dirty="0"/>
              <a:t>Well documented code with proper version control applying modern software practice</a:t>
            </a:r>
            <a:endParaRPr lang="en-US" dirty="0"/>
          </a:p>
          <a:p>
            <a:r>
              <a:rPr lang="en-US" b="1" dirty="0"/>
              <a:t>Tunable parameters for model physics adjustments in operation</a:t>
            </a:r>
          </a:p>
          <a:p>
            <a:r>
              <a:rPr lang="en-US" b="1" dirty="0"/>
              <a:t>Manageable workflow for Concept of Operations (CONOPS)</a:t>
            </a:r>
            <a:endParaRPr lang="en-US" dirty="0"/>
          </a:p>
          <a:p>
            <a:r>
              <a:rPr lang="en-US" b="1" dirty="0"/>
              <a:t>Real-time solar and geomagnetic drivers, and a method to mitigate the data gaps and flagging of poor quality data</a:t>
            </a:r>
          </a:p>
          <a:p>
            <a:r>
              <a:rPr lang="en-US" b="1" dirty="0"/>
              <a:t>Computer architecture to support 24/7 operations</a:t>
            </a:r>
            <a:endParaRPr lang="en-US" dirty="0"/>
          </a:p>
          <a:p>
            <a:r>
              <a:rPr lang="en-US" b="1" dirty="0"/>
              <a:t>Usable products that forecasters and customers can easily work with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217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Rounded Rectangle 160">
            <a:extLst>
              <a:ext uri="{FF2B5EF4-FFF2-40B4-BE49-F238E27FC236}">
                <a16:creationId xmlns:a16="http://schemas.microsoft.com/office/drawing/2014/main" id="{C46559C6-88BA-7846-9449-9C83EC51EF72}"/>
              </a:ext>
            </a:extLst>
          </p:cNvPr>
          <p:cNvSpPr/>
          <p:nvPr/>
        </p:nvSpPr>
        <p:spPr>
          <a:xfrm>
            <a:off x="1023258" y="425333"/>
            <a:ext cx="7097483" cy="4400837"/>
          </a:xfrm>
          <a:prstGeom prst="roundRect">
            <a:avLst/>
          </a:prstGeom>
          <a:solidFill>
            <a:srgbClr val="FFFFC6"/>
          </a:solidFill>
          <a:ln w="12700" cap="flat" cmpd="sng" algn="ctr">
            <a:noFill/>
            <a:prstDash val="solid"/>
            <a:miter lim="800000"/>
          </a:ln>
          <a:effectLst>
            <a:softEdge rad="0"/>
          </a:effectLst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62" name="Rounded Rectangle 161">
            <a:extLst>
              <a:ext uri="{FF2B5EF4-FFF2-40B4-BE49-F238E27FC236}">
                <a16:creationId xmlns:a16="http://schemas.microsoft.com/office/drawing/2014/main" id="{976FB08D-FDEC-0A44-A6EF-BA2A8040DDBD}"/>
              </a:ext>
            </a:extLst>
          </p:cNvPr>
          <p:cNvSpPr/>
          <p:nvPr/>
        </p:nvSpPr>
        <p:spPr>
          <a:xfrm>
            <a:off x="1132119" y="2153621"/>
            <a:ext cx="4172927" cy="1064612"/>
          </a:xfrm>
          <a:prstGeom prst="roundRect">
            <a:avLst/>
          </a:prstGeom>
          <a:solidFill>
            <a:srgbClr val="E9E9E9"/>
          </a:solidFill>
          <a:ln w="19050" cap="flat" cmpd="sng" algn="ctr">
            <a:solidFill>
              <a:srgbClr val="E7E6E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63" name="Rounded Rectangle 162">
            <a:extLst>
              <a:ext uri="{FF2B5EF4-FFF2-40B4-BE49-F238E27FC236}">
                <a16:creationId xmlns:a16="http://schemas.microsoft.com/office/drawing/2014/main" id="{CA9784EB-BA1F-594F-912B-071CCD107B36}"/>
              </a:ext>
            </a:extLst>
          </p:cNvPr>
          <p:cNvSpPr/>
          <p:nvPr/>
        </p:nvSpPr>
        <p:spPr>
          <a:xfrm>
            <a:off x="4237619" y="2364281"/>
            <a:ext cx="965756" cy="749308"/>
          </a:xfrm>
          <a:prstGeom prst="roundRect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WAM</a:t>
            </a:r>
          </a:p>
        </p:txBody>
      </p:sp>
      <p:sp>
        <p:nvSpPr>
          <p:cNvPr id="164" name="Rounded Rectangle 163">
            <a:extLst>
              <a:ext uri="{FF2B5EF4-FFF2-40B4-BE49-F238E27FC236}">
                <a16:creationId xmlns:a16="http://schemas.microsoft.com/office/drawing/2014/main" id="{4764FC6C-A5BC-3149-977D-39BB102840C1}"/>
              </a:ext>
            </a:extLst>
          </p:cNvPr>
          <p:cNvSpPr/>
          <p:nvPr/>
        </p:nvSpPr>
        <p:spPr>
          <a:xfrm>
            <a:off x="6169130" y="2372358"/>
            <a:ext cx="965756" cy="741231"/>
          </a:xfrm>
          <a:prstGeom prst="roundRect">
            <a:avLst/>
          </a:prstGeom>
          <a:solidFill>
            <a:srgbClr val="70AD47">
              <a:lumMod val="60000"/>
              <a:lumOff val="4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IPE</a:t>
            </a:r>
          </a:p>
        </p:txBody>
      </p:sp>
      <p:cxnSp>
        <p:nvCxnSpPr>
          <p:cNvPr id="165" name="Straight Arrow Connector 164">
            <a:extLst>
              <a:ext uri="{FF2B5EF4-FFF2-40B4-BE49-F238E27FC236}">
                <a16:creationId xmlns:a16="http://schemas.microsoft.com/office/drawing/2014/main" id="{44DC1115-33AB-BD4A-B21E-7891DE053B8B}"/>
              </a:ext>
            </a:extLst>
          </p:cNvPr>
          <p:cNvCxnSpPr>
            <a:cxnSpLocks/>
            <a:stCxn id="163" idx="3"/>
            <a:endCxn id="164" idx="1"/>
          </p:cNvCxnSpPr>
          <p:nvPr/>
        </p:nvCxnSpPr>
        <p:spPr>
          <a:xfrm>
            <a:off x="5203374" y="2738935"/>
            <a:ext cx="965756" cy="4038"/>
          </a:xfrm>
          <a:prstGeom prst="straightConnector1">
            <a:avLst/>
          </a:prstGeom>
          <a:noFill/>
          <a:ln w="53975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66" name="Rectangle 165">
            <a:extLst>
              <a:ext uri="{FF2B5EF4-FFF2-40B4-BE49-F238E27FC236}">
                <a16:creationId xmlns:a16="http://schemas.microsoft.com/office/drawing/2014/main" id="{7ACF1580-47CA-F34F-A78A-0206762982D5}"/>
              </a:ext>
            </a:extLst>
          </p:cNvPr>
          <p:cNvSpPr/>
          <p:nvPr/>
        </p:nvSpPr>
        <p:spPr>
          <a:xfrm>
            <a:off x="5289831" y="2029535"/>
            <a:ext cx="80163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05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ESMF/</a:t>
            </a:r>
          </a:p>
          <a:p>
            <a:pPr algn="ctr" defTabSz="685800">
              <a:buClrTx/>
            </a:pPr>
            <a:r>
              <a:rPr lang="en-US" sz="105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NUOPC coupling interface</a:t>
            </a:r>
          </a:p>
        </p:txBody>
      </p:sp>
      <p:cxnSp>
        <p:nvCxnSpPr>
          <p:cNvPr id="167" name="Straight Arrow Connector 166">
            <a:extLst>
              <a:ext uri="{FF2B5EF4-FFF2-40B4-BE49-F238E27FC236}">
                <a16:creationId xmlns:a16="http://schemas.microsoft.com/office/drawing/2014/main" id="{EBEC85B6-3EEC-B54B-994C-729DC289AD65}"/>
              </a:ext>
            </a:extLst>
          </p:cNvPr>
          <p:cNvCxnSpPr>
            <a:cxnSpLocks/>
            <a:stCxn id="163" idx="2"/>
            <a:endCxn id="171" idx="0"/>
          </p:cNvCxnSpPr>
          <p:nvPr/>
        </p:nvCxnSpPr>
        <p:spPr>
          <a:xfrm flipH="1">
            <a:off x="4720495" y="3113589"/>
            <a:ext cx="2" cy="831792"/>
          </a:xfrm>
          <a:prstGeom prst="straightConnector1">
            <a:avLst/>
          </a:prstGeom>
          <a:noFill/>
          <a:ln w="4127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68" name="Straight Arrow Connector 167">
            <a:extLst>
              <a:ext uri="{FF2B5EF4-FFF2-40B4-BE49-F238E27FC236}">
                <a16:creationId xmlns:a16="http://schemas.microsoft.com/office/drawing/2014/main" id="{E293F895-157D-BA47-849A-BAA1AE023FDD}"/>
              </a:ext>
            </a:extLst>
          </p:cNvPr>
          <p:cNvCxnSpPr>
            <a:cxnSpLocks/>
            <a:stCxn id="164" idx="2"/>
            <a:endCxn id="172" idx="0"/>
          </p:cNvCxnSpPr>
          <p:nvPr/>
        </p:nvCxnSpPr>
        <p:spPr>
          <a:xfrm>
            <a:off x="6652008" y="3113589"/>
            <a:ext cx="15040" cy="812604"/>
          </a:xfrm>
          <a:prstGeom prst="straightConnector1">
            <a:avLst/>
          </a:prstGeom>
          <a:noFill/>
          <a:ln w="4127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169" name="Rectangle 168">
            <a:extLst>
              <a:ext uri="{FF2B5EF4-FFF2-40B4-BE49-F238E27FC236}">
                <a16:creationId xmlns:a16="http://schemas.microsoft.com/office/drawing/2014/main" id="{9548D666-4E46-7E4E-9F0E-99C76914166E}"/>
              </a:ext>
            </a:extLst>
          </p:cNvPr>
          <p:cNvSpPr/>
          <p:nvPr/>
        </p:nvSpPr>
        <p:spPr>
          <a:xfrm>
            <a:off x="4788187" y="3359355"/>
            <a:ext cx="5987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12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SWIO</a:t>
            </a: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ECB6AB4E-D7C2-1B45-A9ED-91D5CE06630D}"/>
              </a:ext>
            </a:extLst>
          </p:cNvPr>
          <p:cNvSpPr/>
          <p:nvPr/>
        </p:nvSpPr>
        <p:spPr>
          <a:xfrm>
            <a:off x="6107633" y="3337605"/>
            <a:ext cx="5987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12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SWIO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379C2D2C-31B3-294F-91E8-C8B283B61776}"/>
              </a:ext>
            </a:extLst>
          </p:cNvPr>
          <p:cNvSpPr txBox="1"/>
          <p:nvPr/>
        </p:nvSpPr>
        <p:spPr>
          <a:xfrm>
            <a:off x="4026209" y="3945381"/>
            <a:ext cx="1388571" cy="782907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15875">
            <a:noFill/>
          </a:ln>
        </p:spPr>
        <p:txBody>
          <a:bodyPr wrap="square" lIns="137160" tIns="68580" rIns="137160" bIns="68580" rtlCol="0">
            <a:spAutoFit/>
          </a:bodyPr>
          <a:lstStyle/>
          <a:p>
            <a:pPr marL="0" marR="0" lvl="0" indent="0" algn="ctr" defTabSz="6858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Neutral parameters on pressure grid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631D9458-117C-B04A-BFF0-44315117BCF2}"/>
              </a:ext>
            </a:extLst>
          </p:cNvPr>
          <p:cNvSpPr txBox="1"/>
          <p:nvPr/>
        </p:nvSpPr>
        <p:spPr>
          <a:xfrm>
            <a:off x="5886536" y="3926193"/>
            <a:ext cx="1561024" cy="782907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15875" cap="flat">
            <a:solidFill>
              <a:sysClr val="window" lastClr="FFFFFF"/>
            </a:solidFill>
            <a:round/>
          </a:ln>
        </p:spPr>
        <p:txBody>
          <a:bodyPr wrap="square" lIns="137160" tIns="68580" rIns="137160" bIns="68580" rtlCol="0">
            <a:spAutoFit/>
          </a:bodyPr>
          <a:lstStyle/>
          <a:p>
            <a:pPr marL="0" marR="0" lvl="0" indent="0" algn="ctr" defTabSz="6858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Plasma parameters on fixed height grid</a:t>
            </a:r>
          </a:p>
        </p:txBody>
      </p:sp>
      <p:sp>
        <p:nvSpPr>
          <p:cNvPr id="173" name="Oval 172">
            <a:extLst>
              <a:ext uri="{FF2B5EF4-FFF2-40B4-BE49-F238E27FC236}">
                <a16:creationId xmlns:a16="http://schemas.microsoft.com/office/drawing/2014/main" id="{DA474AF7-C6C5-384C-A986-7DF1F20A701B}"/>
              </a:ext>
            </a:extLst>
          </p:cNvPr>
          <p:cNvSpPr/>
          <p:nvPr/>
        </p:nvSpPr>
        <p:spPr>
          <a:xfrm>
            <a:off x="4836246" y="666347"/>
            <a:ext cx="1524830" cy="892629"/>
          </a:xfrm>
          <a:prstGeom prst="ellipse">
            <a:avLst/>
          </a:prstGeom>
          <a:solidFill>
            <a:srgbClr val="D1B5F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Space Weather Drivers</a:t>
            </a:r>
          </a:p>
        </p:txBody>
      </p:sp>
      <p:cxnSp>
        <p:nvCxnSpPr>
          <p:cNvPr id="174" name="Elbow Connector 173">
            <a:extLst>
              <a:ext uri="{FF2B5EF4-FFF2-40B4-BE49-F238E27FC236}">
                <a16:creationId xmlns:a16="http://schemas.microsoft.com/office/drawing/2014/main" id="{2E62608A-6BE3-D74F-9664-437DC0D065E3}"/>
              </a:ext>
            </a:extLst>
          </p:cNvPr>
          <p:cNvCxnSpPr>
            <a:cxnSpLocks/>
            <a:stCxn id="173" idx="4"/>
            <a:endCxn id="163" idx="0"/>
          </p:cNvCxnSpPr>
          <p:nvPr/>
        </p:nvCxnSpPr>
        <p:spPr>
          <a:xfrm rot="5400000">
            <a:off x="4756926" y="1522546"/>
            <a:ext cx="805305" cy="878165"/>
          </a:xfrm>
          <a:prstGeom prst="bentConnector3">
            <a:avLst>
              <a:gd name="adj1" fmla="val 50000"/>
            </a:avLst>
          </a:prstGeom>
          <a:noFill/>
          <a:ln w="4127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75" name="Elbow Connector 174">
            <a:extLst>
              <a:ext uri="{FF2B5EF4-FFF2-40B4-BE49-F238E27FC236}">
                <a16:creationId xmlns:a16="http://schemas.microsoft.com/office/drawing/2014/main" id="{A267ACEB-197B-2E49-922C-29AFD93D25EE}"/>
              </a:ext>
            </a:extLst>
          </p:cNvPr>
          <p:cNvCxnSpPr>
            <a:cxnSpLocks/>
            <a:stCxn id="173" idx="4"/>
            <a:endCxn id="164" idx="0"/>
          </p:cNvCxnSpPr>
          <p:nvPr/>
        </p:nvCxnSpPr>
        <p:spPr>
          <a:xfrm rot="16200000" flipH="1">
            <a:off x="5718644" y="1438993"/>
            <a:ext cx="813382" cy="1053347"/>
          </a:xfrm>
          <a:prstGeom prst="bentConnector3">
            <a:avLst>
              <a:gd name="adj1" fmla="val 50000"/>
            </a:avLst>
          </a:prstGeom>
          <a:noFill/>
          <a:ln w="4127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176" name="TextBox 175">
            <a:extLst>
              <a:ext uri="{FF2B5EF4-FFF2-40B4-BE49-F238E27FC236}">
                <a16:creationId xmlns:a16="http://schemas.microsoft.com/office/drawing/2014/main" id="{69F3C47F-2C4E-284E-AFA8-77159C52B0E1}"/>
              </a:ext>
            </a:extLst>
          </p:cNvPr>
          <p:cNvSpPr txBox="1"/>
          <p:nvPr/>
        </p:nvSpPr>
        <p:spPr>
          <a:xfrm>
            <a:off x="2871009" y="2262608"/>
            <a:ext cx="1212674" cy="958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lnSpc>
                <a:spcPct val="120000"/>
              </a:lnSpc>
              <a:buClrTx/>
            </a:pPr>
            <a:r>
              <a:rPr lang="en-US" sz="12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WAM Data Assimilation System (WDAS)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97567278-61D8-1C42-9E73-AE3D4075D642}"/>
              </a:ext>
            </a:extLst>
          </p:cNvPr>
          <p:cNvSpPr txBox="1"/>
          <p:nvPr/>
        </p:nvSpPr>
        <p:spPr>
          <a:xfrm>
            <a:off x="1282608" y="2277084"/>
            <a:ext cx="1245292" cy="815117"/>
          </a:xfrm>
          <a:prstGeom prst="roundRect">
            <a:avLst/>
          </a:prstGeom>
          <a:solidFill>
            <a:srgbClr val="FFC000"/>
          </a:solidFill>
          <a:ln w="2222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6858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Lower Atmosphere</a:t>
            </a:r>
          </a:p>
          <a:p>
            <a:pPr marL="0" marR="0" lvl="0" indent="0" algn="ctr" defTabSz="6858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 Data</a:t>
            </a:r>
          </a:p>
        </p:txBody>
      </p:sp>
      <p:sp>
        <p:nvSpPr>
          <p:cNvPr id="178" name="Snip and Round Single Corner Rectangle 177">
            <a:extLst>
              <a:ext uri="{FF2B5EF4-FFF2-40B4-BE49-F238E27FC236}">
                <a16:creationId xmlns:a16="http://schemas.microsoft.com/office/drawing/2014/main" id="{8651DF01-8710-E54D-B62A-13C947789192}"/>
              </a:ext>
            </a:extLst>
          </p:cNvPr>
          <p:cNvSpPr/>
          <p:nvPr/>
        </p:nvSpPr>
        <p:spPr>
          <a:xfrm>
            <a:off x="3393004" y="780035"/>
            <a:ext cx="1206353" cy="741231"/>
          </a:xfrm>
          <a:prstGeom prst="snipRoundRect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Model ICs</a:t>
            </a:r>
          </a:p>
        </p:txBody>
      </p:sp>
      <p:cxnSp>
        <p:nvCxnSpPr>
          <p:cNvPr id="179" name="Elbow Connector 178">
            <a:extLst>
              <a:ext uri="{FF2B5EF4-FFF2-40B4-BE49-F238E27FC236}">
                <a16:creationId xmlns:a16="http://schemas.microsoft.com/office/drawing/2014/main" id="{3028331A-A7AC-9247-9DE5-2A3BF4035BB0}"/>
              </a:ext>
            </a:extLst>
          </p:cNvPr>
          <p:cNvCxnSpPr>
            <a:cxnSpLocks/>
            <a:stCxn id="178" idx="1"/>
            <a:endCxn id="163" idx="0"/>
          </p:cNvCxnSpPr>
          <p:nvPr/>
        </p:nvCxnSpPr>
        <p:spPr>
          <a:xfrm rot="16200000" flipH="1">
            <a:off x="3936831" y="1580616"/>
            <a:ext cx="843015" cy="724316"/>
          </a:xfrm>
          <a:prstGeom prst="bentConnector3">
            <a:avLst>
              <a:gd name="adj1" fmla="val 52199"/>
            </a:avLst>
          </a:prstGeom>
          <a:noFill/>
          <a:ln w="4127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180" name="TextBox 179">
            <a:extLst>
              <a:ext uri="{FF2B5EF4-FFF2-40B4-BE49-F238E27FC236}">
                <a16:creationId xmlns:a16="http://schemas.microsoft.com/office/drawing/2014/main" id="{CAE3544F-45B6-8241-9525-3CAEB4C5AB06}"/>
              </a:ext>
            </a:extLst>
          </p:cNvPr>
          <p:cNvSpPr txBox="1"/>
          <p:nvPr/>
        </p:nvSpPr>
        <p:spPr>
          <a:xfrm>
            <a:off x="785436" y="617414"/>
            <a:ext cx="3183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16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Forecast Workflow</a:t>
            </a:r>
          </a:p>
        </p:txBody>
      </p:sp>
      <p:sp>
        <p:nvSpPr>
          <p:cNvPr id="181" name="Rectangle 180">
            <a:extLst>
              <a:ext uri="{FF2B5EF4-FFF2-40B4-BE49-F238E27FC236}">
                <a16:creationId xmlns:a16="http://schemas.microsoft.com/office/drawing/2014/main" id="{658D4438-6913-3E47-8B26-0465C5B09F63}"/>
              </a:ext>
            </a:extLst>
          </p:cNvPr>
          <p:cNvSpPr/>
          <p:nvPr/>
        </p:nvSpPr>
        <p:spPr>
          <a:xfrm>
            <a:off x="6668655" y="2062344"/>
            <a:ext cx="7442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12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COMIO</a:t>
            </a:r>
          </a:p>
        </p:txBody>
      </p:sp>
      <p:cxnSp>
        <p:nvCxnSpPr>
          <p:cNvPr id="182" name="Connector: Elbow 32">
            <a:extLst>
              <a:ext uri="{FF2B5EF4-FFF2-40B4-BE49-F238E27FC236}">
                <a16:creationId xmlns:a16="http://schemas.microsoft.com/office/drawing/2014/main" id="{E0192F51-A555-8741-B9AB-6B97E9EA2785}"/>
              </a:ext>
            </a:extLst>
          </p:cNvPr>
          <p:cNvCxnSpPr>
            <a:cxnSpLocks/>
            <a:endCxn id="177" idx="2"/>
          </p:cNvCxnSpPr>
          <p:nvPr/>
        </p:nvCxnSpPr>
        <p:spPr>
          <a:xfrm rot="10800000">
            <a:off x="1905255" y="3092202"/>
            <a:ext cx="2815247" cy="514929"/>
          </a:xfrm>
          <a:prstGeom prst="bentConnector2">
            <a:avLst/>
          </a:prstGeom>
          <a:noFill/>
          <a:ln w="4127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83" name="Connector: Elbow 33">
            <a:extLst>
              <a:ext uri="{FF2B5EF4-FFF2-40B4-BE49-F238E27FC236}">
                <a16:creationId xmlns:a16="http://schemas.microsoft.com/office/drawing/2014/main" id="{F21EF415-CAD0-124F-9AD6-DBA32BAB1432}"/>
              </a:ext>
            </a:extLst>
          </p:cNvPr>
          <p:cNvCxnSpPr>
            <a:cxnSpLocks/>
            <a:stCxn id="177" idx="0"/>
            <a:endCxn id="178" idx="2"/>
          </p:cNvCxnSpPr>
          <p:nvPr/>
        </p:nvCxnSpPr>
        <p:spPr>
          <a:xfrm rot="5400000" flipH="1" flipV="1">
            <a:off x="2085913" y="969993"/>
            <a:ext cx="1126433" cy="1487750"/>
          </a:xfrm>
          <a:prstGeom prst="bentConnector2">
            <a:avLst/>
          </a:prstGeom>
          <a:noFill/>
          <a:ln w="4127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184" name="Snip and Round Single Corner Rectangle 36">
            <a:extLst>
              <a:ext uri="{FF2B5EF4-FFF2-40B4-BE49-F238E27FC236}">
                <a16:creationId xmlns:a16="http://schemas.microsoft.com/office/drawing/2014/main" id="{B5E07FCA-8617-A04D-9A32-8CF11340E0E5}"/>
              </a:ext>
            </a:extLst>
          </p:cNvPr>
          <p:cNvSpPr/>
          <p:nvPr/>
        </p:nvSpPr>
        <p:spPr>
          <a:xfrm>
            <a:off x="6685641" y="730348"/>
            <a:ext cx="1206353" cy="741231"/>
          </a:xfrm>
          <a:prstGeom prst="snipRoundRect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Model grids, fix files</a:t>
            </a:r>
          </a:p>
        </p:txBody>
      </p:sp>
      <p:cxnSp>
        <p:nvCxnSpPr>
          <p:cNvPr id="185" name="Elbow Connector 23">
            <a:extLst>
              <a:ext uri="{FF2B5EF4-FFF2-40B4-BE49-F238E27FC236}">
                <a16:creationId xmlns:a16="http://schemas.microsoft.com/office/drawing/2014/main" id="{7A6F1E53-09FC-3847-BC88-2A7CEA0AB442}"/>
              </a:ext>
            </a:extLst>
          </p:cNvPr>
          <p:cNvCxnSpPr>
            <a:cxnSpLocks/>
            <a:stCxn id="184" idx="1"/>
            <a:endCxn id="164" idx="0"/>
          </p:cNvCxnSpPr>
          <p:nvPr/>
        </p:nvCxnSpPr>
        <p:spPr>
          <a:xfrm rot="5400000">
            <a:off x="6520024" y="1603563"/>
            <a:ext cx="900779" cy="636810"/>
          </a:xfrm>
          <a:prstGeom prst="bentConnector3">
            <a:avLst>
              <a:gd name="adj1" fmla="val 55438"/>
            </a:avLst>
          </a:prstGeom>
          <a:noFill/>
          <a:ln w="4127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186" name="TextBox 185">
            <a:extLst>
              <a:ext uri="{FF2B5EF4-FFF2-40B4-BE49-F238E27FC236}">
                <a16:creationId xmlns:a16="http://schemas.microsoft.com/office/drawing/2014/main" id="{01614B39-7B12-E64A-8FCF-8B0C8F8540A4}"/>
              </a:ext>
            </a:extLst>
          </p:cNvPr>
          <p:cNvSpPr txBox="1"/>
          <p:nvPr/>
        </p:nvSpPr>
        <p:spPr>
          <a:xfrm rot="19281951">
            <a:off x="4485928" y="819572"/>
            <a:ext cx="125547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1050" b="1" kern="1200" dirty="0">
                <a:solidFill>
                  <a:prstClr val="black"/>
                </a:solidFill>
                <a:latin typeface="Calibri" panose="020F0502020204030204"/>
                <a:ea typeface="+mn-ea"/>
              </a:rPr>
              <a:t>Real-time/Forecast</a:t>
            </a:r>
          </a:p>
        </p:txBody>
      </p:sp>
    </p:spTree>
    <p:extLst>
      <p:ext uri="{BB962C8B-B14F-4D97-AF65-F5344CB8AC3E}">
        <p14:creationId xmlns:p14="http://schemas.microsoft.com/office/powerpoint/2010/main" val="2830728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0" animBg="1"/>
      <p:bldP spid="162" grpId="0" animBg="1"/>
      <p:bldP spid="176" grpId="0"/>
      <p:bldP spid="177" grpId="0" animBg="1"/>
      <p:bldP spid="180" grpId="0"/>
      <p:bldP spid="18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2"/>
          <p:cNvSpPr txBox="1">
            <a:spLocks noGrp="1"/>
          </p:cNvSpPr>
          <p:nvPr>
            <p:ph type="title"/>
          </p:nvPr>
        </p:nvSpPr>
        <p:spPr>
          <a:xfrm>
            <a:off x="1906719" y="69078"/>
            <a:ext cx="5915025" cy="896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SzPts val="3600"/>
            </a:pPr>
            <a:r>
              <a:rPr lang="en" sz="2700" dirty="0">
                <a:sym typeface="Arial"/>
              </a:rPr>
              <a:t>WAM-IPE Workflows</a:t>
            </a:r>
            <a:endParaRPr sz="2700" dirty="0"/>
          </a:p>
        </p:txBody>
      </p:sp>
      <p:sp>
        <p:nvSpPr>
          <p:cNvPr id="220" name="Google Shape;220;p32"/>
          <p:cNvSpPr txBox="1"/>
          <p:nvPr/>
        </p:nvSpPr>
        <p:spPr>
          <a:xfrm>
            <a:off x="669304" y="1287907"/>
            <a:ext cx="8248453" cy="3600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r>
              <a:rPr lang="en" sz="1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CONOPS I ― Include tropospheric weather into upper atmosphere </a:t>
            </a:r>
            <a:r>
              <a:rPr lang="en-US" sz="1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forecast</a:t>
            </a:r>
            <a:endParaRPr sz="1800" b="1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00038" indent="-214313">
              <a:spcBef>
                <a:spcPts val="45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" sz="1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Low-frequency (atmospheric data driven, hours)</a:t>
            </a:r>
            <a:endParaRPr sz="16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00038" indent="-214313">
              <a:spcBef>
                <a:spcPts val="45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" sz="1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Based on NWS global workflow (6-hour cycles) with WAM data assimilation</a:t>
            </a:r>
            <a:endParaRPr sz="16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00038" indent="-214313">
              <a:spcBef>
                <a:spcPts val="45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" sz="1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WAM Data Assimilation Scheme (WDAS): modified </a:t>
            </a:r>
            <a:r>
              <a:rPr lang="en" sz="16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Gridpoint</a:t>
            </a:r>
            <a:r>
              <a:rPr lang="en" sz="1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Statistical Interpolation (GSI) 3D-VAR with Incremental Analysis Update (IAU)</a:t>
            </a:r>
            <a:endParaRPr sz="16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00038" indent="-214313">
              <a:spcBef>
                <a:spcPts val="45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" sz="1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Observed and predicted space weather drivers for external forcing</a:t>
            </a:r>
          </a:p>
          <a:p>
            <a:pPr>
              <a:spcBef>
                <a:spcPts val="1425"/>
              </a:spcBef>
            </a:pPr>
            <a:r>
              <a:rPr lang="en" sz="1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CONOPS II ― Capture the impact of near real-time solar wind conditions</a:t>
            </a:r>
            <a:endParaRPr sz="1800" b="1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00038" indent="-214313">
              <a:spcBef>
                <a:spcPts val="45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" sz="1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High-frequency (solar data driven, minutes)</a:t>
            </a:r>
            <a:endParaRPr sz="16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00038" indent="-214313">
              <a:spcBef>
                <a:spcPts val="45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" sz="1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Extension of global workflow (CONOPS I) with online solar data polling</a:t>
            </a:r>
            <a:endParaRPr sz="16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00038" indent="-214313">
              <a:spcBef>
                <a:spcPts val="45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" sz="1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Initialize at end of IAU “corrector” segment from CONOPS I with available solar wind drivers</a:t>
            </a:r>
            <a:endParaRPr sz="16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00038" indent="-214313">
              <a:spcBef>
                <a:spcPts val="45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" sz="1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Advance as soon as observed solar wind data are available</a:t>
            </a:r>
            <a:endParaRPr sz="16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27351</TotalTime>
  <Words>1187</Words>
  <Application>Microsoft Macintosh PowerPoint</Application>
  <PresentationFormat>On-screen Show (16:9)</PresentationFormat>
  <Paragraphs>119</Paragraphs>
  <Slides>14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Apple Braille</vt:lpstr>
      <vt:lpstr>Lato</vt:lpstr>
      <vt:lpstr>Calibri</vt:lpstr>
      <vt:lpstr>Cambria Math</vt:lpstr>
      <vt:lpstr>Arial</vt:lpstr>
      <vt:lpstr>Simple Light</vt:lpstr>
      <vt:lpstr>Space Weather Forecast with the Operational WAM-IPE</vt:lpstr>
      <vt:lpstr>Operational Space Weather Models at NOAA NWS</vt:lpstr>
      <vt:lpstr>What operators care about what WAM-IPE contributes marked in red</vt:lpstr>
      <vt:lpstr>PowerPoint Presentation</vt:lpstr>
      <vt:lpstr>The Ionosphere and Thermosphere</vt:lpstr>
      <vt:lpstr>PowerPoint Presentation</vt:lpstr>
      <vt:lpstr>PowerPoint Presentation</vt:lpstr>
      <vt:lpstr>PowerPoint Presentation</vt:lpstr>
      <vt:lpstr>WAM-IPE Workflows</vt:lpstr>
      <vt:lpstr>The Starlink Incident on Feb 4th, 2022</vt:lpstr>
      <vt:lpstr>Neutral Density for the Starlink Satellite Loss</vt:lpstr>
      <vt:lpstr>PowerPoint Presentation</vt:lpstr>
      <vt:lpstr>PowerPoint Presentation</vt:lpstr>
      <vt:lpstr>Summary and 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Ionosphere and Thermosphere Forecast at NOAA Space Weather Prediction Center </dc:title>
  <cp:lastModifiedBy>Fang Tzu-Wei (Dr)</cp:lastModifiedBy>
  <cp:revision>128</cp:revision>
  <dcterms:modified xsi:type="dcterms:W3CDTF">2022-06-09T05:04:51Z</dcterms:modified>
</cp:coreProperties>
</file>