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  <p:sldMasterId id="2147483712" r:id="rId2"/>
  </p:sldMasterIdLst>
  <p:notesMasterIdLst>
    <p:notesMasterId r:id="rId28"/>
  </p:notesMasterIdLst>
  <p:handoutMasterIdLst>
    <p:handoutMasterId r:id="rId29"/>
  </p:handoutMasterIdLst>
  <p:sldIdLst>
    <p:sldId id="424" r:id="rId3"/>
    <p:sldId id="434" r:id="rId4"/>
    <p:sldId id="443" r:id="rId5"/>
    <p:sldId id="446" r:id="rId6"/>
    <p:sldId id="482" r:id="rId7"/>
    <p:sldId id="470" r:id="rId8"/>
    <p:sldId id="989" r:id="rId9"/>
    <p:sldId id="990" r:id="rId10"/>
    <p:sldId id="991" r:id="rId11"/>
    <p:sldId id="992" r:id="rId12"/>
    <p:sldId id="993" r:id="rId13"/>
    <p:sldId id="988" r:id="rId14"/>
    <p:sldId id="999" r:id="rId15"/>
    <p:sldId id="284" r:id="rId16"/>
    <p:sldId id="998" r:id="rId17"/>
    <p:sldId id="995" r:id="rId18"/>
    <p:sldId id="996" r:id="rId19"/>
    <p:sldId id="997" r:id="rId20"/>
    <p:sldId id="301" r:id="rId21"/>
    <p:sldId id="314" r:id="rId22"/>
    <p:sldId id="316" r:id="rId23"/>
    <p:sldId id="300" r:id="rId24"/>
    <p:sldId id="310" r:id="rId25"/>
    <p:sldId id="994" r:id="rId26"/>
    <p:sldId id="517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F15E87-167B-EA41-BF5D-74BC4B82D8CE}">
          <p14:sldIdLst>
            <p14:sldId id="424"/>
            <p14:sldId id="434"/>
          </p14:sldIdLst>
        </p14:section>
        <p14:section name="PWOM Overview" id="{2945B011-CC3B-BC45-AD76-49B4B63C7FA7}">
          <p14:sldIdLst>
            <p14:sldId id="443"/>
            <p14:sldId id="446"/>
            <p14:sldId id="482"/>
            <p14:sldId id="470"/>
          </p14:sldIdLst>
        </p14:section>
        <p14:section name="Regridding" id="{D19C2943-85C2-D04A-B620-B5580C63BDC5}">
          <p14:sldIdLst>
            <p14:sldId id="989"/>
            <p14:sldId id="990"/>
            <p14:sldId id="991"/>
            <p14:sldId id="992"/>
            <p14:sldId id="993"/>
            <p14:sldId id="988"/>
            <p14:sldId id="999"/>
            <p14:sldId id="284"/>
            <p14:sldId id="998"/>
            <p14:sldId id="995"/>
            <p14:sldId id="996"/>
            <p14:sldId id="997"/>
            <p14:sldId id="301"/>
            <p14:sldId id="314"/>
            <p14:sldId id="316"/>
            <p14:sldId id="300"/>
            <p14:sldId id="310"/>
            <p14:sldId id="994"/>
            <p14:sldId id="5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9EE"/>
    <a:srgbClr val="244D60"/>
    <a:srgbClr val="E2C485"/>
    <a:srgbClr val="4B5E99"/>
    <a:srgbClr val="576BA7"/>
    <a:srgbClr val="CFD9E9"/>
    <a:srgbClr val="D1DDF1"/>
    <a:srgbClr val="B6C8E9"/>
    <a:srgbClr val="7069C4"/>
    <a:srgbClr val="434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/>
    <p:restoredTop sz="93469" autoAdjust="0"/>
  </p:normalViewPr>
  <p:slideViewPr>
    <p:cSldViewPr snapToGrid="0" snapToObjects="1">
      <p:cViewPr varScale="1">
        <p:scale>
          <a:sx n="119" d="100"/>
          <a:sy n="119" d="100"/>
        </p:scale>
        <p:origin x="728" y="192"/>
      </p:cViewPr>
      <p:guideLst>
        <p:guide orient="horz" pos="240"/>
        <p:guide pos="7296"/>
        <p:guide pos="384"/>
        <p:guide pos="4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3152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2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4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1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5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20890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06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0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95E-30A4-D744-8BC0-DDA2BE0BB564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29961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92156" y="4567192"/>
            <a:ext cx="5797548" cy="1431161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6A033BF-C6F2-B044-9675-308224BB39F9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8943"/>
            <a:chExt cx="3197522" cy="687690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0C21296-6025-0943-897B-8B5D72A2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61B1CBDF-D6B7-3A48-81A4-8A62E5534A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83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688">
          <p15:clr>
            <a:srgbClr val="FBAE40"/>
          </p15:clr>
        </p15:guide>
        <p15:guide id="4" orient="horz" pos="29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E2022B-032F-C245-A6C4-D8EDEE3CD65C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218" y="1039166"/>
            <a:ext cx="6658582" cy="77628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89992BE1-4848-D943-B519-7D7229562BFA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99D4562-C5B8-CB44-9474-120177024E1C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5B11D-5C1A-B347-B8BC-31953810A0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E534795-5F96-674F-9913-75A835B2AA8C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F57F9ED-D8AC-4447-8B49-413C94A1F07E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2F6A8A-D357-0B41-845F-58E66B141203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E9FD414-97F5-4349-956F-7065147EBD6A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8787" y="1441077"/>
            <a:ext cx="11206788" cy="1623008"/>
          </a:xfrm>
          <a:prstGeom prst="rect">
            <a:avLst/>
          </a:prstGeom>
        </p:spPr>
        <p:txBody>
          <a:bodyPr vert="horz"/>
          <a:lstStyle>
            <a:lvl1pPr marL="337072" indent="-337072">
              <a:buFont typeface="Wingdings" panose="05000000000000000000" pitchFamily="2" charset="2"/>
              <a:buChar char="§"/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8788" y="560538"/>
            <a:ext cx="11145212" cy="7441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36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916" y="6385632"/>
            <a:ext cx="470920" cy="365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2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41413" y="233680"/>
            <a:ext cx="9905999" cy="112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141414" y="1493521"/>
            <a:ext cx="990599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31789" algn="l">
              <a:spcBef>
                <a:spcPts val="400"/>
              </a:spcBef>
              <a:spcAft>
                <a:spcPts val="0"/>
              </a:spcAft>
              <a:buSzPts val="1500"/>
              <a:buChar char="•"/>
              <a:defRPr cap="none"/>
            </a:lvl1pPr>
            <a:lvl2pPr marL="1219170" lvl="1" indent="-41909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cap="none"/>
            </a:lvl2pPr>
            <a:lvl3pPr marL="1828754" lvl="2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cap="none"/>
            </a:lvl3pPr>
            <a:lvl4pPr marL="2438339" lvl="3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cap="none"/>
            </a:lvl4pPr>
            <a:lvl5pPr marL="3047924" lvl="4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cap="none"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137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751013" y="609601"/>
            <a:ext cx="8676223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4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751013" y="3886200"/>
            <a:ext cx="8676223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1575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35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0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9" y="1104144"/>
            <a:ext cx="6678105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1751013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r">
              <a:spcBef>
                <a:spcPts val="40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05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6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1141412" y="1493521"/>
            <a:ext cx="4876800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>
              <a:spcBef>
                <a:spcPts val="360"/>
              </a:spcBef>
              <a:spcAft>
                <a:spcPts val="0"/>
              </a:spcAft>
              <a:buSzPts val="1350"/>
              <a:buChar char="•"/>
              <a:defRPr sz="1800" cap="none"/>
            </a:lvl1pPr>
            <a:lvl2pPr marL="1219170" lvl="1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600" cap="none"/>
            </a:lvl2pPr>
            <a:lvl3pPr marL="1828754" lvl="2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 cap="none"/>
            </a:lvl3pPr>
            <a:lvl4pPr marL="2438339" lvl="3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 cap="none"/>
            </a:lvl4pPr>
            <a:lvl5pPr marL="3047924" lvl="4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 cap="none"/>
            </a:lvl5pPr>
            <a:lvl6pPr marL="3657509" lvl="5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6pPr>
            <a:lvl7pPr marL="4267093" lvl="6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7pPr>
            <a:lvl8pPr marL="4876678" lvl="7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8pPr>
            <a:lvl9pPr marL="5486263" lvl="8" indent="-380990" algn="l">
              <a:spcBef>
                <a:spcPts val="600"/>
              </a:spcBef>
              <a:spcAft>
                <a:spcPts val="600"/>
              </a:spcAft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6170612" y="1493520"/>
            <a:ext cx="4876800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>
              <a:spcBef>
                <a:spcPts val="360"/>
              </a:spcBef>
              <a:spcAft>
                <a:spcPts val="0"/>
              </a:spcAft>
              <a:buSzPts val="1350"/>
              <a:buChar char="•"/>
              <a:defRPr sz="1800" cap="none"/>
            </a:lvl1pPr>
            <a:lvl2pPr marL="1219170" lvl="1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600" cap="none"/>
            </a:lvl2pPr>
            <a:lvl3pPr marL="1828754" lvl="2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 cap="none"/>
            </a:lvl3pPr>
            <a:lvl4pPr marL="2438339" lvl="3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 cap="none"/>
            </a:lvl4pPr>
            <a:lvl5pPr marL="3047924" lvl="4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 cap="none"/>
            </a:lvl5pPr>
            <a:lvl6pPr marL="3657509" lvl="5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6pPr>
            <a:lvl7pPr marL="4267093" lvl="6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7pPr>
            <a:lvl8pPr marL="4876678" lvl="7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8pPr>
            <a:lvl9pPr marL="5486263" lvl="8" indent="-380990" algn="l">
              <a:spcBef>
                <a:spcPts val="600"/>
              </a:spcBef>
              <a:spcAft>
                <a:spcPts val="600"/>
              </a:spcAft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141413" y="233680"/>
            <a:ext cx="9905999" cy="112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59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1429281" y="2658534"/>
            <a:ext cx="4588931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>
              <a:spcBef>
                <a:spcPts val="560"/>
              </a:spcBef>
              <a:spcAft>
                <a:spcPts val="0"/>
              </a:spcAft>
              <a:buSzPts val="2100"/>
              <a:buNone/>
              <a:defRPr sz="2800" b="0"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 b="1"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1141412" y="3243264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>
              <a:spcBef>
                <a:spcPts val="360"/>
              </a:spcBef>
              <a:spcAft>
                <a:spcPts val="0"/>
              </a:spcAft>
              <a:buSzPts val="1350"/>
              <a:buChar char="•"/>
              <a:defRPr sz="1800"/>
            </a:lvl1pPr>
            <a:lvl2pPr marL="1219170" lvl="1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600"/>
            </a:lvl2pPr>
            <a:lvl3pPr marL="1828754" lvl="2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3pPr>
            <a:lvl4pPr marL="2438339" lvl="3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4pPr>
            <a:lvl5pPr marL="3047924" lvl="4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5pPr>
            <a:lvl6pPr marL="3657509" lvl="5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6pPr>
            <a:lvl7pPr marL="4267093" lvl="6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7pPr>
            <a:lvl8pPr marL="4876678" lvl="7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8pPr>
            <a:lvl9pPr marL="5486263" lvl="8" indent="-380990" algn="l">
              <a:spcBef>
                <a:spcPts val="600"/>
              </a:spcBef>
              <a:spcAft>
                <a:spcPts val="600"/>
              </a:spcAft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3"/>
          </p:nvPr>
        </p:nvSpPr>
        <p:spPr>
          <a:xfrm>
            <a:off x="6443133" y="2667001"/>
            <a:ext cx="4604280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>
              <a:spcBef>
                <a:spcPts val="560"/>
              </a:spcBef>
              <a:spcAft>
                <a:spcPts val="0"/>
              </a:spcAft>
              <a:buSzPts val="2100"/>
              <a:buNone/>
              <a:defRPr sz="2800" b="0"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 b="1"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4"/>
          </p:nvPr>
        </p:nvSpPr>
        <p:spPr>
          <a:xfrm>
            <a:off x="6170613" y="3243264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>
              <a:spcBef>
                <a:spcPts val="360"/>
              </a:spcBef>
              <a:spcAft>
                <a:spcPts val="0"/>
              </a:spcAft>
              <a:buSzPts val="1350"/>
              <a:buChar char="•"/>
              <a:defRPr sz="1800"/>
            </a:lvl1pPr>
            <a:lvl2pPr marL="1219170" lvl="1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600"/>
            </a:lvl2pPr>
            <a:lvl3pPr marL="1828754" lvl="2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3pPr>
            <a:lvl4pPr marL="2438339" lvl="3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4pPr>
            <a:lvl5pPr marL="3047924" lvl="4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5pPr>
            <a:lvl6pPr marL="3657509" lvl="5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6pPr>
            <a:lvl7pPr marL="4267093" lvl="6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7pPr>
            <a:lvl8pPr marL="4876678" lvl="7" indent="-380990" algn="l"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8pPr>
            <a:lvl9pPr marL="5486263" lvl="8" indent="-380990" algn="l">
              <a:spcBef>
                <a:spcPts val="600"/>
              </a:spcBef>
              <a:spcAft>
                <a:spcPts val="600"/>
              </a:spcAft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1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141413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5103813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431789" algn="l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2000"/>
            </a:lvl1pPr>
            <a:lvl2pPr marL="1219170" lvl="1" indent="-419090" algn="l">
              <a:spcBef>
                <a:spcPts val="600"/>
              </a:spcBef>
              <a:spcAft>
                <a:spcPts val="0"/>
              </a:spcAft>
              <a:buSzPts val="1350"/>
              <a:buChar char="•"/>
              <a:defRPr sz="1800"/>
            </a:lvl2pPr>
            <a:lvl3pPr marL="1828754" lvl="2" indent="-40639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4pPr>
            <a:lvl5pPr marL="3047924" lvl="4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5pPr>
            <a:lvl6pPr marL="3657509" lvl="5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6pPr>
            <a:lvl7pPr marL="4267093" lvl="6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7pPr>
            <a:lvl8pPr marL="4876678" lvl="7" indent="-393690" algn="l"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400"/>
            </a:lvl8pPr>
            <a:lvl9pPr marL="5486263" lvl="8" indent="-393690" algn="l">
              <a:spcBef>
                <a:spcPts val="600"/>
              </a:spcBef>
              <a:spcAft>
                <a:spcPts val="600"/>
              </a:spcAft>
              <a:buSzPts val="1050"/>
              <a:buChar char="•"/>
              <a:defRPr sz="1400"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2"/>
          </p:nvPr>
        </p:nvSpPr>
        <p:spPr>
          <a:xfrm>
            <a:off x="1141413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750"/>
              <a:buNone/>
              <a:defRPr sz="1000"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7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141413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>
            <a:spLocks noGrp="1"/>
          </p:cNvSpPr>
          <p:nvPr>
            <p:ph type="pic" idx="2"/>
          </p:nvPr>
        </p:nvSpPr>
        <p:spPr>
          <a:xfrm>
            <a:off x="7433734" y="-18288"/>
            <a:ext cx="3276599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1141413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750"/>
              <a:buNone/>
              <a:defRPr sz="1000"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dt" idx="10"/>
          </p:nvPr>
        </p:nvSpPr>
        <p:spPr>
          <a:xfrm>
            <a:off x="6399212" y="5883276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10742614" y="5883276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 preserve="1">
  <p:cSld name="Panoramic 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1141413" y="4732865"/>
            <a:ext cx="99060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>
            <a:spLocks noGrp="1"/>
          </p:cNvSpPr>
          <p:nvPr>
            <p:ph type="pic" idx="2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750"/>
              <a:buNone/>
              <a:defRPr sz="1000"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63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 preserve="1">
  <p:cSld name="Title and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141414" y="609602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05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25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 preserve="1">
  <p:cSld name="Quote with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2400"/>
          </a:p>
        </p:txBody>
      </p:sp>
      <p:sp>
        <p:nvSpPr>
          <p:cNvPr id="90" name="Google Shape;90;p16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2400"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1446214" y="609602"/>
            <a:ext cx="92963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400"/>
              </a:spcBef>
              <a:spcAft>
                <a:spcPts val="0"/>
              </a:spcAft>
              <a:buSzPts val="1500"/>
              <a:buFont typeface="Century Gothic"/>
              <a:buNone/>
              <a:defRPr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350"/>
              <a:buFont typeface="Century Gothic"/>
              <a:buNone/>
              <a:defRPr/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050"/>
              <a:buFont typeface="Century Gothic"/>
              <a:buNone/>
              <a:defRPr/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050"/>
              <a:buFont typeface="Century Gothic"/>
              <a:buNone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6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 preserve="1">
  <p:cSld name="Name Card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1141412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31789" algn="l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39C600-76C5-B74F-B126-77A9F876B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A77BCEDB-3728-0C46-97E4-4CD63A284548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104144"/>
            <a:ext cx="9025378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100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 preserve="1">
  <p:cSld name="Quote Name Car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2400"/>
          </a:p>
        </p:txBody>
      </p:sp>
      <p:sp>
        <p:nvSpPr>
          <p:cNvPr id="105" name="Google Shape;105;p18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446214" y="609602"/>
            <a:ext cx="92963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lt1"/>
                </a:solidFill>
              </a:defRPr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05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2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 preserve="1">
  <p:cSld name="True or Fals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141414" y="609602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60"/>
              </a:spcBef>
              <a:spcAft>
                <a:spcPts val="0"/>
              </a:spcAft>
              <a:buSzPts val="2100"/>
              <a:buNone/>
              <a:defRPr sz="2800" b="0" cap="none">
                <a:solidFill>
                  <a:schemeClr val="lt1"/>
                </a:solidFill>
              </a:defRPr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</a:defRPr>
            </a:lvl2pPr>
            <a:lvl3pPr marL="1828754" lvl="2" indent="-304792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3pPr>
            <a:lvl4pPr marL="2438339" lvl="3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4pPr>
            <a:lvl5pPr marL="3047924" lvl="4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5pPr>
            <a:lvl6pPr marL="3657509" lvl="5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7pPr>
            <a:lvl8pPr marL="4876678" lvl="7" indent="-304792" algn="l">
              <a:spcBef>
                <a:spcPts val="600"/>
              </a:spcBef>
              <a:spcAft>
                <a:spcPts val="0"/>
              </a:spcAft>
              <a:buSzPts val="1050"/>
              <a:buNone/>
              <a:defRPr sz="1400">
                <a:solidFill>
                  <a:schemeClr val="lt1"/>
                </a:solidFill>
              </a:defRPr>
            </a:lvl8pPr>
            <a:lvl9pPr marL="5486263" lvl="8" indent="-304792" algn="l">
              <a:spcBef>
                <a:spcPts val="600"/>
              </a:spcBef>
              <a:spcAft>
                <a:spcPts val="600"/>
              </a:spcAft>
              <a:buSzPts val="105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26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 rot="5400000">
            <a:off x="4532314" y="-723898"/>
            <a:ext cx="3124201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16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 rot="5400000">
            <a:off x="7351356" y="2095144"/>
            <a:ext cx="5181601" cy="22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6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>
  <p:cSld name="1_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10352542" y="295730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1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FC3F-EE53-F14F-B6ED-E74F33766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13E9-14EE-B341-AAD2-A1786A9D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10102E-1FA6-494D-8269-9D78947B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514781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9B85EE-2730-5F4E-A3ED-376E2296BE0A}"/>
              </a:ext>
            </a:extLst>
          </p:cNvPr>
          <p:cNvCxnSpPr>
            <a:cxnSpLocks/>
          </p:cNvCxnSpPr>
          <p:nvPr userDrawn="1"/>
        </p:nvCxnSpPr>
        <p:spPr>
          <a:xfrm>
            <a:off x="1345724" y="1252535"/>
            <a:ext cx="9514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1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FC3F-EE53-F14F-B6ED-E74F33766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13E9-14EE-B341-AAD2-A1786A9D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10102E-1FA6-494D-8269-9D78947B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514781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9B85EE-2730-5F4E-A3ED-376E2296BE0A}"/>
              </a:ext>
            </a:extLst>
          </p:cNvPr>
          <p:cNvCxnSpPr>
            <a:cxnSpLocks/>
          </p:cNvCxnSpPr>
          <p:nvPr userDrawn="1"/>
        </p:nvCxnSpPr>
        <p:spPr>
          <a:xfrm>
            <a:off x="1345724" y="1252535"/>
            <a:ext cx="9514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95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641E1-FC17-1740-B5F3-3F8F8DDE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025F5F-207B-A847-B25A-19D8FFE9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641685"/>
            <a:ext cx="9644063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854BFF-D1DA-4749-84CE-37CF060F7AD0}"/>
              </a:ext>
            </a:extLst>
          </p:cNvPr>
          <p:cNvCxnSpPr>
            <a:cxnSpLocks/>
          </p:cNvCxnSpPr>
          <p:nvPr userDrawn="1"/>
        </p:nvCxnSpPr>
        <p:spPr>
          <a:xfrm>
            <a:off x="1289108" y="1309684"/>
            <a:ext cx="96122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12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FC3F-EE53-F14F-B6ED-E74F33766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13E9-14EE-B341-AAD2-A1786A9D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10102E-1FA6-494D-8269-9D78947B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514781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9B85EE-2730-5F4E-A3ED-376E2296BE0A}"/>
              </a:ext>
            </a:extLst>
          </p:cNvPr>
          <p:cNvCxnSpPr>
            <a:cxnSpLocks/>
          </p:cNvCxnSpPr>
          <p:nvPr userDrawn="1"/>
        </p:nvCxnSpPr>
        <p:spPr>
          <a:xfrm>
            <a:off x="1345724" y="1252535"/>
            <a:ext cx="9514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210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641E1-FC17-1740-B5F3-3F8F8DDE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025F5F-207B-A847-B25A-19D8FFE9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641685"/>
            <a:ext cx="9644063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854BFF-D1DA-4749-84CE-37CF060F7AD0}"/>
              </a:ext>
            </a:extLst>
          </p:cNvPr>
          <p:cNvCxnSpPr>
            <a:cxnSpLocks/>
          </p:cNvCxnSpPr>
          <p:nvPr userDrawn="1"/>
        </p:nvCxnSpPr>
        <p:spPr>
          <a:xfrm>
            <a:off x="1289108" y="1309684"/>
            <a:ext cx="96122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3741F-65F9-4547-8009-728394596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1795DF-ED94-264E-A644-0AC4604D9A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2491059-6311-3E47-B496-E66CC31F5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73560FFE-D509-5A48-BDCB-94D1750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7BAFD4-F852-024A-A328-0D4E4BA09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DC9649-542B-8744-9AF3-434ABE8F5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62D56-DD5A-EE43-99FA-B117C51F211D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bg>
      <p:bgPr>
        <a:solidFill>
          <a:srgbClr val="F1F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3048" y="-26056"/>
            <a:ext cx="12198096" cy="1071419"/>
          </a:xfrm>
          <a:prstGeom prst="rect">
            <a:avLst/>
          </a:prstGeom>
          <a:solidFill>
            <a:srgbClr val="232463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42435" dir="2388334" rotWithShape="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endParaRPr sz="2109"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784075" y="34601"/>
            <a:ext cx="10239376" cy="924089"/>
          </a:xfrm>
          <a:prstGeom prst="rect">
            <a:avLst/>
          </a:prstGeom>
        </p:spPr>
        <p:txBody>
          <a:bodyPr>
            <a:noAutofit/>
          </a:bodyPr>
          <a:lstStyle>
            <a:lvl1pPr marL="287147" algn="l">
              <a:lnSpc>
                <a:spcPct val="90000"/>
              </a:lnSpc>
              <a:defRPr sz="5484" b="0" i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Times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976314" y="1946672"/>
            <a:ext cx="10239375" cy="4018360"/>
          </a:xfrm>
          <a:prstGeom prst="rect">
            <a:avLst/>
          </a:prstGeom>
        </p:spPr>
        <p:txBody>
          <a:bodyPr>
            <a:noAutofit/>
          </a:bodyPr>
          <a:lstStyle>
            <a:lvl1pPr marL="303576" indent="-303576">
              <a:spcBef>
                <a:spcPts val="563"/>
              </a:spcBef>
              <a:buSzPct val="62999"/>
              <a:buBlip>
                <a:blip r:embed="rId2"/>
              </a:buBlip>
              <a:defRPr sz="2531">
                <a:solidFill>
                  <a:srgbClr val="777775"/>
                </a:solidFill>
              </a:defRPr>
            </a:lvl1pPr>
            <a:lvl2pPr marL="473223" indent="-160717">
              <a:spcBef>
                <a:spcPts val="563"/>
              </a:spcBef>
              <a:buSzPct val="100000"/>
              <a:defRPr sz="2531">
                <a:solidFill>
                  <a:srgbClr val="777775"/>
                </a:solidFill>
              </a:defRPr>
            </a:lvl2pPr>
            <a:lvl3pPr marL="928587" indent="-303576">
              <a:spcBef>
                <a:spcPts val="563"/>
              </a:spcBef>
              <a:buSzPct val="50000"/>
              <a:buBlip>
                <a:blip r:embed="rId3"/>
              </a:buBlip>
              <a:defRPr sz="2531">
                <a:solidFill>
                  <a:srgbClr val="777775"/>
                </a:solidFill>
              </a:defRPr>
            </a:lvl3pPr>
            <a:lvl4pPr marL="1241093" indent="-303576">
              <a:spcBef>
                <a:spcPts val="563"/>
              </a:spcBef>
              <a:buSzPct val="50000"/>
              <a:buBlip>
                <a:blip r:embed="rId3"/>
              </a:buBlip>
              <a:defRPr sz="2531">
                <a:solidFill>
                  <a:srgbClr val="777775"/>
                </a:solidFill>
              </a:defRPr>
            </a:lvl4pPr>
            <a:lvl5pPr marL="1553598" indent="-303576">
              <a:spcBef>
                <a:spcPts val="563"/>
              </a:spcBef>
              <a:buSzPct val="50000"/>
              <a:buBlip>
                <a:blip r:embed="rId3"/>
              </a:buBlip>
              <a:defRPr sz="2531">
                <a:solidFill>
                  <a:srgbClr val="7777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1" name="NASA_logo_transparent.png" descr="NASA_logo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" y="-7739"/>
            <a:ext cx="1680656" cy="107141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5697" y="6661547"/>
            <a:ext cx="292513" cy="210812"/>
          </a:xfrm>
          <a:prstGeom prst="rect">
            <a:avLst/>
          </a:prstGeom>
        </p:spPr>
        <p:txBody>
          <a:bodyPr/>
          <a:lstStyle>
            <a:lvl1pPr>
              <a:defRPr sz="984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7733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2A10F-635C-0443-B4DD-20385FEC5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911" y="1350964"/>
            <a:ext cx="5076968" cy="48260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5A1C7-F4DF-F844-89C8-0899BB76A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5708" y="1350964"/>
            <a:ext cx="5608093" cy="4826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5040B-A228-1F45-8633-390806CD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63E65A-18EE-3141-88B4-D5EDACE5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1" y="584536"/>
            <a:ext cx="10314595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690F8B-D27E-7140-B22B-398DB878082F}"/>
              </a:ext>
            </a:extLst>
          </p:cNvPr>
          <p:cNvCxnSpPr>
            <a:cxnSpLocks/>
          </p:cNvCxnSpPr>
          <p:nvPr userDrawn="1"/>
        </p:nvCxnSpPr>
        <p:spPr>
          <a:xfrm>
            <a:off x="577716" y="1252535"/>
            <a:ext cx="102827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723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641E1-FC17-1740-B5F3-3F8F8DDE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025F5F-207B-A847-B25A-19D8FFE9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641685"/>
            <a:ext cx="9644063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854BFF-D1DA-4749-84CE-37CF060F7AD0}"/>
              </a:ext>
            </a:extLst>
          </p:cNvPr>
          <p:cNvCxnSpPr>
            <a:cxnSpLocks/>
          </p:cNvCxnSpPr>
          <p:nvPr userDrawn="1"/>
        </p:nvCxnSpPr>
        <p:spPr>
          <a:xfrm>
            <a:off x="1289108" y="1309684"/>
            <a:ext cx="96122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75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FC3F-EE53-F14F-B6ED-E74F33766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13E9-14EE-B341-AAD2-A1786A9D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10102E-1FA6-494D-8269-9D78947B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514781" cy="5870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9B85EE-2730-5F4E-A3ED-376E2296BE0A}"/>
              </a:ext>
            </a:extLst>
          </p:cNvPr>
          <p:cNvCxnSpPr>
            <a:cxnSpLocks/>
          </p:cNvCxnSpPr>
          <p:nvPr userDrawn="1"/>
        </p:nvCxnSpPr>
        <p:spPr>
          <a:xfrm>
            <a:off x="1345724" y="1252535"/>
            <a:ext cx="95147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0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31940E-73A7-9540-85B2-30DB4AF0E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CB5E9D-8826-2A4E-BC10-9B23A9F83A0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6352B7-FAA2-E64E-BCC6-BA2A33BA4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8BBBB9B-1C84-2749-B937-FEC08CD5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2122B60-2960-A44C-97FC-ECF16ADD3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61CD51-0DB1-4F49-ABFD-201443305C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F69143-2567-8A43-A64C-09C2A7700D31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81796"/>
            <a:ext cx="6169057" cy="1200329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776413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9FCEBE-4D33-4B4C-BD53-5B1F5355B5E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1795DF-ED94-264E-A644-0AC4604D9A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2491059-6311-3E47-B496-E66CC31F5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73560FFE-D509-5A48-BDCB-94D1750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7BAFD4-F852-024A-A328-0D4E4BA09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62D56-DD5A-EE43-99FA-B117C51F211D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C47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A1C410-936C-A946-AF97-54C52E42FE65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5A74-EB09-424A-AA9B-5418F2407945}" type="datetime1">
              <a:rPr lang="en-US" smtClean="0"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89" b="60597"/>
          <a:stretch/>
        </p:blipFill>
        <p:spPr>
          <a:xfrm rot="10800000">
            <a:off x="0" y="11192"/>
            <a:ext cx="12192000" cy="118735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88685A74-EB09-424A-AA9B-5418F2407945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AC96F1-3CCF-D949-805E-5ECEC1C2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947" y="284152"/>
            <a:ext cx="6678105" cy="646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CC009E-6E6D-4E4C-A7BB-C31AE75C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98" y="2776413"/>
            <a:ext cx="10952246" cy="1623008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060" y="1039166"/>
            <a:ext cx="6807739" cy="77628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BAE4564-26CF-C242-8FF6-CB2D9CD242A2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16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theme" Target="../theme/theme2.xml"/><Relationship Id="rId30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F2AE63-C1E5-704C-9056-02A05DAB687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76A75331-F385-1346-AAD4-3F5017245C4A}"/>
              </a:ext>
            </a:extLst>
          </p:cNvPr>
          <p:cNvSpPr>
            <a:spLocks/>
          </p:cNvSpPr>
          <p:nvPr userDrawn="1"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A22837A-E2B4-564F-9816-80ACF22F076B}"/>
              </a:ext>
            </a:extLst>
          </p:cNvPr>
          <p:cNvSpPr>
            <a:spLocks/>
          </p:cNvSpPr>
          <p:nvPr userDrawn="1"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6/7/22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9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1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"/>
          <p:cNvGrpSpPr/>
          <p:nvPr/>
        </p:nvGrpSpPr>
        <p:grpSpPr>
          <a:xfrm>
            <a:off x="-90791" y="-15881"/>
            <a:ext cx="12368516" cy="6919900"/>
            <a:chOff x="-68094" y="-11911"/>
            <a:chExt cx="9276387" cy="5189925"/>
          </a:xfrm>
        </p:grpSpPr>
        <p:pic>
          <p:nvPicPr>
            <p:cNvPr id="11" name="Google Shape;11;p4"/>
            <p:cNvPicPr preferRelativeResize="0"/>
            <p:nvPr/>
          </p:nvPicPr>
          <p:blipFill rotWithShape="1">
            <a:blip r:embed="rId29">
              <a:alphaModFix/>
            </a:blip>
            <a:srcRect l="-125" t="254" r="240" b="-253"/>
            <a:stretch/>
          </p:blipFill>
          <p:spPr>
            <a:xfrm>
              <a:off x="-64294" y="-11911"/>
              <a:ext cx="9272587" cy="518992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</p:pic>
        <p:sp>
          <p:nvSpPr>
            <p:cNvPr id="12" name="Google Shape;12;p4"/>
            <p:cNvSpPr/>
            <p:nvPr/>
          </p:nvSpPr>
          <p:spPr>
            <a:xfrm>
              <a:off x="-64294" y="-11911"/>
              <a:ext cx="9272586" cy="4212436"/>
            </a:xfrm>
            <a:prstGeom prst="rect">
              <a:avLst/>
            </a:prstGeom>
            <a:solidFill>
              <a:srgbClr val="0101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" name="Google Shape;13;p4"/>
            <p:cNvPicPr preferRelativeResize="0"/>
            <p:nvPr/>
          </p:nvPicPr>
          <p:blipFill rotWithShape="1">
            <a:blip r:embed="rId29">
              <a:alphaModFix/>
            </a:blip>
            <a:srcRect l="36129" t="6517" r="27061" b="21835"/>
            <a:stretch/>
          </p:blipFill>
          <p:spPr>
            <a:xfrm rot="-5400000">
              <a:off x="1574" y="3618719"/>
              <a:ext cx="1493426" cy="16251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</p:pic>
        <p:sp>
          <p:nvSpPr>
            <p:cNvPr id="14" name="Google Shape;14;p4"/>
            <p:cNvSpPr/>
            <p:nvPr/>
          </p:nvSpPr>
          <p:spPr>
            <a:xfrm>
              <a:off x="673611" y="3264793"/>
              <a:ext cx="1736900" cy="1177031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Google Shape;15;p4"/>
            <p:cNvSpPr/>
            <p:nvPr/>
          </p:nvSpPr>
          <p:spPr>
            <a:xfrm>
              <a:off x="6250043" y="3252091"/>
              <a:ext cx="2766138" cy="1297288"/>
            </a:xfrm>
            <a:prstGeom prst="roundRect">
              <a:avLst>
                <a:gd name="adj" fmla="val 16667"/>
              </a:avLst>
            </a:prstGeom>
            <a:solidFill>
              <a:srgbClr val="0001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Google Shape;16;p4"/>
            <p:cNvSpPr/>
            <p:nvPr/>
          </p:nvSpPr>
          <p:spPr>
            <a:xfrm>
              <a:off x="-68094" y="3686783"/>
              <a:ext cx="1663430" cy="1456717"/>
            </a:xfrm>
            <a:prstGeom prst="rect">
              <a:avLst/>
            </a:prstGeom>
            <a:solidFill>
              <a:srgbClr val="000111">
                <a:alpha val="3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141414" y="2667001"/>
            <a:ext cx="9905999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5750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" y="65873"/>
            <a:ext cx="828431" cy="9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1">
            <a:alphaModFix/>
          </a:blip>
          <a:srcRect l="14250" t="14718" r="11364"/>
          <a:stretch/>
        </p:blipFill>
        <p:spPr>
          <a:xfrm>
            <a:off x="11363570" y="50498"/>
            <a:ext cx="914153" cy="104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44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29/2020GL08932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0JA028205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156" y="3948630"/>
            <a:ext cx="5797548" cy="1887696"/>
          </a:xfrm>
        </p:spPr>
        <p:txBody>
          <a:bodyPr/>
          <a:lstStyle/>
          <a:p>
            <a:r>
              <a:rPr lang="en-US" sz="3200" b="1" dirty="0"/>
              <a:t>Update on PWOM and PLANET-ITTR</a:t>
            </a:r>
          </a:p>
          <a:p>
            <a:r>
              <a:rPr lang="en-US" b="1" dirty="0"/>
              <a:t>Alex </a:t>
            </a:r>
            <a:r>
              <a:rPr lang="en-US" b="1" dirty="0" err="1"/>
              <a:t>Glocer</a:t>
            </a:r>
            <a:endParaRPr lang="en-US" b="1" dirty="0"/>
          </a:p>
          <a:p>
            <a:r>
              <a:rPr lang="en-US" dirty="0"/>
              <a:t>Many collaborators (acknowledged in sections)</a:t>
            </a:r>
          </a:p>
        </p:txBody>
      </p:sp>
    </p:spTree>
    <p:extLst>
      <p:ext uri="{BB962C8B-B14F-4D97-AF65-F5344CB8AC3E}">
        <p14:creationId xmlns:p14="http://schemas.microsoft.com/office/powerpoint/2010/main" val="35959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ABA94383-6D76-2F48-9ABB-10A81BC12E16}"/>
              </a:ext>
            </a:extLst>
          </p:cNvPr>
          <p:cNvSpPr txBox="1"/>
          <p:nvPr/>
        </p:nvSpPr>
        <p:spPr>
          <a:xfrm>
            <a:off x="871366" y="2354145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Hybrid-PIC </a:t>
            </a:r>
          </a:p>
          <a:p>
            <a:pPr algn="ctr"/>
            <a:r>
              <a:rPr lang="en-US" b="1" dirty="0"/>
              <a:t>Region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427918-45AE-1D4A-8FFE-C90401B8F1D9}"/>
              </a:ext>
            </a:extLst>
          </p:cNvPr>
          <p:cNvSpPr txBox="1"/>
          <p:nvPr/>
        </p:nvSpPr>
        <p:spPr>
          <a:xfrm>
            <a:off x="3143451" y="2324469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Hybrid-PIC </a:t>
            </a:r>
          </a:p>
          <a:p>
            <a:pPr algn="ctr"/>
            <a:r>
              <a:rPr lang="en-US" b="1" dirty="0"/>
              <a:t>Region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7F6772-8CB6-C64C-B530-E4B20765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" y="297205"/>
            <a:ext cx="10393680" cy="646331"/>
          </a:xfrm>
        </p:spPr>
        <p:txBody>
          <a:bodyPr/>
          <a:lstStyle/>
          <a:p>
            <a:r>
              <a:rPr lang="en-US" dirty="0" err="1"/>
              <a:t>Regrid</a:t>
            </a:r>
            <a:r>
              <a:rPr lang="en-US" dirty="0"/>
              <a:t>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435D2-0E12-454E-A5DF-6EAB6978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7E544-5AE9-CA4C-B0A6-FEFD4E2F7F50}"/>
              </a:ext>
            </a:extLst>
          </p:cNvPr>
          <p:cNvSpPr txBox="1"/>
          <p:nvPr/>
        </p:nvSpPr>
        <p:spPr>
          <a:xfrm>
            <a:off x="99508" y="943536"/>
            <a:ext cx="389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5: </a:t>
            </a:r>
            <a:r>
              <a:rPr lang="en-US" dirty="0"/>
              <a:t>Interpolate to get </a:t>
            </a:r>
            <a:r>
              <a:rPr lang="en-US" dirty="0" err="1"/>
              <a:t>regridded</a:t>
            </a:r>
            <a:r>
              <a:rPr lang="en-US" dirty="0"/>
              <a:t> line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4A9DF1-AC96-9645-B3EA-86D4531D5B40}"/>
              </a:ext>
            </a:extLst>
          </p:cNvPr>
          <p:cNvSpPr/>
          <p:nvPr/>
        </p:nvSpPr>
        <p:spPr>
          <a:xfrm>
            <a:off x="739148" y="4537490"/>
            <a:ext cx="1455410" cy="1506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1667D9-35F2-7A42-9FD2-B455D509C28B}"/>
              </a:ext>
            </a:extLst>
          </p:cNvPr>
          <p:cNvSpPr/>
          <p:nvPr/>
        </p:nvSpPr>
        <p:spPr>
          <a:xfrm>
            <a:off x="739148" y="1589867"/>
            <a:ext cx="1455410" cy="27127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4D3AE7D-011E-F54D-8672-CD25411F8FAB}"/>
              </a:ext>
            </a:extLst>
          </p:cNvPr>
          <p:cNvSpPr/>
          <p:nvPr/>
        </p:nvSpPr>
        <p:spPr>
          <a:xfrm>
            <a:off x="892882" y="3915784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847A54-9D2D-EE4F-8837-131780A41ED9}"/>
              </a:ext>
            </a:extLst>
          </p:cNvPr>
          <p:cNvSpPr/>
          <p:nvPr/>
        </p:nvSpPr>
        <p:spPr>
          <a:xfrm>
            <a:off x="1045282" y="3379693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5720009-32A4-364B-BDA4-9E3037EDC823}"/>
              </a:ext>
            </a:extLst>
          </p:cNvPr>
          <p:cNvSpPr/>
          <p:nvPr/>
        </p:nvSpPr>
        <p:spPr>
          <a:xfrm>
            <a:off x="1028692" y="224273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E5D4B3-3986-BC43-808F-736933D2B7B2}"/>
              </a:ext>
            </a:extLst>
          </p:cNvPr>
          <p:cNvSpPr/>
          <p:nvPr/>
        </p:nvSpPr>
        <p:spPr>
          <a:xfrm>
            <a:off x="1350082" y="3017517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E8F95D-8080-2545-816D-B87F82B77F9C}"/>
              </a:ext>
            </a:extLst>
          </p:cNvPr>
          <p:cNvSpPr/>
          <p:nvPr/>
        </p:nvSpPr>
        <p:spPr>
          <a:xfrm>
            <a:off x="1672382" y="213854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3F7038-69BA-A340-B170-C057545E463C}"/>
              </a:ext>
            </a:extLst>
          </p:cNvPr>
          <p:cNvSpPr/>
          <p:nvPr/>
        </p:nvSpPr>
        <p:spPr>
          <a:xfrm>
            <a:off x="1980309" y="4077149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46331B-5D85-5845-B5C7-F57153B1B57D}"/>
              </a:ext>
            </a:extLst>
          </p:cNvPr>
          <p:cNvSpPr/>
          <p:nvPr/>
        </p:nvSpPr>
        <p:spPr>
          <a:xfrm>
            <a:off x="1732883" y="3542627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2D1731-BD39-FD42-86F0-429A03E69DA8}"/>
              </a:ext>
            </a:extLst>
          </p:cNvPr>
          <p:cNvSpPr/>
          <p:nvPr/>
        </p:nvSpPr>
        <p:spPr>
          <a:xfrm>
            <a:off x="1922935" y="2729057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7B968E0-63CC-244E-B39F-A67A2DA64E91}"/>
              </a:ext>
            </a:extLst>
          </p:cNvPr>
          <p:cNvSpPr/>
          <p:nvPr/>
        </p:nvSpPr>
        <p:spPr>
          <a:xfrm>
            <a:off x="1045282" y="4068184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2F67D-B8D9-5C4C-9CF4-5A3A45E5621F}"/>
              </a:ext>
            </a:extLst>
          </p:cNvPr>
          <p:cNvSpPr/>
          <p:nvPr/>
        </p:nvSpPr>
        <p:spPr>
          <a:xfrm>
            <a:off x="860608" y="179584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4AA8CC-253A-F54D-A8B0-BDA895A55212}"/>
              </a:ext>
            </a:extLst>
          </p:cNvPr>
          <p:cNvSpPr/>
          <p:nvPr/>
        </p:nvSpPr>
        <p:spPr>
          <a:xfrm>
            <a:off x="1435267" y="3813607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02133B4-545B-1F43-BE49-24D5ED5A2300}"/>
              </a:ext>
            </a:extLst>
          </p:cNvPr>
          <p:cNvSpPr/>
          <p:nvPr/>
        </p:nvSpPr>
        <p:spPr>
          <a:xfrm>
            <a:off x="1250359" y="1683796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BE1D878-2A61-B74E-A155-1400B67F92B9}"/>
              </a:ext>
            </a:extLst>
          </p:cNvPr>
          <p:cNvSpPr/>
          <p:nvPr/>
        </p:nvSpPr>
        <p:spPr>
          <a:xfrm>
            <a:off x="1660719" y="298817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9C892AA-57E6-9B42-90ED-05E5FE37D62F}"/>
              </a:ext>
            </a:extLst>
          </p:cNvPr>
          <p:cNvSpPr/>
          <p:nvPr/>
        </p:nvSpPr>
        <p:spPr>
          <a:xfrm>
            <a:off x="1922935" y="165420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690E6E-3347-D044-8EE5-10050376744D}"/>
              </a:ext>
            </a:extLst>
          </p:cNvPr>
          <p:cNvSpPr/>
          <p:nvPr/>
        </p:nvSpPr>
        <p:spPr>
          <a:xfrm>
            <a:off x="1424967" y="338126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E261F1E-0E0C-214B-94E0-FDDF3FA0F8F9}"/>
              </a:ext>
            </a:extLst>
          </p:cNvPr>
          <p:cNvSpPr/>
          <p:nvPr/>
        </p:nvSpPr>
        <p:spPr>
          <a:xfrm>
            <a:off x="860608" y="2865556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296D22-D434-A54E-B7D6-0FC76D7B34F0}"/>
              </a:ext>
            </a:extLst>
          </p:cNvPr>
          <p:cNvSpPr txBox="1"/>
          <p:nvPr/>
        </p:nvSpPr>
        <p:spPr>
          <a:xfrm>
            <a:off x="806885" y="4483038"/>
            <a:ext cx="13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Fluid Region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BC5355E-9A1C-1D44-8635-DB9C01296832}"/>
              </a:ext>
            </a:extLst>
          </p:cNvPr>
          <p:cNvCxnSpPr>
            <a:cxnSpLocks/>
          </p:cNvCxnSpPr>
          <p:nvPr/>
        </p:nvCxnSpPr>
        <p:spPr>
          <a:xfrm>
            <a:off x="1904110" y="4285571"/>
            <a:ext cx="0" cy="2434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BFF79B-706E-3F47-98BD-6147D3973D30}"/>
              </a:ext>
            </a:extLst>
          </p:cNvPr>
          <p:cNvCxnSpPr>
            <a:cxnSpLocks/>
          </p:cNvCxnSpPr>
          <p:nvPr/>
        </p:nvCxnSpPr>
        <p:spPr>
          <a:xfrm>
            <a:off x="986123" y="4302610"/>
            <a:ext cx="0" cy="2434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5F7B9F2-E4ED-624E-BD66-775289E86D69}"/>
              </a:ext>
            </a:extLst>
          </p:cNvPr>
          <p:cNvSpPr txBox="1"/>
          <p:nvPr/>
        </p:nvSpPr>
        <p:spPr>
          <a:xfrm>
            <a:off x="863561" y="5087250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Vars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(⍴</a:t>
            </a:r>
            <a:r>
              <a:rPr lang="en-US" baseline="-25000" dirty="0" err="1">
                <a:solidFill>
                  <a:schemeClr val="bg1"/>
                </a:solidFill>
              </a:rPr>
              <a:t>a</a:t>
            </a:r>
            <a:r>
              <a:rPr lang="en-US" dirty="0" err="1">
                <a:solidFill>
                  <a:schemeClr val="bg1"/>
                </a:solidFill>
              </a:rPr>
              <a:t>,u</a:t>
            </a:r>
            <a:r>
              <a:rPr lang="en-US" baseline="-25000" dirty="0" err="1">
                <a:solidFill>
                  <a:schemeClr val="bg1"/>
                </a:solidFill>
              </a:rPr>
              <a:t>a</a:t>
            </a:r>
            <a:r>
              <a:rPr lang="en-US" dirty="0" err="1">
                <a:solidFill>
                  <a:schemeClr val="bg1"/>
                </a:solidFill>
              </a:rPr>
              <a:t>,p</a:t>
            </a:r>
            <a:r>
              <a:rPr lang="en-US" baseline="-25000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4BD9B51-4202-0E4E-B728-BC0BD512E0C9}"/>
              </a:ext>
            </a:extLst>
          </p:cNvPr>
          <p:cNvSpPr txBox="1"/>
          <p:nvPr/>
        </p:nvSpPr>
        <p:spPr>
          <a:xfrm>
            <a:off x="1037681" y="6013884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Line 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C806826-79EF-4B46-B190-EA8C559F9CF4}"/>
              </a:ext>
            </a:extLst>
          </p:cNvPr>
          <p:cNvSpPr/>
          <p:nvPr/>
        </p:nvSpPr>
        <p:spPr>
          <a:xfrm>
            <a:off x="3011233" y="4507814"/>
            <a:ext cx="1455410" cy="15060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B5CFB4A-D245-AE42-BE70-30C4F928B948}"/>
              </a:ext>
            </a:extLst>
          </p:cNvPr>
          <p:cNvSpPr/>
          <p:nvPr/>
        </p:nvSpPr>
        <p:spPr>
          <a:xfrm>
            <a:off x="3011233" y="1560191"/>
            <a:ext cx="1455410" cy="27127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3883D7E-8739-7B44-9EFF-5C57C98071DD}"/>
              </a:ext>
            </a:extLst>
          </p:cNvPr>
          <p:cNvSpPr/>
          <p:nvPr/>
        </p:nvSpPr>
        <p:spPr>
          <a:xfrm>
            <a:off x="3164967" y="3886108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F8BFD8D-E3D2-B14A-91F8-6EF01027A5D5}"/>
              </a:ext>
            </a:extLst>
          </p:cNvPr>
          <p:cNvSpPr/>
          <p:nvPr/>
        </p:nvSpPr>
        <p:spPr>
          <a:xfrm>
            <a:off x="3317367" y="3350017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85CC79A-112A-4048-AA80-E4B09443C2AE}"/>
              </a:ext>
            </a:extLst>
          </p:cNvPr>
          <p:cNvSpPr/>
          <p:nvPr/>
        </p:nvSpPr>
        <p:spPr>
          <a:xfrm>
            <a:off x="3300777" y="221305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1798F-39AA-B343-9165-9050A89B5BB8}"/>
              </a:ext>
            </a:extLst>
          </p:cNvPr>
          <p:cNvSpPr/>
          <p:nvPr/>
        </p:nvSpPr>
        <p:spPr>
          <a:xfrm>
            <a:off x="3622167" y="2987841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93F9042-7027-4345-BD7A-D7FC0B8A2BCE}"/>
              </a:ext>
            </a:extLst>
          </p:cNvPr>
          <p:cNvSpPr/>
          <p:nvPr/>
        </p:nvSpPr>
        <p:spPr>
          <a:xfrm>
            <a:off x="3944467" y="210886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25E6B74-58E0-3642-94C4-DB8347B9045D}"/>
              </a:ext>
            </a:extLst>
          </p:cNvPr>
          <p:cNvSpPr/>
          <p:nvPr/>
        </p:nvSpPr>
        <p:spPr>
          <a:xfrm>
            <a:off x="4252394" y="4047473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A1BE5C-EDBF-0E44-8754-3BB3D837C6F7}"/>
              </a:ext>
            </a:extLst>
          </p:cNvPr>
          <p:cNvSpPr/>
          <p:nvPr/>
        </p:nvSpPr>
        <p:spPr>
          <a:xfrm>
            <a:off x="4004968" y="3512951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489654A-3EAD-0146-9D9B-A792BB35AEEE}"/>
              </a:ext>
            </a:extLst>
          </p:cNvPr>
          <p:cNvSpPr/>
          <p:nvPr/>
        </p:nvSpPr>
        <p:spPr>
          <a:xfrm>
            <a:off x="4195020" y="2699381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177915E-00F6-FC4E-A31A-564D0658FEC6}"/>
              </a:ext>
            </a:extLst>
          </p:cNvPr>
          <p:cNvSpPr/>
          <p:nvPr/>
        </p:nvSpPr>
        <p:spPr>
          <a:xfrm>
            <a:off x="3317367" y="4038508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BEA5AB1-5A7F-7243-82AA-D3EBFB8DDA99}"/>
              </a:ext>
            </a:extLst>
          </p:cNvPr>
          <p:cNvSpPr/>
          <p:nvPr/>
        </p:nvSpPr>
        <p:spPr>
          <a:xfrm>
            <a:off x="3132693" y="176616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F4CD1BC-2055-8649-BDA4-BDAF2CED9528}"/>
              </a:ext>
            </a:extLst>
          </p:cNvPr>
          <p:cNvSpPr/>
          <p:nvPr/>
        </p:nvSpPr>
        <p:spPr>
          <a:xfrm>
            <a:off x="3707352" y="3783931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6B7E5FA-0FFE-3C44-AEDE-52DE27F508D4}"/>
              </a:ext>
            </a:extLst>
          </p:cNvPr>
          <p:cNvSpPr/>
          <p:nvPr/>
        </p:nvSpPr>
        <p:spPr>
          <a:xfrm>
            <a:off x="3522444" y="1654120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C4CD46A-0245-B742-B73D-365B8D821C97}"/>
              </a:ext>
            </a:extLst>
          </p:cNvPr>
          <p:cNvSpPr/>
          <p:nvPr/>
        </p:nvSpPr>
        <p:spPr>
          <a:xfrm>
            <a:off x="3932804" y="295849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54B2E2-39B8-CE4E-94F3-FD75E6B7B9CE}"/>
              </a:ext>
            </a:extLst>
          </p:cNvPr>
          <p:cNvSpPr/>
          <p:nvPr/>
        </p:nvSpPr>
        <p:spPr>
          <a:xfrm>
            <a:off x="4195020" y="162452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5C70189-461F-084D-A68C-481216775B3A}"/>
              </a:ext>
            </a:extLst>
          </p:cNvPr>
          <p:cNvSpPr/>
          <p:nvPr/>
        </p:nvSpPr>
        <p:spPr>
          <a:xfrm>
            <a:off x="3697052" y="3351586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98F52CE-2190-EB41-A5F9-2CFAE5C7A20E}"/>
              </a:ext>
            </a:extLst>
          </p:cNvPr>
          <p:cNvSpPr/>
          <p:nvPr/>
        </p:nvSpPr>
        <p:spPr>
          <a:xfrm>
            <a:off x="3132693" y="2835880"/>
            <a:ext cx="161365" cy="1613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E71D30-B608-9745-B394-8F4705C6BFA5}"/>
              </a:ext>
            </a:extLst>
          </p:cNvPr>
          <p:cNvSpPr txBox="1"/>
          <p:nvPr/>
        </p:nvSpPr>
        <p:spPr>
          <a:xfrm>
            <a:off x="3078970" y="4453362"/>
            <a:ext cx="13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Fluid Region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55B1BC6-7F61-134C-A9B9-CF42C0E7A71D}"/>
              </a:ext>
            </a:extLst>
          </p:cNvPr>
          <p:cNvCxnSpPr>
            <a:cxnSpLocks/>
          </p:cNvCxnSpPr>
          <p:nvPr/>
        </p:nvCxnSpPr>
        <p:spPr>
          <a:xfrm>
            <a:off x="4176195" y="4255895"/>
            <a:ext cx="0" cy="243404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474426F-118C-1C47-BECF-DE9BED5597D5}"/>
              </a:ext>
            </a:extLst>
          </p:cNvPr>
          <p:cNvCxnSpPr>
            <a:cxnSpLocks/>
          </p:cNvCxnSpPr>
          <p:nvPr/>
        </p:nvCxnSpPr>
        <p:spPr>
          <a:xfrm>
            <a:off x="3258208" y="4272934"/>
            <a:ext cx="0" cy="243404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5D1E0AC-D0F0-444C-BA73-8D6404A94637}"/>
              </a:ext>
            </a:extLst>
          </p:cNvPr>
          <p:cNvSpPr txBox="1"/>
          <p:nvPr/>
        </p:nvSpPr>
        <p:spPr>
          <a:xfrm>
            <a:off x="3135646" y="5057574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Vars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(⍴</a:t>
            </a:r>
            <a:r>
              <a:rPr lang="en-US" baseline="-25000" dirty="0" err="1">
                <a:solidFill>
                  <a:schemeClr val="bg1"/>
                </a:solidFill>
              </a:rPr>
              <a:t>b</a:t>
            </a:r>
            <a:r>
              <a:rPr lang="en-US" dirty="0" err="1">
                <a:solidFill>
                  <a:schemeClr val="bg1"/>
                </a:solidFill>
              </a:rPr>
              <a:t>,u</a:t>
            </a:r>
            <a:r>
              <a:rPr lang="en-US" baseline="-25000" dirty="0" err="1">
                <a:solidFill>
                  <a:schemeClr val="bg1"/>
                </a:solidFill>
              </a:rPr>
              <a:t>b</a:t>
            </a:r>
            <a:r>
              <a:rPr lang="en-US" dirty="0" err="1">
                <a:solidFill>
                  <a:schemeClr val="bg1"/>
                </a:solidFill>
              </a:rPr>
              <a:t>,p</a:t>
            </a:r>
            <a:r>
              <a:rPr lang="en-US" baseline="-25000" dirty="0" err="1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0C6A2C5-E56F-9B42-9051-03A435754844}"/>
              </a:ext>
            </a:extLst>
          </p:cNvPr>
          <p:cNvSpPr txBox="1"/>
          <p:nvPr/>
        </p:nvSpPr>
        <p:spPr>
          <a:xfrm>
            <a:off x="3309766" y="5984208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Line b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1195C2-8A47-5542-88EC-AD8C6B1B9BD1}"/>
              </a:ext>
            </a:extLst>
          </p:cNvPr>
          <p:cNvSpPr txBox="1"/>
          <p:nvPr/>
        </p:nvSpPr>
        <p:spPr>
          <a:xfrm>
            <a:off x="5401443" y="2315954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Hybrid-PIC </a:t>
            </a:r>
          </a:p>
          <a:p>
            <a:pPr algn="ctr"/>
            <a:r>
              <a:rPr lang="en-US" b="1" dirty="0"/>
              <a:t>Region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1043BF8-1C03-D047-8B42-10A8143EAED2}"/>
              </a:ext>
            </a:extLst>
          </p:cNvPr>
          <p:cNvSpPr/>
          <p:nvPr/>
        </p:nvSpPr>
        <p:spPr>
          <a:xfrm>
            <a:off x="5269225" y="4499299"/>
            <a:ext cx="1455410" cy="150607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6627E5F-4EBC-4E42-B18C-4899C1BCF55B}"/>
              </a:ext>
            </a:extLst>
          </p:cNvPr>
          <p:cNvSpPr/>
          <p:nvPr/>
        </p:nvSpPr>
        <p:spPr>
          <a:xfrm>
            <a:off x="5269225" y="1551676"/>
            <a:ext cx="1455410" cy="27127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1EA2E03-AE36-584B-85DD-E059BDEBD290}"/>
              </a:ext>
            </a:extLst>
          </p:cNvPr>
          <p:cNvSpPr/>
          <p:nvPr/>
        </p:nvSpPr>
        <p:spPr>
          <a:xfrm>
            <a:off x="5422959" y="3877593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D47410E-78E6-0747-A64E-3FF532F44AE4}"/>
              </a:ext>
            </a:extLst>
          </p:cNvPr>
          <p:cNvSpPr/>
          <p:nvPr/>
        </p:nvSpPr>
        <p:spPr>
          <a:xfrm>
            <a:off x="5575359" y="3341502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1593E40-453E-2941-B4A6-03545FEAF859}"/>
              </a:ext>
            </a:extLst>
          </p:cNvPr>
          <p:cNvSpPr/>
          <p:nvPr/>
        </p:nvSpPr>
        <p:spPr>
          <a:xfrm>
            <a:off x="5558769" y="220454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515A6CD-A1DC-5D46-A89B-3937FCDF7AED}"/>
              </a:ext>
            </a:extLst>
          </p:cNvPr>
          <p:cNvSpPr/>
          <p:nvPr/>
        </p:nvSpPr>
        <p:spPr>
          <a:xfrm>
            <a:off x="5880159" y="2979326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EB85A45-66B9-544F-AD71-A0053255076E}"/>
              </a:ext>
            </a:extLst>
          </p:cNvPr>
          <p:cNvSpPr/>
          <p:nvPr/>
        </p:nvSpPr>
        <p:spPr>
          <a:xfrm>
            <a:off x="6202459" y="210035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65357A5-EDA9-084F-A25D-B15AF138F752}"/>
              </a:ext>
            </a:extLst>
          </p:cNvPr>
          <p:cNvSpPr/>
          <p:nvPr/>
        </p:nvSpPr>
        <p:spPr>
          <a:xfrm>
            <a:off x="6510386" y="4038958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8A3895A-CE79-5A4B-ADBD-FD8AC54E17F7}"/>
              </a:ext>
            </a:extLst>
          </p:cNvPr>
          <p:cNvSpPr/>
          <p:nvPr/>
        </p:nvSpPr>
        <p:spPr>
          <a:xfrm>
            <a:off x="6262960" y="3504436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337E0E4-D272-5C4B-BAA5-1A0051C2F8D4}"/>
              </a:ext>
            </a:extLst>
          </p:cNvPr>
          <p:cNvSpPr/>
          <p:nvPr/>
        </p:nvSpPr>
        <p:spPr>
          <a:xfrm>
            <a:off x="6453012" y="2690866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B66BB64-0672-7146-8BC9-8AF79CADDFBF}"/>
              </a:ext>
            </a:extLst>
          </p:cNvPr>
          <p:cNvSpPr/>
          <p:nvPr/>
        </p:nvSpPr>
        <p:spPr>
          <a:xfrm>
            <a:off x="5575359" y="4029993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3F6D69B-7825-384F-A1EB-E01021671AD4}"/>
              </a:ext>
            </a:extLst>
          </p:cNvPr>
          <p:cNvSpPr/>
          <p:nvPr/>
        </p:nvSpPr>
        <p:spPr>
          <a:xfrm>
            <a:off x="5390685" y="175765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F6CFA6C-025B-644D-AFF7-D0350AE15F40}"/>
              </a:ext>
            </a:extLst>
          </p:cNvPr>
          <p:cNvSpPr/>
          <p:nvPr/>
        </p:nvSpPr>
        <p:spPr>
          <a:xfrm>
            <a:off x="5965344" y="3775416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6453498-2273-2C4A-B841-4E9E2DFE3E07}"/>
              </a:ext>
            </a:extLst>
          </p:cNvPr>
          <p:cNvSpPr/>
          <p:nvPr/>
        </p:nvSpPr>
        <p:spPr>
          <a:xfrm>
            <a:off x="5780436" y="1645605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D4A715-792A-B649-9137-38F469919311}"/>
              </a:ext>
            </a:extLst>
          </p:cNvPr>
          <p:cNvSpPr/>
          <p:nvPr/>
        </p:nvSpPr>
        <p:spPr>
          <a:xfrm>
            <a:off x="6190796" y="294998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3C91DBF-7C43-FA48-A539-D6F014A7936A}"/>
              </a:ext>
            </a:extLst>
          </p:cNvPr>
          <p:cNvSpPr/>
          <p:nvPr/>
        </p:nvSpPr>
        <p:spPr>
          <a:xfrm>
            <a:off x="6453012" y="161601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049F1CE-3EAC-3E45-B626-1EA14DFDA632}"/>
              </a:ext>
            </a:extLst>
          </p:cNvPr>
          <p:cNvSpPr/>
          <p:nvPr/>
        </p:nvSpPr>
        <p:spPr>
          <a:xfrm>
            <a:off x="5955044" y="3343071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9B3C53-2A64-1C4D-BE51-ACEC354258C8}"/>
              </a:ext>
            </a:extLst>
          </p:cNvPr>
          <p:cNvSpPr/>
          <p:nvPr/>
        </p:nvSpPr>
        <p:spPr>
          <a:xfrm>
            <a:off x="5390685" y="2827365"/>
            <a:ext cx="161365" cy="1613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E03D209-48A4-834A-B6E8-7F72C71C10A3}"/>
              </a:ext>
            </a:extLst>
          </p:cNvPr>
          <p:cNvSpPr txBox="1"/>
          <p:nvPr/>
        </p:nvSpPr>
        <p:spPr>
          <a:xfrm>
            <a:off x="5336962" y="4444847"/>
            <a:ext cx="13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Fluid Region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2153B2A-7E6C-AB4B-92E8-843C52B02C1B}"/>
              </a:ext>
            </a:extLst>
          </p:cNvPr>
          <p:cNvCxnSpPr>
            <a:cxnSpLocks/>
          </p:cNvCxnSpPr>
          <p:nvPr/>
        </p:nvCxnSpPr>
        <p:spPr>
          <a:xfrm>
            <a:off x="6434187" y="4247380"/>
            <a:ext cx="0" cy="243404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DFBEC0C-2804-CF46-9641-CFDD16795956}"/>
              </a:ext>
            </a:extLst>
          </p:cNvPr>
          <p:cNvCxnSpPr>
            <a:cxnSpLocks/>
          </p:cNvCxnSpPr>
          <p:nvPr/>
        </p:nvCxnSpPr>
        <p:spPr>
          <a:xfrm>
            <a:off x="5516200" y="4264419"/>
            <a:ext cx="0" cy="243404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408A6FD-446B-1942-BB3A-191E20CCA342}"/>
              </a:ext>
            </a:extLst>
          </p:cNvPr>
          <p:cNvSpPr txBox="1"/>
          <p:nvPr/>
        </p:nvSpPr>
        <p:spPr>
          <a:xfrm>
            <a:off x="5393638" y="5049059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Vars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(⍴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r>
              <a:rPr lang="en-US" dirty="0" err="1">
                <a:solidFill>
                  <a:schemeClr val="bg1"/>
                </a:solidFill>
              </a:rPr>
              <a:t>,u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r>
              <a:rPr lang="en-US" dirty="0" err="1">
                <a:solidFill>
                  <a:schemeClr val="bg1"/>
                </a:solidFill>
              </a:rPr>
              <a:t>,p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C5AE5F4-F638-A645-92F3-9D7A1587865A}"/>
              </a:ext>
            </a:extLst>
          </p:cNvPr>
          <p:cNvSpPr txBox="1"/>
          <p:nvPr/>
        </p:nvSpPr>
        <p:spPr>
          <a:xfrm>
            <a:off x="5567758" y="597569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Line c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AFF61A8-01DE-1E41-AAAB-27A9485DFC47}"/>
              </a:ext>
            </a:extLst>
          </p:cNvPr>
          <p:cNvSpPr txBox="1"/>
          <p:nvPr/>
        </p:nvSpPr>
        <p:spPr>
          <a:xfrm>
            <a:off x="7623628" y="2315954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Hybrid-PIC </a:t>
            </a:r>
          </a:p>
          <a:p>
            <a:pPr algn="ctr"/>
            <a:r>
              <a:rPr lang="en-US" b="1" dirty="0"/>
              <a:t>Region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487A3AC-3697-9D46-BB99-7733653BCFED}"/>
              </a:ext>
            </a:extLst>
          </p:cNvPr>
          <p:cNvSpPr/>
          <p:nvPr/>
        </p:nvSpPr>
        <p:spPr>
          <a:xfrm>
            <a:off x="7491410" y="4499299"/>
            <a:ext cx="1455410" cy="15060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5F4DAE8-F902-C449-A4C0-917761A821DB}"/>
              </a:ext>
            </a:extLst>
          </p:cNvPr>
          <p:cNvSpPr/>
          <p:nvPr/>
        </p:nvSpPr>
        <p:spPr>
          <a:xfrm>
            <a:off x="7491410" y="1551676"/>
            <a:ext cx="1455410" cy="2712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C7C5C1AF-1AF0-6148-8CE6-3E45D33B6152}"/>
              </a:ext>
            </a:extLst>
          </p:cNvPr>
          <p:cNvCxnSpPr>
            <a:cxnSpLocks/>
          </p:cNvCxnSpPr>
          <p:nvPr/>
        </p:nvCxnSpPr>
        <p:spPr>
          <a:xfrm>
            <a:off x="8656372" y="4247380"/>
            <a:ext cx="0" cy="243404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3586B2E3-D198-FA4E-B2A6-8BECCE334EFC}"/>
              </a:ext>
            </a:extLst>
          </p:cNvPr>
          <p:cNvCxnSpPr>
            <a:cxnSpLocks/>
          </p:cNvCxnSpPr>
          <p:nvPr/>
        </p:nvCxnSpPr>
        <p:spPr>
          <a:xfrm>
            <a:off x="7738385" y="4264419"/>
            <a:ext cx="0" cy="243404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D3BBF0-8E36-0E44-B784-E2771F99FD04}"/>
              </a:ext>
            </a:extLst>
          </p:cNvPr>
          <p:cNvGrpSpPr/>
          <p:nvPr/>
        </p:nvGrpSpPr>
        <p:grpSpPr>
          <a:xfrm>
            <a:off x="7559147" y="4444847"/>
            <a:ext cx="1356269" cy="1449550"/>
            <a:chOff x="7559147" y="4444847"/>
            <a:chExt cx="1356269" cy="1449550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D47BF89-FEDD-5041-B813-35406977DF95}"/>
                </a:ext>
              </a:extLst>
            </p:cNvPr>
            <p:cNvSpPr txBox="1"/>
            <p:nvPr/>
          </p:nvSpPr>
          <p:spPr>
            <a:xfrm>
              <a:off x="7559147" y="4444847"/>
              <a:ext cx="1356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Fluid Region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766BF38-9593-5846-92BF-66EE72B18621}"/>
                </a:ext>
              </a:extLst>
            </p:cNvPr>
            <p:cNvSpPr txBox="1"/>
            <p:nvPr/>
          </p:nvSpPr>
          <p:spPr>
            <a:xfrm>
              <a:off x="7615668" y="4694068"/>
              <a:ext cx="11110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State Vars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⍴</a:t>
              </a:r>
              <a:r>
                <a:rPr lang="en-US" baseline="-25000" dirty="0">
                  <a:solidFill>
                    <a:schemeClr val="bg1"/>
                  </a:solidFill>
                </a:rPr>
                <a:t>r</a:t>
              </a:r>
              <a:r>
                <a:rPr lang="en-US" dirty="0">
                  <a:solidFill>
                    <a:schemeClr val="bg1"/>
                  </a:solidFill>
                </a:rPr>
                <a:t>=∑</a:t>
              </a:r>
              <a:r>
                <a:rPr lang="en-US" dirty="0" err="1">
                  <a:solidFill>
                    <a:schemeClr val="bg1"/>
                  </a:solidFill>
                </a:rPr>
                <a:t>w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r>
                <a:rPr lang="en-US" dirty="0" err="1">
                  <a:solidFill>
                    <a:schemeClr val="bg1"/>
                  </a:solidFill>
                </a:rPr>
                <a:t>⍴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endParaRPr lang="en-US" baseline="-25000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u</a:t>
              </a:r>
              <a:r>
                <a:rPr lang="en-US" baseline="-25000" dirty="0" err="1">
                  <a:solidFill>
                    <a:schemeClr val="bg1"/>
                  </a:solidFill>
                </a:rPr>
                <a:t>r</a:t>
              </a:r>
              <a:r>
                <a:rPr lang="en-US" dirty="0">
                  <a:solidFill>
                    <a:schemeClr val="bg1"/>
                  </a:solidFill>
                </a:rPr>
                <a:t>=∑</a:t>
              </a:r>
              <a:r>
                <a:rPr lang="en-US" dirty="0" err="1">
                  <a:solidFill>
                    <a:schemeClr val="bg1"/>
                  </a:solidFill>
                </a:rPr>
                <a:t>w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r>
                <a:rPr lang="en-US" dirty="0" err="1">
                  <a:solidFill>
                    <a:schemeClr val="bg1"/>
                  </a:solidFill>
                </a:rPr>
                <a:t>u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endParaRPr lang="en-US" baseline="-25000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</a:t>
              </a:r>
              <a:r>
                <a:rPr lang="en-US" baseline="-25000" dirty="0">
                  <a:solidFill>
                    <a:schemeClr val="bg1"/>
                  </a:solidFill>
                </a:rPr>
                <a:t>c</a:t>
              </a:r>
              <a:r>
                <a:rPr lang="en-US" dirty="0">
                  <a:solidFill>
                    <a:schemeClr val="bg1"/>
                  </a:solidFill>
                </a:rPr>
                <a:t>= ∑</a:t>
              </a:r>
              <a:r>
                <a:rPr lang="en-US" dirty="0" err="1">
                  <a:solidFill>
                    <a:schemeClr val="bg1"/>
                  </a:solidFill>
                </a:rPr>
                <a:t>w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r>
                <a:rPr lang="en-US" dirty="0" err="1">
                  <a:solidFill>
                    <a:schemeClr val="bg1"/>
                  </a:solidFill>
                </a:rPr>
                <a:t>p</a:t>
              </a:r>
              <a:r>
                <a:rPr lang="en-US" baseline="-25000" dirty="0" err="1">
                  <a:solidFill>
                    <a:schemeClr val="bg1"/>
                  </a:solidFill>
                </a:rPr>
                <a:t>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A24A2349-62BE-E64D-90FB-4489D26C9F5D}"/>
              </a:ext>
            </a:extLst>
          </p:cNvPr>
          <p:cNvSpPr txBox="1"/>
          <p:nvPr/>
        </p:nvSpPr>
        <p:spPr>
          <a:xfrm>
            <a:off x="7585547" y="5975693"/>
            <a:ext cx="13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Regrid</a:t>
            </a:r>
            <a:r>
              <a:rPr lang="en-US" sz="2000" b="1" dirty="0"/>
              <a:t> Line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C1E0AAD-FB2C-E64D-97F5-828EA51B3FB1}"/>
              </a:ext>
            </a:extLst>
          </p:cNvPr>
          <p:cNvSpPr txBox="1"/>
          <p:nvPr/>
        </p:nvSpPr>
        <p:spPr>
          <a:xfrm>
            <a:off x="82204" y="3919135"/>
            <a:ext cx="621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W</a:t>
            </a:r>
            <a:r>
              <a:rPr lang="en-US" sz="2000" b="1" baseline="-25000" dirty="0" err="1"/>
              <a:t>a</a:t>
            </a:r>
            <a:r>
              <a:rPr lang="en-US" sz="2000" b="1" dirty="0"/>
              <a:t>*</a:t>
            </a:r>
            <a:endParaRPr lang="en-US" sz="2000" b="1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E639423-E468-624C-9269-AFDEFC38211A}"/>
              </a:ext>
            </a:extLst>
          </p:cNvPr>
          <p:cNvSpPr txBox="1"/>
          <p:nvPr/>
        </p:nvSpPr>
        <p:spPr>
          <a:xfrm>
            <a:off x="2265850" y="3919135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 W</a:t>
            </a:r>
            <a:r>
              <a:rPr lang="en-US" sz="2000" b="1" baseline="-25000" dirty="0"/>
              <a:t>b</a:t>
            </a:r>
            <a:r>
              <a:rPr lang="en-US" sz="2000" b="1" dirty="0"/>
              <a:t>*</a:t>
            </a:r>
            <a:endParaRPr lang="en-US" sz="2000" b="1" baseline="-250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566F2F7-CBFC-6F48-8044-06AD56FEB280}"/>
              </a:ext>
            </a:extLst>
          </p:cNvPr>
          <p:cNvSpPr txBox="1"/>
          <p:nvPr/>
        </p:nvSpPr>
        <p:spPr>
          <a:xfrm>
            <a:off x="4504848" y="3919135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 W</a:t>
            </a:r>
            <a:r>
              <a:rPr lang="en-US" sz="2000" b="1" baseline="-25000" dirty="0"/>
              <a:t>b</a:t>
            </a:r>
            <a:r>
              <a:rPr lang="en-US" sz="2000" b="1" dirty="0"/>
              <a:t>*</a:t>
            </a:r>
            <a:endParaRPr lang="en-US" sz="2000" b="1" baseline="-25000" dirty="0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AF06170-51EF-514E-9F26-37985BC32F22}"/>
              </a:ext>
            </a:extLst>
          </p:cNvPr>
          <p:cNvGrpSpPr/>
          <p:nvPr/>
        </p:nvGrpSpPr>
        <p:grpSpPr>
          <a:xfrm>
            <a:off x="6950558" y="861086"/>
            <a:ext cx="2737223" cy="3376910"/>
            <a:chOff x="6950558" y="861086"/>
            <a:chExt cx="2737223" cy="337691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32A22C0-9F2B-F44A-ADF1-3C93094449BE}"/>
                </a:ext>
              </a:extLst>
            </p:cNvPr>
            <p:cNvSpPr/>
            <p:nvPr/>
          </p:nvSpPr>
          <p:spPr>
            <a:xfrm>
              <a:off x="8187529" y="3775416"/>
              <a:ext cx="161365" cy="16136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A614637E-7830-FC42-AD0A-54B0B5EDBD4A}"/>
                </a:ext>
              </a:extLst>
            </p:cNvPr>
            <p:cNvGrpSpPr/>
            <p:nvPr/>
          </p:nvGrpSpPr>
          <p:grpSpPr>
            <a:xfrm>
              <a:off x="6950558" y="861086"/>
              <a:ext cx="2737223" cy="3376910"/>
              <a:chOff x="6950558" y="861086"/>
              <a:chExt cx="2737223" cy="3376910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E223E067-D795-294E-BFD5-2EFAA4DFCF95}"/>
                  </a:ext>
                </a:extLst>
              </p:cNvPr>
              <p:cNvGrpSpPr/>
              <p:nvPr/>
            </p:nvGrpSpPr>
            <p:grpSpPr>
              <a:xfrm>
                <a:off x="7526129" y="1603113"/>
                <a:ext cx="1367807" cy="2634883"/>
                <a:chOff x="7526129" y="1603113"/>
                <a:chExt cx="1367807" cy="2634883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963B12C3-0980-5040-A826-B15D3D81B3A8}"/>
                    </a:ext>
                  </a:extLst>
                </p:cNvPr>
                <p:cNvSpPr/>
                <p:nvPr/>
              </p:nvSpPr>
              <p:spPr>
                <a:xfrm>
                  <a:off x="7645144" y="3877593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0933C46E-9EDB-054A-BCA1-4BAE44E9BCA0}"/>
                    </a:ext>
                  </a:extLst>
                </p:cNvPr>
                <p:cNvSpPr/>
                <p:nvPr/>
              </p:nvSpPr>
              <p:spPr>
                <a:xfrm>
                  <a:off x="7797544" y="3341502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72ED51E8-08B4-1C4F-B1B9-C033F1F9B8A2}"/>
                    </a:ext>
                  </a:extLst>
                </p:cNvPr>
                <p:cNvSpPr/>
                <p:nvPr/>
              </p:nvSpPr>
              <p:spPr>
                <a:xfrm>
                  <a:off x="7780954" y="220454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74BDE568-952A-9D46-BC7A-DADECCB940C7}"/>
                    </a:ext>
                  </a:extLst>
                </p:cNvPr>
                <p:cNvSpPr/>
                <p:nvPr/>
              </p:nvSpPr>
              <p:spPr>
                <a:xfrm>
                  <a:off x="8102344" y="2979326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4F287571-222F-F746-9098-790BB1D60D40}"/>
                    </a:ext>
                  </a:extLst>
                </p:cNvPr>
                <p:cNvSpPr/>
                <p:nvPr/>
              </p:nvSpPr>
              <p:spPr>
                <a:xfrm>
                  <a:off x="8424644" y="210035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ACA57D51-81E0-324C-AEB9-4C4B4B7BE595}"/>
                    </a:ext>
                  </a:extLst>
                </p:cNvPr>
                <p:cNvSpPr/>
                <p:nvPr/>
              </p:nvSpPr>
              <p:spPr>
                <a:xfrm>
                  <a:off x="8732571" y="4038958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A9E42F29-53CF-D74A-80D6-9A067F92A1B9}"/>
                    </a:ext>
                  </a:extLst>
                </p:cNvPr>
                <p:cNvSpPr/>
                <p:nvPr/>
              </p:nvSpPr>
              <p:spPr>
                <a:xfrm>
                  <a:off x="8485145" y="3504436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455FECE5-FB8F-094C-886A-EEBE4112EC2C}"/>
                    </a:ext>
                  </a:extLst>
                </p:cNvPr>
                <p:cNvSpPr/>
                <p:nvPr/>
              </p:nvSpPr>
              <p:spPr>
                <a:xfrm>
                  <a:off x="8675197" y="2690866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F72C1C69-999A-BF41-BB87-9B08640EEF7C}"/>
                    </a:ext>
                  </a:extLst>
                </p:cNvPr>
                <p:cNvSpPr/>
                <p:nvPr/>
              </p:nvSpPr>
              <p:spPr>
                <a:xfrm>
                  <a:off x="7797544" y="4029993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84DFD856-FD05-4A4F-A9EC-4C35A2CE84D5}"/>
                    </a:ext>
                  </a:extLst>
                </p:cNvPr>
                <p:cNvSpPr/>
                <p:nvPr/>
              </p:nvSpPr>
              <p:spPr>
                <a:xfrm>
                  <a:off x="7612870" y="175765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095C784-DC4F-F145-87A8-A7EFEA2C59A1}"/>
                    </a:ext>
                  </a:extLst>
                </p:cNvPr>
                <p:cNvSpPr/>
                <p:nvPr/>
              </p:nvSpPr>
              <p:spPr>
                <a:xfrm>
                  <a:off x="8002621" y="1645605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90735680-7778-5743-8DFC-27C174417BFD}"/>
                    </a:ext>
                  </a:extLst>
                </p:cNvPr>
                <p:cNvSpPr/>
                <p:nvPr/>
              </p:nvSpPr>
              <p:spPr>
                <a:xfrm>
                  <a:off x="8412981" y="294998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89EA9F30-6144-384F-8E21-904BC042534A}"/>
                    </a:ext>
                  </a:extLst>
                </p:cNvPr>
                <p:cNvSpPr/>
                <p:nvPr/>
              </p:nvSpPr>
              <p:spPr>
                <a:xfrm>
                  <a:off x="8675197" y="161601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F12BDBB1-C988-234A-8AD7-976EDE342A6D}"/>
                    </a:ext>
                  </a:extLst>
                </p:cNvPr>
                <p:cNvSpPr/>
                <p:nvPr/>
              </p:nvSpPr>
              <p:spPr>
                <a:xfrm>
                  <a:off x="8177229" y="3343071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9C7FE044-BED5-0F41-8FD2-EB5C9A0F3E6F}"/>
                    </a:ext>
                  </a:extLst>
                </p:cNvPr>
                <p:cNvSpPr/>
                <p:nvPr/>
              </p:nvSpPr>
              <p:spPr>
                <a:xfrm>
                  <a:off x="7612870" y="2827365"/>
                  <a:ext cx="161365" cy="16136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3BBD623-AB7C-A54E-B8A6-E2FE70F40B7D}"/>
                    </a:ext>
                  </a:extLst>
                </p:cNvPr>
                <p:cNvSpPr/>
                <p:nvPr/>
              </p:nvSpPr>
              <p:spPr>
                <a:xfrm rot="10800000">
                  <a:off x="8685732" y="1973827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CC209FB3-4109-0541-B69F-887674494821}"/>
                    </a:ext>
                  </a:extLst>
                </p:cNvPr>
                <p:cNvSpPr/>
                <p:nvPr/>
              </p:nvSpPr>
              <p:spPr>
                <a:xfrm rot="10800000">
                  <a:off x="8670111" y="2199297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5E8BC743-9834-4C48-ACD6-D7A166A5C331}"/>
                    </a:ext>
                  </a:extLst>
                </p:cNvPr>
                <p:cNvSpPr/>
                <p:nvPr/>
              </p:nvSpPr>
              <p:spPr>
                <a:xfrm rot="10800000">
                  <a:off x="8702716" y="3304294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A958A7E-A09D-A347-9123-14900FA51749}"/>
                    </a:ext>
                  </a:extLst>
                </p:cNvPr>
                <p:cNvSpPr/>
                <p:nvPr/>
              </p:nvSpPr>
              <p:spPr>
                <a:xfrm rot="10800000">
                  <a:off x="8412981" y="3228827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BFEF6176-2F22-E24E-972D-5656F3368417}"/>
                    </a:ext>
                  </a:extLst>
                </p:cNvPr>
                <p:cNvSpPr/>
                <p:nvPr/>
              </p:nvSpPr>
              <p:spPr>
                <a:xfrm rot="10800000">
                  <a:off x="7920690" y="3537138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9C358D47-B6D2-8642-B094-99FDA64E854F}"/>
                    </a:ext>
                  </a:extLst>
                </p:cNvPr>
                <p:cNvSpPr/>
                <p:nvPr/>
              </p:nvSpPr>
              <p:spPr>
                <a:xfrm rot="10800000">
                  <a:off x="7784599" y="1631700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4A69867-0A1D-1345-A60F-044B1254B10B}"/>
                    </a:ext>
                  </a:extLst>
                </p:cNvPr>
                <p:cNvSpPr/>
                <p:nvPr/>
              </p:nvSpPr>
              <p:spPr>
                <a:xfrm rot="10800000">
                  <a:off x="7859894" y="1973493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BB4B5665-8A12-BD4B-AEAB-E51AE26AACE6}"/>
                    </a:ext>
                  </a:extLst>
                </p:cNvPr>
                <p:cNvSpPr/>
                <p:nvPr/>
              </p:nvSpPr>
              <p:spPr>
                <a:xfrm rot="10800000">
                  <a:off x="7627273" y="3149206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7605DFC7-022C-BC4B-8003-9EB753EDB6A3}"/>
                    </a:ext>
                  </a:extLst>
                </p:cNvPr>
                <p:cNvSpPr/>
                <p:nvPr/>
              </p:nvSpPr>
              <p:spPr>
                <a:xfrm rot="10800000">
                  <a:off x="8404515" y="1607722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3E547BC7-9351-464B-86A0-388E66181D23}"/>
                    </a:ext>
                  </a:extLst>
                </p:cNvPr>
                <p:cNvSpPr/>
                <p:nvPr/>
              </p:nvSpPr>
              <p:spPr>
                <a:xfrm rot="10800000">
                  <a:off x="8732464" y="3879838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A4D1F716-D2A5-7B44-98D8-B5803170FAFA}"/>
                    </a:ext>
                  </a:extLst>
                </p:cNvPr>
                <p:cNvSpPr/>
                <p:nvPr/>
              </p:nvSpPr>
              <p:spPr>
                <a:xfrm rot="10800000">
                  <a:off x="8157805" y="1862073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8BC235A1-E695-1D4B-BA97-E87539DA5B0B}"/>
                    </a:ext>
                  </a:extLst>
                </p:cNvPr>
                <p:cNvSpPr/>
                <p:nvPr/>
              </p:nvSpPr>
              <p:spPr>
                <a:xfrm rot="10800000">
                  <a:off x="8342713" y="3991884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51860177-C546-8F48-921C-4B87E19B7052}"/>
                    </a:ext>
                  </a:extLst>
                </p:cNvPr>
                <p:cNvSpPr/>
                <p:nvPr/>
              </p:nvSpPr>
              <p:spPr>
                <a:xfrm rot="10800000">
                  <a:off x="7577020" y="2580499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FEF676AB-A825-204F-96AE-E6486A273E41}"/>
                    </a:ext>
                  </a:extLst>
                </p:cNvPr>
                <p:cNvSpPr/>
                <p:nvPr/>
              </p:nvSpPr>
              <p:spPr>
                <a:xfrm rot="10800000">
                  <a:off x="7908764" y="3830519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C54D5451-B0CF-7F40-B87B-8A76A7A9388D}"/>
                    </a:ext>
                  </a:extLst>
                </p:cNvPr>
                <p:cNvSpPr/>
                <p:nvPr/>
              </p:nvSpPr>
              <p:spPr>
                <a:xfrm rot="10800000">
                  <a:off x="8711796" y="2938525"/>
                  <a:ext cx="161365" cy="16136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7F99AB1F-017F-5743-B8F7-C0F6AFE06C08}"/>
                    </a:ext>
                  </a:extLst>
                </p:cNvPr>
                <p:cNvSpPr/>
                <p:nvPr/>
              </p:nvSpPr>
              <p:spPr>
                <a:xfrm>
                  <a:off x="8049645" y="4076631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E5FA4A67-BA59-D64F-A69C-F3118B311999}"/>
                    </a:ext>
                  </a:extLst>
                </p:cNvPr>
                <p:cNvSpPr/>
                <p:nvPr/>
              </p:nvSpPr>
              <p:spPr>
                <a:xfrm>
                  <a:off x="8001372" y="3335556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3EDEB1F5-BD81-AB42-ACAD-3191AE10288F}"/>
                    </a:ext>
                  </a:extLst>
                </p:cNvPr>
                <p:cNvSpPr/>
                <p:nvPr/>
              </p:nvSpPr>
              <p:spPr>
                <a:xfrm>
                  <a:off x="7561983" y="2104694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5D636980-8963-8A4F-91B6-D83830C17827}"/>
                    </a:ext>
                  </a:extLst>
                </p:cNvPr>
                <p:cNvSpPr/>
                <p:nvPr/>
              </p:nvSpPr>
              <p:spPr>
                <a:xfrm>
                  <a:off x="7977044" y="3122858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A5C1355F-DB59-5146-A640-61BC5B21AD6C}"/>
                    </a:ext>
                  </a:extLst>
                </p:cNvPr>
                <p:cNvSpPr/>
                <p:nvPr/>
              </p:nvSpPr>
              <p:spPr>
                <a:xfrm>
                  <a:off x="8096546" y="2127337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CD702C29-D957-A943-A050-A4FB714C34BE}"/>
                    </a:ext>
                  </a:extLst>
                </p:cNvPr>
                <p:cNvSpPr/>
                <p:nvPr/>
              </p:nvSpPr>
              <p:spPr>
                <a:xfrm>
                  <a:off x="8696358" y="3580868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741F7B03-78F6-7649-8878-9698C6D7850E}"/>
                    </a:ext>
                  </a:extLst>
                </p:cNvPr>
                <p:cNvSpPr/>
                <p:nvPr/>
              </p:nvSpPr>
              <p:spPr>
                <a:xfrm>
                  <a:off x="8449964" y="3735746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D711F6DB-F3BB-E444-AEB5-AF9F2B80D97F}"/>
                    </a:ext>
                  </a:extLst>
                </p:cNvPr>
                <p:cNvSpPr/>
                <p:nvPr/>
              </p:nvSpPr>
              <p:spPr>
                <a:xfrm>
                  <a:off x="8726678" y="2502275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BDE4C3FC-4A52-E140-ABF2-85DBBC70E11A}"/>
                    </a:ext>
                  </a:extLst>
                </p:cNvPr>
                <p:cNvSpPr/>
                <p:nvPr/>
              </p:nvSpPr>
              <p:spPr>
                <a:xfrm>
                  <a:off x="7738385" y="3638637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F418D1C2-A653-234C-AE8B-FF9CB391C4A6}"/>
                    </a:ext>
                  </a:extLst>
                </p:cNvPr>
                <p:cNvSpPr/>
                <p:nvPr/>
              </p:nvSpPr>
              <p:spPr>
                <a:xfrm>
                  <a:off x="7526129" y="1603113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A9697A28-87D4-F148-AAF5-BC004B166B11}"/>
                    </a:ext>
                  </a:extLst>
                </p:cNvPr>
                <p:cNvSpPr/>
                <p:nvPr/>
              </p:nvSpPr>
              <p:spPr>
                <a:xfrm>
                  <a:off x="8126738" y="3599032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4CF5A511-594A-C147-AEA1-3BED75B8CBC2}"/>
                    </a:ext>
                  </a:extLst>
                </p:cNvPr>
                <p:cNvSpPr/>
                <p:nvPr/>
              </p:nvSpPr>
              <p:spPr>
                <a:xfrm>
                  <a:off x="8193104" y="1628687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C43A030F-A4C7-AB48-8305-39765E7DEF60}"/>
                    </a:ext>
                  </a:extLst>
                </p:cNvPr>
                <p:cNvSpPr/>
                <p:nvPr/>
              </p:nvSpPr>
              <p:spPr>
                <a:xfrm>
                  <a:off x="8601387" y="3108769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4FF789CB-267F-924B-9D3C-CA7AE271DF3B}"/>
                    </a:ext>
                  </a:extLst>
                </p:cNvPr>
                <p:cNvSpPr/>
                <p:nvPr/>
              </p:nvSpPr>
              <p:spPr>
                <a:xfrm>
                  <a:off x="8517928" y="1785175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C3D7F04A-0C32-5E49-BA78-A519F8BB9097}"/>
                    </a:ext>
                  </a:extLst>
                </p:cNvPr>
                <p:cNvSpPr/>
                <p:nvPr/>
              </p:nvSpPr>
              <p:spPr>
                <a:xfrm>
                  <a:off x="7557780" y="3531060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1472DDFC-57A3-3A42-BB36-E12BAA4EE25D}"/>
                    </a:ext>
                  </a:extLst>
                </p:cNvPr>
                <p:cNvSpPr/>
                <p:nvPr/>
              </p:nvSpPr>
              <p:spPr>
                <a:xfrm>
                  <a:off x="7747163" y="2984764"/>
                  <a:ext cx="161365" cy="16136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81B0BF7-2C06-2A40-816E-29D584D8725A}"/>
                  </a:ext>
                </a:extLst>
              </p:cNvPr>
              <p:cNvSpPr txBox="1"/>
              <p:nvPr/>
            </p:nvSpPr>
            <p:spPr>
              <a:xfrm>
                <a:off x="6950558" y="861086"/>
                <a:ext cx="273722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All particle lists are combined with </a:t>
                </a:r>
              </a:p>
              <a:p>
                <a:pPr algn="ctr"/>
                <a:r>
                  <a:rPr lang="en-US" sz="1400" dirty="0"/>
                  <a:t>statistical weights adjusted by </a:t>
                </a:r>
              </a:p>
              <a:p>
                <a:pPr algn="ctr"/>
                <a:r>
                  <a:rPr lang="en-US" sz="1400" dirty="0"/>
                  <a:t>interpolation weights</a:t>
                </a:r>
              </a:p>
            </p:txBody>
          </p:sp>
        </p:grp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5DD4E3C7-9D1A-C944-A059-E85FF9887393}"/>
              </a:ext>
            </a:extLst>
          </p:cNvPr>
          <p:cNvSpPr txBox="1"/>
          <p:nvPr/>
        </p:nvSpPr>
        <p:spPr>
          <a:xfrm>
            <a:off x="6948586" y="388950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=</a:t>
            </a:r>
            <a:endParaRPr lang="en-US" sz="2000" b="1" baseline="-25000" dirty="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BA0F58A-EBF9-434A-B77C-BA5A72B72FC8}"/>
              </a:ext>
            </a:extLst>
          </p:cNvPr>
          <p:cNvGrpSpPr/>
          <p:nvPr/>
        </p:nvGrpSpPr>
        <p:grpSpPr>
          <a:xfrm>
            <a:off x="8873161" y="1551676"/>
            <a:ext cx="2770193" cy="4837596"/>
            <a:chOff x="8873161" y="1551676"/>
            <a:chExt cx="2770193" cy="4837596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098E5F4-9979-4448-B9CE-0FB766C50F87}"/>
                </a:ext>
              </a:extLst>
            </p:cNvPr>
            <p:cNvSpPr txBox="1"/>
            <p:nvPr/>
          </p:nvSpPr>
          <p:spPr>
            <a:xfrm>
              <a:off x="10071908" y="2315954"/>
              <a:ext cx="1253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Hybrid-PIC </a:t>
              </a:r>
            </a:p>
            <a:p>
              <a:pPr algn="ctr"/>
              <a:r>
                <a:rPr lang="en-US" b="1" dirty="0"/>
                <a:t>Region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74C5F59-AE2C-AB42-9CE3-7C8CA29F6193}"/>
                </a:ext>
              </a:extLst>
            </p:cNvPr>
            <p:cNvSpPr/>
            <p:nvPr/>
          </p:nvSpPr>
          <p:spPr>
            <a:xfrm>
              <a:off x="9939690" y="4499299"/>
              <a:ext cx="1455410" cy="15060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6B0AF4E-FF87-0341-B519-71E06012D30F}"/>
                </a:ext>
              </a:extLst>
            </p:cNvPr>
            <p:cNvSpPr/>
            <p:nvPr/>
          </p:nvSpPr>
          <p:spPr>
            <a:xfrm>
              <a:off x="9939690" y="1551676"/>
              <a:ext cx="1455410" cy="2712743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75C7F700-1A83-0942-A50D-9DD60B549172}"/>
                </a:ext>
              </a:extLst>
            </p:cNvPr>
            <p:cNvSpPr/>
            <p:nvPr/>
          </p:nvSpPr>
          <p:spPr>
            <a:xfrm>
              <a:off x="10093424" y="3877593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C9B6189C-7C96-8540-9153-404CC2893D60}"/>
                </a:ext>
              </a:extLst>
            </p:cNvPr>
            <p:cNvSpPr/>
            <p:nvPr/>
          </p:nvSpPr>
          <p:spPr>
            <a:xfrm>
              <a:off x="10245824" y="3341502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1234A113-019E-064C-8E70-5BC0FA3FD89A}"/>
                </a:ext>
              </a:extLst>
            </p:cNvPr>
            <p:cNvSpPr/>
            <p:nvPr/>
          </p:nvSpPr>
          <p:spPr>
            <a:xfrm>
              <a:off x="10229234" y="220454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6E11242-88B1-2B40-9E68-6049FB0A4673}"/>
                </a:ext>
              </a:extLst>
            </p:cNvPr>
            <p:cNvSpPr/>
            <p:nvPr/>
          </p:nvSpPr>
          <p:spPr>
            <a:xfrm>
              <a:off x="10550624" y="2979326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5B3676FF-95CE-BB43-AB38-06351EB70609}"/>
                </a:ext>
              </a:extLst>
            </p:cNvPr>
            <p:cNvSpPr/>
            <p:nvPr/>
          </p:nvSpPr>
          <p:spPr>
            <a:xfrm>
              <a:off x="10872924" y="210035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C988C6B-785F-014B-9883-89AC003F4F57}"/>
                </a:ext>
              </a:extLst>
            </p:cNvPr>
            <p:cNvSpPr/>
            <p:nvPr/>
          </p:nvSpPr>
          <p:spPr>
            <a:xfrm>
              <a:off x="11180851" y="4038958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567B522-C622-9246-B79E-1F07C6F15E20}"/>
                </a:ext>
              </a:extLst>
            </p:cNvPr>
            <p:cNvSpPr/>
            <p:nvPr/>
          </p:nvSpPr>
          <p:spPr>
            <a:xfrm>
              <a:off x="10933425" y="3504436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75E9786C-8117-A04F-B7DD-3C91993DEB17}"/>
                </a:ext>
              </a:extLst>
            </p:cNvPr>
            <p:cNvSpPr/>
            <p:nvPr/>
          </p:nvSpPr>
          <p:spPr>
            <a:xfrm>
              <a:off x="11123477" y="2690866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E430DE2-2AB7-C347-A3C7-0D78DF851C0D}"/>
                </a:ext>
              </a:extLst>
            </p:cNvPr>
            <p:cNvSpPr/>
            <p:nvPr/>
          </p:nvSpPr>
          <p:spPr>
            <a:xfrm>
              <a:off x="10245824" y="4029993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AD4D323-54E1-7B4C-AC4B-C7B5618B6B89}"/>
                </a:ext>
              </a:extLst>
            </p:cNvPr>
            <p:cNvSpPr/>
            <p:nvPr/>
          </p:nvSpPr>
          <p:spPr>
            <a:xfrm>
              <a:off x="10061150" y="175765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45FE535-C0BE-864A-83FA-4DC207EC186E}"/>
                </a:ext>
              </a:extLst>
            </p:cNvPr>
            <p:cNvSpPr/>
            <p:nvPr/>
          </p:nvSpPr>
          <p:spPr>
            <a:xfrm>
              <a:off x="10635809" y="3775416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6431384-41B2-434D-909C-3C2665BC23B7}"/>
                </a:ext>
              </a:extLst>
            </p:cNvPr>
            <p:cNvSpPr/>
            <p:nvPr/>
          </p:nvSpPr>
          <p:spPr>
            <a:xfrm>
              <a:off x="10450901" y="1645605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57A4787-A256-2846-99D9-0D2524228901}"/>
                </a:ext>
              </a:extLst>
            </p:cNvPr>
            <p:cNvSpPr/>
            <p:nvPr/>
          </p:nvSpPr>
          <p:spPr>
            <a:xfrm>
              <a:off x="10861261" y="294998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0C73D9A-C465-AD4B-84DB-C4C81AF3F731}"/>
                </a:ext>
              </a:extLst>
            </p:cNvPr>
            <p:cNvSpPr/>
            <p:nvPr/>
          </p:nvSpPr>
          <p:spPr>
            <a:xfrm>
              <a:off x="11123477" y="161601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46144233-9504-7943-ABD7-BD354C1D3C71}"/>
                </a:ext>
              </a:extLst>
            </p:cNvPr>
            <p:cNvSpPr/>
            <p:nvPr/>
          </p:nvSpPr>
          <p:spPr>
            <a:xfrm>
              <a:off x="10625509" y="3343071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0DF252BD-31E1-5840-9477-3C47D6047430}"/>
                </a:ext>
              </a:extLst>
            </p:cNvPr>
            <p:cNvSpPr/>
            <p:nvPr/>
          </p:nvSpPr>
          <p:spPr>
            <a:xfrm>
              <a:off x="10061150" y="2827365"/>
              <a:ext cx="161365" cy="1613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28B2D423-5A2C-2346-A35B-5D9E7F30BFF3}"/>
                </a:ext>
              </a:extLst>
            </p:cNvPr>
            <p:cNvSpPr txBox="1"/>
            <p:nvPr/>
          </p:nvSpPr>
          <p:spPr>
            <a:xfrm>
              <a:off x="10007427" y="4444847"/>
              <a:ext cx="1356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Fluid Region</a:t>
              </a:r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97411E46-8B7E-8A4A-9CD3-6D65CF28CF5C}"/>
                </a:ext>
              </a:extLst>
            </p:cNvPr>
            <p:cNvCxnSpPr>
              <a:cxnSpLocks/>
            </p:cNvCxnSpPr>
            <p:nvPr/>
          </p:nvCxnSpPr>
          <p:spPr>
            <a:xfrm>
              <a:off x="11104652" y="4247380"/>
              <a:ext cx="0" cy="243404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61C8A345-69DD-CD47-A34C-45C1E754655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665" y="4264419"/>
              <a:ext cx="0" cy="243404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724722EB-3B2A-9E4A-8D21-E4B1DC666E1E}"/>
                </a:ext>
              </a:extLst>
            </p:cNvPr>
            <p:cNvSpPr txBox="1"/>
            <p:nvPr/>
          </p:nvSpPr>
          <p:spPr>
            <a:xfrm>
              <a:off x="10064103" y="5049059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State Vars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(⍴</a:t>
              </a:r>
              <a:r>
                <a:rPr lang="en-US" baseline="-25000" dirty="0" err="1">
                  <a:solidFill>
                    <a:schemeClr val="bg1"/>
                  </a:solidFill>
                </a:rPr>
                <a:t>r</a:t>
              </a:r>
              <a:r>
                <a:rPr lang="en-US" dirty="0" err="1">
                  <a:solidFill>
                    <a:schemeClr val="bg1"/>
                  </a:solidFill>
                </a:rPr>
                <a:t>,u</a:t>
              </a:r>
              <a:r>
                <a:rPr lang="en-US" baseline="-25000" dirty="0" err="1">
                  <a:solidFill>
                    <a:schemeClr val="bg1"/>
                  </a:solidFill>
                </a:rPr>
                <a:t>r</a:t>
              </a:r>
              <a:r>
                <a:rPr lang="en-US" dirty="0" err="1">
                  <a:solidFill>
                    <a:schemeClr val="bg1"/>
                  </a:solidFill>
                </a:rPr>
                <a:t>,p</a:t>
              </a:r>
              <a:r>
                <a:rPr lang="en-US" baseline="-25000" dirty="0" err="1">
                  <a:solidFill>
                    <a:schemeClr val="bg1"/>
                  </a:solidFill>
                </a:rPr>
                <a:t>r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84D9EEE-E780-1B46-9647-FA29A4FFD141}"/>
                </a:ext>
              </a:extLst>
            </p:cNvPr>
            <p:cNvSpPr txBox="1"/>
            <p:nvPr/>
          </p:nvSpPr>
          <p:spPr>
            <a:xfrm>
              <a:off x="9713595" y="5989162"/>
              <a:ext cx="1929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Final </a:t>
              </a:r>
              <a:r>
                <a:rPr lang="en-US" sz="2000" b="1" dirty="0" err="1"/>
                <a:t>Regrid</a:t>
              </a:r>
              <a:r>
                <a:rPr lang="en-US" sz="2000" b="1" dirty="0"/>
                <a:t> Line</a:t>
              </a:r>
            </a:p>
          </p:txBody>
        </p:sp>
        <p:sp>
          <p:nvSpPr>
            <p:cNvPr id="218" name="Right Arrow 217">
              <a:extLst>
                <a:ext uri="{FF2B5EF4-FFF2-40B4-BE49-F238E27FC236}">
                  <a16:creationId xmlns:a16="http://schemas.microsoft.com/office/drawing/2014/main" id="{5258C58C-2DF3-234A-9656-0C86D17A32B0}"/>
                </a:ext>
              </a:extLst>
            </p:cNvPr>
            <p:cNvSpPr/>
            <p:nvPr/>
          </p:nvSpPr>
          <p:spPr>
            <a:xfrm>
              <a:off x="8961311" y="3460375"/>
              <a:ext cx="979243" cy="275371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DBB1E1EE-9FDF-574A-838C-80A62297B635}"/>
                </a:ext>
              </a:extLst>
            </p:cNvPr>
            <p:cNvSpPr txBox="1"/>
            <p:nvPr/>
          </p:nvSpPr>
          <p:spPr>
            <a:xfrm>
              <a:off x="8873161" y="3061898"/>
              <a:ext cx="1100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Particle Join </a:t>
              </a:r>
            </a:p>
            <a:p>
              <a:pPr algn="ctr"/>
              <a:r>
                <a:rPr lang="en-US" sz="1400" dirty="0"/>
                <a:t>Operation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D11950-7839-5242-9691-A06A0262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presentation is being recorded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7F6772-8CB6-C64C-B530-E4B20765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" y="297205"/>
            <a:ext cx="10393680" cy="646331"/>
          </a:xfrm>
        </p:spPr>
        <p:txBody>
          <a:bodyPr/>
          <a:lstStyle/>
          <a:p>
            <a:r>
              <a:rPr lang="en-US" dirty="0" err="1"/>
              <a:t>Regrid</a:t>
            </a:r>
            <a:r>
              <a:rPr lang="en-US" dirty="0"/>
              <a:t> Example – fluid only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435D2-0E12-454E-A5DF-6EAB6978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271A69-D73F-F04D-92FF-2194D9F7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The presentation is being recorded</a:t>
            </a:r>
          </a:p>
        </p:txBody>
      </p:sp>
      <p:pic>
        <p:nvPicPr>
          <p:cNvPr id="6" name="Picture 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CCCBC52-B990-6745-861E-9835BD956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9" t="10098" r="7823" b="10381"/>
          <a:stretch/>
        </p:blipFill>
        <p:spPr>
          <a:xfrm>
            <a:off x="-13447" y="1122453"/>
            <a:ext cx="6293225" cy="5090088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E35A33E5-5369-284A-B782-04D0FF61D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0" t="10098" r="8528" b="7102"/>
          <a:stretch/>
        </p:blipFill>
        <p:spPr>
          <a:xfrm>
            <a:off x="6185647" y="1122453"/>
            <a:ext cx="6055660" cy="5299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FCD7D-747A-BA45-A686-9D4C6BB4427B}"/>
              </a:ext>
            </a:extLst>
          </p:cNvPr>
          <p:cNvSpPr txBox="1"/>
          <p:nvPr/>
        </p:nvSpPr>
        <p:spPr>
          <a:xfrm>
            <a:off x="2057400" y="943536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</a:t>
            </a:r>
            <a:r>
              <a:rPr lang="en-US" dirty="0" err="1"/>
              <a:t>Regrid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5DAE2-FA3F-1347-9605-410D0CB004A8}"/>
              </a:ext>
            </a:extLst>
          </p:cNvPr>
          <p:cNvSpPr txBox="1"/>
          <p:nvPr/>
        </p:nvSpPr>
        <p:spPr>
          <a:xfrm>
            <a:off x="8192532" y="937787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  <a:r>
              <a:rPr lang="en-US" dirty="0" err="1"/>
              <a:t>Regrid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5A650-2D48-AE41-8076-D9B156951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b="8699"/>
          <a:stretch/>
        </p:blipFill>
        <p:spPr>
          <a:xfrm>
            <a:off x="851033" y="197918"/>
            <a:ext cx="10609048" cy="5816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387714-AC3D-8648-8451-8BD1038BA223}"/>
              </a:ext>
            </a:extLst>
          </p:cNvPr>
          <p:cNvSpPr/>
          <p:nvPr/>
        </p:nvSpPr>
        <p:spPr>
          <a:xfrm>
            <a:off x="3983692" y="560538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EB4ED-265E-B44C-9030-D023A9CAD0B7}"/>
              </a:ext>
            </a:extLst>
          </p:cNvPr>
          <p:cNvSpPr/>
          <p:nvPr/>
        </p:nvSpPr>
        <p:spPr>
          <a:xfrm>
            <a:off x="730082" y="3204177"/>
            <a:ext cx="3585163" cy="293814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51D6D2-A1C2-2C4A-B30B-5228EE21E3CC}"/>
              </a:ext>
            </a:extLst>
          </p:cNvPr>
          <p:cNvSpPr/>
          <p:nvPr/>
        </p:nvSpPr>
        <p:spPr>
          <a:xfrm>
            <a:off x="6475600" y="570185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9A2421-E0B2-BF45-A3B4-C7A83DF6C34C}"/>
              </a:ext>
            </a:extLst>
          </p:cNvPr>
          <p:cNvSpPr/>
          <p:nvPr/>
        </p:nvSpPr>
        <p:spPr>
          <a:xfrm>
            <a:off x="8931789" y="560537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EB97E8-7C68-E747-8B42-42F411D7C70B}"/>
              </a:ext>
            </a:extLst>
          </p:cNvPr>
          <p:cNvSpPr/>
          <p:nvPr/>
        </p:nvSpPr>
        <p:spPr>
          <a:xfrm>
            <a:off x="3983692" y="3243105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4A33EF-28FD-444E-80EB-F8D4E66E0020}"/>
              </a:ext>
            </a:extLst>
          </p:cNvPr>
          <p:cNvSpPr/>
          <p:nvPr/>
        </p:nvSpPr>
        <p:spPr>
          <a:xfrm>
            <a:off x="6475600" y="3252752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83D7EC-5CC3-0C4C-B379-850E85F8C6D4}"/>
              </a:ext>
            </a:extLst>
          </p:cNvPr>
          <p:cNvSpPr/>
          <p:nvPr/>
        </p:nvSpPr>
        <p:spPr>
          <a:xfrm>
            <a:off x="8931789" y="3243104"/>
            <a:ext cx="2281798" cy="25532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E9F07-476D-3048-8484-1BDCDB823FCF}"/>
              </a:ext>
            </a:extLst>
          </p:cNvPr>
          <p:cNvSpPr/>
          <p:nvPr/>
        </p:nvSpPr>
        <p:spPr>
          <a:xfrm>
            <a:off x="3957262" y="-25923"/>
            <a:ext cx="8226452" cy="61092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D8104-6DCC-484C-A7FD-55A1931BDE5A}"/>
              </a:ext>
            </a:extLst>
          </p:cNvPr>
          <p:cNvSpPr txBox="1"/>
          <p:nvPr/>
        </p:nvSpPr>
        <p:spPr>
          <a:xfrm>
            <a:off x="1812327" y="2852195"/>
            <a:ext cx="179074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Solar Maximum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EA37C0-CC53-6F45-839E-312810DDD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88323" r="68459" b="4699"/>
          <a:stretch/>
        </p:blipFill>
        <p:spPr>
          <a:xfrm>
            <a:off x="866648" y="3173931"/>
            <a:ext cx="3132659" cy="44448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C92CD5-75D6-4744-A30F-55D79470BDF5}"/>
              </a:ext>
            </a:extLst>
          </p:cNvPr>
          <p:cNvCxnSpPr/>
          <p:nvPr/>
        </p:nvCxnSpPr>
        <p:spPr>
          <a:xfrm>
            <a:off x="1485582" y="3864019"/>
            <a:ext cx="1297865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523F661-E74F-F34D-93C4-0F61E107D034}"/>
              </a:ext>
            </a:extLst>
          </p:cNvPr>
          <p:cNvSpPr txBox="1"/>
          <p:nvPr/>
        </p:nvSpPr>
        <p:spPr>
          <a:xfrm>
            <a:off x="2814687" y="3614168"/>
            <a:ext cx="1959429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1" dirty="0"/>
              <a:t>OGO-6 Data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306542-FF3F-6B43-A274-9E96C0BFEE54}"/>
              </a:ext>
            </a:extLst>
          </p:cNvPr>
          <p:cNvCxnSpPr/>
          <p:nvPr/>
        </p:nvCxnSpPr>
        <p:spPr>
          <a:xfrm>
            <a:off x="1500481" y="4272953"/>
            <a:ext cx="1297865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164602-AF91-0C45-81DE-83ECF0F47B00}"/>
              </a:ext>
            </a:extLst>
          </p:cNvPr>
          <p:cNvSpPr txBox="1"/>
          <p:nvPr/>
        </p:nvSpPr>
        <p:spPr>
          <a:xfrm>
            <a:off x="2829587" y="4023102"/>
            <a:ext cx="1959429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1" dirty="0"/>
              <a:t>7iPWOM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BAD019-1270-0842-AB66-559BE020DAED}"/>
              </a:ext>
            </a:extLst>
          </p:cNvPr>
          <p:cNvCxnSpPr/>
          <p:nvPr/>
        </p:nvCxnSpPr>
        <p:spPr>
          <a:xfrm>
            <a:off x="1500481" y="4644016"/>
            <a:ext cx="129786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F543FE0-AAA9-9447-BCC5-635209A4916D}"/>
              </a:ext>
            </a:extLst>
          </p:cNvPr>
          <p:cNvSpPr txBox="1"/>
          <p:nvPr/>
        </p:nvSpPr>
        <p:spPr>
          <a:xfrm>
            <a:off x="2829587" y="4394165"/>
            <a:ext cx="1959429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1" dirty="0"/>
              <a:t>3iPWOM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AE79C1-CB3E-214E-9523-84C8B17DF9EF}"/>
              </a:ext>
            </a:extLst>
          </p:cNvPr>
          <p:cNvSpPr/>
          <p:nvPr/>
        </p:nvSpPr>
        <p:spPr>
          <a:xfrm>
            <a:off x="2074688" y="3803596"/>
            <a:ext cx="111649" cy="11164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72B7E7-7BCF-E041-A7E4-39E4903B7133}"/>
              </a:ext>
            </a:extLst>
          </p:cNvPr>
          <p:cNvSpPr/>
          <p:nvPr/>
        </p:nvSpPr>
        <p:spPr>
          <a:xfrm>
            <a:off x="2369242" y="3803596"/>
            <a:ext cx="111649" cy="11164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21654BE-B57D-EA46-BF19-A62B78C44DB4}"/>
              </a:ext>
            </a:extLst>
          </p:cNvPr>
          <p:cNvSpPr/>
          <p:nvPr/>
        </p:nvSpPr>
        <p:spPr>
          <a:xfrm>
            <a:off x="1786536" y="3810002"/>
            <a:ext cx="111649" cy="11164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FB1861-18C0-B046-8ED3-A2637BD17098}"/>
              </a:ext>
            </a:extLst>
          </p:cNvPr>
          <p:cNvSpPr/>
          <p:nvPr/>
        </p:nvSpPr>
        <p:spPr>
          <a:xfrm>
            <a:off x="3058193" y="510781"/>
            <a:ext cx="881529" cy="2663149"/>
          </a:xfrm>
          <a:prstGeom prst="rect">
            <a:avLst/>
          </a:prstGeom>
          <a:solidFill>
            <a:srgbClr val="7F7F7F">
              <a:alpha val="14902"/>
            </a:srgbClr>
          </a:solidFill>
          <a:ln w="539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2AB055-75D5-6D4E-B8A8-BD73C5E5EFC2}"/>
              </a:ext>
            </a:extLst>
          </p:cNvPr>
          <p:cNvSpPr/>
          <p:nvPr/>
        </p:nvSpPr>
        <p:spPr>
          <a:xfrm>
            <a:off x="5547872" y="3885747"/>
            <a:ext cx="5943449" cy="739250"/>
          </a:xfrm>
          <a:prstGeom prst="rect">
            <a:avLst/>
          </a:prstGeom>
          <a:solidFill>
            <a:srgbClr val="7F7F7F">
              <a:alpha val="14902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b="1" dirty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n(N</a:t>
            </a:r>
            <a:r>
              <a:rPr lang="en-US" sz="2471" b="1" baseline="30000" dirty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71" b="1" dirty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71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≅ 10% of</a:t>
            </a:r>
            <a:r>
              <a:rPr lang="en-US" sz="2471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n(O</a:t>
            </a:r>
            <a:r>
              <a:rPr lang="en-US" sz="2471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71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C0A87F-9C9A-F343-83D5-034BD484F4C6}"/>
              </a:ext>
            </a:extLst>
          </p:cNvPr>
          <p:cNvSpPr/>
          <p:nvPr/>
        </p:nvSpPr>
        <p:spPr>
          <a:xfrm>
            <a:off x="5519760" y="1268932"/>
            <a:ext cx="5940322" cy="739250"/>
          </a:xfrm>
          <a:prstGeom prst="rect">
            <a:avLst/>
          </a:prstGeom>
          <a:solidFill>
            <a:srgbClr val="7F7F7F">
              <a:alpha val="14902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02575" indent="-302575">
              <a:buFont typeface="Arial" panose="020B0604020202020204" pitchFamily="34" charset="0"/>
              <a:buChar char="•"/>
            </a:pPr>
            <a:r>
              <a:rPr lang="en-US" sz="158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observations shows that the presence of </a:t>
            </a:r>
            <a:r>
              <a:rPr lang="en-US" sz="1588" b="1" dirty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588" b="1" baseline="30000" dirty="0">
                <a:solidFill>
                  <a:srgbClr val="F16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58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improves the outflow solution for </a:t>
            </a:r>
            <a:r>
              <a:rPr lang="en-US" sz="1588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species.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29C1E6-4E5F-2147-A473-26033EEB00FF}"/>
              </a:ext>
            </a:extLst>
          </p:cNvPr>
          <p:cNvSpPr/>
          <p:nvPr/>
        </p:nvSpPr>
        <p:spPr>
          <a:xfrm>
            <a:off x="5547872" y="2564716"/>
            <a:ext cx="5912209" cy="739250"/>
          </a:xfrm>
          <a:prstGeom prst="rect">
            <a:avLst/>
          </a:prstGeom>
          <a:solidFill>
            <a:schemeClr val="accent3">
              <a:lumMod val="60000"/>
              <a:lumOff val="40000"/>
              <a:alpha val="14902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02575" indent="-302575">
              <a:buFont typeface="Arial" panose="020B0604020202020204" pitchFamily="34" charset="0"/>
              <a:buChar char="•"/>
            </a:pPr>
            <a:r>
              <a:rPr lang="en-US" sz="1588" b="1" dirty="0">
                <a:solidFill>
                  <a:srgbClr val="07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588" b="1" baseline="30000" dirty="0">
                <a:solidFill>
                  <a:srgbClr val="07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588" b="1" dirty="0">
                <a:solidFill>
                  <a:srgbClr val="07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8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shows the biggest improvement, as 7iPWOM predicts a density </a:t>
            </a:r>
            <a:r>
              <a:rPr lang="en-US" sz="1588" b="1" dirty="0">
                <a:solidFill>
                  <a:srgbClr val="07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order of magnitude higher than 3iPWOM, </a:t>
            </a:r>
            <a:r>
              <a:rPr lang="en-US" sz="158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observations.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4C673A-5282-E440-BF35-3F9CD33D2480}"/>
              </a:ext>
            </a:extLst>
          </p:cNvPr>
          <p:cNvSpPr/>
          <p:nvPr/>
        </p:nvSpPr>
        <p:spPr>
          <a:xfrm>
            <a:off x="2009949" y="516774"/>
            <a:ext cx="881529" cy="2636179"/>
          </a:xfrm>
          <a:prstGeom prst="rect">
            <a:avLst/>
          </a:prstGeom>
          <a:solidFill>
            <a:schemeClr val="accent3">
              <a:lumMod val="60000"/>
              <a:lumOff val="40000"/>
              <a:alpha val="14902"/>
            </a:schemeClr>
          </a:solidFill>
          <a:ln w="539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34587B-EF9E-9940-8669-EBCE7444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08" y="154282"/>
            <a:ext cx="7886308" cy="646331"/>
          </a:xfrm>
        </p:spPr>
        <p:txBody>
          <a:bodyPr/>
          <a:lstStyle/>
          <a:p>
            <a:r>
              <a:rPr lang="en-US" dirty="0"/>
              <a:t>Update 3: Adding N+ to PWOM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F84DE7-4246-2341-A71F-74EC37EB79A9}"/>
              </a:ext>
            </a:extLst>
          </p:cNvPr>
          <p:cNvSpPr/>
          <p:nvPr/>
        </p:nvSpPr>
        <p:spPr>
          <a:xfrm>
            <a:off x="53748" y="5674253"/>
            <a:ext cx="12843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D1E"/>
                </a:solidFill>
                <a:latin typeface="Open Sans"/>
              </a:rPr>
              <a:t>Lin, M.‐Y., </a:t>
            </a:r>
            <a:r>
              <a:rPr lang="en-US" b="1" dirty="0" err="1">
                <a:solidFill>
                  <a:srgbClr val="1C1D1E"/>
                </a:solidFill>
                <a:latin typeface="Open Sans"/>
              </a:rPr>
              <a:t>Ilie</a:t>
            </a:r>
            <a:r>
              <a:rPr lang="en-US" b="1" dirty="0">
                <a:solidFill>
                  <a:srgbClr val="1C1D1E"/>
                </a:solidFill>
                <a:latin typeface="Open Sans"/>
              </a:rPr>
              <a:t>, R., &amp; </a:t>
            </a:r>
            <a:r>
              <a:rPr lang="en-US" b="1" dirty="0" err="1">
                <a:solidFill>
                  <a:srgbClr val="1C1D1E"/>
                </a:solidFill>
                <a:latin typeface="Open Sans"/>
              </a:rPr>
              <a:t>Glocer</a:t>
            </a:r>
            <a:r>
              <a:rPr lang="en-US" b="1" dirty="0">
                <a:solidFill>
                  <a:srgbClr val="1C1D1E"/>
                </a:solidFill>
                <a:latin typeface="Open Sans"/>
              </a:rPr>
              <a:t>, A. (2020).</a:t>
            </a:r>
            <a:r>
              <a:rPr lang="en-US" dirty="0">
                <a:solidFill>
                  <a:srgbClr val="1C1D1E"/>
                </a:solidFill>
                <a:latin typeface="Open Sans"/>
              </a:rPr>
              <a:t> The contribution of N</a:t>
            </a:r>
            <a:r>
              <a:rPr lang="en-US" baseline="30000" dirty="0">
                <a:solidFill>
                  <a:srgbClr val="1C1D1E"/>
                </a:solidFill>
                <a:latin typeface="Open Sans"/>
              </a:rPr>
              <a:t>+</a:t>
            </a:r>
            <a:r>
              <a:rPr lang="en-US" dirty="0">
                <a:solidFill>
                  <a:srgbClr val="1C1D1E"/>
                </a:solidFill>
                <a:latin typeface="Open Sans"/>
              </a:rPr>
              <a:t> ions to Earth's polar wind. </a:t>
            </a:r>
            <a:r>
              <a:rPr lang="en-US" i="1" dirty="0">
                <a:solidFill>
                  <a:srgbClr val="1C1D1E"/>
                </a:solidFill>
                <a:latin typeface="Open Sans"/>
              </a:rPr>
              <a:t>Geophysical Research Letters</a:t>
            </a:r>
            <a:r>
              <a:rPr lang="en-US" dirty="0">
                <a:solidFill>
                  <a:srgbClr val="1C1D1E"/>
                </a:solidFill>
                <a:latin typeface="Open Sans"/>
              </a:rPr>
              <a:t>, 47, e2020GL089321. </a:t>
            </a:r>
            <a:r>
              <a:rPr lang="en-US" dirty="0">
                <a:solidFill>
                  <a:srgbClr val="005274"/>
                </a:solidFill>
                <a:latin typeface="Open Sans"/>
                <a:hlinkClick r:id="rId4"/>
              </a:rPr>
              <a:t>https://doi.org/10.1029/2020GL089321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A63E54-932E-4065-7DD6-DB181035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PLANET-ITTR?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779CB-8794-9DAA-6638-DD47129C5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Ionosphere-Thermosphere tool funded by the SEEC initiative.</a:t>
            </a:r>
          </a:p>
          <a:p>
            <a:endParaRPr lang="en-US" dirty="0"/>
          </a:p>
          <a:p>
            <a:r>
              <a:rPr lang="en-US" dirty="0"/>
              <a:t>Huge variety of exoplanets that may or may not be like Earth or any solar system planet</a:t>
            </a:r>
          </a:p>
          <a:p>
            <a:endParaRPr lang="en-US" dirty="0"/>
          </a:p>
          <a:p>
            <a:r>
              <a:rPr lang="en-US" dirty="0"/>
              <a:t>GOAL: Develop a flexible tool to look at the upper atmospheres of these planets in response to extreme space weather and energy inputs.</a:t>
            </a:r>
          </a:p>
          <a:p>
            <a:endParaRPr lang="en-US" dirty="0"/>
          </a:p>
          <a:p>
            <a:r>
              <a:rPr lang="en-US" dirty="0"/>
              <a:t>Team: </a:t>
            </a:r>
          </a:p>
          <a:p>
            <a:pPr lvl="1"/>
            <a:r>
              <a:rPr lang="en-US" dirty="0"/>
              <a:t>Model developers: A. </a:t>
            </a:r>
            <a:r>
              <a:rPr lang="en-US" dirty="0" err="1"/>
              <a:t>Glocer</a:t>
            </a:r>
            <a:r>
              <a:rPr lang="en-US" dirty="0"/>
              <a:t> and S.B Kang</a:t>
            </a:r>
          </a:p>
          <a:p>
            <a:pPr lvl="1"/>
            <a:r>
              <a:rPr lang="en-US" dirty="0"/>
              <a:t>Other collaborators: V. </a:t>
            </a:r>
            <a:r>
              <a:rPr lang="en-US" dirty="0" err="1"/>
              <a:t>Airapetian</a:t>
            </a:r>
            <a:r>
              <a:rPr lang="en-US" dirty="0"/>
              <a:t>, J. Bell, B. Danchi</a:t>
            </a:r>
          </a:p>
        </p:txBody>
      </p:sp>
    </p:spTree>
    <p:extLst>
      <p:ext uri="{BB962C8B-B14F-4D97-AF65-F5344CB8AC3E}">
        <p14:creationId xmlns:p14="http://schemas.microsoft.com/office/powerpoint/2010/main" val="411190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7EC097-DC26-1448-BDEF-F898D787E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PLANET-ITTR Model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79F87-D133-FB2C-010E-04602D086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4" y="1493522"/>
            <a:ext cx="9905999" cy="422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3D3FA-0E15-394B-B8A8-19E069CBCA5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337945" y="6135004"/>
            <a:ext cx="838200" cy="768350"/>
          </a:xfrm>
        </p:spPr>
        <p:txBody>
          <a:bodyPr/>
          <a:lstStyle/>
          <a:p>
            <a:fld id="{CF2161C9-E4B6-0A43-85AD-28F2757AADCE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CEDFE-4509-FD45-A07B-DC1B248F8C13}"/>
              </a:ext>
            </a:extLst>
          </p:cNvPr>
          <p:cNvSpPr/>
          <p:nvPr/>
        </p:nvSpPr>
        <p:spPr>
          <a:xfrm>
            <a:off x="56572" y="2212481"/>
            <a:ext cx="2625085" cy="310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Advection Module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dirty="0"/>
              <a:t>(fluid solver)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B808B-BD2A-204F-9133-DA468BA36BD4}"/>
              </a:ext>
            </a:extLst>
          </p:cNvPr>
          <p:cNvSpPr/>
          <p:nvPr/>
        </p:nvSpPr>
        <p:spPr>
          <a:xfrm>
            <a:off x="2797873" y="2212481"/>
            <a:ext cx="2458380" cy="310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Reaction Module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(chemical solver)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A2570-A055-E841-BB14-EC448934FA06}"/>
              </a:ext>
            </a:extLst>
          </p:cNvPr>
          <p:cNvSpPr/>
          <p:nvPr/>
        </p:nvSpPr>
        <p:spPr>
          <a:xfrm>
            <a:off x="7556128" y="2223249"/>
            <a:ext cx="2538545" cy="310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Heat Conduction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(thermal diffusion)</a:t>
            </a:r>
          </a:p>
          <a:p>
            <a:pPr algn="ctr"/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3A386A-56E3-D844-931A-6B01961DE1F9}"/>
              </a:ext>
            </a:extLst>
          </p:cNvPr>
          <p:cNvSpPr/>
          <p:nvPr/>
        </p:nvSpPr>
        <p:spPr>
          <a:xfrm>
            <a:off x="5402686" y="2212481"/>
            <a:ext cx="1878135" cy="310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Ion Production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A25BF-E67A-8549-8149-5878F4F1CE73}"/>
              </a:ext>
            </a:extLst>
          </p:cNvPr>
          <p:cNvSpPr/>
          <p:nvPr/>
        </p:nvSpPr>
        <p:spPr>
          <a:xfrm>
            <a:off x="56572" y="5576341"/>
            <a:ext cx="12079216" cy="5246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External: shared libraries / utilities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0AAE87-B21A-EE40-B41A-B91F993F5260}"/>
              </a:ext>
            </a:extLst>
          </p:cNvPr>
          <p:cNvSpPr/>
          <p:nvPr/>
        </p:nvSpPr>
        <p:spPr>
          <a:xfrm>
            <a:off x="646176" y="1416141"/>
            <a:ext cx="10984992" cy="5246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Main PLANET-ITTR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69AEA7-ED21-BF47-B40A-5A02224B0F31}"/>
              </a:ext>
            </a:extLst>
          </p:cNvPr>
          <p:cNvCxnSpPr/>
          <p:nvPr/>
        </p:nvCxnSpPr>
        <p:spPr>
          <a:xfrm flipV="1">
            <a:off x="1345724" y="191206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DCE583-F17C-5A42-ADDE-227FB7A88861}"/>
              </a:ext>
            </a:extLst>
          </p:cNvPr>
          <p:cNvCxnSpPr/>
          <p:nvPr/>
        </p:nvCxnSpPr>
        <p:spPr>
          <a:xfrm flipV="1">
            <a:off x="3997083" y="191206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EF5A53-0611-464F-940C-0755A200F2AE}"/>
              </a:ext>
            </a:extLst>
          </p:cNvPr>
          <p:cNvCxnSpPr/>
          <p:nvPr/>
        </p:nvCxnSpPr>
        <p:spPr>
          <a:xfrm flipV="1">
            <a:off x="8912445" y="1922836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C786CC-4D46-DD4E-87D2-58385A37F915}"/>
              </a:ext>
            </a:extLst>
          </p:cNvPr>
          <p:cNvCxnSpPr>
            <a:cxnSpLocks/>
          </p:cNvCxnSpPr>
          <p:nvPr/>
        </p:nvCxnSpPr>
        <p:spPr>
          <a:xfrm flipV="1">
            <a:off x="6358372" y="191206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228F11-E467-B54D-90AE-8A032FD5713A}"/>
              </a:ext>
            </a:extLst>
          </p:cNvPr>
          <p:cNvCxnSpPr/>
          <p:nvPr/>
        </p:nvCxnSpPr>
        <p:spPr>
          <a:xfrm flipV="1">
            <a:off x="10921387" y="191206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88E75F-F975-3B4A-99B7-F2B83122B900}"/>
              </a:ext>
            </a:extLst>
          </p:cNvPr>
          <p:cNvCxnSpPr/>
          <p:nvPr/>
        </p:nvCxnSpPr>
        <p:spPr>
          <a:xfrm flipV="1">
            <a:off x="1363213" y="531732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1A9C2B-DD0A-7B4A-B75D-A9AFEDDC3ABC}"/>
              </a:ext>
            </a:extLst>
          </p:cNvPr>
          <p:cNvCxnSpPr/>
          <p:nvPr/>
        </p:nvCxnSpPr>
        <p:spPr>
          <a:xfrm flipV="1">
            <a:off x="4014572" y="531732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F81CCA-A3FC-3C41-A325-F422D917C4D5}"/>
              </a:ext>
            </a:extLst>
          </p:cNvPr>
          <p:cNvCxnSpPr/>
          <p:nvPr/>
        </p:nvCxnSpPr>
        <p:spPr>
          <a:xfrm flipV="1">
            <a:off x="8929935" y="5328096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98B6A0-1DBF-6A47-ABA1-4D7E3E6856A4}"/>
              </a:ext>
            </a:extLst>
          </p:cNvPr>
          <p:cNvCxnSpPr/>
          <p:nvPr/>
        </p:nvCxnSpPr>
        <p:spPr>
          <a:xfrm flipV="1">
            <a:off x="6389111" y="5317328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6A9AE7-F49C-B34F-91FD-11267925F548}"/>
              </a:ext>
            </a:extLst>
          </p:cNvPr>
          <p:cNvCxnSpPr/>
          <p:nvPr/>
        </p:nvCxnSpPr>
        <p:spPr>
          <a:xfrm flipV="1">
            <a:off x="10951597" y="5304657"/>
            <a:ext cx="0" cy="27168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A5ED4BF-FE20-AD4B-991A-965C8C01F04D}"/>
              </a:ext>
            </a:extLst>
          </p:cNvPr>
          <p:cNvSpPr/>
          <p:nvPr/>
        </p:nvSpPr>
        <p:spPr>
          <a:xfrm>
            <a:off x="10330166" y="2207087"/>
            <a:ext cx="1426879" cy="3102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Radiative Cooling</a:t>
            </a:r>
          </a:p>
        </p:txBody>
      </p:sp>
      <p:pic>
        <p:nvPicPr>
          <p:cNvPr id="29" name="BlastWaveMovie.mp4">
            <a:hlinkClick r:id="" action="ppaction://media"/>
            <a:extLst>
              <a:ext uri="{FF2B5EF4-FFF2-40B4-BE49-F238E27FC236}">
                <a16:creationId xmlns:a16="http://schemas.microsoft.com/office/drawing/2014/main" id="{C8110B41-A244-554D-9707-65E1FEE38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53" y="2936426"/>
            <a:ext cx="2409056" cy="22477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8617ED-5F1C-084D-BA52-D602750F810E}"/>
              </a:ext>
            </a:extLst>
          </p:cNvPr>
          <p:cNvSpPr/>
          <p:nvPr/>
        </p:nvSpPr>
        <p:spPr>
          <a:xfrm>
            <a:off x="2974848" y="3721608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ADE3BF-FF07-874D-B45B-0E6835538FD0}"/>
              </a:ext>
            </a:extLst>
          </p:cNvPr>
          <p:cNvSpPr/>
          <p:nvPr/>
        </p:nvSpPr>
        <p:spPr>
          <a:xfrm>
            <a:off x="3625511" y="3721608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9347069-87E4-AD45-93D0-902DD99E1680}"/>
              </a:ext>
            </a:extLst>
          </p:cNvPr>
          <p:cNvSpPr/>
          <p:nvPr/>
        </p:nvSpPr>
        <p:spPr>
          <a:xfrm>
            <a:off x="4097497" y="3792166"/>
            <a:ext cx="316617" cy="24295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B9A376-E547-5841-BEA6-D0735574C8F0}"/>
              </a:ext>
            </a:extLst>
          </p:cNvPr>
          <p:cNvSpPr/>
          <p:nvPr/>
        </p:nvSpPr>
        <p:spPr>
          <a:xfrm>
            <a:off x="4438460" y="3466059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A753B37-70EF-7341-B76C-81EEFB907730}"/>
              </a:ext>
            </a:extLst>
          </p:cNvPr>
          <p:cNvSpPr/>
          <p:nvPr/>
        </p:nvSpPr>
        <p:spPr>
          <a:xfrm>
            <a:off x="4727511" y="3962409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B7E9B7-F3E0-6844-A5E2-B8FE193FEBC4}"/>
              </a:ext>
            </a:extLst>
          </p:cNvPr>
          <p:cNvCxnSpPr>
            <a:endCxn id="33" idx="1"/>
          </p:cNvCxnSpPr>
          <p:nvPr/>
        </p:nvCxnSpPr>
        <p:spPr>
          <a:xfrm>
            <a:off x="4697824" y="3795627"/>
            <a:ext cx="79681" cy="21504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7FCB94A-772E-E748-A452-333579597C08}"/>
              </a:ext>
            </a:extLst>
          </p:cNvPr>
          <p:cNvSpPr txBox="1"/>
          <p:nvPr/>
        </p:nvSpPr>
        <p:spPr>
          <a:xfrm>
            <a:off x="3266938" y="368120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64909FD-63BE-B94D-A617-274060DADD0F}"/>
              </a:ext>
            </a:extLst>
          </p:cNvPr>
          <p:cNvSpPr/>
          <p:nvPr/>
        </p:nvSpPr>
        <p:spPr>
          <a:xfrm>
            <a:off x="10613621" y="3758568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A7F730A-B4DD-3341-867D-492551FA71C2}"/>
              </a:ext>
            </a:extLst>
          </p:cNvPr>
          <p:cNvSpPr/>
          <p:nvPr/>
        </p:nvSpPr>
        <p:spPr>
          <a:xfrm>
            <a:off x="11057431" y="4172114"/>
            <a:ext cx="271673" cy="2716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E4143D-8E69-C04C-97A8-F63BCC3BBBB8}"/>
              </a:ext>
            </a:extLst>
          </p:cNvPr>
          <p:cNvCxnSpPr>
            <a:cxnSpLocks/>
            <a:stCxn id="37" idx="1"/>
            <a:endCxn id="36" idx="5"/>
          </p:cNvCxnSpPr>
          <p:nvPr/>
        </p:nvCxnSpPr>
        <p:spPr>
          <a:xfrm flipH="1" flipV="1">
            <a:off x="10905004" y="4039872"/>
            <a:ext cx="192212" cy="172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C600B53-8C8F-3D4A-B4D2-59A32758C11E}"/>
              </a:ext>
            </a:extLst>
          </p:cNvPr>
          <p:cNvSpPr txBox="1"/>
          <p:nvPr/>
        </p:nvSpPr>
        <p:spPr>
          <a:xfrm rot="20260986">
            <a:off x="10886334" y="353338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))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CF0011-311B-A44C-8BCB-97E1CAAF6D2F}"/>
              </a:ext>
            </a:extLst>
          </p:cNvPr>
          <p:cNvSpPr txBox="1"/>
          <p:nvPr/>
        </p:nvSpPr>
        <p:spPr>
          <a:xfrm rot="9000000">
            <a:off x="10349452" y="385824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))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A99A063E-C93A-3043-9490-6D6D0E52163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774523" y="3365770"/>
            <a:ext cx="344776" cy="249457"/>
          </a:xfrm>
          <a:prstGeom prst="curvedConnector3">
            <a:avLst>
              <a:gd name="adj1" fmla="val 4292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1315C7D-FD21-234F-89F9-AAEF483C7628}"/>
              </a:ext>
            </a:extLst>
          </p:cNvPr>
          <p:cNvSpPr txBox="1"/>
          <p:nvPr/>
        </p:nvSpPr>
        <p:spPr>
          <a:xfrm>
            <a:off x="10905004" y="3038855"/>
            <a:ext cx="68954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photon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EC6741B-AF81-4347-BBD7-93CA0E9D7C74}"/>
              </a:ext>
            </a:extLst>
          </p:cNvPr>
          <p:cNvSpPr/>
          <p:nvPr/>
        </p:nvSpPr>
        <p:spPr>
          <a:xfrm>
            <a:off x="6190861" y="3758952"/>
            <a:ext cx="341376" cy="329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A529447-50F5-1344-8D4A-0E5C30E1F53C}"/>
              </a:ext>
            </a:extLst>
          </p:cNvPr>
          <p:cNvSpPr/>
          <p:nvPr/>
        </p:nvSpPr>
        <p:spPr>
          <a:xfrm>
            <a:off x="5960306" y="4410938"/>
            <a:ext cx="135837" cy="1358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D730803-9EDB-1E4C-B5EB-A93B57B17EAF}"/>
              </a:ext>
            </a:extLst>
          </p:cNvPr>
          <p:cNvCxnSpPr>
            <a:cxnSpLocks/>
            <a:stCxn id="55" idx="7"/>
            <a:endCxn id="54" idx="3"/>
          </p:cNvCxnSpPr>
          <p:nvPr/>
        </p:nvCxnSpPr>
        <p:spPr>
          <a:xfrm flipV="1">
            <a:off x="6076250" y="4040257"/>
            <a:ext cx="164605" cy="3905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002806B0-739C-584A-AEE6-B6F583853A1A}"/>
              </a:ext>
            </a:extLst>
          </p:cNvPr>
          <p:cNvSpPr/>
          <p:nvPr/>
        </p:nvSpPr>
        <p:spPr>
          <a:xfrm>
            <a:off x="5947871" y="3234317"/>
            <a:ext cx="134683" cy="134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174EB51-0F93-3842-8156-2E69D8F4334B}"/>
              </a:ext>
            </a:extLst>
          </p:cNvPr>
          <p:cNvCxnSpPr>
            <a:cxnSpLocks/>
            <a:stCxn id="54" idx="1"/>
            <a:endCxn id="64" idx="5"/>
          </p:cNvCxnSpPr>
          <p:nvPr/>
        </p:nvCxnSpPr>
        <p:spPr>
          <a:xfrm flipH="1" flipV="1">
            <a:off x="6062830" y="3349277"/>
            <a:ext cx="178025" cy="4579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EB7F433-28C1-4749-9D07-535E914F16FD}"/>
              </a:ext>
            </a:extLst>
          </p:cNvPr>
          <p:cNvSpPr txBox="1"/>
          <p:nvPr/>
        </p:nvSpPr>
        <p:spPr>
          <a:xfrm>
            <a:off x="6392090" y="351680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8B20DC-81A9-7A4F-AAD6-2C6FE73B267A}"/>
              </a:ext>
            </a:extLst>
          </p:cNvPr>
          <p:cNvSpPr/>
          <p:nvPr/>
        </p:nvSpPr>
        <p:spPr>
          <a:xfrm>
            <a:off x="6409033" y="3206160"/>
            <a:ext cx="134683" cy="134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10502E0-F774-D34D-B562-5A755ACD6ACD}"/>
              </a:ext>
            </a:extLst>
          </p:cNvPr>
          <p:cNvCxnSpPr>
            <a:cxnSpLocks/>
            <a:stCxn id="70" idx="1"/>
            <a:endCxn id="72" idx="4"/>
          </p:cNvCxnSpPr>
          <p:nvPr/>
        </p:nvCxnSpPr>
        <p:spPr>
          <a:xfrm flipV="1">
            <a:off x="6392090" y="3340843"/>
            <a:ext cx="84285" cy="4067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unit_test_heatconduction" descr="unit_test_heatconduction">
            <a:hlinkClick r:id="" action="ppaction://media"/>
            <a:extLst>
              <a:ext uri="{FF2B5EF4-FFF2-40B4-BE49-F238E27FC236}">
                <a16:creationId xmlns:a16="http://schemas.microsoft.com/office/drawing/2014/main" id="{4EB0E04E-DCB5-814E-8C06-841257DF9E62}"/>
              </a:ext>
            </a:extLst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1956" y="3165570"/>
            <a:ext cx="2500312" cy="1530350"/>
          </a:xfrm>
        </p:spPr>
      </p:pic>
    </p:spTree>
    <p:extLst>
      <p:ext uri="{BB962C8B-B14F-4D97-AF65-F5344CB8AC3E}">
        <p14:creationId xmlns:p14="http://schemas.microsoft.com/office/powerpoint/2010/main" val="38270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24D4-7194-98C9-C02B-FA91B697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 1: Ionospheric Conductance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EB655-B4A4-1538-9D0B-1F461BFF4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Close-in Exoplanets can have very intense energy inputs including possibly Joule heating.</a:t>
            </a:r>
          </a:p>
          <a:p>
            <a:endParaRPr lang="en-US" dirty="0"/>
          </a:p>
          <a:p>
            <a:r>
              <a:rPr lang="en-US" dirty="0"/>
              <a:t>Ionospheric conductance mediates this energy input.</a:t>
            </a:r>
          </a:p>
          <a:p>
            <a:endParaRPr lang="en-US" dirty="0"/>
          </a:p>
          <a:p>
            <a:r>
              <a:rPr lang="en-US" dirty="0"/>
              <a:t>Most magnetosphere models assume Earth-like conductance models, but this may not be true.</a:t>
            </a:r>
          </a:p>
          <a:p>
            <a:endParaRPr lang="en-US" dirty="0"/>
          </a:p>
          <a:p>
            <a:r>
              <a:rPr lang="en-US" dirty="0"/>
              <a:t>PLANET-ITTR configured with electron transport and chemical solver can calculate conductance for different atmospheres.</a:t>
            </a:r>
          </a:p>
        </p:txBody>
      </p:sp>
    </p:spTree>
    <p:extLst>
      <p:ext uri="{BB962C8B-B14F-4D97-AF65-F5344CB8AC3E}">
        <p14:creationId xmlns:p14="http://schemas.microsoft.com/office/powerpoint/2010/main" val="164312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5898F955-4F4F-623B-6824-CE1FA087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8" y="1273678"/>
            <a:ext cx="4911694" cy="41400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A3EDE-7BF2-364D-9123-7A68B68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938361" cy="587041"/>
          </a:xfrm>
        </p:spPr>
        <p:txBody>
          <a:bodyPr>
            <a:normAutofit/>
          </a:bodyPr>
          <a:lstStyle/>
          <a:p>
            <a:r>
              <a:rPr lang="en-US" dirty="0"/>
              <a:t>SPEAH-RIT: A built in 2-stream e- transport model (S.B. Kang)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7556265-1A13-3046-A316-11DA06C99555}"/>
              </a:ext>
            </a:extLst>
          </p:cNvPr>
          <p:cNvSpPr/>
          <p:nvPr/>
        </p:nvSpPr>
        <p:spPr>
          <a:xfrm>
            <a:off x="3490154" y="3322316"/>
            <a:ext cx="590551" cy="638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181F6-EF02-374C-B63A-2E3287CB77E5}"/>
              </a:ext>
            </a:extLst>
          </p:cNvPr>
          <p:cNvSpPr txBox="1"/>
          <p:nvPr/>
        </p:nvSpPr>
        <p:spPr>
          <a:xfrm>
            <a:off x="2664310" y="2912799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e-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96833-614D-F746-972D-70ADD16ECFA4}"/>
              </a:ext>
            </a:extLst>
          </p:cNvPr>
          <p:cNvSpPr txBox="1"/>
          <p:nvPr/>
        </p:nvSpPr>
        <p:spPr>
          <a:xfrm>
            <a:off x="802112" y="5585315"/>
            <a:ext cx="10859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Similar to other 2-stream models but works for many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When coupled to PLANET-ITTR chemical solver it can get density profiles and conductance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4F182-4FED-D089-12E5-97E67056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464" y="1312425"/>
            <a:ext cx="5073536" cy="4140005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864D110-99B6-5499-78E4-7685C2F5ECF4}"/>
              </a:ext>
            </a:extLst>
          </p:cNvPr>
          <p:cNvSpPr/>
          <p:nvPr/>
        </p:nvSpPr>
        <p:spPr>
          <a:xfrm>
            <a:off x="5064875" y="3382427"/>
            <a:ext cx="1944036" cy="404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A0EBD-358B-B963-BEBA-E3A8A1333595}"/>
              </a:ext>
            </a:extLst>
          </p:cNvPr>
          <p:cNvSpPr txBox="1"/>
          <p:nvPr/>
        </p:nvSpPr>
        <p:spPr>
          <a:xfrm>
            <a:off x="5261476" y="2543629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Combine w/ </a:t>
            </a:r>
          </a:p>
          <a:p>
            <a:r>
              <a:rPr lang="en-US" dirty="0">
                <a:solidFill>
                  <a:schemeClr val="bg1"/>
                </a:solidFill>
              </a:rPr>
              <a:t>Chem Solver </a:t>
            </a:r>
          </a:p>
          <a:p>
            <a:r>
              <a:rPr lang="en-US" dirty="0">
                <a:solidFill>
                  <a:schemeClr val="bg1"/>
                </a:solidFill>
              </a:rPr>
              <a:t>For Density</a:t>
            </a:r>
          </a:p>
        </p:txBody>
      </p:sp>
    </p:spTree>
    <p:extLst>
      <p:ext uri="{BB962C8B-B14F-4D97-AF65-F5344CB8AC3E}">
        <p14:creationId xmlns:p14="http://schemas.microsoft.com/office/powerpoint/2010/main" val="241430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D16826D-3BFF-3EB2-97A8-15C1FB44C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" y="1273679"/>
            <a:ext cx="4911696" cy="4140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A57425-DA70-C8D0-D07B-4E4A2F44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123" y="1316663"/>
            <a:ext cx="5073537" cy="41400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A3EDE-7BF2-364D-9123-7A68B68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938361" cy="587041"/>
          </a:xfrm>
        </p:spPr>
        <p:txBody>
          <a:bodyPr>
            <a:normAutofit/>
          </a:bodyPr>
          <a:lstStyle/>
          <a:p>
            <a:r>
              <a:rPr lang="en-US" dirty="0"/>
              <a:t>SPEAH-RIT: A built in 2-stream e- transport model (S.B. Kang)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7556265-1A13-3046-A316-11DA06C99555}"/>
              </a:ext>
            </a:extLst>
          </p:cNvPr>
          <p:cNvSpPr/>
          <p:nvPr/>
        </p:nvSpPr>
        <p:spPr>
          <a:xfrm>
            <a:off x="3490154" y="3322316"/>
            <a:ext cx="590551" cy="638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181F6-EF02-374C-B63A-2E3287CB77E5}"/>
              </a:ext>
            </a:extLst>
          </p:cNvPr>
          <p:cNvSpPr txBox="1"/>
          <p:nvPr/>
        </p:nvSpPr>
        <p:spPr>
          <a:xfrm>
            <a:off x="2664310" y="2912799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e-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96833-614D-F746-972D-70ADD16ECFA4}"/>
              </a:ext>
            </a:extLst>
          </p:cNvPr>
          <p:cNvSpPr txBox="1"/>
          <p:nvPr/>
        </p:nvSpPr>
        <p:spPr>
          <a:xfrm>
            <a:off x="802112" y="5585315"/>
            <a:ext cx="10859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Similar to other 2-stream models but works for many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When coupled to PLANET-ITTR chemical solver it can get density profiles and conductance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864D110-99B6-5499-78E4-7685C2F5ECF4}"/>
              </a:ext>
            </a:extLst>
          </p:cNvPr>
          <p:cNvSpPr/>
          <p:nvPr/>
        </p:nvSpPr>
        <p:spPr>
          <a:xfrm>
            <a:off x="5064875" y="3382427"/>
            <a:ext cx="1944036" cy="404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A0EBD-358B-B963-BEBA-E3A8A1333595}"/>
              </a:ext>
            </a:extLst>
          </p:cNvPr>
          <p:cNvSpPr txBox="1"/>
          <p:nvPr/>
        </p:nvSpPr>
        <p:spPr>
          <a:xfrm>
            <a:off x="5261476" y="2543629"/>
            <a:ext cx="1745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Validate e-</a:t>
            </a:r>
          </a:p>
          <a:p>
            <a:r>
              <a:rPr lang="en-US" dirty="0">
                <a:solidFill>
                  <a:schemeClr val="bg1"/>
                </a:solidFill>
              </a:rPr>
              <a:t>Profile against</a:t>
            </a:r>
          </a:p>
          <a:p>
            <a:r>
              <a:rPr lang="en-US" dirty="0">
                <a:solidFill>
                  <a:schemeClr val="bg1"/>
                </a:solidFill>
              </a:rPr>
              <a:t>ISR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4D638-331F-B257-CB84-CB7306E051D9}"/>
              </a:ext>
            </a:extLst>
          </p:cNvPr>
          <p:cNvSpPr txBox="1"/>
          <p:nvPr/>
        </p:nvSpPr>
        <p:spPr>
          <a:xfrm>
            <a:off x="11250952" y="392597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Watson et al</a:t>
            </a:r>
            <a:r>
              <a:rPr lang="en-US" sz="1000" dirty="0">
                <a:solidFill>
                  <a:srgbClr val="FF0000"/>
                </a:solidFill>
              </a:rPr>
              <a:t>.,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0B782-537E-038C-7FD7-80D54A90A3C8}"/>
              </a:ext>
            </a:extLst>
          </p:cNvPr>
          <p:cNvSpPr txBox="1"/>
          <p:nvPr/>
        </p:nvSpPr>
        <p:spPr>
          <a:xfrm>
            <a:off x="10572044" y="4221646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Model </a:t>
            </a:r>
          </a:p>
          <a:p>
            <a:r>
              <a:rPr lang="en-US" sz="1000" i="1" dirty="0"/>
              <a:t>Result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0629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1DE2647-1481-16C6-B061-1BE5A4C8F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679" y="1297263"/>
            <a:ext cx="4836839" cy="4140006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D16826D-3BFF-3EB2-97A8-15C1FB44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" y="1273679"/>
            <a:ext cx="4911696" cy="41400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A3EDE-7BF2-364D-9123-7A68B68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84536"/>
            <a:ext cx="9938361" cy="587041"/>
          </a:xfrm>
        </p:spPr>
        <p:txBody>
          <a:bodyPr>
            <a:normAutofit/>
          </a:bodyPr>
          <a:lstStyle/>
          <a:p>
            <a:r>
              <a:rPr lang="en-US" dirty="0"/>
              <a:t>SPEAH-RIT: A built in 2-stream e- transport model (S.B. Kang)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7556265-1A13-3046-A316-11DA06C99555}"/>
              </a:ext>
            </a:extLst>
          </p:cNvPr>
          <p:cNvSpPr/>
          <p:nvPr/>
        </p:nvSpPr>
        <p:spPr>
          <a:xfrm>
            <a:off x="3490154" y="3322316"/>
            <a:ext cx="590551" cy="638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181F6-EF02-374C-B63A-2E3287CB77E5}"/>
              </a:ext>
            </a:extLst>
          </p:cNvPr>
          <p:cNvSpPr txBox="1"/>
          <p:nvPr/>
        </p:nvSpPr>
        <p:spPr>
          <a:xfrm>
            <a:off x="2664310" y="2912799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e-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96833-614D-F746-972D-70ADD16ECFA4}"/>
              </a:ext>
            </a:extLst>
          </p:cNvPr>
          <p:cNvSpPr txBox="1"/>
          <p:nvPr/>
        </p:nvSpPr>
        <p:spPr>
          <a:xfrm>
            <a:off x="802112" y="5585315"/>
            <a:ext cx="10859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Similar to other 2-stream models but works for many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When coupled to PLANET-ITTR chemical solver it can get density profiles and conductance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864D110-99B6-5499-78E4-7685C2F5ECF4}"/>
              </a:ext>
            </a:extLst>
          </p:cNvPr>
          <p:cNvSpPr/>
          <p:nvPr/>
        </p:nvSpPr>
        <p:spPr>
          <a:xfrm>
            <a:off x="5064875" y="3382427"/>
            <a:ext cx="1944036" cy="404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A0EBD-358B-B963-BEBA-E3A8A1333595}"/>
              </a:ext>
            </a:extLst>
          </p:cNvPr>
          <p:cNvSpPr txBox="1"/>
          <p:nvPr/>
        </p:nvSpPr>
        <p:spPr>
          <a:xfrm>
            <a:off x="5261476" y="2543629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Calculate</a:t>
            </a:r>
          </a:p>
          <a:p>
            <a:r>
              <a:rPr lang="en-US" dirty="0">
                <a:solidFill>
                  <a:schemeClr val="bg1"/>
                </a:solidFill>
              </a:rPr>
              <a:t>Conductance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4D638-331F-B257-CB84-CB7306E051D9}"/>
              </a:ext>
            </a:extLst>
          </p:cNvPr>
          <p:cNvSpPr txBox="1"/>
          <p:nvPr/>
        </p:nvSpPr>
        <p:spPr>
          <a:xfrm>
            <a:off x="11250952" y="392597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Watson et al</a:t>
            </a:r>
            <a:r>
              <a:rPr lang="en-US" sz="1000" dirty="0">
                <a:solidFill>
                  <a:srgbClr val="FF0000"/>
                </a:solidFill>
              </a:rPr>
              <a:t>.,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0B782-537E-038C-7FD7-80D54A90A3C8}"/>
              </a:ext>
            </a:extLst>
          </p:cNvPr>
          <p:cNvSpPr txBox="1"/>
          <p:nvPr/>
        </p:nvSpPr>
        <p:spPr>
          <a:xfrm>
            <a:off x="10572044" y="4221646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Model </a:t>
            </a:r>
          </a:p>
          <a:p>
            <a:r>
              <a:rPr lang="en-US" sz="1000" i="1" dirty="0"/>
              <a:t>Result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256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CCDAAA-F9EF-5F4A-9EDB-3E01C48DBE7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43446" y="1692339"/>
                <a:ext cx="6650329" cy="5005388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Planets accrete nebular gas from the protoplanetary disc during the first 1- 10 </a:t>
                </a:r>
                <a:r>
                  <a:rPr lang="en-US" sz="1800" dirty="0" err="1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Myr</a:t>
                </a:r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 of planet formation. 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Solid planetary embryos acquire H–He rich atmospheres from the ambient nebular disk gas via the in situ accretion  (</a:t>
                </a:r>
                <a:r>
                  <a:rPr lang="en-US" sz="1800" i="1" dirty="0" err="1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Ikoma</a:t>
                </a:r>
                <a:r>
                  <a:rPr lang="en-US" sz="1800" i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 &amp; Hori, </a:t>
                </a:r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2012)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Super Earths, the abundant type of exoplanets, with M ~ 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 can accrete up to a few percent of the planetary mass</a:t>
                </a:r>
              </a:p>
              <a:p>
                <a:endParaRPr lang="en-US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endParaRPr>
              </a:p>
              <a:p>
                <a:r>
                  <a:rPr lang="en-US" sz="18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How long rocky planets can retain H rich dense atmospheres?</a:t>
                </a:r>
              </a:p>
              <a:p>
                <a:r>
                  <a:rPr lang="en-US" sz="18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Approach: Go from simple model to complex</a:t>
                </a:r>
              </a:p>
              <a:p>
                <a:pPr marL="177796" indent="0">
                  <a:buNone/>
                </a:pPr>
                <a:endParaRPr lang="en-US" sz="1800" b="1" dirty="0">
                  <a:latin typeface="+mn-lt"/>
                  <a:cs typeface="Times New Roman" panose="02020603050405020304" pitchFamily="18" charset="0"/>
                </a:endParaRPr>
              </a:p>
              <a:p>
                <a:endParaRPr lang="en-US" sz="1800" b="1" dirty="0">
                  <a:solidFill>
                    <a:srgbClr val="282323"/>
                  </a:solidFill>
                  <a:latin typeface="+mn-lt"/>
                  <a:cs typeface="Times New Roman" panose="02020603050405020304" pitchFamily="18" charset="0"/>
                </a:endParaRPr>
              </a:p>
              <a:p>
                <a:endParaRPr lang="en-US" sz="18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CCDAAA-F9EF-5F4A-9EDB-3E01C48DB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43446" y="1692339"/>
                <a:ext cx="6650329" cy="50053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ACD73-9AF8-2E48-8B11-2237533F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5E96D-83DC-BF46-8F68-5369899B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05" y="370180"/>
            <a:ext cx="10314595" cy="587041"/>
          </a:xfrm>
        </p:spPr>
        <p:txBody>
          <a:bodyPr>
            <a:normAutofit/>
          </a:bodyPr>
          <a:lstStyle/>
          <a:p>
            <a:r>
              <a:rPr lang="en-US" dirty="0"/>
              <a:t>Hydrodynamic Loss of Proto-atmospheres of Earths and Super Earths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068406-8C5D-7641-AE26-7C95C60AF1E2}"/>
              </a:ext>
            </a:extLst>
          </p:cNvPr>
          <p:cNvGrpSpPr/>
          <p:nvPr/>
        </p:nvGrpSpPr>
        <p:grpSpPr>
          <a:xfrm>
            <a:off x="7489981" y="3682873"/>
            <a:ext cx="4246462" cy="3175129"/>
            <a:chOff x="6512078" y="3682871"/>
            <a:chExt cx="4246461" cy="31751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389DE9-6003-3B43-AAB7-D321FF60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2078" y="3724404"/>
              <a:ext cx="4246461" cy="31335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F47E80-887F-CB49-A108-E5CD39FFA4E5}"/>
                </a:ext>
              </a:extLst>
            </p:cNvPr>
            <p:cNvSpPr txBox="1"/>
            <p:nvPr/>
          </p:nvSpPr>
          <p:spPr>
            <a:xfrm>
              <a:off x="9155600" y="3682871"/>
              <a:ext cx="16029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Credit: F. </a:t>
              </a:r>
              <a:r>
                <a:rPr lang="en-US" sz="1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Fressin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2D260-7698-AA40-8C9E-04973F0D1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277" y="1271507"/>
            <a:ext cx="3647923" cy="24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C3C3-B09C-414C-B16E-24C4CA55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344677"/>
            <a:ext cx="6678105" cy="64633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08FBC-A0A8-1445-A217-2B9B1626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811" y="1279693"/>
            <a:ext cx="7732707" cy="51362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PWOM Model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 features since last workshop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Improved coupling to SWMF allowing for studies of hemispheric asymmetry in ion outflow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/>
              <a:t>Lagrangian</a:t>
            </a:r>
            <a:r>
              <a:rPr lang="en-US" sz="2400" dirty="0"/>
              <a:t> remap/</a:t>
            </a:r>
            <a:r>
              <a:rPr lang="en-US" sz="2400" dirty="0" err="1"/>
              <a:t>regridding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Adding N+ to outflow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PLANETARY Ionosphere Thermosphere Tool for Research (PLANET-ITTR) Model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 applications: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Planetary conductance estimates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 Hydrodynamic Escape of primary atmospheres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BC4D-8944-1D4A-BD17-2BBDE2ED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96A1-C00B-DC48-A6DC-C21CDCFE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2" y="170068"/>
            <a:ext cx="9644063" cy="587041"/>
          </a:xfrm>
        </p:spPr>
        <p:txBody>
          <a:bodyPr>
            <a:noAutofit/>
          </a:bodyPr>
          <a:lstStyle/>
          <a:p>
            <a:r>
              <a:rPr lang="en-US" sz="3733" dirty="0"/>
              <a:t>Total Mass Loss Rate of Atmosphere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C006E-F90A-FC44-A433-9C46ECEA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3" r="8229" b="3386"/>
          <a:stretch/>
        </p:blipFill>
        <p:spPr>
          <a:xfrm>
            <a:off x="6120384" y="820717"/>
            <a:ext cx="4974373" cy="5906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3FB61-C6AB-FB4D-B41D-C6BD20E8BB9E}"/>
              </a:ext>
            </a:extLst>
          </p:cNvPr>
          <p:cNvSpPr txBox="1"/>
          <p:nvPr/>
        </p:nvSpPr>
        <p:spPr>
          <a:xfrm>
            <a:off x="7105557" y="4879791"/>
            <a:ext cx="3417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 only cases</a:t>
            </a:r>
          </a:p>
          <a:p>
            <a:r>
              <a:rPr lang="en-US" sz="2400" dirty="0"/>
              <a:t>(higher density cases)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11104-CC7B-7144-8538-008CA83ED8AF}"/>
              </a:ext>
            </a:extLst>
          </p:cNvPr>
          <p:cNvSpPr txBox="1"/>
          <p:nvPr/>
        </p:nvSpPr>
        <p:spPr>
          <a:xfrm>
            <a:off x="7800265" y="2493923"/>
            <a:ext cx="3294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Multispecies cases</a:t>
            </a:r>
          </a:p>
          <a:p>
            <a:r>
              <a:rPr lang="en-US" sz="2400" dirty="0"/>
              <a:t>(lower density cases)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67060-6D71-6A4B-84E0-50D7BA02D513}"/>
              </a:ext>
            </a:extLst>
          </p:cNvPr>
          <p:cNvSpPr txBox="1"/>
          <p:nvPr/>
        </p:nvSpPr>
        <p:spPr>
          <a:xfrm>
            <a:off x="1" y="1036411"/>
            <a:ext cx="607161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u="sng" dirty="0">
                <a:solidFill>
                  <a:schemeClr val="bg1"/>
                </a:solidFill>
              </a:rPr>
              <a:t>More XUV/EUV input = More Mass Loss</a:t>
            </a: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Denser atmosphere escapes more slowly.</a:t>
            </a: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Energy absorption profile can change as species change</a:t>
            </a: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Peak escape rates could evacuate primary atmosphere in a few 100M years</a:t>
            </a: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More data points coming - Parameter study still ongoing</a:t>
            </a: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44" indent="-285744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4911-372B-CA4E-9BB3-60344AFE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5A73C-1F0F-EB4E-9811-152F0B3B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655" y="258302"/>
            <a:ext cx="5348831" cy="4795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417E4-262B-BD40-B785-F0B6A99905F6}"/>
              </a:ext>
            </a:extLst>
          </p:cNvPr>
          <p:cNvSpPr txBox="1"/>
          <p:nvPr/>
        </p:nvSpPr>
        <p:spPr>
          <a:xfrm>
            <a:off x="6004556" y="5076587"/>
            <a:ext cx="257955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credit: Eleanor </a:t>
            </a:r>
            <a:r>
              <a:rPr lang="en-US" sz="1333" dirty="0" err="1">
                <a:solidFill>
                  <a:schemeClr val="bg1"/>
                </a:solidFill>
              </a:rPr>
              <a:t>Glocer</a:t>
            </a:r>
            <a:r>
              <a:rPr lang="en-US" sz="1333" dirty="0">
                <a:solidFill>
                  <a:schemeClr val="bg1"/>
                </a:solidFill>
              </a:rPr>
              <a:t>, age 6</a:t>
            </a:r>
          </a:p>
        </p:txBody>
      </p:sp>
    </p:spTree>
    <p:extLst>
      <p:ext uri="{BB962C8B-B14F-4D97-AF65-F5344CB8AC3E}">
        <p14:creationId xmlns:p14="http://schemas.microsoft.com/office/powerpoint/2010/main" val="21567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CD12C-9AB1-B44D-8EFD-5C267DF07D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GSFC SSED/Glocer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915B3-E350-E342-8024-859A3F94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161C9-E4B6-0A43-85AD-28F2757AADCE}" type="slidenum">
              <a:rPr lang="en-US" smtClean="0"/>
              <a:t>22</a:t>
            </a:fld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5D7BF686-B0A6-784C-905F-5054F6B9EC48}"/>
              </a:ext>
            </a:extLst>
          </p:cNvPr>
          <p:cNvSpPr txBox="1">
            <a:spLocks/>
          </p:cNvSpPr>
          <p:nvPr/>
        </p:nvSpPr>
        <p:spPr>
          <a:xfrm>
            <a:off x="1257302" y="331805"/>
            <a:ext cx="9644063" cy="587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Level of Complexity: Simple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H only, Isothermal</a:t>
            </a:r>
          </a:p>
        </p:txBody>
      </p:sp>
      <p:pic>
        <p:nvPicPr>
          <p:cNvPr id="6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C22E2E90-1632-FD42-9365-B48A3553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18" y="1351724"/>
            <a:ext cx="3503543" cy="5605669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8DBED1-BACE-654E-805B-001DAF5A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256" y="1351722"/>
            <a:ext cx="3503544" cy="5605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94308E-1BB4-B142-93FC-9D28D7DD3346}"/>
              </a:ext>
            </a:extLst>
          </p:cNvPr>
          <p:cNvSpPr txBox="1"/>
          <p:nvPr/>
        </p:nvSpPr>
        <p:spPr>
          <a:xfrm>
            <a:off x="4249353" y="1730378"/>
            <a:ext cx="339015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Hydrodynamic Escape Parameter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HEP = </a:t>
            </a:r>
            <a:r>
              <a:rPr lang="en-US" sz="1400" dirty="0" err="1">
                <a:solidFill>
                  <a:schemeClr val="bg1"/>
                </a:solidFill>
              </a:rPr>
              <a:t>GMm</a:t>
            </a:r>
            <a:r>
              <a:rPr lang="en-US" sz="1400" dirty="0">
                <a:solidFill>
                  <a:schemeClr val="bg1"/>
                </a:solidFill>
              </a:rPr>
              <a:t>/r</a:t>
            </a:r>
            <a:r>
              <a:rPr lang="en-US" sz="1400" baseline="-25000" dirty="0">
                <a:solidFill>
                  <a:schemeClr val="bg1"/>
                </a:solidFill>
              </a:rPr>
              <a:t>0</a:t>
            </a:r>
            <a:r>
              <a:rPr lang="en-US" sz="1400" dirty="0">
                <a:solidFill>
                  <a:schemeClr val="bg1"/>
                </a:solidFill>
              </a:rPr>
              <a:t>kT</a:t>
            </a:r>
            <a:r>
              <a:rPr lang="en-US" sz="1400" baseline="-25000" dirty="0">
                <a:solidFill>
                  <a:schemeClr val="bg1"/>
                </a:solidFill>
              </a:rPr>
              <a:t>0</a:t>
            </a:r>
          </a:p>
          <a:p>
            <a:pPr algn="ctr"/>
            <a:endParaRPr lang="en-US" sz="1400" baseline="-250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Grav</a:t>
            </a:r>
            <a:r>
              <a:rPr lang="en-US" sz="1400" dirty="0">
                <a:solidFill>
                  <a:schemeClr val="bg1"/>
                </a:solidFill>
              </a:rPr>
              <a:t>. Pot/Thermal Energy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(e.g., Tian et al 2005)﻿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6EA6E-3189-FA49-9671-21982EE95FB4}"/>
              </a:ext>
            </a:extLst>
          </p:cNvPr>
          <p:cNvSpPr txBox="1"/>
          <p:nvPr/>
        </p:nvSpPr>
        <p:spPr>
          <a:xfrm>
            <a:off x="4249353" y="3254379"/>
            <a:ext cx="3390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Increasing T decreases HEP which: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More density escapes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More Velocity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Higher Mass Loss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A1AF3C-A6C0-0549-8F4E-12E7BD2DDB57}"/>
              </a:ext>
            </a:extLst>
          </p:cNvPr>
          <p:cNvCxnSpPr>
            <a:cxnSpLocks/>
          </p:cNvCxnSpPr>
          <p:nvPr/>
        </p:nvCxnSpPr>
        <p:spPr>
          <a:xfrm flipH="1">
            <a:off x="3747053" y="3846443"/>
            <a:ext cx="1331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34A589-BA0E-824F-8245-4C8E58D3319F}"/>
              </a:ext>
            </a:extLst>
          </p:cNvPr>
          <p:cNvCxnSpPr>
            <a:cxnSpLocks/>
          </p:cNvCxnSpPr>
          <p:nvPr/>
        </p:nvCxnSpPr>
        <p:spPr>
          <a:xfrm>
            <a:off x="6473687" y="4267199"/>
            <a:ext cx="16068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B673F4F-84B1-3B44-A7C5-F1C89DEA836C}"/>
              </a:ext>
            </a:extLst>
          </p:cNvPr>
          <p:cNvSpPr txBox="1"/>
          <p:nvPr/>
        </p:nvSpPr>
        <p:spPr>
          <a:xfrm>
            <a:off x="1034300" y="4393153"/>
            <a:ext cx="132279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Weak Escape</a:t>
            </a:r>
          </a:p>
          <a:p>
            <a:pPr algn="ctr"/>
            <a:r>
              <a:rPr lang="en-US" sz="1333" dirty="0"/>
              <a:t>(T=500k)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376DEA-75F8-EB43-BDCC-63AE7ABE7673}"/>
              </a:ext>
            </a:extLst>
          </p:cNvPr>
          <p:cNvSpPr txBox="1"/>
          <p:nvPr/>
        </p:nvSpPr>
        <p:spPr>
          <a:xfrm>
            <a:off x="2305908" y="2720900"/>
            <a:ext cx="137088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/>
              <a:t>Strong Escape</a:t>
            </a:r>
          </a:p>
          <a:p>
            <a:pPr algn="ctr"/>
            <a:r>
              <a:rPr lang="en-US" sz="1333" dirty="0"/>
              <a:t>(T=1500k)</a:t>
            </a:r>
          </a:p>
        </p:txBody>
      </p:sp>
    </p:spTree>
    <p:extLst>
      <p:ext uri="{BB962C8B-B14F-4D97-AF65-F5344CB8AC3E}">
        <p14:creationId xmlns:p14="http://schemas.microsoft.com/office/powerpoint/2010/main" val="140614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E31A43F-17E0-DB42-A988-F1226A7D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518" y="1420974"/>
            <a:ext cx="3565253" cy="5704405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922964BB-FE21-5747-8160-F0BAE240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39" y="1420975"/>
            <a:ext cx="3565253" cy="570440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EB10CA7-F14C-C14D-8F21-118B7CD6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47" y="1420977"/>
            <a:ext cx="3565252" cy="57044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915B3-E350-E342-8024-859A3F94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0027" y="6675437"/>
            <a:ext cx="551167" cy="365125"/>
          </a:xfrm>
        </p:spPr>
        <p:txBody>
          <a:bodyPr/>
          <a:lstStyle/>
          <a:p>
            <a:fld id="{CF2161C9-E4B6-0A43-85AD-28F2757AADCE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00A138D-E02C-B446-AC51-33B96C19A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68" y="1420976"/>
            <a:ext cx="3565251" cy="57044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121CF2-70FC-1A44-90E9-624E6EB2FF8A}"/>
              </a:ext>
            </a:extLst>
          </p:cNvPr>
          <p:cNvSpPr txBox="1"/>
          <p:nvPr/>
        </p:nvSpPr>
        <p:spPr>
          <a:xfrm>
            <a:off x="1043934" y="4273177"/>
            <a:ext cx="169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Increased Energy</a:t>
            </a:r>
          </a:p>
          <a:p>
            <a:pPr algn="ctr"/>
            <a:r>
              <a:rPr lang="en-US" sz="1400" dirty="0"/>
              <a:t>Absorption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C3AD58-9B27-6945-A1B6-22D3FA1A43FB}"/>
              </a:ext>
            </a:extLst>
          </p:cNvPr>
          <p:cNvSpPr txBox="1"/>
          <p:nvPr/>
        </p:nvSpPr>
        <p:spPr>
          <a:xfrm>
            <a:off x="6806124" y="4273178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Increased Velocity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A3644-750F-C74F-AAFE-62DFC8B5E0A5}"/>
              </a:ext>
            </a:extLst>
          </p:cNvPr>
          <p:cNvSpPr txBox="1"/>
          <p:nvPr/>
        </p:nvSpPr>
        <p:spPr>
          <a:xfrm>
            <a:off x="9416950" y="4273178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Increased Temperature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3BB03-81F4-F048-A6EB-1E1AC95B76D2}"/>
              </a:ext>
            </a:extLst>
          </p:cNvPr>
          <p:cNvSpPr txBox="1"/>
          <p:nvPr/>
        </p:nvSpPr>
        <p:spPr>
          <a:xfrm>
            <a:off x="4271496" y="4273177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Increased Density</a:t>
            </a:r>
          </a:p>
          <a:p>
            <a:pPr algn="ctr"/>
            <a:r>
              <a:rPr lang="en-US" sz="1400" dirty="0"/>
              <a:t>Changes</a:t>
            </a: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EF598434-F241-9844-9D32-BD64DA52C874}"/>
              </a:ext>
            </a:extLst>
          </p:cNvPr>
          <p:cNvSpPr txBox="1">
            <a:spLocks/>
          </p:cNvSpPr>
          <p:nvPr/>
        </p:nvSpPr>
        <p:spPr>
          <a:xfrm>
            <a:off x="826603" y="255145"/>
            <a:ext cx="11224591" cy="587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Level of Complexity: Moderate</a:t>
            </a:r>
          </a:p>
          <a:p>
            <a:r>
              <a:rPr lang="en-US" sz="3200" dirty="0">
                <a:solidFill>
                  <a:schemeClr val="bg1"/>
                </a:solidFill>
              </a:rPr>
              <a:t>Multiple H Species, Hydrodynamic, Radiative Cooling</a:t>
            </a:r>
          </a:p>
        </p:txBody>
      </p:sp>
    </p:spTree>
    <p:extLst>
      <p:ext uri="{BB962C8B-B14F-4D97-AF65-F5344CB8AC3E}">
        <p14:creationId xmlns:p14="http://schemas.microsoft.com/office/powerpoint/2010/main" val="1239549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8B11-C0EF-0F45-8A9F-9705AEC8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Chemical Scheme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67CB7-C89B-384A-97B6-4C6C55D81B32}"/>
              </a:ext>
            </a:extLst>
          </p:cNvPr>
          <p:cNvSpPr/>
          <p:nvPr/>
        </p:nvSpPr>
        <p:spPr>
          <a:xfrm>
            <a:off x="275781" y="1361440"/>
            <a:ext cx="3158585" cy="481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Species In PLANET-ITTR Simulation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AC59D4-473A-9444-8333-327BA970BE72}"/>
              </a:ext>
            </a:extLst>
          </p:cNvPr>
          <p:cNvSpPr/>
          <p:nvPr/>
        </p:nvSpPr>
        <p:spPr>
          <a:xfrm>
            <a:off x="8846472" y="1302512"/>
            <a:ext cx="3158585" cy="481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Final Reaction List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C33ACB-2101-084D-B1D9-CB3BC5515FAC}"/>
              </a:ext>
            </a:extLst>
          </p:cNvPr>
          <p:cNvSpPr/>
          <p:nvPr/>
        </p:nvSpPr>
        <p:spPr>
          <a:xfrm>
            <a:off x="768096" y="2243328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A4674F-B260-D14C-962A-059A13F736F8}"/>
              </a:ext>
            </a:extLst>
          </p:cNvPr>
          <p:cNvSpPr/>
          <p:nvPr/>
        </p:nvSpPr>
        <p:spPr>
          <a:xfrm>
            <a:off x="1863487" y="2243328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9410B6-A48A-FE48-BD7F-F004C1B9D9ED}"/>
              </a:ext>
            </a:extLst>
          </p:cNvPr>
          <p:cNvSpPr/>
          <p:nvPr/>
        </p:nvSpPr>
        <p:spPr>
          <a:xfrm>
            <a:off x="768096" y="3429000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21F476-93CF-AA4D-A0A8-119D96ED959E}"/>
              </a:ext>
            </a:extLst>
          </p:cNvPr>
          <p:cNvSpPr/>
          <p:nvPr/>
        </p:nvSpPr>
        <p:spPr>
          <a:xfrm>
            <a:off x="1863487" y="3472688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E157E7-8C87-E644-800B-0D91A2DF5B21}"/>
              </a:ext>
            </a:extLst>
          </p:cNvPr>
          <p:cNvSpPr/>
          <p:nvPr/>
        </p:nvSpPr>
        <p:spPr>
          <a:xfrm>
            <a:off x="768096" y="4702048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A8CEB2-D7DE-AE4A-94B5-C6FDE782788F}"/>
              </a:ext>
            </a:extLst>
          </p:cNvPr>
          <p:cNvSpPr/>
          <p:nvPr/>
        </p:nvSpPr>
        <p:spPr>
          <a:xfrm>
            <a:off x="1863487" y="4702048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F94EB-8848-B941-98AC-90AD67833656}"/>
              </a:ext>
            </a:extLst>
          </p:cNvPr>
          <p:cNvSpPr txBox="1"/>
          <p:nvPr/>
        </p:nvSpPr>
        <p:spPr>
          <a:xfrm>
            <a:off x="4299997" y="1361441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Universe of Possible Reactions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353046-05EB-1A41-9FB7-E28E9D39AA59}"/>
              </a:ext>
            </a:extLst>
          </p:cNvPr>
          <p:cNvSpPr/>
          <p:nvPr/>
        </p:nvSpPr>
        <p:spPr>
          <a:xfrm>
            <a:off x="4518453" y="2086864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80A8C2-97F1-9C43-A8C8-9ABA4F69D532}"/>
              </a:ext>
            </a:extLst>
          </p:cNvPr>
          <p:cNvSpPr/>
          <p:nvPr/>
        </p:nvSpPr>
        <p:spPr>
          <a:xfrm>
            <a:off x="5618923" y="2086864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BF9E2B-C496-604C-B9E1-E58F19EF6768}"/>
              </a:ext>
            </a:extLst>
          </p:cNvPr>
          <p:cNvSpPr/>
          <p:nvPr/>
        </p:nvSpPr>
        <p:spPr>
          <a:xfrm>
            <a:off x="7180648" y="1849120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72586E-C99D-C547-9C97-10FC26E51492}"/>
              </a:ext>
            </a:extLst>
          </p:cNvPr>
          <p:cNvSpPr/>
          <p:nvPr/>
        </p:nvSpPr>
        <p:spPr>
          <a:xfrm>
            <a:off x="6850457" y="2556256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37157F-39DC-C641-BB57-C3C6D383AFF4}"/>
              </a:ext>
            </a:extLst>
          </p:cNvPr>
          <p:cNvCxnSpPr>
            <a:cxnSpLocks/>
          </p:cNvCxnSpPr>
          <p:nvPr/>
        </p:nvCxnSpPr>
        <p:spPr>
          <a:xfrm flipH="1">
            <a:off x="7163865" y="2283697"/>
            <a:ext cx="162080" cy="30128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1A59DD-ADDD-8C4C-AE81-37482410514C}"/>
              </a:ext>
            </a:extLst>
          </p:cNvPr>
          <p:cNvSpPr/>
          <p:nvPr/>
        </p:nvSpPr>
        <p:spPr>
          <a:xfrm>
            <a:off x="6314126" y="2234185"/>
            <a:ext cx="316617" cy="24295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B03AF-A30F-7145-BA40-9AE28C8C404C}"/>
              </a:ext>
            </a:extLst>
          </p:cNvPr>
          <p:cNvSpPr txBox="1"/>
          <p:nvPr/>
        </p:nvSpPr>
        <p:spPr>
          <a:xfrm>
            <a:off x="5123916" y="213369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1DFCF7-2716-854D-92C8-BC1B675F2B32}"/>
              </a:ext>
            </a:extLst>
          </p:cNvPr>
          <p:cNvSpPr/>
          <p:nvPr/>
        </p:nvSpPr>
        <p:spPr>
          <a:xfrm>
            <a:off x="4518453" y="3554240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B9BC58-2C9A-FE4A-8A65-6F1F781B4B38}"/>
              </a:ext>
            </a:extLst>
          </p:cNvPr>
          <p:cNvSpPr/>
          <p:nvPr/>
        </p:nvSpPr>
        <p:spPr>
          <a:xfrm>
            <a:off x="5618923" y="3554240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555C0D3-6049-BF4C-B758-224751144243}"/>
              </a:ext>
            </a:extLst>
          </p:cNvPr>
          <p:cNvSpPr/>
          <p:nvPr/>
        </p:nvSpPr>
        <p:spPr>
          <a:xfrm>
            <a:off x="7180648" y="3316496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DA2AFF-C320-EA4F-9DBC-CA7C365683F5}"/>
              </a:ext>
            </a:extLst>
          </p:cNvPr>
          <p:cNvSpPr/>
          <p:nvPr/>
        </p:nvSpPr>
        <p:spPr>
          <a:xfrm>
            <a:off x="6850457" y="4023632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CAC84B-13E3-7E46-B03C-3D91A1E0E391}"/>
              </a:ext>
            </a:extLst>
          </p:cNvPr>
          <p:cNvCxnSpPr>
            <a:cxnSpLocks/>
          </p:cNvCxnSpPr>
          <p:nvPr/>
        </p:nvCxnSpPr>
        <p:spPr>
          <a:xfrm flipH="1">
            <a:off x="7163865" y="3751073"/>
            <a:ext cx="162080" cy="30128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extLst>
              <a:ext uri="{FF2B5EF4-FFF2-40B4-BE49-F238E27FC236}">
                <a16:creationId xmlns:a16="http://schemas.microsoft.com/office/drawing/2014/main" id="{848A6C12-0CDA-214C-8549-DED214CE1CE3}"/>
              </a:ext>
            </a:extLst>
          </p:cNvPr>
          <p:cNvSpPr/>
          <p:nvPr/>
        </p:nvSpPr>
        <p:spPr>
          <a:xfrm>
            <a:off x="6314126" y="3701561"/>
            <a:ext cx="316617" cy="24295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7C6628-6B39-9845-B813-32A9E6278AFA}"/>
              </a:ext>
            </a:extLst>
          </p:cNvPr>
          <p:cNvSpPr txBox="1"/>
          <p:nvPr/>
        </p:nvSpPr>
        <p:spPr>
          <a:xfrm>
            <a:off x="5123916" y="360107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C95F6AD-B26E-6943-A906-A19F916973E7}"/>
              </a:ext>
            </a:extLst>
          </p:cNvPr>
          <p:cNvSpPr/>
          <p:nvPr/>
        </p:nvSpPr>
        <p:spPr>
          <a:xfrm>
            <a:off x="4522385" y="5064247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501045-2A00-F24F-AD1D-51F43B38329E}"/>
              </a:ext>
            </a:extLst>
          </p:cNvPr>
          <p:cNvSpPr/>
          <p:nvPr/>
        </p:nvSpPr>
        <p:spPr>
          <a:xfrm>
            <a:off x="6690169" y="5086192"/>
            <a:ext cx="475488" cy="4754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9FC76DD-B373-B84E-8275-47F78211A258}"/>
              </a:ext>
            </a:extLst>
          </p:cNvPr>
          <p:cNvSpPr/>
          <p:nvPr/>
        </p:nvSpPr>
        <p:spPr>
          <a:xfrm>
            <a:off x="6318058" y="5211568"/>
            <a:ext cx="316617" cy="24295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65FEE-27F8-2444-901D-E522058F5986}"/>
              </a:ext>
            </a:extLst>
          </p:cNvPr>
          <p:cNvSpPr txBox="1"/>
          <p:nvPr/>
        </p:nvSpPr>
        <p:spPr>
          <a:xfrm>
            <a:off x="5127848" y="511107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BB49FB-CD19-CB47-ADB1-F0468D8484F9}"/>
              </a:ext>
            </a:extLst>
          </p:cNvPr>
          <p:cNvSpPr txBox="1"/>
          <p:nvPr/>
        </p:nvSpPr>
        <p:spPr>
          <a:xfrm>
            <a:off x="5509231" y="5111077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h𝜈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AA1D4D-D647-F648-8EDB-AB1CCFDABC79}"/>
              </a:ext>
            </a:extLst>
          </p:cNvPr>
          <p:cNvSpPr txBox="1"/>
          <p:nvPr/>
        </p:nvSpPr>
        <p:spPr>
          <a:xfrm>
            <a:off x="6964047" y="490589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54E098-68F7-054A-95B6-121A84436E56}"/>
              </a:ext>
            </a:extLst>
          </p:cNvPr>
          <p:cNvSpPr/>
          <p:nvPr/>
        </p:nvSpPr>
        <p:spPr>
          <a:xfrm>
            <a:off x="6396209" y="5793188"/>
            <a:ext cx="150608" cy="1506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104E81B-B14F-E944-8E21-49FAC1DF788D}"/>
              </a:ext>
            </a:extLst>
          </p:cNvPr>
          <p:cNvSpPr/>
          <p:nvPr/>
        </p:nvSpPr>
        <p:spPr>
          <a:xfrm>
            <a:off x="6396209" y="6094404"/>
            <a:ext cx="150608" cy="1506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E1F5F7-CACB-5A44-8698-F2266B19F259}"/>
              </a:ext>
            </a:extLst>
          </p:cNvPr>
          <p:cNvSpPr/>
          <p:nvPr/>
        </p:nvSpPr>
        <p:spPr>
          <a:xfrm>
            <a:off x="6396209" y="6395620"/>
            <a:ext cx="150608" cy="1506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53452C-5D86-294C-BCE1-D7D34D9CEAD7}"/>
              </a:ext>
            </a:extLst>
          </p:cNvPr>
          <p:cNvGrpSpPr/>
          <p:nvPr/>
        </p:nvGrpSpPr>
        <p:grpSpPr>
          <a:xfrm>
            <a:off x="4234957" y="1861448"/>
            <a:ext cx="3929603" cy="944880"/>
            <a:chOff x="3176218" y="1396086"/>
            <a:chExt cx="2947202" cy="70866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8BCCB7-F582-3C40-B442-D6AA6E449841}"/>
                </a:ext>
              </a:extLst>
            </p:cNvPr>
            <p:cNvCxnSpPr/>
            <p:nvPr/>
          </p:nvCxnSpPr>
          <p:spPr>
            <a:xfrm flipV="1">
              <a:off x="3176218" y="1396086"/>
              <a:ext cx="2947202" cy="70866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CFA66F-AD04-9944-B4AD-91E965A84B1C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98" y="1464082"/>
              <a:ext cx="2898422" cy="63141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2B443D-42C8-CE4A-8ACC-552FE410D8CC}"/>
              </a:ext>
            </a:extLst>
          </p:cNvPr>
          <p:cNvGrpSpPr/>
          <p:nvPr/>
        </p:nvGrpSpPr>
        <p:grpSpPr>
          <a:xfrm>
            <a:off x="3747774" y="3403938"/>
            <a:ext cx="620481" cy="2235599"/>
            <a:chOff x="2810830" y="2552953"/>
            <a:chExt cx="465361" cy="167669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95EAA24-B09D-E241-8DF8-E6A8130BD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830" y="2552953"/>
              <a:ext cx="459741" cy="45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A3207141-9DA8-304A-8FB3-BF37BD7C4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450" y="3769911"/>
              <a:ext cx="459741" cy="45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1DD054-BA27-654C-93A1-CAF4702CAC71}"/>
              </a:ext>
            </a:extLst>
          </p:cNvPr>
          <p:cNvGrpSpPr/>
          <p:nvPr/>
        </p:nvGrpSpPr>
        <p:grpSpPr>
          <a:xfrm>
            <a:off x="7825011" y="3701389"/>
            <a:ext cx="1083064" cy="1792775"/>
            <a:chOff x="5868757" y="2776041"/>
            <a:chExt cx="1076123" cy="1344581"/>
          </a:xfrm>
        </p:grpSpPr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BCDC38EE-9FD7-0148-902E-98316A7177B4}"/>
                </a:ext>
              </a:extLst>
            </p:cNvPr>
            <p:cNvSpPr/>
            <p:nvPr/>
          </p:nvSpPr>
          <p:spPr>
            <a:xfrm>
              <a:off x="5869177" y="2776041"/>
              <a:ext cx="1075703" cy="241683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E16188E2-1AF2-1F44-AD3A-F7C33C9E2E94}"/>
                </a:ext>
              </a:extLst>
            </p:cNvPr>
            <p:cNvSpPr/>
            <p:nvPr/>
          </p:nvSpPr>
          <p:spPr>
            <a:xfrm>
              <a:off x="5868757" y="3878939"/>
              <a:ext cx="1075703" cy="241683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AB943C3-88AC-9D4D-91D8-A118298B13B7}"/>
              </a:ext>
            </a:extLst>
          </p:cNvPr>
          <p:cNvSpPr txBox="1"/>
          <p:nvPr/>
        </p:nvSpPr>
        <p:spPr>
          <a:xfrm>
            <a:off x="7438535" y="510710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e-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6371A6-0887-0744-A7A8-69F0A6E9A863}"/>
              </a:ext>
            </a:extLst>
          </p:cNvPr>
          <p:cNvSpPr txBox="1"/>
          <p:nvPr/>
        </p:nvSpPr>
        <p:spPr>
          <a:xfrm>
            <a:off x="7209384" y="511875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+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F0DBB91-B6ED-5F49-A33B-1767BB559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610" y="1668118"/>
            <a:ext cx="2610375" cy="442628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7C353A7-BDE1-9341-8CF4-A3E8E32795AD}"/>
              </a:ext>
            </a:extLst>
          </p:cNvPr>
          <p:cNvGrpSpPr/>
          <p:nvPr/>
        </p:nvGrpSpPr>
        <p:grpSpPr>
          <a:xfrm>
            <a:off x="9156499" y="2016699"/>
            <a:ext cx="2435405" cy="3378373"/>
            <a:chOff x="6867374" y="1512524"/>
            <a:chExt cx="1826554" cy="253378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600866-1735-4747-B0B7-9EDBA64F1484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1512524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60715-30F8-9E40-BFA4-76088B6165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2710885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8D0FFC-C20B-0542-B853-B800E2FD4C63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3026657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CA0515-D5FD-2447-B6CF-89AD2B012BF8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3302945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AB90113-FCC3-8149-9A62-15ED8C0B3AA9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3743701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CE232F-25D6-2B44-BBBD-168E2482FB09}"/>
                </a:ext>
              </a:extLst>
            </p:cNvPr>
            <p:cNvCxnSpPr>
              <a:cxnSpLocks/>
            </p:cNvCxnSpPr>
            <p:nvPr/>
          </p:nvCxnSpPr>
          <p:spPr>
            <a:xfrm>
              <a:off x="6867374" y="4046304"/>
              <a:ext cx="182655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6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7F6772-8CB6-C64C-B530-E4B20765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7" y="20206"/>
            <a:ext cx="11999011" cy="1200329"/>
          </a:xfrm>
        </p:spPr>
        <p:txBody>
          <a:bodyPr/>
          <a:lstStyle/>
          <a:p>
            <a:r>
              <a:rPr lang="en-US" dirty="0" err="1"/>
              <a:t>Regrid</a:t>
            </a:r>
            <a:r>
              <a:rPr lang="en-US" dirty="0"/>
              <a:t> Example – fluid + particles + SE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435D2-0E12-454E-A5DF-6EAB6978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271A69-D73F-F04D-92FF-2194D9F7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The presentation is being recorded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FCD7D-747A-BA45-A686-9D4C6BB4427B}"/>
              </a:ext>
            </a:extLst>
          </p:cNvPr>
          <p:cNvSpPr txBox="1"/>
          <p:nvPr/>
        </p:nvSpPr>
        <p:spPr>
          <a:xfrm>
            <a:off x="2057400" y="94353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Log(</a:t>
            </a:r>
            <a:r>
              <a:rPr lang="en-US" dirty="0" err="1"/>
              <a:t>nO</a:t>
            </a:r>
            <a:r>
              <a:rPr lang="en-US" dirty="0"/>
              <a:t>+)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5DAE2-FA3F-1347-9605-410D0CB004A8}"/>
              </a:ext>
            </a:extLst>
          </p:cNvPr>
          <p:cNvSpPr txBox="1"/>
          <p:nvPr/>
        </p:nvSpPr>
        <p:spPr>
          <a:xfrm>
            <a:off x="8698761" y="943536"/>
            <a:ext cx="39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63A31ED-7750-224F-B6C4-FB8C01EC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2" t="11485" r="10118" b="10775"/>
          <a:stretch/>
        </p:blipFill>
        <p:spPr>
          <a:xfrm>
            <a:off x="26893" y="1220535"/>
            <a:ext cx="6055660" cy="4975959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C4BDD7DB-8C29-7E4C-9247-82974A88B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2" t="11462" r="9579" b="8557"/>
          <a:stretch/>
        </p:blipFill>
        <p:spPr>
          <a:xfrm>
            <a:off x="6074485" y="1242930"/>
            <a:ext cx="6172848" cy="51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8DA301-3DB1-694C-A09E-44E8247A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29" y="293986"/>
            <a:ext cx="6060598" cy="1200329"/>
          </a:xfrm>
        </p:spPr>
        <p:txBody>
          <a:bodyPr/>
          <a:lstStyle/>
          <a:p>
            <a:r>
              <a:rPr lang="en-US" dirty="0"/>
              <a:t>Polar Wind Outflow Model </a:t>
            </a:r>
            <a:br>
              <a:rPr lang="en-US" dirty="0"/>
            </a:br>
            <a:r>
              <a:rPr lang="en-US" dirty="0"/>
              <a:t>(PWOM)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851FC-479E-5045-93E0-E1A6A5CB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29" y="1637731"/>
            <a:ext cx="5965064" cy="4701287"/>
          </a:xfrm>
        </p:spPr>
        <p:txBody>
          <a:bodyPr/>
          <a:lstStyle/>
          <a:p>
            <a:pPr>
              <a:buSzPts val="1600"/>
              <a:buFont typeface="Helvetica Neue" panose="02000503000000020004" pitchFamily="2" charset="0"/>
              <a:buChar char="*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Determines transport of plasma from ionosphere to magnetosphere</a:t>
            </a:r>
          </a:p>
          <a:p>
            <a:pPr>
              <a:buSzPts val="1600"/>
              <a:buFont typeface="Helvetica Neue" panose="02000503000000020004" pitchFamily="2" charset="0"/>
              <a:buChar char="*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Multiple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convecting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 field-lines solutions are obtained </a:t>
            </a:r>
          </a:p>
          <a:p>
            <a:pPr>
              <a:buSzPts val="1600"/>
              <a:buFont typeface="Helvetica Neue" panose="02000503000000020004" pitchFamily="2" charset="0"/>
              <a:buChar char="*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Key references:</a:t>
            </a:r>
          </a:p>
          <a:p>
            <a:pPr marL="914400" lvl="1" indent="-457200">
              <a:buSzPts val="1600"/>
              <a:buFont typeface="+mj-lt"/>
              <a:buAutoNum type="arabicPeriod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Expansion from 1D to 3D: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Glocer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 et al., 2009a</a:t>
            </a:r>
          </a:p>
          <a:p>
            <a:pPr marL="914400" lvl="1" indent="-457200">
              <a:buSzPts val="1600"/>
              <a:buFont typeface="+mj-lt"/>
              <a:buAutoNum type="arabicPeriod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Coupling to multi-fluid BATSRUS: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Glocer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., et al 2009b</a:t>
            </a:r>
          </a:p>
          <a:p>
            <a:pPr marL="914400" lvl="1" indent="-457200">
              <a:buSzPts val="1600"/>
              <a:buFont typeface="+mj-lt"/>
              <a:buAutoNum type="arabicPeriod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Inclusion of kinetic Electrons: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Glocer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 et al., 2012,2017</a:t>
            </a:r>
          </a:p>
          <a:p>
            <a:pPr marL="914400" lvl="1" indent="-457200">
              <a:buSzPts val="1600"/>
              <a:buFont typeface="+mj-lt"/>
              <a:buAutoNum type="arabicPeriod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Inclusion of kinetic Ions and WPI: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Glocer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 et al.,  2018 </a:t>
            </a:r>
          </a:p>
          <a:p>
            <a:pPr marL="914400" lvl="1" indent="-457200">
              <a:buSzPts val="1600"/>
              <a:buFont typeface="+mj-lt"/>
              <a:buAutoNum type="arabicPeriod"/>
            </a:pP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Asymmetric outflow: </a:t>
            </a:r>
            <a:r>
              <a:rPr lang="en-US" sz="2000" dirty="0" err="1">
                <a:solidFill>
                  <a:srgbClr val="777775"/>
                </a:solidFill>
                <a:latin typeface="Helvetica Neue" panose="02000503000000020004" pitchFamily="2" charset="0"/>
              </a:rPr>
              <a:t>Glocer</a:t>
            </a:r>
            <a:r>
              <a:rPr lang="en-US" sz="2000" dirty="0">
                <a:solidFill>
                  <a:srgbClr val="777775"/>
                </a:solidFill>
                <a:latin typeface="Helvetica Neue" panose="02000503000000020004" pitchFamily="2" charset="0"/>
              </a:rPr>
              <a:t> et al., 2020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52F0EB-85E8-E447-ACB8-407B2655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3dOut_11_3.pdf" descr="3dOut_11_3.pdf">
            <a:extLst>
              <a:ext uri="{FF2B5EF4-FFF2-40B4-BE49-F238E27FC236}">
                <a16:creationId xmlns:a16="http://schemas.microsoft.com/office/drawing/2014/main" id="{4313288B-7C27-C949-B209-A9EA0559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027" y="595826"/>
            <a:ext cx="5921849" cy="52738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42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DFCB6B-B8DF-4D44-89DD-811271A7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1" y="680465"/>
            <a:ext cx="9041063" cy="528528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A40287B3-2A0E-7F42-85E3-CD2C3B43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62" y="38342"/>
            <a:ext cx="9668638" cy="646331"/>
          </a:xfrm>
        </p:spPr>
        <p:txBody>
          <a:bodyPr/>
          <a:lstStyle/>
          <a:p>
            <a:r>
              <a:rPr lang="en-US" dirty="0"/>
              <a:t>A combined fluid-kinetic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99F16-5044-144D-8B53-B9E27307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FEE24-4A47-4043-965A-1D850864CE51}"/>
              </a:ext>
            </a:extLst>
          </p:cNvPr>
          <p:cNvSpPr txBox="1"/>
          <p:nvPr/>
        </p:nvSpPr>
        <p:spPr>
          <a:xfrm>
            <a:off x="2324100" y="5920208"/>
            <a:ext cx="92049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 sz="2900"/>
            </a:pPr>
            <a:r>
              <a:rPr lang="en-US" sz="2400" dirty="0"/>
              <a:t>New model capability to enable global kinetic studies of ion outflow.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 sz="2900"/>
            </a:pPr>
            <a:r>
              <a:rPr lang="en-US" sz="2400" dirty="0"/>
              <a:t>Similar in concept to </a:t>
            </a:r>
            <a:r>
              <a:rPr lang="en-US" sz="2400" dirty="0" err="1"/>
              <a:t>DyFK</a:t>
            </a:r>
            <a:r>
              <a:rPr lang="en-US" sz="2400" dirty="0"/>
              <a:t> &amp; GPW models but with some advantages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06363-400C-1E41-83E3-0A301AA5C70A}"/>
              </a:ext>
            </a:extLst>
          </p:cNvPr>
          <p:cNvSpPr txBox="1"/>
          <p:nvPr/>
        </p:nvSpPr>
        <p:spPr>
          <a:xfrm>
            <a:off x="9314181" y="5550876"/>
            <a:ext cx="1837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Glocer</a:t>
            </a:r>
            <a:r>
              <a:rPr lang="en-US" b="1" i="1" dirty="0"/>
              <a:t> et al</a:t>
            </a:r>
            <a:r>
              <a:rPr lang="en-US" b="1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1943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0BDA9-6D4B-F44D-828C-2788C841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473EDA-79FE-5041-8D0A-4D991600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2" y="23327"/>
            <a:ext cx="5838927" cy="1200329"/>
          </a:xfrm>
        </p:spPr>
        <p:txBody>
          <a:bodyPr/>
          <a:lstStyle/>
          <a:p>
            <a:pPr algn="ctr"/>
            <a:r>
              <a:rPr lang="en-US" dirty="0"/>
              <a:t>Update 1: Asymmetric Outflow Solution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8B204-F5F4-3A4C-95E0-B6A9B764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1351128"/>
            <a:ext cx="4990018" cy="3672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PWOM is fully coupled to SWMF enabling studies of magnetospheric composition.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Previous coupling of PWOM ”mirrored” northern hemisphere outflow to southern hemisphere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coupling allows for separate N and S hemisphere solutions.</a:t>
            </a:r>
          </a:p>
        </p:txBody>
      </p:sp>
      <p:pic>
        <p:nvPicPr>
          <p:cNvPr id="7" name="Coupled_Model.pdf" descr="Coupled_Model.pdf">
            <a:extLst>
              <a:ext uri="{FF2B5EF4-FFF2-40B4-BE49-F238E27FC236}">
                <a16:creationId xmlns:a16="http://schemas.microsoft.com/office/drawing/2014/main" id="{1F7D0307-686C-074B-A27F-18897ECD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03" y="0"/>
            <a:ext cx="5170797" cy="683763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8" name="Ridley et al., [2004]">
            <a:extLst>
              <a:ext uri="{FF2B5EF4-FFF2-40B4-BE49-F238E27FC236}">
                <a16:creationId xmlns:a16="http://schemas.microsoft.com/office/drawing/2014/main" id="{49506CD3-9C09-864F-94FA-44CD7F035274}"/>
              </a:ext>
            </a:extLst>
          </p:cNvPr>
          <p:cNvSpPr txBox="1"/>
          <p:nvPr/>
        </p:nvSpPr>
        <p:spPr>
          <a:xfrm>
            <a:off x="11017876" y="4796402"/>
            <a:ext cx="234824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cap="none">
                <a:solidFill>
                  <a:srgbClr val="000000"/>
                </a:solidFill>
              </a:defRPr>
            </a:pPr>
            <a:r>
              <a:rPr i="1" dirty="0"/>
              <a:t>Ridley et al., </a:t>
            </a:r>
            <a:endParaRPr lang="en-US" i="1" dirty="0"/>
          </a:p>
          <a:p>
            <a:pPr>
              <a:defRPr sz="1600" cap="none">
                <a:solidFill>
                  <a:srgbClr val="000000"/>
                </a:solidFill>
              </a:defRPr>
            </a:pPr>
            <a:r>
              <a:rPr dirty="0"/>
              <a:t>[2004]</a:t>
            </a:r>
          </a:p>
        </p:txBody>
      </p:sp>
      <p:sp>
        <p:nvSpPr>
          <p:cNvPr id="9" name="Glocer et al., [2013]">
            <a:extLst>
              <a:ext uri="{FF2B5EF4-FFF2-40B4-BE49-F238E27FC236}">
                <a16:creationId xmlns:a16="http://schemas.microsoft.com/office/drawing/2014/main" id="{8BAE75C3-BCAF-5B4E-B545-475F694C627A}"/>
              </a:ext>
            </a:extLst>
          </p:cNvPr>
          <p:cNvSpPr txBox="1"/>
          <p:nvPr/>
        </p:nvSpPr>
        <p:spPr>
          <a:xfrm>
            <a:off x="7258353" y="2066054"/>
            <a:ext cx="234824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cap="none">
                <a:solidFill>
                  <a:srgbClr val="000000"/>
                </a:solidFill>
              </a:defRPr>
            </a:pPr>
            <a:r>
              <a:rPr i="1" dirty="0" err="1"/>
              <a:t>Glocer</a:t>
            </a:r>
            <a:r>
              <a:rPr i="1" dirty="0"/>
              <a:t> et al., </a:t>
            </a:r>
            <a:r>
              <a:rPr dirty="0"/>
              <a:t>[2013]</a:t>
            </a:r>
          </a:p>
        </p:txBody>
      </p:sp>
      <p:sp>
        <p:nvSpPr>
          <p:cNvPr id="6" name="Glocer et al., [2009,2018]">
            <a:extLst>
              <a:ext uri="{FF2B5EF4-FFF2-40B4-BE49-F238E27FC236}">
                <a16:creationId xmlns:a16="http://schemas.microsoft.com/office/drawing/2014/main" id="{C525A1A7-4DB2-F543-813D-B371D15276E9}"/>
              </a:ext>
            </a:extLst>
          </p:cNvPr>
          <p:cNvSpPr txBox="1"/>
          <p:nvPr/>
        </p:nvSpPr>
        <p:spPr>
          <a:xfrm>
            <a:off x="6891651" y="4829735"/>
            <a:ext cx="234824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cap="none">
                <a:solidFill>
                  <a:srgbClr val="000000"/>
                </a:solidFill>
              </a:defRPr>
            </a:pPr>
            <a:r>
              <a:rPr i="1" dirty="0" err="1"/>
              <a:t>Glocer</a:t>
            </a:r>
            <a:r>
              <a:rPr i="1" dirty="0"/>
              <a:t> et al., </a:t>
            </a:r>
            <a:r>
              <a:rPr dirty="0"/>
              <a:t>[2009,2018]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F78269-ECF7-2CDE-8B20-CB7674DE1ADE}"/>
              </a:ext>
            </a:extLst>
          </p:cNvPr>
          <p:cNvSpPr/>
          <p:nvPr/>
        </p:nvSpPr>
        <p:spPr>
          <a:xfrm>
            <a:off x="92812" y="6041772"/>
            <a:ext cx="639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1C1D1E"/>
                </a:solidFill>
                <a:latin typeface="Open Sans"/>
              </a:rPr>
              <a:t>Glocer</a:t>
            </a:r>
            <a:r>
              <a:rPr lang="en-US" sz="1200" b="1" dirty="0">
                <a:solidFill>
                  <a:srgbClr val="1C1D1E"/>
                </a:solidFill>
                <a:latin typeface="Open Sans"/>
              </a:rPr>
              <a:t>, A., Welling, D., Chappell, C. R., </a:t>
            </a:r>
            <a:r>
              <a:rPr lang="en-US" sz="1200" b="1" dirty="0" err="1">
                <a:solidFill>
                  <a:srgbClr val="1C1D1E"/>
                </a:solidFill>
                <a:latin typeface="Open Sans"/>
              </a:rPr>
              <a:t>Toth</a:t>
            </a:r>
            <a:r>
              <a:rPr lang="en-US" sz="1200" b="1" dirty="0">
                <a:solidFill>
                  <a:srgbClr val="1C1D1E"/>
                </a:solidFill>
                <a:latin typeface="Open Sans"/>
              </a:rPr>
              <a:t>, G., </a:t>
            </a:r>
            <a:r>
              <a:rPr lang="en-US" sz="1200" b="1" dirty="0" err="1">
                <a:solidFill>
                  <a:srgbClr val="1C1D1E"/>
                </a:solidFill>
                <a:latin typeface="Open Sans"/>
              </a:rPr>
              <a:t>Fok</a:t>
            </a:r>
            <a:r>
              <a:rPr lang="en-US" sz="1200" b="1" dirty="0">
                <a:solidFill>
                  <a:srgbClr val="1C1D1E"/>
                </a:solidFill>
                <a:latin typeface="Open Sans"/>
              </a:rPr>
              <a:t>, M.‐C., </a:t>
            </a:r>
            <a:r>
              <a:rPr lang="en-US" sz="1200" b="1" dirty="0" err="1">
                <a:solidFill>
                  <a:srgbClr val="1C1D1E"/>
                </a:solidFill>
                <a:latin typeface="Open Sans"/>
              </a:rPr>
              <a:t>Komar</a:t>
            </a:r>
            <a:r>
              <a:rPr lang="en-US" sz="1200" b="1" dirty="0">
                <a:solidFill>
                  <a:srgbClr val="1C1D1E"/>
                </a:solidFill>
                <a:latin typeface="Open Sans"/>
              </a:rPr>
              <a:t>, C., et al. </a:t>
            </a:r>
            <a:r>
              <a:rPr lang="en-US" sz="1200" dirty="0">
                <a:solidFill>
                  <a:srgbClr val="1C1D1E"/>
                </a:solidFill>
                <a:latin typeface="Open Sans"/>
              </a:rPr>
              <a:t>(2020). </a:t>
            </a:r>
          </a:p>
          <a:p>
            <a:r>
              <a:rPr lang="en-US" sz="1200" dirty="0">
                <a:solidFill>
                  <a:srgbClr val="1C1D1E"/>
                </a:solidFill>
                <a:latin typeface="Open Sans"/>
              </a:rPr>
              <a:t>A case study on the origin of near‐Earth plasma. </a:t>
            </a:r>
            <a:r>
              <a:rPr lang="en-US" sz="1200" i="1" dirty="0">
                <a:solidFill>
                  <a:srgbClr val="1C1D1E"/>
                </a:solidFill>
                <a:latin typeface="Open Sans"/>
              </a:rPr>
              <a:t>Journal of Geophysical Research: Space Physics</a:t>
            </a:r>
            <a:r>
              <a:rPr lang="en-US" sz="1200" dirty="0">
                <a:solidFill>
                  <a:srgbClr val="1C1D1E"/>
                </a:solidFill>
                <a:latin typeface="Open Sans"/>
              </a:rPr>
              <a:t>, 125, e2020JA028205. </a:t>
            </a:r>
            <a:r>
              <a:rPr lang="en-US" sz="1200" dirty="0">
                <a:solidFill>
                  <a:srgbClr val="005274"/>
                </a:solidFill>
                <a:latin typeface="Open Sans"/>
                <a:hlinkClick r:id="rId3"/>
              </a:rPr>
              <a:t>https://doi.org/10.1029/2020JA028205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33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686D-0674-3F42-A48A-0C3D4B47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" y="295893"/>
            <a:ext cx="12092492" cy="646331"/>
          </a:xfrm>
        </p:spPr>
        <p:txBody>
          <a:bodyPr/>
          <a:lstStyle/>
          <a:p>
            <a:r>
              <a:rPr lang="en-US" dirty="0"/>
              <a:t>Asymmetric Outflow Impact – Asymmetric Comp.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8DF39-ECEC-A041-BF06-1D919E62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96C3DD7-E5B3-644F-8CC7-F6E85B358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51051" b="61485"/>
          <a:stretch/>
        </p:blipFill>
        <p:spPr>
          <a:xfrm>
            <a:off x="1182951" y="1157983"/>
            <a:ext cx="10105620" cy="5629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7746E-54A1-DB9A-1316-F4A18EEC0B39}"/>
              </a:ext>
            </a:extLst>
          </p:cNvPr>
          <p:cNvSpPr txBox="1"/>
          <p:nvPr/>
        </p:nvSpPr>
        <p:spPr>
          <a:xfrm>
            <a:off x="6096000" y="4100342"/>
            <a:ext cx="5543774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Seasonal asymmetries of illumination lead to different outflow solutions in N and S Hemisphere.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are different intensities and composition of outflow in each hemisphere.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result of asymmetric outflow is asymmetric filling of the northern and southern lobes.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508F3FD7-AB43-0245-B1C6-56036E0A7684}"/>
              </a:ext>
            </a:extLst>
          </p:cNvPr>
          <p:cNvSpPr txBox="1"/>
          <p:nvPr/>
        </p:nvSpPr>
        <p:spPr>
          <a:xfrm>
            <a:off x="6478465" y="6186841"/>
            <a:ext cx="3323805" cy="25523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lang="en-US" sz="1600" i="1" dirty="0" err="1">
                <a:latin typeface="Helvetica"/>
                <a:cs typeface="Helvetica"/>
              </a:rPr>
              <a:t>Glocer</a:t>
            </a:r>
            <a:r>
              <a:rPr lang="en-US" sz="1600" i="1" dirty="0">
                <a:latin typeface="Helvetica"/>
                <a:cs typeface="Helvetica"/>
              </a:rPr>
              <a:t> et al.</a:t>
            </a:r>
            <a:r>
              <a:rPr sz="1600" i="1" dirty="0">
                <a:latin typeface="Helvetica"/>
                <a:cs typeface="Helvetica"/>
              </a:rPr>
              <a:t>,</a:t>
            </a:r>
            <a:r>
              <a:rPr sz="1600" i="1" spc="-56" dirty="0">
                <a:latin typeface="Helvetica"/>
                <a:cs typeface="Helvetica"/>
              </a:rPr>
              <a:t> </a:t>
            </a:r>
            <a:r>
              <a:rPr sz="1600" spc="-4" dirty="0">
                <a:latin typeface="Helvetica"/>
                <a:cs typeface="Helvetica"/>
              </a:rPr>
              <a:t>[</a:t>
            </a:r>
            <a:r>
              <a:rPr lang="en-US" sz="1600" spc="-4" dirty="0">
                <a:latin typeface="Helvetica"/>
                <a:cs typeface="Helvetica"/>
              </a:rPr>
              <a:t>2020]</a:t>
            </a:r>
            <a:endParaRPr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61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F9FCF-97DC-6245-852E-5DAB8612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43" y="247499"/>
            <a:ext cx="9025378" cy="646331"/>
          </a:xfrm>
        </p:spPr>
        <p:txBody>
          <a:bodyPr/>
          <a:lstStyle/>
          <a:p>
            <a:r>
              <a:rPr lang="en-US" dirty="0"/>
              <a:t>Update 2: </a:t>
            </a:r>
            <a:r>
              <a:rPr lang="en-US" dirty="0" err="1"/>
              <a:t>Lagrangian</a:t>
            </a:r>
            <a:r>
              <a:rPr lang="en-US" dirty="0"/>
              <a:t> </a:t>
            </a:r>
            <a:r>
              <a:rPr lang="en-US" dirty="0" err="1"/>
              <a:t>Regrid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69C1E-009E-3A47-A87D-3AB428E9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908" y="5274078"/>
            <a:ext cx="9251621" cy="1990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Resolution = few lines (125), High Resolution = lots of lines (900)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Course resolution can poorly resolve outflow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high resolution can under resolve regions due to bunching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solutions: (1) Switch to Eulerian grid, or </a:t>
            </a:r>
            <a:r>
              <a:rPr lang="en-US" dirty="0">
                <a:solidFill>
                  <a:srgbClr val="FF0000"/>
                </a:solidFill>
              </a:rPr>
              <a:t>(2) Include </a:t>
            </a:r>
            <a:r>
              <a:rPr lang="en-US" dirty="0" err="1">
                <a:solidFill>
                  <a:srgbClr val="FF0000"/>
                </a:solidFill>
              </a:rPr>
              <a:t>Lagrangian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regrid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80694-FDEB-8143-AD00-E345AA40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278CE-22D8-914D-A7CE-D90C38D0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87" y="1549754"/>
            <a:ext cx="3922644" cy="3686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FA377-DDC8-614D-B351-F0DA749A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19" y="1456857"/>
            <a:ext cx="3835465" cy="3835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A4A49-F79F-E941-8B77-D5681CB7A575}"/>
              </a:ext>
            </a:extLst>
          </p:cNvPr>
          <p:cNvSpPr txBox="1"/>
          <p:nvPr/>
        </p:nvSpPr>
        <p:spPr>
          <a:xfrm>
            <a:off x="2761984" y="1089813"/>
            <a:ext cx="3728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Low Resolution Cusp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9015D-8E48-2344-BF83-1A364C0DAC2C}"/>
              </a:ext>
            </a:extLst>
          </p:cNvPr>
          <p:cNvSpPr txBox="1"/>
          <p:nvPr/>
        </p:nvSpPr>
        <p:spPr>
          <a:xfrm>
            <a:off x="6961721" y="1089813"/>
            <a:ext cx="3785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High Resolution Cusp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C1F53-A158-9447-A7A9-1F0B5D71BBC9}"/>
              </a:ext>
            </a:extLst>
          </p:cNvPr>
          <p:cNvSpPr txBox="1"/>
          <p:nvPr/>
        </p:nvSpPr>
        <p:spPr>
          <a:xfrm>
            <a:off x="880357" y="3218688"/>
            <a:ext cx="182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Similar but </a:t>
            </a:r>
          </a:p>
          <a:p>
            <a:r>
              <a:rPr lang="en-US" dirty="0"/>
              <a:t>not identical case</a:t>
            </a:r>
          </a:p>
        </p:txBody>
      </p:sp>
    </p:spTree>
    <p:extLst>
      <p:ext uri="{BB962C8B-B14F-4D97-AF65-F5344CB8AC3E}">
        <p14:creationId xmlns:p14="http://schemas.microsoft.com/office/powerpoint/2010/main" val="29871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7F6772-8CB6-C64C-B530-E4B20765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" y="297205"/>
            <a:ext cx="10393680" cy="646331"/>
          </a:xfrm>
        </p:spPr>
        <p:txBody>
          <a:bodyPr/>
          <a:lstStyle/>
          <a:p>
            <a:r>
              <a:rPr lang="en-US" dirty="0" err="1"/>
              <a:t>Regrid</a:t>
            </a:r>
            <a:r>
              <a:rPr lang="en-US" dirty="0"/>
              <a:t>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435D2-0E12-454E-A5DF-6EAB6978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97BCFD-DF13-A943-B946-31098B64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1" y="1403287"/>
            <a:ext cx="5130800" cy="4559300"/>
          </a:xfrm>
          <a:prstGeom prst="rect">
            <a:avLst/>
          </a:prstGeom>
        </p:spPr>
      </p:pic>
      <p:pic>
        <p:nvPicPr>
          <p:cNvPr id="12" name="Picture 11" descr="A picture containing light, computer, traffic, bird&#10;&#10;Description automatically generated">
            <a:extLst>
              <a:ext uri="{FF2B5EF4-FFF2-40B4-BE49-F238E27FC236}">
                <a16:creationId xmlns:a16="http://schemas.microsoft.com/office/drawing/2014/main" id="{7BE9FFB9-4A94-4B45-84EF-8F3E12C2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529" y="1403287"/>
            <a:ext cx="5130800" cy="455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53DCCB-7816-BC41-BC67-E079C665C6B2}"/>
              </a:ext>
            </a:extLst>
          </p:cNvPr>
          <p:cNvSpPr txBox="1"/>
          <p:nvPr/>
        </p:nvSpPr>
        <p:spPr>
          <a:xfrm>
            <a:off x="464671" y="1403287"/>
            <a:ext cx="355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1: </a:t>
            </a:r>
            <a:r>
              <a:rPr lang="en-US" dirty="0"/>
              <a:t>Lines are uniformly</a:t>
            </a:r>
          </a:p>
          <a:p>
            <a:r>
              <a:rPr lang="en-US" dirty="0"/>
              <a:t>distributed at t= t</a:t>
            </a:r>
            <a:r>
              <a:rPr lang="en-US" baseline="-25000" dirty="0"/>
              <a:t>0 </a:t>
            </a:r>
            <a:r>
              <a:rPr lang="en-US" dirty="0"/>
              <a:t>Green points are </a:t>
            </a:r>
          </a:p>
          <a:p>
            <a:r>
              <a:rPr lang="en-US" dirty="0"/>
              <a:t>start foot point positions</a:t>
            </a:r>
            <a:endParaRPr lang="en-US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8E451-99AF-FE4C-BD97-2707AEAA5C95}"/>
              </a:ext>
            </a:extLst>
          </p:cNvPr>
          <p:cNvSpPr txBox="1"/>
          <p:nvPr/>
        </p:nvSpPr>
        <p:spPr>
          <a:xfrm>
            <a:off x="6596529" y="1403286"/>
            <a:ext cx="4259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Lines are moved under convection</a:t>
            </a:r>
          </a:p>
          <a:p>
            <a:r>
              <a:rPr lang="en-US" dirty="0"/>
              <a:t>and corotation. t=t</a:t>
            </a:r>
            <a:r>
              <a:rPr lang="en-US" baseline="-25000" dirty="0"/>
              <a:t>0</a:t>
            </a:r>
            <a:r>
              <a:rPr lang="en-US" dirty="0"/>
              <a:t>+Δt. Red points are new</a:t>
            </a:r>
          </a:p>
          <a:p>
            <a:r>
              <a:rPr lang="en-US" dirty="0"/>
              <a:t>foot point positions.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ADAEC-B105-3D4B-A0E1-64580982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presentation is being recorded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FFE5C593-D8AB-444A-B474-769D0D34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1" y="1403287"/>
            <a:ext cx="5130800" cy="4559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7F6772-8CB6-C64C-B530-E4B20765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" y="297205"/>
            <a:ext cx="10393680" cy="646331"/>
          </a:xfrm>
        </p:spPr>
        <p:txBody>
          <a:bodyPr/>
          <a:lstStyle/>
          <a:p>
            <a:r>
              <a:rPr lang="en-US" dirty="0" err="1"/>
              <a:t>Regrid</a:t>
            </a:r>
            <a:r>
              <a:rPr lang="en-US" dirty="0"/>
              <a:t>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435D2-0E12-454E-A5DF-6EAB6978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7E544-5AE9-CA4C-B0A6-FEFD4E2F7F50}"/>
              </a:ext>
            </a:extLst>
          </p:cNvPr>
          <p:cNvSpPr txBox="1"/>
          <p:nvPr/>
        </p:nvSpPr>
        <p:spPr>
          <a:xfrm>
            <a:off x="464671" y="1403287"/>
            <a:ext cx="4334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3: </a:t>
            </a:r>
            <a:r>
              <a:rPr lang="en-US" dirty="0"/>
              <a:t>Triangulation is developed on new</a:t>
            </a:r>
          </a:p>
          <a:p>
            <a:r>
              <a:rPr lang="en-US" dirty="0" err="1"/>
              <a:t>footpoint</a:t>
            </a:r>
            <a:r>
              <a:rPr lang="en-US" dirty="0"/>
              <a:t> positions, and remap plan is made</a:t>
            </a:r>
          </a:p>
          <a:p>
            <a:r>
              <a:rPr lang="en-US" dirty="0"/>
              <a:t>(remember lines may be on </a:t>
            </a:r>
          </a:p>
          <a:p>
            <a:r>
              <a:rPr lang="en-US" dirty="0"/>
              <a:t>different procs)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8CE15-4877-C347-B4BB-2330B6C5198B}"/>
              </a:ext>
            </a:extLst>
          </p:cNvPr>
          <p:cNvSpPr/>
          <p:nvPr/>
        </p:nvSpPr>
        <p:spPr>
          <a:xfrm>
            <a:off x="6596529" y="1403287"/>
            <a:ext cx="5130800" cy="4559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FCA7E7-677F-994A-B85E-F5743A5E2983}"/>
              </a:ext>
            </a:extLst>
          </p:cNvPr>
          <p:cNvSpPr/>
          <p:nvPr/>
        </p:nvSpPr>
        <p:spPr>
          <a:xfrm>
            <a:off x="7573384" y="1974868"/>
            <a:ext cx="3334870" cy="1922228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5D2EE7-6DEA-F94A-B233-93C4AD3F8779}"/>
              </a:ext>
            </a:extLst>
          </p:cNvPr>
          <p:cNvSpPr/>
          <p:nvPr/>
        </p:nvSpPr>
        <p:spPr>
          <a:xfrm>
            <a:off x="9187032" y="1896397"/>
            <a:ext cx="107577" cy="134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CE1433-C830-374A-9F00-95FC8310F031}"/>
              </a:ext>
            </a:extLst>
          </p:cNvPr>
          <p:cNvSpPr/>
          <p:nvPr/>
        </p:nvSpPr>
        <p:spPr>
          <a:xfrm>
            <a:off x="7517098" y="3858631"/>
            <a:ext cx="107577" cy="134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A4C931-61E4-4941-A395-12F11FAF6535}"/>
              </a:ext>
            </a:extLst>
          </p:cNvPr>
          <p:cNvSpPr/>
          <p:nvPr/>
        </p:nvSpPr>
        <p:spPr>
          <a:xfrm>
            <a:off x="10837268" y="3824213"/>
            <a:ext cx="107577" cy="134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C4F0A-A6F4-F842-AB3E-F62188EEF674}"/>
              </a:ext>
            </a:extLst>
          </p:cNvPr>
          <p:cNvSpPr/>
          <p:nvPr/>
        </p:nvSpPr>
        <p:spPr>
          <a:xfrm>
            <a:off x="9296971" y="3077391"/>
            <a:ext cx="96819" cy="9681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560CBB-06B4-2B4B-9EA6-4BA32C1DD010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>
            <a:off x="9240821" y="2030717"/>
            <a:ext cx="104560" cy="104667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42C59E-EE85-3246-9889-E7976DBBF475}"/>
              </a:ext>
            </a:extLst>
          </p:cNvPr>
          <p:cNvCxnSpPr>
            <a:stCxn id="11" idx="2"/>
            <a:endCxn id="14" idx="1"/>
          </p:cNvCxnSpPr>
          <p:nvPr/>
        </p:nvCxnSpPr>
        <p:spPr>
          <a:xfrm>
            <a:off x="9345381" y="3174210"/>
            <a:ext cx="1507641" cy="66967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52DDAA-571E-3D42-97CA-30298AE07989}"/>
              </a:ext>
            </a:extLst>
          </p:cNvPr>
          <p:cNvCxnSpPr>
            <a:stCxn id="11" idx="2"/>
            <a:endCxn id="13" idx="7"/>
          </p:cNvCxnSpPr>
          <p:nvPr/>
        </p:nvCxnSpPr>
        <p:spPr>
          <a:xfrm flipH="1">
            <a:off x="7608921" y="3174210"/>
            <a:ext cx="1736460" cy="70409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9346A2-B41A-584D-8B52-18F8AABEA8E6}"/>
              </a:ext>
            </a:extLst>
          </p:cNvPr>
          <p:cNvSpPr txBox="1"/>
          <p:nvPr/>
        </p:nvSpPr>
        <p:spPr>
          <a:xfrm>
            <a:off x="6520009" y="1365912"/>
            <a:ext cx="530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4: </a:t>
            </a:r>
            <a:r>
              <a:rPr lang="en-US" dirty="0"/>
              <a:t>Get interpolation weights for each remap point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2D8ED-953B-9E49-9EC9-A486FE92B623}"/>
              </a:ext>
            </a:extLst>
          </p:cNvPr>
          <p:cNvSpPr txBox="1"/>
          <p:nvPr/>
        </p:nvSpPr>
        <p:spPr>
          <a:xfrm>
            <a:off x="7310384" y="380924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961EDA-37B4-9445-AE83-6E699BF9CDC6}"/>
              </a:ext>
            </a:extLst>
          </p:cNvPr>
          <p:cNvSpPr txBox="1"/>
          <p:nvPr/>
        </p:nvSpPr>
        <p:spPr>
          <a:xfrm>
            <a:off x="10868118" y="383713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149568-79A9-7541-BF5B-53A80AFB2C4A}"/>
              </a:ext>
            </a:extLst>
          </p:cNvPr>
          <p:cNvSpPr txBox="1"/>
          <p:nvPr/>
        </p:nvSpPr>
        <p:spPr>
          <a:xfrm>
            <a:off x="9316684" y="171173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F46D3D-15AE-E243-8111-4022526FE4C7}"/>
              </a:ext>
            </a:extLst>
          </p:cNvPr>
          <p:cNvSpPr txBox="1"/>
          <p:nvPr/>
        </p:nvSpPr>
        <p:spPr>
          <a:xfrm>
            <a:off x="9002972" y="3224159"/>
            <a:ext cx="837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Remap</a:t>
            </a:r>
          </a:p>
          <a:p>
            <a:r>
              <a:rPr lang="en-US" dirty="0">
                <a:solidFill>
                  <a:schemeClr val="accent6"/>
                </a:solidFill>
              </a:rPr>
              <a:t>point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E158E5-7747-8447-A060-03B509FD7024}"/>
              </a:ext>
            </a:extLst>
          </p:cNvPr>
          <p:cNvSpPr txBox="1"/>
          <p:nvPr/>
        </p:nvSpPr>
        <p:spPr>
          <a:xfrm>
            <a:off x="9393790" y="2774374"/>
            <a:ext cx="69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Area</a:t>
            </a:r>
            <a:r>
              <a:rPr lang="en-US" baseline="-25000" dirty="0" err="1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2FD9C3-879D-5C45-A8C8-B2FF532C6B95}"/>
              </a:ext>
            </a:extLst>
          </p:cNvPr>
          <p:cNvSpPr txBox="1"/>
          <p:nvPr/>
        </p:nvSpPr>
        <p:spPr>
          <a:xfrm>
            <a:off x="8398338" y="2815508"/>
            <a:ext cx="70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Area</a:t>
            </a:r>
            <a:r>
              <a:rPr lang="en-US" baseline="-25000" dirty="0" err="1">
                <a:solidFill>
                  <a:srgbClr val="FF0000"/>
                </a:solidFill>
              </a:rPr>
              <a:t>b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52B608-A885-7D4C-9289-C99905459EBF}"/>
              </a:ext>
            </a:extLst>
          </p:cNvPr>
          <p:cNvSpPr txBox="1"/>
          <p:nvPr/>
        </p:nvSpPr>
        <p:spPr>
          <a:xfrm>
            <a:off x="8331076" y="3541067"/>
            <a:ext cx="68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Area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FB2E9-1512-1B4F-973E-041A0A096E37}"/>
              </a:ext>
            </a:extLst>
          </p:cNvPr>
          <p:cNvSpPr txBox="1"/>
          <p:nvPr/>
        </p:nvSpPr>
        <p:spPr>
          <a:xfrm>
            <a:off x="7624675" y="4503975"/>
            <a:ext cx="3282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= </a:t>
            </a:r>
            <a:r>
              <a:rPr lang="en-US" dirty="0" err="1"/>
              <a:t>Area</a:t>
            </a:r>
            <a:r>
              <a:rPr lang="en-US" baseline="-25000" dirty="0" err="1"/>
              <a:t>a</a:t>
            </a:r>
            <a:r>
              <a:rPr lang="en-US" dirty="0"/>
              <a:t>/(</a:t>
            </a:r>
            <a:r>
              <a:rPr lang="en-US" dirty="0" err="1"/>
              <a:t>Area</a:t>
            </a:r>
            <a:r>
              <a:rPr lang="en-US" baseline="-25000" dirty="0" err="1"/>
              <a:t>a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b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c</a:t>
            </a:r>
            <a:r>
              <a:rPr lang="en-US" dirty="0"/>
              <a:t>)</a:t>
            </a:r>
          </a:p>
          <a:p>
            <a:r>
              <a:rPr lang="en-US" dirty="0"/>
              <a:t>W</a:t>
            </a:r>
            <a:r>
              <a:rPr lang="en-US" baseline="-25000" dirty="0"/>
              <a:t>b</a:t>
            </a:r>
            <a:r>
              <a:rPr lang="en-US" dirty="0"/>
              <a:t> = </a:t>
            </a:r>
            <a:r>
              <a:rPr lang="en-US" dirty="0" err="1"/>
              <a:t>Area</a:t>
            </a:r>
            <a:r>
              <a:rPr lang="en-US" baseline="-25000" dirty="0" err="1"/>
              <a:t>b</a:t>
            </a:r>
            <a:r>
              <a:rPr lang="en-US" dirty="0"/>
              <a:t>/(</a:t>
            </a:r>
            <a:r>
              <a:rPr lang="en-US" dirty="0" err="1"/>
              <a:t>Area</a:t>
            </a:r>
            <a:r>
              <a:rPr lang="en-US" baseline="-25000" dirty="0" err="1"/>
              <a:t>a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b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c</a:t>
            </a:r>
            <a:r>
              <a:rPr lang="en-US" dirty="0"/>
              <a:t>)</a:t>
            </a:r>
            <a:endParaRPr lang="en-US" baseline="-25000" dirty="0"/>
          </a:p>
          <a:p>
            <a:r>
              <a:rPr lang="en-US" dirty="0" err="1"/>
              <a:t>W</a:t>
            </a:r>
            <a:r>
              <a:rPr lang="en-US" baseline="-25000" dirty="0" err="1"/>
              <a:t>c</a:t>
            </a:r>
            <a:r>
              <a:rPr lang="en-US" dirty="0"/>
              <a:t> = </a:t>
            </a:r>
            <a:r>
              <a:rPr lang="en-US" dirty="0" err="1"/>
              <a:t>Area</a:t>
            </a:r>
            <a:r>
              <a:rPr lang="en-US" baseline="-25000" dirty="0" err="1"/>
              <a:t>c</a:t>
            </a:r>
            <a:r>
              <a:rPr lang="en-US" dirty="0"/>
              <a:t>/(</a:t>
            </a:r>
            <a:r>
              <a:rPr lang="en-US" dirty="0" err="1"/>
              <a:t>Area</a:t>
            </a:r>
            <a:r>
              <a:rPr lang="en-US" baseline="-25000" dirty="0" err="1"/>
              <a:t>a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b</a:t>
            </a:r>
            <a:r>
              <a:rPr lang="en-US" dirty="0"/>
              <a:t>+ </a:t>
            </a:r>
            <a:r>
              <a:rPr lang="en-US" dirty="0" err="1"/>
              <a:t>Area</a:t>
            </a:r>
            <a:r>
              <a:rPr lang="en-US" baseline="-25000" dirty="0" err="1"/>
              <a:t>c</a:t>
            </a:r>
            <a:r>
              <a:rPr lang="en-US" dirty="0"/>
              <a:t>)</a:t>
            </a:r>
            <a:endParaRPr lang="en-US" baseline="-25000" dirty="0"/>
          </a:p>
          <a:p>
            <a:endParaRPr lang="en-US" baseline="-25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BEDF8E-086B-A141-A35B-C6724939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presentation is being recorded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ophysics_MSR_highlight_template" id="{33C34B3C-BA25-5543-8080-A78CA7611A5A}" vid="{0277F1A2-0C01-B849-BFE6-D988310F62D4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13221</TotalTime>
  <Words>1509</Words>
  <Application>Microsoft Macintosh PowerPoint</Application>
  <PresentationFormat>Widescreen</PresentationFormat>
  <Paragraphs>316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 Narrow</vt:lpstr>
      <vt:lpstr>Calibri</vt:lpstr>
      <vt:lpstr>Cambria</vt:lpstr>
      <vt:lpstr>Cambria Math</vt:lpstr>
      <vt:lpstr>Century Gothic</vt:lpstr>
      <vt:lpstr>Helvetica</vt:lpstr>
      <vt:lpstr>Helvetica Neue</vt:lpstr>
      <vt:lpstr>OfficinaSansITCStd Book</vt:lpstr>
      <vt:lpstr>Open Sans</vt:lpstr>
      <vt:lpstr>Times New Roman</vt:lpstr>
      <vt:lpstr>Wingdings</vt:lpstr>
      <vt:lpstr>1_Office Theme</vt:lpstr>
      <vt:lpstr>Mesh</vt:lpstr>
      <vt:lpstr>PowerPoint Presentation</vt:lpstr>
      <vt:lpstr>Outline</vt:lpstr>
      <vt:lpstr>Polar Wind Outflow Model  (PWOM)</vt:lpstr>
      <vt:lpstr>A combined fluid-kinetic approach</vt:lpstr>
      <vt:lpstr>Update 1: Asymmetric Outflow Solution</vt:lpstr>
      <vt:lpstr>Asymmetric Outflow Impact – Asymmetric Comp.</vt:lpstr>
      <vt:lpstr>Update 2: Lagrangian Regrid</vt:lpstr>
      <vt:lpstr>Regrid Approach</vt:lpstr>
      <vt:lpstr>Regrid Approach</vt:lpstr>
      <vt:lpstr>Regrid Approach</vt:lpstr>
      <vt:lpstr>Regrid Example – fluid only (preliminary)</vt:lpstr>
      <vt:lpstr>Update 3: Adding N+ to PWOM</vt:lpstr>
      <vt:lpstr>What is PLANET-ITTR?</vt:lpstr>
      <vt:lpstr>PLANET-ITTR Model Description</vt:lpstr>
      <vt:lpstr>Example Application 1: Ionospheric Conductance</vt:lpstr>
      <vt:lpstr>SPEAH-RIT: A built in 2-stream e- transport model (S.B. Kang)</vt:lpstr>
      <vt:lpstr>SPEAH-RIT: A built in 2-stream e- transport model (S.B. Kang)</vt:lpstr>
      <vt:lpstr>SPEAH-RIT: A built in 2-stream e- transport model (S.B. Kang)</vt:lpstr>
      <vt:lpstr>Hydrodynamic Loss of Proto-atmospheres of Earths and Super Earths</vt:lpstr>
      <vt:lpstr>Total Mass Loss Rate of Atmosphere</vt:lpstr>
      <vt:lpstr>Thank you!</vt:lpstr>
      <vt:lpstr>PowerPoint Presentation</vt:lpstr>
      <vt:lpstr>PowerPoint Presentation</vt:lpstr>
      <vt:lpstr>Selecting the Chemical Scheme</vt:lpstr>
      <vt:lpstr>Regrid Example – fluid + particles + SE (preliminary)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Glocer, Alex. (GSFC-6730)</dc:creator>
  <cp:lastModifiedBy>Glocer, Alex. (GSFC-6730)</cp:lastModifiedBy>
  <cp:revision>103</cp:revision>
  <cp:lastPrinted>2018-12-07T20:17:38Z</cp:lastPrinted>
  <dcterms:created xsi:type="dcterms:W3CDTF">2020-02-28T14:43:51Z</dcterms:created>
  <dcterms:modified xsi:type="dcterms:W3CDTF">2022-06-07T21:09:28Z</dcterms:modified>
</cp:coreProperties>
</file>