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1" r:id="rId4"/>
  </p:sldMasterIdLst>
  <p:notesMasterIdLst>
    <p:notesMasterId r:id="rId23"/>
  </p:notesMasterIdLst>
  <p:sldIdLst>
    <p:sldId id="381" r:id="rId5"/>
    <p:sldId id="362" r:id="rId6"/>
    <p:sldId id="375" r:id="rId7"/>
    <p:sldId id="377" r:id="rId8"/>
    <p:sldId id="378" r:id="rId9"/>
    <p:sldId id="379" r:id="rId10"/>
    <p:sldId id="376" r:id="rId11"/>
    <p:sldId id="373" r:id="rId12"/>
    <p:sldId id="380" r:id="rId13"/>
    <p:sldId id="382" r:id="rId14"/>
    <p:sldId id="318" r:id="rId15"/>
    <p:sldId id="363" r:id="rId16"/>
    <p:sldId id="343" r:id="rId17"/>
    <p:sldId id="353" r:id="rId18"/>
    <p:sldId id="374" r:id="rId19"/>
    <p:sldId id="370" r:id="rId20"/>
    <p:sldId id="367"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D2F2"/>
    <a:srgbClr val="73A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94122"/>
  </p:normalViewPr>
  <p:slideViewPr>
    <p:cSldViewPr snapToGrid="0" snapToObjects="1" showGuides="1">
      <p:cViewPr varScale="1">
        <p:scale>
          <a:sx n="77" d="100"/>
          <a:sy n="77" d="100"/>
        </p:scale>
        <p:origin x="77" y="221"/>
      </p:cViewPr>
      <p:guideLst/>
    </p:cSldViewPr>
  </p:slideViewPr>
  <p:notesTextViewPr>
    <p:cViewPr>
      <p:scale>
        <a:sx n="3" d="2"/>
        <a:sy n="3" d="2"/>
      </p:scale>
      <p:origin x="0" y="0"/>
    </p:cViewPr>
  </p:notesTextViewPr>
  <p:sorterViewPr>
    <p:cViewPr varScale="1">
      <p:scale>
        <a:sx n="1" d="1"/>
        <a:sy n="1" d="1"/>
      </p:scale>
      <p:origin x="0" y="-1392"/>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6/7/2022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3483736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9</a:t>
            </a:fld>
            <a:endParaRPr lang="en-US" dirty="0"/>
          </a:p>
        </p:txBody>
      </p:sp>
    </p:spTree>
    <p:extLst>
      <p:ext uri="{BB962C8B-B14F-4D97-AF65-F5344CB8AC3E}">
        <p14:creationId xmlns:p14="http://schemas.microsoft.com/office/powerpoint/2010/main" val="172268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10</a:t>
            </a:fld>
            <a:endParaRPr lang="en-US" dirty="0"/>
          </a:p>
        </p:txBody>
      </p:sp>
    </p:spTree>
    <p:extLst>
      <p:ext uri="{BB962C8B-B14F-4D97-AF65-F5344CB8AC3E}">
        <p14:creationId xmlns:p14="http://schemas.microsoft.com/office/powerpoint/2010/main" val="82704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end with another example of scientifically valuable cross-disciplinary collaboration. </a:t>
            </a:r>
          </a:p>
          <a:p>
            <a:endParaRPr lang="en-US" dirty="0"/>
          </a:p>
          <a:p>
            <a:r>
              <a:rPr lang="en-US" dirty="0"/>
              <a:t>We have a mission concept that most suitably fits within the planetary division, but could utilized by other divisions to enhance the science return if the mechanism is in place to bring in researchers from other disciplines </a:t>
            </a:r>
          </a:p>
          <a:p>
            <a:pPr lvl="1"/>
            <a:r>
              <a:rPr lang="en-US" dirty="0"/>
              <a:t>What if we built this mechanism into the mission design from the start?</a:t>
            </a:r>
          </a:p>
          <a:p>
            <a:pPr lvl="1"/>
            <a:r>
              <a:rPr lang="en-US" dirty="0"/>
              <a:t>What would such a mechanism look like?</a:t>
            </a:r>
          </a:p>
          <a:p>
            <a:pPr lvl="1"/>
            <a:endParaRPr lang="en-US" dirty="0"/>
          </a:p>
          <a:p>
            <a:pPr lvl="1"/>
            <a:r>
              <a:rPr lang="en-US" dirty="0"/>
              <a:t>How can we utilize the recommendations in the upcoming decadal surveys to provide for real cross-disciplinary science efforts? For example, do we try to push Participating Scientist/Guest Investigator programs, or do we create a separate, overarching group that has as its own line of multi-disciplinary efforts?</a:t>
            </a:r>
          </a:p>
          <a:p>
            <a:endParaRPr lang="en-US" dirty="0"/>
          </a:p>
        </p:txBody>
      </p:sp>
      <p:sp>
        <p:nvSpPr>
          <p:cNvPr id="4" name="Slide Number Placeholder 3"/>
          <p:cNvSpPr>
            <a:spLocks noGrp="1"/>
          </p:cNvSpPr>
          <p:nvPr>
            <p:ph type="sldNum" sz="quarter" idx="5"/>
          </p:nvPr>
        </p:nvSpPr>
        <p:spPr/>
        <p:txBody>
          <a:bodyPr/>
          <a:lstStyle/>
          <a:p>
            <a:fld id="{A49AC6D7-D746-FB48-B5D9-35E6680CC6C4}" type="slidenum">
              <a:rPr lang="en-US" smtClean="0"/>
              <a:t>18</a:t>
            </a:fld>
            <a:endParaRPr lang="en-US"/>
          </a:p>
        </p:txBody>
      </p:sp>
    </p:spTree>
    <p:extLst>
      <p:ext uri="{BB962C8B-B14F-4D97-AF65-F5344CB8AC3E}">
        <p14:creationId xmlns:p14="http://schemas.microsoft.com/office/powerpoint/2010/main" val="1811497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Dark">
    <p:spTree>
      <p:nvGrpSpPr>
        <p:cNvPr id="1" name=""/>
        <p:cNvGrpSpPr/>
        <p:nvPr/>
      </p:nvGrpSpPr>
      <p:grpSpPr>
        <a:xfrm>
          <a:off x="0" y="0"/>
          <a:ext cx="0" cy="0"/>
          <a:chOff x="0" y="0"/>
          <a:chExt cx="0" cy="0"/>
        </a:xfrm>
      </p:grpSpPr>
      <p:sp>
        <p:nvSpPr>
          <p:cNvPr id="17" name="Date Placeholder 16"/>
          <p:cNvSpPr>
            <a:spLocks noGrp="1"/>
          </p:cNvSpPr>
          <p:nvPr>
            <p:ph type="dt" sz="half" idx="14"/>
          </p:nvPr>
        </p:nvSpPr>
        <p:spPr>
          <a:xfrm>
            <a:off x="10036810" y="6500814"/>
            <a:ext cx="1371600" cy="357186"/>
          </a:xfrm>
          <a:prstGeom prst="rect">
            <a:avLst/>
          </a:prstGeom>
        </p:spPr>
        <p:txBody>
          <a:bodyPr/>
          <a:lstStyle/>
          <a:p>
            <a:fld id="{1FB989B9-EC18-E849-BE8C-FC661AAB4EEA}" type="datetime3">
              <a:rPr lang="en-US" smtClean="0"/>
              <a:t>7 June 2022</a:t>
            </a:fld>
            <a:endParaRPr lang="en-US" dirty="0"/>
          </a:p>
        </p:txBody>
      </p:sp>
      <p:sp>
        <p:nvSpPr>
          <p:cNvPr id="18" name="Footer Placeholder 17"/>
          <p:cNvSpPr>
            <a:spLocks noGrp="1"/>
          </p:cNvSpPr>
          <p:nvPr>
            <p:ph type="ftr" sz="quarter" idx="15"/>
          </p:nvPr>
        </p:nvSpPr>
        <p:spPr>
          <a:xfrm>
            <a:off x="742416" y="6500814"/>
            <a:ext cx="3197406" cy="355600"/>
          </a:xfrm>
          <a:prstGeom prst="rect">
            <a:avLst/>
          </a:prstGeom>
        </p:spPr>
        <p:txBody>
          <a:bodyPr/>
          <a:lstStyle/>
          <a:p>
            <a:r>
              <a:rPr lang="en-US"/>
              <a:t>ISWAT Inaugural Meeting | SKV</a:t>
            </a:r>
            <a:endParaRPr lang="en-US" dirty="0"/>
          </a:p>
        </p:txBody>
      </p:sp>
      <p:sp>
        <p:nvSpPr>
          <p:cNvPr id="19" name="Slide Number Placeholder 18"/>
          <p:cNvSpPr>
            <a:spLocks noGrp="1"/>
          </p:cNvSpPr>
          <p:nvPr>
            <p:ph type="sldNum" sz="quarter" idx="16"/>
          </p:nvPr>
        </p:nvSpPr>
        <p:spPr/>
        <p:txBody>
          <a:bodyPr/>
          <a:lstStyle/>
          <a:p>
            <a:fld id="{4EBCDCBD-78E1-0D41-A999-31B5EBF8E02C}" type="slidenum">
              <a:rPr lang="en-US" smtClean="0"/>
              <a:pPr/>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4" y="0"/>
            <a:ext cx="12189624" cy="6856664"/>
          </a:xfrm>
          <a:prstGeom prst="rect">
            <a:avLst/>
          </a:prstGeom>
          <a:ln>
            <a:noFill/>
          </a:ln>
        </p:spPr>
      </p:pic>
      <p:sp>
        <p:nvSpPr>
          <p:cNvPr id="10" name="Rectangle 9"/>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7532"/>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extLst/>
  </p:cSld>
  <p:clrMapOvr>
    <a:masterClrMapping/>
  </p:clrMapOvr>
  <p:extLst mod="1">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Light">
    <p:spTree>
      <p:nvGrpSpPr>
        <p:cNvPr id="1" name=""/>
        <p:cNvGrpSpPr/>
        <p:nvPr/>
      </p:nvGrpSpPr>
      <p:grpSpPr>
        <a:xfrm>
          <a:off x="0" y="0"/>
          <a:ext cx="0" cy="0"/>
          <a:chOff x="0" y="0"/>
          <a:chExt cx="0" cy="0"/>
        </a:xfrm>
      </p:grpSpPr>
      <p:sp>
        <p:nvSpPr>
          <p:cNvPr id="18" name="Date Placeholder 17"/>
          <p:cNvSpPr>
            <a:spLocks noGrp="1"/>
          </p:cNvSpPr>
          <p:nvPr>
            <p:ph type="dt" sz="half" idx="15"/>
          </p:nvPr>
        </p:nvSpPr>
        <p:spPr>
          <a:xfrm>
            <a:off x="10036810" y="6500814"/>
            <a:ext cx="1371600" cy="357186"/>
          </a:xfrm>
          <a:prstGeom prst="rect">
            <a:avLst/>
          </a:prstGeom>
        </p:spPr>
        <p:txBody>
          <a:bodyPr/>
          <a:lstStyle/>
          <a:p>
            <a:fld id="{015D4B61-48EC-DA44-89DA-584DEFD22DB3}" type="datetime3">
              <a:rPr lang="en-US" smtClean="0"/>
              <a:t>7 June 2022</a:t>
            </a:fld>
            <a:endParaRPr lang="en-US" dirty="0"/>
          </a:p>
        </p:txBody>
      </p:sp>
      <p:sp>
        <p:nvSpPr>
          <p:cNvPr id="19" name="Footer Placeholder 18"/>
          <p:cNvSpPr>
            <a:spLocks noGrp="1"/>
          </p:cNvSpPr>
          <p:nvPr>
            <p:ph type="ftr" sz="quarter" idx="16"/>
          </p:nvPr>
        </p:nvSpPr>
        <p:spPr>
          <a:xfrm>
            <a:off x="742416" y="6500814"/>
            <a:ext cx="3197406" cy="355600"/>
          </a:xfrm>
          <a:prstGeom prst="rect">
            <a:avLst/>
          </a:prstGeom>
        </p:spPr>
        <p:txBody>
          <a:bodyPr/>
          <a:lstStyle/>
          <a:p>
            <a:r>
              <a:rPr lang="en-US"/>
              <a:t>ISWAT Inaugural Meeting | SKV</a:t>
            </a:r>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lvl1pPr>
          </a:lstStyle>
          <a:p>
            <a:r>
              <a:rPr lang="en-US" dirty="0"/>
              <a:t>Click to add title</a:t>
            </a:r>
            <a:br>
              <a:rPr lang="en-US" dirty="0"/>
            </a:br>
            <a:r>
              <a:rPr lang="en-US" dirty="0"/>
              <a:t>(recommended for titles that </a:t>
            </a:r>
            <a:br>
              <a:rPr lang="en-US" dirty="0"/>
            </a:br>
            <a:r>
              <a:rPr lang="en-US" dirty="0"/>
              <a:t>are 2-3 lines long)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lang="en-US" sz="1000"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sp>
        <p:nvSpPr>
          <p:cNvPr id="9" name="Subtitle 2"/>
          <p:cNvSpPr>
            <a:spLocks noGrp="1"/>
          </p:cNvSpPr>
          <p:nvPr>
            <p:ph type="subTitle" idx="1" hasCustomPrompt="1"/>
          </p:nvPr>
        </p:nvSpPr>
        <p:spPr>
          <a:xfrm>
            <a:off x="4191001" y="2514601"/>
            <a:ext cx="6819900" cy="354954"/>
          </a:xfrm>
        </p:spPr>
        <p:txBody>
          <a:bodyPr lIns="0" tIns="0" rIns="0" bIns="0">
            <a:normAutofit/>
          </a:bodyPr>
          <a:lstStyle>
            <a:lvl1pPr marL="0" indent="0" algn="l">
              <a:buNone/>
              <a:defRPr sz="16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Text Placeholder 11"/>
          <p:cNvSpPr>
            <a:spLocks noGrp="1"/>
          </p:cNvSpPr>
          <p:nvPr>
            <p:ph type="body" sz="quarter" idx="13" hasCustomPrompt="1"/>
          </p:nvPr>
        </p:nvSpPr>
        <p:spPr>
          <a:xfrm>
            <a:off x="4191000" y="2869555"/>
            <a:ext cx="6819900" cy="790832"/>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12" name="TextBox 11"/>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accent1"/>
                </a:solidFill>
                <a:latin typeface="+mn-lt"/>
                <a:ea typeface="Myriad Pro" charset="0"/>
                <a:cs typeface="Myriad Pro" charset="0"/>
              </a:rPr>
              <a:t>11100 Johns Hopkins Road </a:t>
            </a:r>
            <a:br>
              <a:rPr lang="en-US" sz="1200" dirty="0">
                <a:solidFill>
                  <a:schemeClr val="accent1"/>
                </a:solidFill>
                <a:latin typeface="+mn-lt"/>
                <a:ea typeface="Myriad Pro" charset="0"/>
                <a:cs typeface="Myriad Pro" charset="0"/>
              </a:rPr>
            </a:br>
            <a:r>
              <a:rPr lang="en-US" sz="1200" dirty="0">
                <a:solidFill>
                  <a:schemeClr val="accent1"/>
                </a:solidFill>
                <a:latin typeface="+mn-lt"/>
                <a:ea typeface="Myriad Pro" charset="0"/>
                <a:cs typeface="Myriad Pro" charset="0"/>
              </a:rPr>
              <a:t>Laurel, MD 20723-6099</a:t>
            </a:r>
          </a:p>
        </p:txBody>
      </p:sp>
      <p:cxnSp>
        <p:nvCxnSpPr>
          <p:cNvPr id="13" name="Straight Connector 12"/>
          <p:cNvCxnSpPr/>
          <p:nvPr userDrawn="1"/>
        </p:nvCxnSpPr>
        <p:spPr>
          <a:xfrm>
            <a:off x="1082518" y="2387995"/>
            <a:ext cx="221014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25" pos="69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
        <p:nvSpPr>
          <p:cNvPr id="8"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0" name="Footer Placeholder 13"/>
          <p:cNvSpPr>
            <a:spLocks noGrp="1"/>
          </p:cNvSpPr>
          <p:nvPr>
            <p:ph type="ftr" sz="quarter" idx="15"/>
          </p:nvPr>
        </p:nvSpPr>
        <p:spPr>
          <a:xfrm>
            <a:off x="742415" y="6500814"/>
            <a:ext cx="3811655" cy="355600"/>
          </a:xfrm>
          <a:prstGeom prst="rect">
            <a:avLst/>
          </a:prstGeom>
        </p:spPr>
        <p:txBody>
          <a:bodyPr/>
          <a:lstStyle>
            <a:lvl1pPr>
              <a:defRPr>
                <a:solidFill>
                  <a:schemeClr val="tx1"/>
                </a:solidFill>
              </a:defRPr>
            </a:lvl1pPr>
          </a:lstStyle>
          <a:p>
            <a:r>
              <a:rPr lang="en-US" dirty="0"/>
              <a:t>CCMC 2022 Workshop, 8 June 2022</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2735"/>
            <a:ext cx="11277600" cy="342899"/>
          </a:xfrm>
        </p:spPr>
        <p:txBody>
          <a:bodyPr>
            <a:noAutofit/>
          </a:bodyPr>
          <a:lstStyle>
            <a:lvl1pPr>
              <a:defRPr sz="2800"/>
            </a:lvl1pPr>
          </a:lstStyle>
          <a:p>
            <a:r>
              <a:rPr lang="en-US" dirty="0"/>
              <a:t>Click to add title </a:t>
            </a:r>
          </a:p>
        </p:txBody>
      </p:sp>
      <p:sp>
        <p:nvSpPr>
          <p:cNvPr id="3" name="Content Placeholder 2"/>
          <p:cNvSpPr>
            <a:spLocks noGrp="1"/>
          </p:cNvSpPr>
          <p:nvPr>
            <p:ph idx="1" hasCustomPrompt="1"/>
          </p:nvPr>
        </p:nvSpPr>
        <p:spPr>
          <a:xfrm>
            <a:off x="952500" y="1485900"/>
            <a:ext cx="10287000" cy="4724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5015"/>
            <a:ext cx="11277600" cy="386085"/>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10"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2" name="Footer Placeholder 13"/>
          <p:cNvSpPr>
            <a:spLocks noGrp="1"/>
          </p:cNvSpPr>
          <p:nvPr>
            <p:ph type="ftr" sz="quarter" idx="15"/>
          </p:nvPr>
        </p:nvSpPr>
        <p:spPr>
          <a:xfrm>
            <a:off x="742415" y="6500814"/>
            <a:ext cx="3811655" cy="355600"/>
          </a:xfrm>
          <a:prstGeom prst="rect">
            <a:avLst/>
          </a:prstGeom>
        </p:spPr>
        <p:txBody>
          <a:bodyPr/>
          <a:lstStyle>
            <a:lvl1pPr>
              <a:defRPr>
                <a:solidFill>
                  <a:schemeClr val="tx1"/>
                </a:solidFill>
              </a:defRPr>
            </a:lvl1pPr>
          </a:lstStyle>
          <a:p>
            <a:r>
              <a:rPr lang="en-US" dirty="0"/>
              <a:t>CCMC 2022 Workshop, 8 June 2022</a:t>
            </a:r>
          </a:p>
        </p:txBody>
      </p:sp>
    </p:spTree>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1100"/>
            <a:ext cx="4953000"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181100"/>
            <a:ext cx="4952998"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12"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4"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485900"/>
            <a:ext cx="4952998"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2" name="Text Placeholder 8"/>
          <p:cNvSpPr>
            <a:spLocks noGrp="1"/>
          </p:cNvSpPr>
          <p:nvPr>
            <p:ph type="body" sz="quarter" idx="18"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8" name="Slide Number Placeholder 17"/>
          <p:cNvSpPr>
            <a:spLocks noGrp="1"/>
          </p:cNvSpPr>
          <p:nvPr>
            <p:ph type="sldNum" sz="quarter" idx="21"/>
          </p:nvPr>
        </p:nvSpPr>
        <p:spPr/>
        <p:txBody>
          <a:bodyPr/>
          <a:lstStyle/>
          <a:p>
            <a:fld id="{4EBCDCBD-78E1-0D41-A999-31B5EBF8E02C}" type="slidenum">
              <a:rPr lang="en-US" smtClean="0"/>
              <a:pPr/>
              <a:t>‹#›</a:t>
            </a:fld>
            <a:endParaRPr lang="en-US" dirty="0"/>
          </a:p>
        </p:txBody>
      </p:sp>
      <p:sp>
        <p:nvSpPr>
          <p:cNvPr id="14"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5"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3000" cy="41767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181100"/>
            <a:ext cx="4953000" cy="41767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4" name="Slide Number Placeholder 13"/>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3" name="Footer Placeholder 13"/>
          <p:cNvSpPr>
            <a:spLocks noGrp="1"/>
          </p:cNvSpPr>
          <p:nvPr>
            <p:ph type="ftr" sz="quarter" idx="21"/>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3000" cy="38719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485900"/>
            <a:ext cx="4953000" cy="38719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3"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6" name="Slide Number Placeholder 15"/>
          <p:cNvSpPr>
            <a:spLocks noGrp="1"/>
          </p:cNvSpPr>
          <p:nvPr>
            <p:ph type="sldNum" sz="quarter" idx="20"/>
          </p:nvPr>
        </p:nvSpPr>
        <p:spPr/>
        <p:txBody>
          <a:bodyPr/>
          <a:lstStyle/>
          <a:p>
            <a:fld id="{4EBCDCBD-78E1-0D41-A999-31B5EBF8E02C}" type="slidenum">
              <a:rPr lang="en-US" smtClean="0"/>
              <a:pPr/>
              <a:t>‹#›</a:t>
            </a:fld>
            <a:endParaRPr lang="en-US" dirty="0"/>
          </a:p>
        </p:txBody>
      </p:sp>
      <p:sp>
        <p:nvSpPr>
          <p:cNvPr id="14"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9" name="Footer Placeholder 13"/>
          <p:cNvSpPr>
            <a:spLocks noGrp="1"/>
          </p:cNvSpPr>
          <p:nvPr>
            <p:ph type="ftr" sz="quarter" idx="21"/>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181100"/>
            <a:ext cx="298840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1811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1811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17"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19"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20"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9243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9243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9243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485899"/>
            <a:ext cx="2988409" cy="2231136"/>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4859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4859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7"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20" name="Text Placeholder 12"/>
          <p:cNvSpPr>
            <a:spLocks noGrp="1"/>
          </p:cNvSpPr>
          <p:nvPr>
            <p:ph type="body" sz="quarter" idx="14" hasCustomPrompt="1"/>
          </p:nvPr>
        </p:nvSpPr>
        <p:spPr>
          <a:xfrm>
            <a:off x="952500" y="5548314"/>
            <a:ext cx="10286999" cy="661986"/>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1" name="Date Placeholder 11"/>
          <p:cNvSpPr>
            <a:spLocks noGrp="1"/>
          </p:cNvSpPr>
          <p:nvPr>
            <p:ph type="dt" sz="half" idx="27"/>
          </p:nvPr>
        </p:nvSpPr>
        <p:spPr>
          <a:xfrm>
            <a:off x="10036810" y="6500814"/>
            <a:ext cx="1371600" cy="357186"/>
          </a:xfrm>
          <a:prstGeom prst="rect">
            <a:avLst/>
          </a:prstGeom>
        </p:spPr>
        <p:txBody>
          <a:bodyPr/>
          <a:lstStyle>
            <a:lvl1pPr>
              <a:defRPr>
                <a:solidFill>
                  <a:schemeClr val="tx1"/>
                </a:solidFill>
              </a:defRPr>
            </a:lvl1pPr>
          </a:lstStyle>
          <a:p>
            <a:r>
              <a:rPr lang="en-US" smtClean="0"/>
              <a:t>24 February 2022</a:t>
            </a:r>
            <a:endParaRPr lang="en-US" dirty="0"/>
          </a:p>
        </p:txBody>
      </p:sp>
      <p:sp>
        <p:nvSpPr>
          <p:cNvPr id="29" name="Footer Placeholder 13"/>
          <p:cNvSpPr>
            <a:spLocks noGrp="1"/>
          </p:cNvSpPr>
          <p:nvPr>
            <p:ph type="ftr" sz="quarter" idx="15"/>
          </p:nvPr>
        </p:nvSpPr>
        <p:spPr>
          <a:xfrm>
            <a:off x="742415" y="6500814"/>
            <a:ext cx="3811655" cy="355600"/>
          </a:xfrm>
          <a:prstGeom prst="rect">
            <a:avLst/>
          </a:prstGeom>
        </p:spPr>
        <p:txBody>
          <a:bodyPr/>
          <a:lstStyle>
            <a:lvl1pPr>
              <a:defRPr>
                <a:solidFill>
                  <a:schemeClr val="tx1"/>
                </a:solidFill>
              </a:defRPr>
            </a:lvl1pPr>
          </a:lstStyle>
          <a:p>
            <a:r>
              <a:rPr lang="en-US" dirty="0" smtClean="0"/>
              <a:t>SR Science Smorgasbord, 24 February 2022: AMPERE</a:t>
            </a:r>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38459"/>
            <a:ext cx="2301354" cy="1243142"/>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33658"/>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38459"/>
            <a:ext cx="2332240"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33658"/>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3938459"/>
            <a:ext cx="2302372"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33658"/>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38459"/>
            <a:ext cx="2338690"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33658"/>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Date Placeholder 11"/>
          <p:cNvSpPr>
            <a:spLocks noGrp="1"/>
          </p:cNvSpPr>
          <p:nvPr>
            <p:ph type="dt" sz="half" idx="33"/>
          </p:nvPr>
        </p:nvSpPr>
        <p:spPr>
          <a:xfrm>
            <a:off x="10036810" y="6500814"/>
            <a:ext cx="1371600" cy="357186"/>
          </a:xfrm>
          <a:prstGeom prst="rect">
            <a:avLst/>
          </a:prstGeom>
        </p:spPr>
        <p:txBody>
          <a:bodyPr/>
          <a:lstStyle>
            <a:lvl1pPr>
              <a:defRPr>
                <a:solidFill>
                  <a:schemeClr val="tx1"/>
                </a:solidFill>
              </a:defRPr>
            </a:lvl1pPr>
          </a:lstStyle>
          <a:p>
            <a:r>
              <a:rPr lang="en-US" smtClean="0"/>
              <a:t>24 February 2022</a:t>
            </a:r>
            <a:endParaRPr lang="en-US" dirty="0"/>
          </a:p>
        </p:txBody>
      </p:sp>
      <p:sp>
        <p:nvSpPr>
          <p:cNvPr id="21" name="Footer Placeholder 13"/>
          <p:cNvSpPr>
            <a:spLocks noGrp="1"/>
          </p:cNvSpPr>
          <p:nvPr>
            <p:ph type="ftr" sz="quarter" idx="15"/>
          </p:nvPr>
        </p:nvSpPr>
        <p:spPr>
          <a:xfrm>
            <a:off x="742415" y="6500814"/>
            <a:ext cx="3811655" cy="355600"/>
          </a:xfrm>
          <a:prstGeom prst="rect">
            <a:avLst/>
          </a:prstGeom>
        </p:spPr>
        <p:txBody>
          <a:bodyPr/>
          <a:lstStyle>
            <a:lvl1pPr>
              <a:defRPr>
                <a:solidFill>
                  <a:schemeClr val="tx1"/>
                </a:solidFill>
              </a:defRPr>
            </a:lvl1pPr>
          </a:lstStyle>
          <a:p>
            <a:r>
              <a:rPr lang="en-US" dirty="0" smtClean="0"/>
              <a:t>SR Science Smorgasbord, 24 February 2022: AMPERE</a:t>
            </a:r>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1 Light">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extLst/>
  </p:cSld>
  <p:clrMapOvr>
    <a:masterClrMapping/>
  </p:clrMapOvr>
  <p:extLst mod="1">
    <p:ext uri="{DCECCB84-F9BA-43D5-87BE-67443E8EF086}">
      <p15:sldGuideLst xmlns:p15="http://schemas.microsoft.com/office/powerpoint/2012/main">
        <p15:guide id="5" pos="4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16231"/>
            <a:ext cx="2301354" cy="965370"/>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11430"/>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16231"/>
            <a:ext cx="2332240"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11430"/>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4216231"/>
            <a:ext cx="2302372"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911430"/>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9" name="Content Placeholder 2"/>
          <p:cNvSpPr>
            <a:spLocks noGrp="1"/>
          </p:cNvSpPr>
          <p:nvPr>
            <p:ph idx="27" hasCustomPrompt="1"/>
          </p:nvPr>
        </p:nvSpPr>
        <p:spPr>
          <a:xfrm>
            <a:off x="8899761" y="4216231"/>
            <a:ext cx="2338690"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11430"/>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0"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21"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6" name="Date Placeholder 5"/>
          <p:cNvSpPr>
            <a:spLocks noGrp="1"/>
          </p:cNvSpPr>
          <p:nvPr>
            <p:ph type="dt" sz="half" idx="30"/>
          </p:nvPr>
        </p:nvSpPr>
        <p:spPr>
          <a:xfrm>
            <a:off x="10036810" y="6500814"/>
            <a:ext cx="1371600" cy="357186"/>
          </a:xfrm>
          <a:prstGeom prst="rect">
            <a:avLst/>
          </a:prstGeom>
        </p:spPr>
        <p:txBody>
          <a:bodyPr/>
          <a:lstStyle/>
          <a:p>
            <a:fld id="{342B48E2-62B5-2343-8B92-9F5725D200C5}" type="datetime3">
              <a:rPr lang="en-US" smtClean="0"/>
              <a:t>7 June 2022</a:t>
            </a:fld>
            <a:endParaRPr lang="en-US" dirty="0"/>
          </a:p>
        </p:txBody>
      </p:sp>
      <p:sp>
        <p:nvSpPr>
          <p:cNvPr id="10" name="Footer Placeholder 9"/>
          <p:cNvSpPr>
            <a:spLocks noGrp="1"/>
          </p:cNvSpPr>
          <p:nvPr>
            <p:ph type="ftr" sz="quarter" idx="31"/>
          </p:nvPr>
        </p:nvSpPr>
        <p:spPr>
          <a:xfrm>
            <a:off x="742416" y="6500814"/>
            <a:ext cx="3197406" cy="355600"/>
          </a:xfrm>
          <a:prstGeom prst="rect">
            <a:avLst/>
          </a:prstGeom>
        </p:spPr>
        <p:txBody>
          <a:bodyPr/>
          <a:lstStyle/>
          <a:p>
            <a:r>
              <a:rPr lang="en-US"/>
              <a:t>ISWAT Inaugural Meeting | SKV</a:t>
            </a:r>
            <a:endParaRPr lang="en-US" dirty="0"/>
          </a:p>
        </p:txBody>
      </p:sp>
      <p:sp>
        <p:nvSpPr>
          <p:cNvPr id="12" name="Slide Number Placeholder 11"/>
          <p:cNvSpPr>
            <a:spLocks noGrp="1"/>
          </p:cNvSpPr>
          <p:nvPr>
            <p:ph type="sldNum" sz="quarter" idx="32"/>
          </p:nvPr>
        </p:nvSpPr>
        <p:spPr/>
        <p:txBody>
          <a:bodyPr/>
          <a:lstStyle/>
          <a:p>
            <a:fld id="{4EBCDCBD-78E1-0D41-A999-31B5EBF8E02C}" type="slidenum">
              <a:rPr lang="en-US" smtClean="0"/>
              <a:pPr/>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2829927"/>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1811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183771"/>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5433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3" name="Title 1"/>
          <p:cNvSpPr>
            <a:spLocks noGrp="1"/>
          </p:cNvSpPr>
          <p:nvPr>
            <p:ph type="title" hasCustomPrompt="1"/>
          </p:nvPr>
        </p:nvSpPr>
        <p:spPr>
          <a:xfrm>
            <a:off x="457200" y="419100"/>
            <a:ext cx="11277600" cy="762000"/>
          </a:xfrm>
        </p:spPr>
        <p:txBody>
          <a:bodyPr/>
          <a:lstStyle/>
          <a:p>
            <a:r>
              <a:rPr lang="en-US" dirty="0"/>
              <a:t>Click to add title</a:t>
            </a:r>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24"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3134727"/>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4859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488571"/>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8481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2"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4"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
        <p:nvSpPr>
          <p:cNvPr id="23"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25"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5203"/>
          <a:stretch/>
        </p:blipFill>
        <p:spPr>
          <a:xfrm>
            <a:off x="817" y="1459"/>
            <a:ext cx="12187996" cy="6499015"/>
          </a:xfrm>
          <a:prstGeom prst="rect">
            <a:avLst/>
          </a:prstGeom>
        </p:spPr>
      </p:pic>
      <p:sp>
        <p:nvSpPr>
          <p:cNvPr id="2" name="Title 1"/>
          <p:cNvSpPr>
            <a:spLocks noGrp="1"/>
          </p:cNvSpPr>
          <p:nvPr>
            <p:ph type="title" hasCustomPrompt="1"/>
          </p:nvPr>
        </p:nvSpPr>
        <p:spPr>
          <a:xfrm>
            <a:off x="685800" y="1181100"/>
            <a:ext cx="9144000" cy="1143000"/>
          </a:xfrm>
        </p:spPr>
        <p:txBody>
          <a:bodyPr anchor="b">
            <a:noAutofit/>
          </a:bodyPr>
          <a:lstStyle>
            <a:lvl1pPr>
              <a:defRPr sz="4000" baseline="0"/>
            </a:lvl1pPr>
          </a:lstStyle>
          <a:p>
            <a:r>
              <a:rPr lang="en-US" dirty="0"/>
              <a:t>Click to add title</a:t>
            </a:r>
          </a:p>
        </p:txBody>
      </p:sp>
      <p:sp>
        <p:nvSpPr>
          <p:cNvPr id="3" name="Text Placeholder 2"/>
          <p:cNvSpPr>
            <a:spLocks noGrp="1"/>
          </p:cNvSpPr>
          <p:nvPr>
            <p:ph type="body" idx="1" hasCustomPrompt="1"/>
          </p:nvPr>
        </p:nvSpPr>
        <p:spPr>
          <a:xfrm>
            <a:off x="685798" y="2437483"/>
            <a:ext cx="9145706"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9"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0"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extLst/>
  </p:cSld>
  <p:clrMapOvr>
    <a:masterClrMapping/>
  </p:clrMapOvr>
  <p:extLst mod="1">
    <p:ext uri="{DCECCB84-F9BA-43D5-87BE-67443E8EF086}">
      <p15:sldGuideLst xmlns:p15="http://schemas.microsoft.com/office/powerpoint/2012/main">
        <p15:guide id="3" pos="43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5203"/>
          <a:stretch/>
        </p:blipFill>
        <p:spPr>
          <a:xfrm>
            <a:off x="817" y="1459"/>
            <a:ext cx="12187996" cy="6499015"/>
          </a:xfrm>
          <a:prstGeom prst="rect">
            <a:avLst/>
          </a:prstGeom>
        </p:spPr>
      </p:pic>
      <p:sp>
        <p:nvSpPr>
          <p:cNvPr id="2" name="Title 1"/>
          <p:cNvSpPr>
            <a:spLocks noGrp="1"/>
          </p:cNvSpPr>
          <p:nvPr>
            <p:ph type="title" hasCustomPrompt="1"/>
          </p:nvPr>
        </p:nvSpPr>
        <p:spPr>
          <a:xfrm>
            <a:off x="685800" y="3825129"/>
            <a:ext cx="9144000" cy="594360"/>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5"/>
            <a:ext cx="9144000" cy="499215"/>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9053"/>
            <a:ext cx="12192000" cy="3441700"/>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3" name="Slide Number Placeholder 12"/>
          <p:cNvSpPr>
            <a:spLocks noGrp="1"/>
          </p:cNvSpPr>
          <p:nvPr>
            <p:ph type="sldNum" sz="quarter" idx="24"/>
          </p:nvPr>
        </p:nvSpPr>
        <p:spPr/>
        <p:txBody>
          <a:bodyPr/>
          <a:lstStyle/>
          <a:p>
            <a:fld id="{4EBCDCBD-78E1-0D41-A999-31B5EBF8E02C}" type="slidenum">
              <a:rPr lang="en-US" smtClean="0"/>
              <a:pPr/>
              <a:t>‹#›</a:t>
            </a:fld>
            <a:endParaRPr lang="en-US" dirty="0"/>
          </a:p>
        </p:txBody>
      </p:sp>
      <p:sp>
        <p:nvSpPr>
          <p:cNvPr id="9"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4"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extLst/>
  </p:cSld>
  <p:clrMapOvr>
    <a:masterClrMapping/>
  </p:clrMapOvr>
  <p:extLst mod="1">
    <p:ext uri="{DCECCB84-F9BA-43D5-87BE-67443E8EF086}">
      <p15:sldGuideLst xmlns:p15="http://schemas.microsoft.com/office/powerpoint/2012/main">
        <p15:guide id="1" pos="4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10"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4"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no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26"/>
          </p:nvPr>
        </p:nvSpPr>
        <p:spPr/>
        <p:txBody>
          <a:bodyPr/>
          <a:lstStyle/>
          <a:p>
            <a:fld id="{4EBCDCBD-78E1-0D41-A999-31B5EBF8E02C}" type="slidenum">
              <a:rPr lang="en-US" smtClean="0"/>
              <a:pPr/>
              <a:t>‹#›</a:t>
            </a:fld>
            <a:endParaRPr lang="en-US" dirty="0"/>
          </a:p>
        </p:txBody>
      </p:sp>
      <p:sp>
        <p:nvSpPr>
          <p:cNvPr id="11"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5"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1"/>
            <a:ext cx="12192000" cy="6500473"/>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2" name="Text Placeholder 11"/>
          <p:cNvSpPr>
            <a:spLocks noGrp="1"/>
          </p:cNvSpPr>
          <p:nvPr>
            <p:ph type="body" sz="quarter" idx="22" hasCustomPrompt="1"/>
          </p:nvPr>
        </p:nvSpPr>
        <p:spPr>
          <a:xfrm>
            <a:off x="8089900" y="5462403"/>
            <a:ext cx="3644900" cy="747897"/>
          </a:xfrm>
          <a:solidFill>
            <a:schemeClr val="bg1"/>
          </a:solidFill>
        </p:spPr>
        <p:txBody>
          <a:bodyPr lIns="365760" tIns="274320" rIns="365760" bIns="274320" anchor="t" anchorCtr="0">
            <a:spAutoFit/>
          </a:bodyPr>
          <a:lstStyle>
            <a:lvl1pPr marL="0" indent="0">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11" name="Slide Number Placeholder 10"/>
          <p:cNvSpPr>
            <a:spLocks noGrp="1"/>
          </p:cNvSpPr>
          <p:nvPr>
            <p:ph type="sldNum" sz="quarter" idx="25"/>
          </p:nvPr>
        </p:nvSpPr>
        <p:spPr/>
        <p:txBody>
          <a:bodyPr/>
          <a:lstStyle/>
          <a:p>
            <a:fld id="{4EBCDCBD-78E1-0D41-A999-31B5EBF8E02C}" type="slidenum">
              <a:rPr lang="en-US" smtClean="0"/>
              <a:pPr/>
              <a:t>‹#›</a:t>
            </a:fld>
            <a:endParaRPr lang="en-US" dirty="0"/>
          </a:p>
        </p:txBody>
      </p:sp>
      <p:sp>
        <p:nvSpPr>
          <p:cNvPr id="7"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8"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11" name="Slide Number Placeholder 10"/>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7"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2" name="Slide Number Placeholder 11"/>
          <p:cNvSpPr>
            <a:spLocks noGrp="1"/>
          </p:cNvSpPr>
          <p:nvPr>
            <p:ph type="sldNum" sz="quarter" idx="16"/>
          </p:nvPr>
        </p:nvSpPr>
        <p:spPr/>
        <p:txBody>
          <a:bodyPr/>
          <a:lstStyle/>
          <a:p>
            <a:fld id="{4EBCDCBD-78E1-0D41-A999-31B5EBF8E02C}" type="slidenum">
              <a:rPr lang="en-US" smtClean="0"/>
              <a:pPr/>
              <a:t>‹#›</a:t>
            </a:fld>
            <a:endParaRPr lang="en-US" dirty="0"/>
          </a:p>
        </p:txBody>
      </p:sp>
      <p:sp>
        <p:nvSpPr>
          <p:cNvPr id="7"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8"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Dark">
    <p:spTree>
      <p:nvGrpSpPr>
        <p:cNvPr id="1" name=""/>
        <p:cNvGrpSpPr/>
        <p:nvPr/>
      </p:nvGrpSpPr>
      <p:grpSpPr>
        <a:xfrm>
          <a:off x="0" y="0"/>
          <a:ext cx="0" cy="0"/>
          <a:chOff x="0" y="0"/>
          <a:chExt cx="0" cy="0"/>
        </a:xfrm>
      </p:grpSpPr>
      <p:sp>
        <p:nvSpPr>
          <p:cNvPr id="21" name="Date Placeholder 20"/>
          <p:cNvSpPr>
            <a:spLocks noGrp="1"/>
          </p:cNvSpPr>
          <p:nvPr>
            <p:ph type="dt" sz="half" idx="15"/>
          </p:nvPr>
        </p:nvSpPr>
        <p:spPr>
          <a:xfrm>
            <a:off x="10036810" y="6500814"/>
            <a:ext cx="1371600" cy="357186"/>
          </a:xfrm>
          <a:prstGeom prst="rect">
            <a:avLst/>
          </a:prstGeom>
        </p:spPr>
        <p:txBody>
          <a:bodyPr/>
          <a:lstStyle/>
          <a:p>
            <a:fld id="{6DEDB2D2-1E07-864D-A97A-AA3CBEA0411C}" type="datetime3">
              <a:rPr lang="en-US" smtClean="0"/>
              <a:t>7 June 2022</a:t>
            </a:fld>
            <a:endParaRPr lang="en-US" dirty="0"/>
          </a:p>
        </p:txBody>
      </p:sp>
      <p:sp>
        <p:nvSpPr>
          <p:cNvPr id="22" name="Footer Placeholder 21"/>
          <p:cNvSpPr>
            <a:spLocks noGrp="1"/>
          </p:cNvSpPr>
          <p:nvPr>
            <p:ph type="ftr" sz="quarter" idx="16"/>
          </p:nvPr>
        </p:nvSpPr>
        <p:spPr>
          <a:xfrm>
            <a:off x="742416" y="6500814"/>
            <a:ext cx="3197406" cy="355600"/>
          </a:xfrm>
          <a:prstGeom prst="rect">
            <a:avLst/>
          </a:prstGeom>
        </p:spPr>
        <p:txBody>
          <a:bodyPr/>
          <a:lstStyle/>
          <a:p>
            <a:r>
              <a:rPr lang="en-US"/>
              <a:t>ISWAT Inaugural Meeting | SKV</a:t>
            </a:r>
            <a:endParaRPr lang="en-US" dirty="0"/>
          </a:p>
        </p:txBody>
      </p:sp>
      <p:sp>
        <p:nvSpPr>
          <p:cNvPr id="23" name="Slide Number Placeholder 22"/>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4" y="0"/>
            <a:ext cx="12189624" cy="6856664"/>
          </a:xfrm>
          <a:prstGeom prst="rect">
            <a:avLst/>
          </a:prstGeom>
          <a:ln>
            <a:noFill/>
          </a:ln>
        </p:spPr>
      </p:pic>
      <p:sp>
        <p:nvSpPr>
          <p:cNvPr id="10" name="Rectangle 9"/>
          <p:cNvSpPr/>
          <p:nvPr/>
        </p:nvSpPr>
        <p:spPr>
          <a:xfrm>
            <a:off x="1"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7532"/>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cSld>
  <p:clrMapOvr>
    <a:masterClrMapping/>
  </p:clrMapOvr>
  <p:extLst mod="1">
    <p:ext uri="{DCECCB84-F9BA-43D5-87BE-67443E8EF086}">
      <p15:sldGuideLst xmlns:p15="http://schemas.microsoft.com/office/powerpoint/2012/main">
        <p15:guide id="2" pos="4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03" y="6565216"/>
            <a:ext cx="212200" cy="228116"/>
          </a:xfrm>
          <a:prstGeom prst="rect">
            <a:avLst/>
          </a:prstGeom>
        </p:spPr>
      </p:pic>
      <p:sp>
        <p:nvSpPr>
          <p:cNvPr id="13" name="Date Placeholder 12"/>
          <p:cNvSpPr>
            <a:spLocks noGrp="1"/>
          </p:cNvSpPr>
          <p:nvPr>
            <p:ph type="dt" sz="half" idx="14"/>
          </p:nvPr>
        </p:nvSpPr>
        <p:spPr>
          <a:xfrm>
            <a:off x="10036810" y="6500814"/>
            <a:ext cx="1371600" cy="357186"/>
          </a:xfrm>
          <a:prstGeom prst="rect">
            <a:avLst/>
          </a:prstGeom>
        </p:spPr>
        <p:txBody>
          <a:bodyPr/>
          <a:lstStyle/>
          <a:p>
            <a:fld id="{4D5C133B-173E-7F45-8E01-E1F367CFA938}" type="datetime3">
              <a:rPr lang="en-US" smtClean="0"/>
              <a:t>7 June 2022</a:t>
            </a:fld>
            <a:endParaRPr lang="en-US" dirty="0"/>
          </a:p>
        </p:txBody>
      </p:sp>
      <p:sp>
        <p:nvSpPr>
          <p:cNvPr id="14" name="Footer Placeholder 13"/>
          <p:cNvSpPr>
            <a:spLocks noGrp="1"/>
          </p:cNvSpPr>
          <p:nvPr>
            <p:ph type="ftr" sz="quarter" idx="15"/>
          </p:nvPr>
        </p:nvSpPr>
        <p:spPr>
          <a:xfrm>
            <a:off x="742416" y="6500814"/>
            <a:ext cx="3197406" cy="355600"/>
          </a:xfrm>
          <a:prstGeom prst="rect">
            <a:avLst/>
          </a:prstGeom>
        </p:spPr>
        <p:txBody>
          <a:bodyPr/>
          <a:lstStyle/>
          <a:p>
            <a:r>
              <a:rPr lang="en-US"/>
              <a:t>ISWAT Inaugural Meeting | SKV</a:t>
            </a:r>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
        <p:nvSpPr>
          <p:cNvPr id="5"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6"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89709"/>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7620"/>
            <a:ext cx="0" cy="56124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0" y="3695999"/>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7875"/>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438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7200" y="4295396"/>
            <a:ext cx="5295899"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7200" y="4001905"/>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4158"/>
            <a:ext cx="5292183"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6" y="1150667"/>
            <a:ext cx="5292183"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a:t>
            </a:r>
            <a:r>
              <a:rPr lang="en-US"/>
              <a:t>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0" name="Slide Number Placeholder 9"/>
          <p:cNvSpPr>
            <a:spLocks noGrp="1"/>
          </p:cNvSpPr>
          <p:nvPr>
            <p:ph type="sldNum" sz="quarter" idx="39"/>
          </p:nvPr>
        </p:nvSpPr>
        <p:spPr/>
        <p:txBody>
          <a:bodyPr/>
          <a:lstStyle/>
          <a:p>
            <a:fld id="{4EBCDCBD-78E1-0D41-A999-31B5EBF8E02C}" type="slidenum">
              <a:rPr lang="en-US" smtClean="0"/>
              <a:pPr/>
              <a:t>‹#›</a:t>
            </a:fld>
            <a:endParaRPr lang="en-US" dirty="0"/>
          </a:p>
        </p:txBody>
      </p:sp>
      <p:sp>
        <p:nvSpPr>
          <p:cNvPr id="17"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8"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0" cy="6499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0" y="419100"/>
            <a:ext cx="5296821"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5899"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199" y="3586931"/>
            <a:ext cx="5295901"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1" y="3583214"/>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2" name="Slide Number Placeholder 11"/>
          <p:cNvSpPr>
            <a:spLocks noGrp="1"/>
          </p:cNvSpPr>
          <p:nvPr>
            <p:ph type="sldNum" sz="quarter" idx="39"/>
          </p:nvPr>
        </p:nvSpPr>
        <p:spPr/>
        <p:txBody>
          <a:bodyPr/>
          <a:lstStyle/>
          <a:p>
            <a:fld id="{4EBCDCBD-78E1-0D41-A999-31B5EBF8E02C}" type="slidenum">
              <a:rPr lang="en-US" smtClean="0"/>
              <a:pPr/>
              <a:t>‹#›</a:t>
            </a:fld>
            <a:endParaRPr lang="en-US" dirty="0"/>
          </a:p>
        </p:txBody>
      </p:sp>
      <p:sp>
        <p:nvSpPr>
          <p:cNvPr id="16"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8"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d Dar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10036810" y="6500814"/>
            <a:ext cx="1371600" cy="357186"/>
          </a:xfrm>
          <a:prstGeom prst="rect">
            <a:avLst/>
          </a:prstGeom>
        </p:spPr>
        <p:txBody>
          <a:bodyPr/>
          <a:lstStyle/>
          <a:p>
            <a:fld id="{6D9C7CA8-5392-E54A-953D-ADF96672AF34}" type="datetime3">
              <a:rPr lang="en-US" smtClean="0"/>
              <a:t>7 June 2022</a:t>
            </a:fld>
            <a:endParaRPr lang="en-US" dirty="0"/>
          </a:p>
        </p:txBody>
      </p:sp>
      <p:sp>
        <p:nvSpPr>
          <p:cNvPr id="12" name="Footer Placeholder 11"/>
          <p:cNvSpPr>
            <a:spLocks noGrp="1"/>
          </p:cNvSpPr>
          <p:nvPr>
            <p:ph type="ftr" sz="quarter" idx="11"/>
          </p:nvPr>
        </p:nvSpPr>
        <p:spPr>
          <a:xfrm>
            <a:off x="742416" y="6500814"/>
            <a:ext cx="3197406" cy="355600"/>
          </a:xfrm>
          <a:prstGeom prst="rect">
            <a:avLst/>
          </a:prstGeom>
        </p:spPr>
        <p:txBody>
          <a:bodyPr/>
          <a:lstStyle/>
          <a:p>
            <a:r>
              <a:rPr lang="en-US"/>
              <a:t>ISWAT Inaugural Meeting | SKV</a:t>
            </a:r>
            <a:endParaRPr lang="en-US" dirty="0"/>
          </a:p>
        </p:txBody>
      </p:sp>
      <p:sp>
        <p:nvSpPr>
          <p:cNvPr id="14" name="Slide Number Placeholder 1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3" name="Rectangle 12"/>
          <p:cNvSpPr/>
          <p:nvPr userDrawn="1"/>
        </p:nvSpPr>
        <p:spPr>
          <a:xfrm>
            <a:off x="-1"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d Light">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10036810" y="6500814"/>
            <a:ext cx="1371600" cy="357186"/>
          </a:xfrm>
          <a:prstGeom prst="rect">
            <a:avLst/>
          </a:prstGeom>
        </p:spPr>
        <p:txBody>
          <a:bodyPr/>
          <a:lstStyle/>
          <a:p>
            <a:fld id="{4215F444-9396-CE43-BBE8-0905618098D5}" type="datetime3">
              <a:rPr lang="en-US" smtClean="0"/>
              <a:t>7 June 2022</a:t>
            </a:fld>
            <a:endParaRPr lang="en-US" dirty="0"/>
          </a:p>
        </p:txBody>
      </p:sp>
      <p:sp>
        <p:nvSpPr>
          <p:cNvPr id="12" name="Footer Placeholder 11"/>
          <p:cNvSpPr>
            <a:spLocks noGrp="1"/>
          </p:cNvSpPr>
          <p:nvPr>
            <p:ph type="ftr" sz="quarter" idx="11"/>
          </p:nvPr>
        </p:nvSpPr>
        <p:spPr>
          <a:xfrm>
            <a:off x="742416" y="6500814"/>
            <a:ext cx="3197406" cy="355600"/>
          </a:xfrm>
          <a:prstGeom prst="rect">
            <a:avLst/>
          </a:prstGeom>
        </p:spPr>
        <p:txBody>
          <a:bodyPr/>
          <a:lstStyle/>
          <a:p>
            <a:r>
              <a:rPr lang="en-US"/>
              <a:t>ISWAT Inaugural Meeting | SKV</a:t>
            </a:r>
            <a:endParaRPr lang="en-US" dirty="0"/>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Light">
    <p:spTree>
      <p:nvGrpSpPr>
        <p:cNvPr id="1" name=""/>
        <p:cNvGrpSpPr/>
        <p:nvPr/>
      </p:nvGrpSpPr>
      <p:grpSpPr>
        <a:xfrm>
          <a:off x="0" y="0"/>
          <a:ext cx="0" cy="0"/>
          <a:chOff x="0" y="0"/>
          <a:chExt cx="0" cy="0"/>
        </a:xfrm>
      </p:grpSpPr>
      <p:sp>
        <p:nvSpPr>
          <p:cNvPr id="20" name="Date Placeholder 19"/>
          <p:cNvSpPr>
            <a:spLocks noGrp="1"/>
          </p:cNvSpPr>
          <p:nvPr>
            <p:ph type="dt" sz="half" idx="15"/>
          </p:nvPr>
        </p:nvSpPr>
        <p:spPr>
          <a:xfrm>
            <a:off x="10036810" y="6500814"/>
            <a:ext cx="1371600" cy="357186"/>
          </a:xfrm>
          <a:prstGeom prst="rect">
            <a:avLst/>
          </a:prstGeom>
        </p:spPr>
        <p:txBody>
          <a:bodyPr/>
          <a:lstStyle/>
          <a:p>
            <a:fld id="{0674443B-3DC9-EE43-8CDE-8DCAEF8AFB0A}" type="datetime3">
              <a:rPr lang="en-US" smtClean="0"/>
              <a:t>7 June 2022</a:t>
            </a:fld>
            <a:endParaRPr lang="en-US" dirty="0"/>
          </a:p>
        </p:txBody>
      </p:sp>
      <p:sp>
        <p:nvSpPr>
          <p:cNvPr id="21" name="Footer Placeholder 20"/>
          <p:cNvSpPr>
            <a:spLocks noGrp="1"/>
          </p:cNvSpPr>
          <p:nvPr>
            <p:ph type="ftr" sz="quarter" idx="16"/>
          </p:nvPr>
        </p:nvSpPr>
        <p:spPr>
          <a:xfrm>
            <a:off x="742416" y="6500814"/>
            <a:ext cx="3197406" cy="355600"/>
          </a:xfrm>
          <a:prstGeom prst="rect">
            <a:avLst/>
          </a:prstGeom>
        </p:spPr>
        <p:txBody>
          <a:bodyPr/>
          <a:lstStyle/>
          <a:p>
            <a:r>
              <a:rPr lang="en-US"/>
              <a:t>ISWAT Inaugural Meeting | SKV</a:t>
            </a:r>
            <a:endParaRPr lang="en-US" dirty="0"/>
          </a:p>
        </p:txBody>
      </p:sp>
      <p:sp>
        <p:nvSpPr>
          <p:cNvPr id="22" name="Slide Number Placeholder 21"/>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70368"/>
            <a:ext cx="5334000" cy="5721790"/>
          </a:xfrm>
          <a:solidFill>
            <a:schemeClr val="bg1">
              <a:lumMod val="85000"/>
            </a:schemeClr>
          </a:solidFill>
          <a:ln>
            <a:solidFill>
              <a:schemeClr val="bg1">
                <a:lumMod val="95000"/>
              </a:schemeClr>
            </a:solidFill>
          </a:ln>
        </p:spPr>
        <p:txBody>
          <a:bodyPr anchor="ctr"/>
          <a:lstStyle>
            <a:lvl1pPr marL="0" indent="0" algn="ctr">
              <a:buNone/>
              <a:defRPr baseline="0">
                <a:solidFill>
                  <a:schemeClr val="bg1">
                    <a:lumMod val="5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
        <p:nvSpPr>
          <p:cNvPr id="9"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cSld>
  <p:clrMapOvr>
    <a:masterClrMapping/>
  </p:clrMapOvr>
  <p:extLst mod="1">
    <p:ext uri="{DCECCB84-F9BA-43D5-87BE-67443E8EF086}">
      <p15:sldGuideLst xmlns:p15="http://schemas.microsoft.com/office/powerpoint/2012/main">
        <p15:guide id="2" pos="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3 Dark">
    <p:spTree>
      <p:nvGrpSpPr>
        <p:cNvPr id="1" name=""/>
        <p:cNvGrpSpPr/>
        <p:nvPr/>
      </p:nvGrpSpPr>
      <p:grpSpPr>
        <a:xfrm>
          <a:off x="0" y="0"/>
          <a:ext cx="0" cy="0"/>
          <a:chOff x="0" y="0"/>
          <a:chExt cx="0" cy="0"/>
        </a:xfrm>
      </p:grpSpPr>
      <p:sp>
        <p:nvSpPr>
          <p:cNvPr id="19" name="Date Placeholder 18"/>
          <p:cNvSpPr>
            <a:spLocks noGrp="1"/>
          </p:cNvSpPr>
          <p:nvPr>
            <p:ph type="dt" sz="half" idx="15"/>
          </p:nvPr>
        </p:nvSpPr>
        <p:spPr>
          <a:xfrm>
            <a:off x="10036810" y="6500814"/>
            <a:ext cx="1371600" cy="357186"/>
          </a:xfrm>
          <a:prstGeom prst="rect">
            <a:avLst/>
          </a:prstGeom>
        </p:spPr>
        <p:txBody>
          <a:bodyPr/>
          <a:lstStyle/>
          <a:p>
            <a:fld id="{559C1D4B-AD35-1F4B-96DE-8553C75B6F6A}" type="datetime3">
              <a:rPr lang="en-US" smtClean="0"/>
              <a:t>7 June 2022</a:t>
            </a:fld>
            <a:endParaRPr lang="en-US" dirty="0"/>
          </a:p>
        </p:txBody>
      </p:sp>
      <p:sp>
        <p:nvSpPr>
          <p:cNvPr id="20" name="Footer Placeholder 19"/>
          <p:cNvSpPr>
            <a:spLocks noGrp="1"/>
          </p:cNvSpPr>
          <p:nvPr>
            <p:ph type="ftr" sz="quarter" idx="16"/>
          </p:nvPr>
        </p:nvSpPr>
        <p:spPr>
          <a:xfrm>
            <a:off x="742416" y="6500814"/>
            <a:ext cx="3197406" cy="355600"/>
          </a:xfrm>
          <a:prstGeom prst="rect">
            <a:avLst/>
          </a:prstGeom>
        </p:spPr>
        <p:txBody>
          <a:bodyPr/>
          <a:lstStyle/>
          <a:p>
            <a:r>
              <a:rPr lang="en-US"/>
              <a:t>ISWAT Inaugural Meeting | SKV</a:t>
            </a:r>
            <a:endParaRPr lang="en-US" dirty="0"/>
          </a:p>
        </p:txBody>
      </p:sp>
      <p:sp>
        <p:nvSpPr>
          <p:cNvPr id="21" name="Slide Number Placeholder 20"/>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22" name="Rectangle 21"/>
          <p:cNvSpPr/>
          <p:nvPr userDrawn="1"/>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9" cy="1982102"/>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Light">
    <p:spTree>
      <p:nvGrpSpPr>
        <p:cNvPr id="1" name=""/>
        <p:cNvGrpSpPr/>
        <p:nvPr/>
      </p:nvGrpSpPr>
      <p:grpSpPr>
        <a:xfrm>
          <a:off x="0" y="0"/>
          <a:ext cx="0" cy="0"/>
          <a:chOff x="0" y="0"/>
          <a:chExt cx="0" cy="0"/>
        </a:xfrm>
      </p:grpSpPr>
      <p:sp>
        <p:nvSpPr>
          <p:cNvPr id="18" name="Date Placeholder 17"/>
          <p:cNvSpPr>
            <a:spLocks noGrp="1"/>
          </p:cNvSpPr>
          <p:nvPr>
            <p:ph type="dt" sz="half" idx="15"/>
          </p:nvPr>
        </p:nvSpPr>
        <p:spPr>
          <a:xfrm>
            <a:off x="10036810" y="6500814"/>
            <a:ext cx="1371600" cy="357186"/>
          </a:xfrm>
          <a:prstGeom prst="rect">
            <a:avLst/>
          </a:prstGeom>
        </p:spPr>
        <p:txBody>
          <a:bodyPr/>
          <a:lstStyle/>
          <a:p>
            <a:fld id="{A93AA579-79DE-1242-ADAA-BCAC02666CBD}" type="datetime3">
              <a:rPr lang="en-US" smtClean="0"/>
              <a:t>7 June 2022</a:t>
            </a:fld>
            <a:endParaRPr lang="en-US" dirty="0"/>
          </a:p>
        </p:txBody>
      </p:sp>
      <p:sp>
        <p:nvSpPr>
          <p:cNvPr id="19" name="Footer Placeholder 18"/>
          <p:cNvSpPr>
            <a:spLocks noGrp="1"/>
          </p:cNvSpPr>
          <p:nvPr>
            <p:ph type="ftr" sz="quarter" idx="16"/>
          </p:nvPr>
        </p:nvSpPr>
        <p:spPr>
          <a:xfrm>
            <a:off x="742416" y="6500814"/>
            <a:ext cx="3197406" cy="355600"/>
          </a:xfrm>
          <a:prstGeom prst="rect">
            <a:avLst/>
          </a:prstGeom>
        </p:spPr>
        <p:txBody>
          <a:bodyPr/>
          <a:lstStyle/>
          <a:p>
            <a:r>
              <a:rPr lang="en-US"/>
              <a:t>ISWAT Inaugural Meeting | SKV</a:t>
            </a:r>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8" cy="1982101"/>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Dark">
    <p:bg>
      <p:bgPr>
        <a:solidFill>
          <a:schemeClr val="accent1"/>
        </a:solidFill>
        <a:effectLst/>
      </p:bgPr>
    </p:bg>
    <p:spTree>
      <p:nvGrpSpPr>
        <p:cNvPr id="1" name=""/>
        <p:cNvGrpSpPr/>
        <p:nvPr/>
      </p:nvGrpSpPr>
      <p:grpSpPr>
        <a:xfrm>
          <a:off x="0" y="0"/>
          <a:ext cx="0" cy="0"/>
          <a:chOff x="0" y="0"/>
          <a:chExt cx="0" cy="0"/>
        </a:xfrm>
      </p:grpSpPr>
      <p:sp>
        <p:nvSpPr>
          <p:cNvPr id="20" name="Date Placeholder 19"/>
          <p:cNvSpPr>
            <a:spLocks noGrp="1"/>
          </p:cNvSpPr>
          <p:nvPr>
            <p:ph type="dt" sz="half" idx="18"/>
          </p:nvPr>
        </p:nvSpPr>
        <p:spPr>
          <a:xfrm>
            <a:off x="10036810" y="6500814"/>
            <a:ext cx="1371600" cy="357186"/>
          </a:xfrm>
          <a:prstGeom prst="rect">
            <a:avLst/>
          </a:prstGeom>
        </p:spPr>
        <p:txBody>
          <a:bodyPr/>
          <a:lstStyle/>
          <a:p>
            <a:fld id="{CFAE10F0-8A9D-214E-8880-2D5D55F2105B}" type="datetime3">
              <a:rPr lang="en-US" smtClean="0"/>
              <a:t>7 June 2022</a:t>
            </a:fld>
            <a:endParaRPr lang="en-US" dirty="0"/>
          </a:p>
        </p:txBody>
      </p:sp>
      <p:sp>
        <p:nvSpPr>
          <p:cNvPr id="24" name="Footer Placeholder 23"/>
          <p:cNvSpPr>
            <a:spLocks noGrp="1"/>
          </p:cNvSpPr>
          <p:nvPr>
            <p:ph type="ftr" sz="quarter" idx="19"/>
          </p:nvPr>
        </p:nvSpPr>
        <p:spPr>
          <a:xfrm>
            <a:off x="742416" y="6500814"/>
            <a:ext cx="3197406" cy="355600"/>
          </a:xfrm>
          <a:prstGeom prst="rect">
            <a:avLst/>
          </a:prstGeom>
        </p:spPr>
        <p:txBody>
          <a:bodyPr/>
          <a:lstStyle/>
          <a:p>
            <a:r>
              <a:rPr lang="en-US"/>
              <a:t>ISWAT Inaugural Meeting | SKV</a:t>
            </a:r>
            <a:endParaRPr lang="en-US" dirty="0"/>
          </a:p>
        </p:txBody>
      </p:sp>
      <p:sp>
        <p:nvSpPr>
          <p:cNvPr id="25" name="Slide Number Placeholder 24"/>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p:nvSpPr>
        <p:spPr>
          <a:xfrm>
            <a:off x="0" y="6291470"/>
            <a:ext cx="12192000" cy="566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4" name="Rectangle 13"/>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5" name="Straight Connector 14"/>
          <p:cNvCxnSpPr/>
          <p:nvPr userDrawn="1"/>
        </p:nvCxnSpPr>
        <p:spPr>
          <a:xfrm>
            <a:off x="3778686" y="3886200"/>
            <a:ext cx="0" cy="232410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9" cy="1982102"/>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Light">
    <p:spTree>
      <p:nvGrpSpPr>
        <p:cNvPr id="1" name=""/>
        <p:cNvGrpSpPr/>
        <p:nvPr/>
      </p:nvGrpSpPr>
      <p:grpSpPr>
        <a:xfrm>
          <a:off x="0" y="0"/>
          <a:ext cx="0" cy="0"/>
          <a:chOff x="0" y="0"/>
          <a:chExt cx="0" cy="0"/>
        </a:xfrm>
      </p:grpSpPr>
      <p:sp>
        <p:nvSpPr>
          <p:cNvPr id="16" name="Date Placeholder 15"/>
          <p:cNvSpPr>
            <a:spLocks noGrp="1"/>
          </p:cNvSpPr>
          <p:nvPr>
            <p:ph type="dt" sz="half" idx="18"/>
          </p:nvPr>
        </p:nvSpPr>
        <p:spPr>
          <a:xfrm>
            <a:off x="10036810" y="6500814"/>
            <a:ext cx="1371600" cy="357186"/>
          </a:xfrm>
          <a:prstGeom prst="rect">
            <a:avLst/>
          </a:prstGeom>
        </p:spPr>
        <p:txBody>
          <a:bodyPr/>
          <a:lstStyle/>
          <a:p>
            <a:fld id="{AFD72239-3033-1242-BDF3-79FBF7CF542F}" type="datetime3">
              <a:rPr lang="en-US" smtClean="0"/>
              <a:t>7 June 2022</a:t>
            </a:fld>
            <a:endParaRPr lang="en-US" dirty="0"/>
          </a:p>
        </p:txBody>
      </p:sp>
      <p:sp>
        <p:nvSpPr>
          <p:cNvPr id="17" name="Footer Placeholder 16"/>
          <p:cNvSpPr>
            <a:spLocks noGrp="1"/>
          </p:cNvSpPr>
          <p:nvPr>
            <p:ph type="ftr" sz="quarter" idx="19"/>
          </p:nvPr>
        </p:nvSpPr>
        <p:spPr>
          <a:xfrm>
            <a:off x="742416" y="6500814"/>
            <a:ext cx="3197406" cy="355600"/>
          </a:xfrm>
          <a:prstGeom prst="rect">
            <a:avLst/>
          </a:prstGeom>
        </p:spPr>
        <p:txBody>
          <a:bodyPr/>
          <a:lstStyle/>
          <a:p>
            <a:r>
              <a:rPr lang="en-US"/>
              <a:t>ISWAT Inaugural Meeting | SKV</a:t>
            </a:r>
            <a:endParaRPr lang="en-US" dirty="0"/>
          </a:p>
        </p:txBody>
      </p:sp>
      <p:sp>
        <p:nvSpPr>
          <p:cNvPr id="19" name="Slide Number Placeholder 18"/>
          <p:cNvSpPr>
            <a:spLocks noGrp="1"/>
          </p:cNvSpPr>
          <p:nvPr>
            <p:ph type="sldNum" sz="quarter" idx="20"/>
          </p:nvPr>
        </p:nvSpPr>
        <p:spPr/>
        <p:txBody>
          <a:bodyPr/>
          <a:lstStyle/>
          <a:p>
            <a:fld id="{4EBCDCBD-78E1-0D41-A999-31B5EBF8E02C}" type="slidenum">
              <a:rPr lang="en-US" smtClean="0"/>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1" y="0"/>
            <a:ext cx="4063999"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4000" y="0"/>
            <a:ext cx="406162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8" name="Straight Connector 17"/>
          <p:cNvCxnSpPr/>
          <p:nvPr/>
        </p:nvCxnSpPr>
        <p:spPr>
          <a:xfrm>
            <a:off x="3778686" y="3886200"/>
            <a:ext cx="0" cy="23241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8" cy="1982101"/>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5 Dark">
    <p:bg>
      <p:bgPr>
        <a:solidFill>
          <a:schemeClr val="accent1"/>
        </a:solidFill>
        <a:effectLst/>
      </p:bgPr>
    </p:bg>
    <p:spTree>
      <p:nvGrpSpPr>
        <p:cNvPr id="1" name=""/>
        <p:cNvGrpSpPr/>
        <p:nvPr/>
      </p:nvGrpSpPr>
      <p:grpSpPr>
        <a:xfrm>
          <a:off x="0" y="0"/>
          <a:ext cx="0" cy="0"/>
          <a:chOff x="0" y="0"/>
          <a:chExt cx="0" cy="0"/>
        </a:xfrm>
      </p:grpSpPr>
      <p:sp>
        <p:nvSpPr>
          <p:cNvPr id="19" name="Date Placeholder 18"/>
          <p:cNvSpPr>
            <a:spLocks noGrp="1"/>
          </p:cNvSpPr>
          <p:nvPr>
            <p:ph type="dt" sz="half" idx="15"/>
          </p:nvPr>
        </p:nvSpPr>
        <p:spPr>
          <a:xfrm>
            <a:off x="10036810" y="6500814"/>
            <a:ext cx="1371600" cy="357186"/>
          </a:xfrm>
          <a:prstGeom prst="rect">
            <a:avLst/>
          </a:prstGeom>
        </p:spPr>
        <p:txBody>
          <a:bodyPr/>
          <a:lstStyle/>
          <a:p>
            <a:fld id="{87240F92-98D5-5D4E-AD63-6BB34C9FC6D9}" type="datetime3">
              <a:rPr lang="en-US" smtClean="0"/>
              <a:t>7 June 2022</a:t>
            </a:fld>
            <a:endParaRPr lang="en-US" dirty="0"/>
          </a:p>
        </p:txBody>
      </p:sp>
      <p:sp>
        <p:nvSpPr>
          <p:cNvPr id="22" name="Footer Placeholder 21"/>
          <p:cNvSpPr>
            <a:spLocks noGrp="1"/>
          </p:cNvSpPr>
          <p:nvPr>
            <p:ph type="ftr" sz="quarter" idx="16"/>
          </p:nvPr>
        </p:nvSpPr>
        <p:spPr>
          <a:xfrm>
            <a:off x="742416" y="6500814"/>
            <a:ext cx="3197406" cy="355600"/>
          </a:xfrm>
          <a:prstGeom prst="rect">
            <a:avLst/>
          </a:prstGeom>
        </p:spPr>
        <p:txBody>
          <a:bodyPr/>
          <a:lstStyle/>
          <a:p>
            <a:r>
              <a:rPr lang="en-US"/>
              <a:t>ISWAT Inaugural Meeting | SKV</a:t>
            </a:r>
            <a:endParaRPr lang="en-US" dirty="0"/>
          </a:p>
        </p:txBody>
      </p:sp>
      <p:sp>
        <p:nvSpPr>
          <p:cNvPr id="23" name="Slide Number Placeholder 22"/>
          <p:cNvSpPr>
            <a:spLocks noGrp="1"/>
          </p:cNvSpPr>
          <p:nvPr>
            <p:ph type="sldNum" sz="quarter" idx="17"/>
          </p:nvPr>
        </p:nvSpPr>
        <p:spPr/>
        <p:txBody>
          <a:bodyPr/>
          <a:lstStyle/>
          <a:p>
            <a:fld id="{4EBCDCBD-78E1-0D41-A999-31B5EBF8E02C}" type="slidenum">
              <a:rPr lang="en-US" smtClean="0"/>
              <a:pPr/>
              <a:t>‹#›</a:t>
            </a:fld>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3" name="Rectangle 12"/>
          <p:cNvSpPr/>
          <p:nvPr/>
        </p:nvSpPr>
        <p:spPr>
          <a:xfrm>
            <a:off x="0" y="4361627"/>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2245"/>
          </a:xfrm>
        </p:spPr>
        <p:txBody>
          <a:bodyPr anchor="t">
            <a:normAutofit/>
          </a:bodyPr>
          <a:lstStyle>
            <a:lvl1pPr algn="l">
              <a:defRPr sz="3200" baseline="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91001" y="2514600"/>
            <a:ext cx="6819900" cy="342899"/>
          </a:xfrm>
        </p:spPr>
        <p:txBody>
          <a:bodyPr lIns="0" tIns="0" rIns="0" bIns="0">
            <a:normAutofit/>
          </a:bodyPr>
          <a:lstStyle>
            <a:lvl1pPr marL="0" indent="0" algn="l">
              <a:buNone/>
              <a:defRPr sz="16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7" name="Text Placeholder 11"/>
          <p:cNvSpPr>
            <a:spLocks noGrp="1"/>
          </p:cNvSpPr>
          <p:nvPr>
            <p:ph type="body" sz="quarter" idx="13" hasCustomPrompt="1"/>
          </p:nvPr>
        </p:nvSpPr>
        <p:spPr>
          <a:xfrm>
            <a:off x="4191000" y="2860102"/>
            <a:ext cx="6819900" cy="790832"/>
          </a:xfrm>
        </p:spPr>
        <p:txBody>
          <a:bodyPr lIns="0" tIns="0" rIns="0" bIns="0">
            <a:normAutofit/>
          </a:bodyPr>
          <a:lstStyle>
            <a:lvl1pPr marL="0" indent="0">
              <a:spcBef>
                <a:spcPts val="0"/>
              </a:spcBef>
              <a:buNone/>
              <a:defRPr sz="12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4" name="TextBox 23"/>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25" name="Straight Connector 24"/>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5" pos="69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499798"/>
            <a:ext cx="12192000" cy="35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dirty="0"/>
          </a:p>
        </p:txBody>
      </p:sp>
      <p:cxnSp>
        <p:nvCxnSpPr>
          <p:cNvPr id="15" name="Straight Connector 14"/>
          <p:cNvCxnSpPr/>
          <p:nvPr userDrawn="1"/>
        </p:nvCxnSpPr>
        <p:spPr>
          <a:xfrm>
            <a:off x="0" y="6500474"/>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502920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40302" y="6500474"/>
            <a:ext cx="381000" cy="357526"/>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424239" y="6604000"/>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457200" y="6566791"/>
            <a:ext cx="210893" cy="226709"/>
          </a:xfrm>
          <a:prstGeom prst="rect">
            <a:avLst/>
          </a:prstGeom>
        </p:spPr>
      </p:pic>
      <p:sp>
        <p:nvSpPr>
          <p:cNvPr id="12" name="Date Placeholder 11"/>
          <p:cNvSpPr>
            <a:spLocks noGrp="1"/>
          </p:cNvSpPr>
          <p:nvPr>
            <p:ph type="dt" sz="half" idx="2"/>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4" name="Footer Placeholder 13"/>
          <p:cNvSpPr>
            <a:spLocks noGrp="1"/>
          </p:cNvSpPr>
          <p:nvPr>
            <p:ph type="ftr" sz="quarter" idx="3"/>
          </p:nvPr>
        </p:nvSpPr>
        <p:spPr>
          <a:xfrm>
            <a:off x="742415" y="6500814"/>
            <a:ext cx="3811655" cy="355600"/>
          </a:xfrm>
          <a:prstGeom prst="rect">
            <a:avLst/>
          </a:prstGeom>
        </p:spPr>
        <p:txBody>
          <a:bodyPr anchor="ctr"/>
          <a:lstStyle>
            <a:lvl1pPr>
              <a:defRPr sz="1000">
                <a:solidFill>
                  <a:schemeClr val="tx1"/>
                </a:solidFill>
              </a:defRPr>
            </a:lvl1pPr>
          </a:lstStyle>
          <a:p>
            <a:r>
              <a:rPr lang="en-US" dirty="0" smtClean="0"/>
              <a:t>CCMC 2022 Workshop, 8 June 2022</a:t>
            </a:r>
            <a:endParaRPr lang="en-US" dirty="0"/>
          </a:p>
        </p:txBody>
      </p:sp>
    </p:spTree>
    <p:extLst>
      <p:ext uri="{BB962C8B-B14F-4D97-AF65-F5344CB8AC3E}">
        <p14:creationId xmlns:p14="http://schemas.microsoft.com/office/powerpoint/2010/main" val="92444638"/>
      </p:ext>
    </p:extLst>
  </p:cSld>
  <p:clrMap bg1="lt1" tx1="dk1" bg2="lt2" tx2="dk2" accent1="accent1" accent2="accent2" accent3="accent3" accent4="accent4" accent5="accent5" accent6="accent6" hlink="hlink" folHlink="folHlink"/>
  <p:sldLayoutIdLst>
    <p:sldLayoutId id="2147483719" r:id="rId1"/>
    <p:sldLayoutId id="2147483692" r:id="rId2"/>
    <p:sldLayoutId id="2147483721" r:id="rId3"/>
    <p:sldLayoutId id="2147483693" r:id="rId4"/>
    <p:sldLayoutId id="2147483722" r:id="rId5"/>
    <p:sldLayoutId id="2147483694" r:id="rId6"/>
    <p:sldLayoutId id="2147483723" r:id="rId7"/>
    <p:sldLayoutId id="2147483695" r:id="rId8"/>
    <p:sldLayoutId id="2147483724" r:id="rId9"/>
    <p:sldLayoutId id="2147483717" r:id="rId10"/>
    <p:sldLayoutId id="2147483697" r:id="rId11"/>
    <p:sldLayoutId id="2147483731" r:id="rId12"/>
    <p:sldLayoutId id="2147483701" r:id="rId13"/>
    <p:sldLayoutId id="2147483732" r:id="rId14"/>
    <p:sldLayoutId id="2147483703" r:id="rId15"/>
    <p:sldLayoutId id="2147483733" r:id="rId16"/>
    <p:sldLayoutId id="2147483704" r:id="rId17"/>
    <p:sldLayoutId id="2147483734" r:id="rId18"/>
    <p:sldLayoutId id="2147483730" r:id="rId19"/>
    <p:sldLayoutId id="2147483736" r:id="rId20"/>
    <p:sldLayoutId id="2147483705" r:id="rId21"/>
    <p:sldLayoutId id="2147483735" r:id="rId22"/>
    <p:sldLayoutId id="2147483707" r:id="rId23"/>
    <p:sldLayoutId id="2147483708" r:id="rId24"/>
    <p:sldLayoutId id="2147483709" r:id="rId25"/>
    <p:sldLayoutId id="2147483725" r:id="rId26"/>
    <p:sldLayoutId id="2147483710" r:id="rId27"/>
    <p:sldLayoutId id="2147483711" r:id="rId28"/>
    <p:sldLayoutId id="2147483737" r:id="rId29"/>
    <p:sldLayoutId id="2147483712" r:id="rId30"/>
    <p:sldLayoutId id="2147483713" r:id="rId31"/>
    <p:sldLayoutId id="2147483727" r:id="rId32"/>
    <p:sldLayoutId id="2147483726" r:id="rId33"/>
    <p:sldLayoutId id="2147483720" r:id="rId34"/>
    <p:sldLayoutId id="2147483715" r:id="rId35"/>
  </p:sldLayoutIdLst>
  <p:hf hdr="0"/>
  <p:txStyles>
    <p:titleStyle>
      <a:lvl1pPr algn="l" defTabSz="914400" rtl="0" eaLnBrk="1" latinLnBrk="0" hangingPunct="1">
        <a:lnSpc>
          <a:spcPct val="90000"/>
        </a:lnSpc>
        <a:spcBef>
          <a:spcPct val="0"/>
        </a:spcBef>
        <a:buNone/>
        <a:defRPr sz="3600" b="1" kern="1200" baseline="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0" orient="horz" pos="264" userDrawn="1">
          <p15:clr>
            <a:srgbClr val="F26B43"/>
          </p15:clr>
        </p15:guide>
        <p15:guide id="11" pos="288" userDrawn="1">
          <p15:clr>
            <a:srgbClr val="F26B43"/>
          </p15:clr>
        </p15:guide>
        <p15:guide id="12" pos="7392" userDrawn="1">
          <p15:clr>
            <a:srgbClr val="F26B43"/>
          </p15:clr>
        </p15:guide>
        <p15:guide id="13" orient="horz" pos="3912" userDrawn="1">
          <p15:clr>
            <a:srgbClr val="F26B43"/>
          </p15:clr>
        </p15:guide>
        <p15:guide id="14" pos="3840" userDrawn="1">
          <p15:clr>
            <a:srgbClr val="F26B43"/>
          </p15:clr>
        </p15:guide>
        <p15:guide id="16" orient="horz" pos="936" userDrawn="1">
          <p15:clr>
            <a:srgbClr val="F26B43"/>
          </p15:clr>
        </p15:guide>
        <p15:guide id="17" pos="600" userDrawn="1">
          <p15:clr>
            <a:srgbClr val="F26B43"/>
          </p15:clr>
        </p15:guide>
        <p15:guide id="18" pos="7080" userDrawn="1">
          <p15:clr>
            <a:srgbClr val="F26B43"/>
          </p15:clr>
        </p15:guide>
        <p15:guide id="19" pos="4056" userDrawn="1">
          <p15:clr>
            <a:srgbClr val="F26B43"/>
          </p15:clr>
        </p15:guide>
        <p15:guide id="20" pos="3624" userDrawn="1">
          <p15:clr>
            <a:srgbClr val="F26B43"/>
          </p15:clr>
        </p15:guide>
        <p15:guide id="22"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tif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104ECC-8291-F34F-B08A-E77D94EB81BA}"/>
              </a:ext>
            </a:extLst>
          </p:cNvPr>
          <p:cNvSpPr/>
          <p:nvPr/>
        </p:nvSpPr>
        <p:spPr>
          <a:xfrm>
            <a:off x="0" y="-16042"/>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pic>
        <p:nvPicPr>
          <p:cNvPr id="10" name="Background_black.png" descr="Background_black.png">
            <a:extLst>
              <a:ext uri="{FF2B5EF4-FFF2-40B4-BE49-F238E27FC236}">
                <a16:creationId xmlns:a16="http://schemas.microsoft.com/office/drawing/2014/main" id="{DA06E3A8-E188-6145-BD1F-9C1FC65A9CA0}"/>
              </a:ext>
            </a:extLst>
          </p:cNvPr>
          <p:cNvPicPr>
            <a:picLocks noChangeAspect="1"/>
          </p:cNvPicPr>
          <p:nvPr/>
        </p:nvPicPr>
        <p:blipFill>
          <a:blip r:embed="rId3"/>
          <a:stretch>
            <a:fillRect/>
          </a:stretch>
        </p:blipFill>
        <p:spPr>
          <a:xfrm flipH="1" flipV="1">
            <a:off x="0" y="-16042"/>
            <a:ext cx="12192001" cy="6858001"/>
          </a:xfrm>
          <a:prstGeom prst="rect">
            <a:avLst/>
          </a:prstGeom>
          <a:ln w="12700">
            <a:miter lim="400000"/>
          </a:ln>
        </p:spPr>
      </p:pic>
      <p:sp>
        <p:nvSpPr>
          <p:cNvPr id="7" name="Text Placeholder 6"/>
          <p:cNvSpPr>
            <a:spLocks noGrp="1"/>
          </p:cNvSpPr>
          <p:nvPr>
            <p:ph type="body" sz="quarter" idx="13"/>
          </p:nvPr>
        </p:nvSpPr>
        <p:spPr>
          <a:xfrm>
            <a:off x="685800" y="6299034"/>
            <a:ext cx="5410200" cy="361950"/>
          </a:xfrm>
        </p:spPr>
        <p:txBody>
          <a:bodyPr/>
          <a:lstStyle/>
          <a:p>
            <a:r>
              <a:rPr lang="en-US" sz="1800" dirty="0">
                <a:solidFill>
                  <a:schemeClr val="bg1">
                    <a:lumMod val="75000"/>
                  </a:schemeClr>
                </a:solidFill>
              </a:rPr>
              <a:t>CCMC 2022 Workshop, 8 June 2022</a:t>
            </a:r>
          </a:p>
          <a:p>
            <a:endParaRPr lang="en-US" dirty="0">
              <a:solidFill>
                <a:schemeClr val="bg1">
                  <a:lumMod val="75000"/>
                </a:schemeClr>
              </a:solidFill>
            </a:endParaRPr>
          </a:p>
        </p:txBody>
      </p:sp>
      <p:pic>
        <p:nvPicPr>
          <p:cNvPr id="2" name="Picture 1">
            <a:extLst>
              <a:ext uri="{FF2B5EF4-FFF2-40B4-BE49-F238E27FC236}">
                <a16:creationId xmlns:a16="http://schemas.microsoft.com/office/drawing/2014/main" id="{02EDF8DC-8E8A-1F49-89D2-7C193D2B72DC}"/>
              </a:ext>
            </a:extLst>
          </p:cNvPr>
          <p:cNvPicPr>
            <a:picLocks noChangeAspect="1"/>
          </p:cNvPicPr>
          <p:nvPr/>
        </p:nvPicPr>
        <p:blipFill rotWithShape="1">
          <a:blip r:embed="rId4"/>
          <a:srcRect l="39236"/>
          <a:stretch/>
        </p:blipFill>
        <p:spPr>
          <a:xfrm>
            <a:off x="6855410" y="1283369"/>
            <a:ext cx="5186779" cy="4646497"/>
          </a:xfrm>
          <a:prstGeom prst="rect">
            <a:avLst/>
          </a:prstGeom>
        </p:spPr>
      </p:pic>
      <p:pic>
        <p:nvPicPr>
          <p:cNvPr id="11" name="logo_white_black.png" descr="logo_white_black.png">
            <a:extLst>
              <a:ext uri="{FF2B5EF4-FFF2-40B4-BE49-F238E27FC236}">
                <a16:creationId xmlns:a16="http://schemas.microsoft.com/office/drawing/2014/main" id="{8350EFCF-307B-D546-A3A8-D799E3C440C4}"/>
              </a:ext>
            </a:extLst>
          </p:cNvPr>
          <p:cNvPicPr>
            <a:picLocks noChangeAspect="1"/>
          </p:cNvPicPr>
          <p:nvPr/>
        </p:nvPicPr>
        <p:blipFill>
          <a:blip r:embed="rId5"/>
          <a:stretch>
            <a:fillRect/>
          </a:stretch>
        </p:blipFill>
        <p:spPr>
          <a:xfrm>
            <a:off x="360218" y="333645"/>
            <a:ext cx="2895600" cy="589945"/>
          </a:xfrm>
          <a:prstGeom prst="rect">
            <a:avLst/>
          </a:prstGeom>
          <a:ln w="12700">
            <a:miter lim="400000"/>
          </a:ln>
        </p:spPr>
      </p:pic>
      <p:sp>
        <p:nvSpPr>
          <p:cNvPr id="9" name="Subtitle 8">
            <a:extLst>
              <a:ext uri="{FF2B5EF4-FFF2-40B4-BE49-F238E27FC236}">
                <a16:creationId xmlns:a16="http://schemas.microsoft.com/office/drawing/2014/main" id="{4840EB91-C330-ED4A-AFE4-35E8ADF0FDB0}"/>
              </a:ext>
            </a:extLst>
          </p:cNvPr>
          <p:cNvSpPr>
            <a:spLocks noGrp="1"/>
          </p:cNvSpPr>
          <p:nvPr>
            <p:ph type="subTitle" idx="1"/>
          </p:nvPr>
        </p:nvSpPr>
        <p:spPr>
          <a:xfrm>
            <a:off x="685800" y="4699604"/>
            <a:ext cx="5251537" cy="1015396"/>
          </a:xfrm>
        </p:spPr>
        <p:txBody>
          <a:bodyPr>
            <a:normAutofit/>
          </a:bodyPr>
          <a:lstStyle/>
          <a:p>
            <a:r>
              <a:rPr lang="en-US" sz="2000" b="0" dirty="0"/>
              <a:t>Brian J Anderson</a:t>
            </a:r>
            <a:r>
              <a:rPr lang="en-US" sz="2000" b="0" baseline="30000" dirty="0"/>
              <a:t>1</a:t>
            </a:r>
            <a:r>
              <a:rPr lang="en-US" sz="2000" b="0" dirty="0"/>
              <a:t>, Sarah K Vines</a:t>
            </a:r>
            <a:r>
              <a:rPr lang="en-US" sz="2000" b="0" baseline="30000" dirty="0"/>
              <a:t>1</a:t>
            </a:r>
            <a:r>
              <a:rPr lang="en-US" sz="2000" b="0" dirty="0"/>
              <a:t>, Robin J Barnes</a:t>
            </a:r>
            <a:r>
              <a:rPr lang="en-US" sz="2000" b="0" baseline="30000" dirty="0"/>
              <a:t>1</a:t>
            </a:r>
            <a:r>
              <a:rPr lang="en-US" sz="2000" b="0" dirty="0"/>
              <a:t>, Colin L Waters</a:t>
            </a:r>
            <a:r>
              <a:rPr lang="en-US" sz="2000" b="0" baseline="30000" dirty="0"/>
              <a:t>2</a:t>
            </a:r>
            <a:r>
              <a:rPr lang="en-US" sz="2000" b="0" dirty="0"/>
              <a:t>, Giuseppe Romeo</a:t>
            </a:r>
            <a:r>
              <a:rPr lang="en-US" sz="2000" b="0" baseline="30000" dirty="0"/>
              <a:t>1</a:t>
            </a:r>
            <a:r>
              <a:rPr lang="en-US" sz="2000" b="0" dirty="0"/>
              <a:t>, Matt Potter</a:t>
            </a:r>
            <a:r>
              <a:rPr lang="en-US" sz="2000" b="0" baseline="30000" dirty="0"/>
              <a:t>1</a:t>
            </a:r>
            <a:endParaRPr lang="en-US" sz="2000" b="0" dirty="0"/>
          </a:p>
        </p:txBody>
      </p:sp>
      <p:sp>
        <p:nvSpPr>
          <p:cNvPr id="5" name="Title 4"/>
          <p:cNvSpPr>
            <a:spLocks noGrp="1"/>
          </p:cNvSpPr>
          <p:nvPr>
            <p:ph type="ctrTitle"/>
          </p:nvPr>
        </p:nvSpPr>
        <p:spPr>
          <a:xfrm>
            <a:off x="685800" y="1381124"/>
            <a:ext cx="6734175" cy="2864017"/>
          </a:xfrm>
        </p:spPr>
        <p:txBody>
          <a:bodyPr anchor="ctr">
            <a:noAutofit/>
          </a:bodyPr>
          <a:lstStyle/>
          <a:p>
            <a:r>
              <a:rPr lang="en-US" sz="2800" dirty="0">
                <a:solidFill>
                  <a:schemeClr val="bg2"/>
                </a:solidFill>
              </a:rPr>
              <a:t>Advancing critical data-model comparisons and assimilation with AMPERE: New data release, access tools, and products</a:t>
            </a:r>
            <a:endParaRPr lang="en-US" sz="2800" dirty="0">
              <a:solidFill>
                <a:schemeClr val="bg1"/>
              </a:solidFill>
            </a:endParaRPr>
          </a:p>
        </p:txBody>
      </p:sp>
      <p:sp>
        <p:nvSpPr>
          <p:cNvPr id="13" name="Subtitle 8">
            <a:extLst>
              <a:ext uri="{FF2B5EF4-FFF2-40B4-BE49-F238E27FC236}">
                <a16:creationId xmlns:a16="http://schemas.microsoft.com/office/drawing/2014/main" id="{4840EB91-C330-ED4A-AFE4-35E8ADF0FDB0}"/>
              </a:ext>
            </a:extLst>
          </p:cNvPr>
          <p:cNvSpPr txBox="1">
            <a:spLocks/>
          </p:cNvSpPr>
          <p:nvPr/>
        </p:nvSpPr>
        <p:spPr>
          <a:xfrm>
            <a:off x="685799" y="5825059"/>
            <a:ext cx="11144251" cy="34590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a:buNone/>
              <a:defRPr sz="2400" b="1" kern="1200">
                <a:solidFill>
                  <a:schemeClr val="accent2"/>
                </a:solidFill>
                <a:latin typeface="+mn-lt"/>
                <a:ea typeface="+mn-ea"/>
                <a:cs typeface="+mn-cs"/>
              </a:defRPr>
            </a:lvl1pPr>
            <a:lvl2pPr marL="457200" indent="0" algn="ctr" defTabSz="914400" rtl="0" eaLnBrk="1" latinLnBrk="0" hangingPunct="1">
              <a:lnSpc>
                <a:spcPct val="100000"/>
              </a:lnSpc>
              <a:spcBef>
                <a:spcPts val="400"/>
              </a:spcBef>
              <a:buFont typeface=".AppleSystemUIFont" charset="-120"/>
              <a:buNone/>
              <a:tabLst/>
              <a:defRPr sz="2000" kern="1200">
                <a:solidFill>
                  <a:schemeClr val="tx2">
                    <a:lumMod val="75000"/>
                  </a:schemeClr>
                </a:solidFill>
                <a:latin typeface="+mn-lt"/>
                <a:ea typeface="+mn-ea"/>
                <a:cs typeface="+mn-cs"/>
              </a:defRPr>
            </a:lvl2pPr>
            <a:lvl3pPr marL="914400" indent="0" algn="ctr" defTabSz="914400" rtl="0" eaLnBrk="1" latinLnBrk="0" hangingPunct="1">
              <a:lnSpc>
                <a:spcPct val="100000"/>
              </a:lnSpc>
              <a:spcBef>
                <a:spcPts val="400"/>
              </a:spcBef>
              <a:buSzPct val="80000"/>
              <a:buFont typeface="Wingdings" charset="2"/>
              <a:buNone/>
              <a:tabLst/>
              <a:defRPr sz="1800" kern="1200">
                <a:solidFill>
                  <a:schemeClr val="tx2">
                    <a:lumMod val="75000"/>
                  </a:schemeClr>
                </a:solidFill>
                <a:latin typeface="+mn-lt"/>
                <a:ea typeface="+mn-ea"/>
                <a:cs typeface="+mn-cs"/>
              </a:defRPr>
            </a:lvl3pPr>
            <a:lvl4pPr marL="1371600" indent="0" algn="ctr" defTabSz="914400" rtl="0" eaLnBrk="1" latinLnBrk="0" hangingPunct="1">
              <a:lnSpc>
                <a:spcPct val="100000"/>
              </a:lnSpc>
              <a:spcBef>
                <a:spcPts val="400"/>
              </a:spcBef>
              <a:buSzPct val="80000"/>
              <a:buFont typeface="Courier New" charset="0"/>
              <a:buNone/>
              <a:tabLst/>
              <a:defRPr sz="1600" kern="1200">
                <a:solidFill>
                  <a:schemeClr val="tx2">
                    <a:lumMod val="75000"/>
                  </a:schemeClr>
                </a:solidFill>
                <a:latin typeface="+mn-lt"/>
                <a:ea typeface="+mn-ea"/>
                <a:cs typeface="+mn-cs"/>
              </a:defRPr>
            </a:lvl4pPr>
            <a:lvl5pPr marL="1828800" indent="0" algn="ctr" defTabSz="914400" rtl="0" eaLnBrk="1" latinLnBrk="0" hangingPunct="1">
              <a:lnSpc>
                <a:spcPct val="100000"/>
              </a:lnSpc>
              <a:spcBef>
                <a:spcPts val="400"/>
              </a:spcBef>
              <a:buFont typeface="Arial"/>
              <a:buNone/>
              <a:tabLst/>
              <a:defRPr sz="1600" kern="1200" baseline="0">
                <a:solidFill>
                  <a:schemeClr val="tx2">
                    <a:lumMod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600" b="0" dirty="0"/>
              <a:t>1. JHU/APL; 2. Univ. of Newcastle, NSW, Australia.</a:t>
            </a:r>
          </a:p>
        </p:txBody>
      </p:sp>
      <p:pic>
        <p:nvPicPr>
          <p:cNvPr id="15" name="Picture 2">
            <a:extLst>
              <a:ext uri="{FF2B5EF4-FFF2-40B4-BE49-F238E27FC236}">
                <a16:creationId xmlns:a16="http://schemas.microsoft.com/office/drawing/2014/main" id="{5993822D-3E82-3BFE-8EAD-02E96B8A19CD}"/>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459082" y="312466"/>
            <a:ext cx="629442" cy="6294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Logos | Iridium Satellite Communications">
            <a:extLst>
              <a:ext uri="{FF2B5EF4-FFF2-40B4-BE49-F238E27FC236}">
                <a16:creationId xmlns:a16="http://schemas.microsoft.com/office/drawing/2014/main" id="{4A165A86-6A8C-89A0-CEA4-16DBB83C7D97}"/>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332173" y="377674"/>
            <a:ext cx="1936106" cy="52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827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0678" t="20799" r="7930" b="21333"/>
          <a:stretch/>
        </p:blipFill>
        <p:spPr>
          <a:xfrm>
            <a:off x="3360442" y="1385892"/>
            <a:ext cx="8721776" cy="4791456"/>
          </a:xfrm>
          <a:prstGeom prst="rect">
            <a:avLst/>
          </a:prstGeom>
        </p:spPr>
      </p:pic>
      <p:sp>
        <p:nvSpPr>
          <p:cNvPr id="7" name="Title 6">
            <a:extLst>
              <a:ext uri="{FF2B5EF4-FFF2-40B4-BE49-F238E27FC236}">
                <a16:creationId xmlns:a16="http://schemas.microsoft.com/office/drawing/2014/main" id="{1E58E9ED-5621-62EE-DE38-97F16EA489D5}"/>
              </a:ext>
            </a:extLst>
          </p:cNvPr>
          <p:cNvSpPr>
            <a:spLocks noGrp="1"/>
          </p:cNvSpPr>
          <p:nvPr>
            <p:ph type="title"/>
          </p:nvPr>
        </p:nvSpPr>
        <p:spPr>
          <a:xfrm>
            <a:off x="457200" y="0"/>
            <a:ext cx="11277600" cy="762000"/>
          </a:xfrm>
        </p:spPr>
        <p:txBody>
          <a:bodyPr anchor="ctr">
            <a:normAutofit/>
          </a:bodyPr>
          <a:lstStyle/>
          <a:p>
            <a:r>
              <a:rPr lang="en-US" dirty="0" smtClean="0"/>
              <a:t>Example time series: N-S total current ratio</a:t>
            </a:r>
            <a:endParaRPr lang="en-US" dirty="0"/>
          </a:p>
        </p:txBody>
      </p:sp>
      <p:sp>
        <p:nvSpPr>
          <p:cNvPr id="4" name="Slide Number Placeholder 3">
            <a:extLst>
              <a:ext uri="{FF2B5EF4-FFF2-40B4-BE49-F238E27FC236}">
                <a16:creationId xmlns:a16="http://schemas.microsoft.com/office/drawing/2014/main" id="{28B35F7B-5FA8-46DB-9A82-3AA57F8A23CB}"/>
              </a:ext>
            </a:extLst>
          </p:cNvPr>
          <p:cNvSpPr>
            <a:spLocks noGrp="1"/>
          </p:cNvSpPr>
          <p:nvPr>
            <p:ph type="sldNum" sz="quarter" idx="12"/>
          </p:nvPr>
        </p:nvSpPr>
        <p:spPr/>
        <p:txBody>
          <a:bodyPr/>
          <a:lstStyle/>
          <a:p>
            <a:fld id="{4EBCDCBD-78E1-0D41-A999-31B5EBF8E02C}" type="slidenum">
              <a:rPr lang="en-US" smtClean="0"/>
              <a:pPr/>
              <a:t>10</a:t>
            </a:fld>
            <a:endParaRPr lang="en-US" dirty="0"/>
          </a:p>
        </p:txBody>
      </p:sp>
      <p:sp>
        <p:nvSpPr>
          <p:cNvPr id="5" name="Date Placeholder 4">
            <a:extLst>
              <a:ext uri="{FF2B5EF4-FFF2-40B4-BE49-F238E27FC236}">
                <a16:creationId xmlns:a16="http://schemas.microsoft.com/office/drawing/2014/main" id="{F12E8E32-F699-91E2-D14C-0190FC592347}"/>
              </a:ext>
            </a:extLst>
          </p:cNvPr>
          <p:cNvSpPr>
            <a:spLocks noGrp="1"/>
          </p:cNvSpPr>
          <p:nvPr>
            <p:ph type="dt" sz="half" idx="4294967295"/>
          </p:nvPr>
        </p:nvSpPr>
        <p:spPr/>
        <p:txBody>
          <a:bodyPr/>
          <a:lstStyle/>
          <a:p>
            <a:pPr algn="r"/>
            <a:r>
              <a:rPr lang="en-US" sz="1000"/>
              <a:t>8 June 2022</a:t>
            </a:r>
            <a:endParaRPr lang="en-US" sz="1000" dirty="0"/>
          </a:p>
        </p:txBody>
      </p:sp>
      <p:sp>
        <p:nvSpPr>
          <p:cNvPr id="6" name="Footer Placeholder 5">
            <a:extLst>
              <a:ext uri="{FF2B5EF4-FFF2-40B4-BE49-F238E27FC236}">
                <a16:creationId xmlns:a16="http://schemas.microsoft.com/office/drawing/2014/main" id="{65989BD0-83EC-F9AF-F4A5-8485A739076E}"/>
              </a:ext>
            </a:extLst>
          </p:cNvPr>
          <p:cNvSpPr>
            <a:spLocks noGrp="1"/>
          </p:cNvSpPr>
          <p:nvPr>
            <p:ph type="ftr" sz="quarter" idx="15"/>
          </p:nvPr>
        </p:nvSpPr>
        <p:spPr/>
        <p:txBody>
          <a:bodyPr/>
          <a:lstStyle/>
          <a:p>
            <a:r>
              <a:rPr lang="en-US"/>
              <a:t>CCMC 2022 Workshop, 8 June 2022</a:t>
            </a:r>
            <a:endParaRPr lang="en-US" dirty="0"/>
          </a:p>
        </p:txBody>
      </p:sp>
      <p:graphicFrame>
        <p:nvGraphicFramePr>
          <p:cNvPr id="2" name="Table 2">
            <a:extLst>
              <a:ext uri="{FF2B5EF4-FFF2-40B4-BE49-F238E27FC236}">
                <a16:creationId xmlns:a16="http://schemas.microsoft.com/office/drawing/2014/main" id="{04910859-ADC7-3397-7082-4159C2FAD591}"/>
              </a:ext>
            </a:extLst>
          </p:cNvPr>
          <p:cNvGraphicFramePr>
            <a:graphicFrameLocks noGrp="1"/>
          </p:cNvGraphicFramePr>
          <p:nvPr>
            <p:extLst/>
          </p:nvPr>
        </p:nvGraphicFramePr>
        <p:xfrm>
          <a:off x="256477" y="2850357"/>
          <a:ext cx="2899317" cy="1752600"/>
        </p:xfrm>
        <a:graphic>
          <a:graphicData uri="http://schemas.openxmlformats.org/drawingml/2006/table">
            <a:tbl>
              <a:tblPr firstRow="1" bandRow="1">
                <a:tableStyleId>{5C22544A-7EE6-4342-B048-85BDC9FD1C3A}</a:tableStyleId>
              </a:tblPr>
              <a:tblGrid>
                <a:gridCol w="769435">
                  <a:extLst>
                    <a:ext uri="{9D8B030D-6E8A-4147-A177-3AD203B41FA5}">
                      <a16:colId xmlns:a16="http://schemas.microsoft.com/office/drawing/2014/main" val="3715648065"/>
                    </a:ext>
                  </a:extLst>
                </a:gridCol>
                <a:gridCol w="2129882">
                  <a:extLst>
                    <a:ext uri="{9D8B030D-6E8A-4147-A177-3AD203B41FA5}">
                      <a16:colId xmlns:a16="http://schemas.microsoft.com/office/drawing/2014/main" val="1449295773"/>
                    </a:ext>
                  </a:extLst>
                </a:gridCol>
              </a:tblGrid>
              <a:tr h="370840">
                <a:tc gridSpan="2">
                  <a:txBody>
                    <a:bodyPr/>
                    <a:lstStyle/>
                    <a:p>
                      <a:r>
                        <a:rPr lang="en-US" dirty="0"/>
                        <a:t>Back Fill Data</a:t>
                      </a:r>
                    </a:p>
                  </a:txBody>
                  <a:tcPr/>
                </a:tc>
                <a:tc hMerge="1">
                  <a:txBody>
                    <a:bodyPr/>
                    <a:lstStyle/>
                    <a:p>
                      <a:endParaRPr lang="en-US" dirty="0"/>
                    </a:p>
                  </a:txBody>
                  <a:tcPr/>
                </a:tc>
                <a:extLst>
                  <a:ext uri="{0D108BD9-81ED-4DB2-BD59-A6C34878D82A}">
                    <a16:rowId xmlns:a16="http://schemas.microsoft.com/office/drawing/2014/main" val="70475633"/>
                  </a:ext>
                </a:extLst>
              </a:tr>
              <a:tr h="370840">
                <a:tc>
                  <a:txBody>
                    <a:bodyPr/>
                    <a:lstStyle/>
                    <a:p>
                      <a:r>
                        <a:rPr lang="en-US" dirty="0"/>
                        <a:t>2013</a:t>
                      </a:r>
                    </a:p>
                  </a:txBody>
                  <a:tcPr/>
                </a:tc>
                <a:tc>
                  <a:txBody>
                    <a:bodyPr/>
                    <a:lstStyle/>
                    <a:p>
                      <a:r>
                        <a:rPr lang="en-US" dirty="0"/>
                        <a:t>Aug. 01 – Sep. 30</a:t>
                      </a:r>
                    </a:p>
                  </a:txBody>
                  <a:tcPr/>
                </a:tc>
                <a:extLst>
                  <a:ext uri="{0D108BD9-81ED-4DB2-BD59-A6C34878D82A}">
                    <a16:rowId xmlns:a16="http://schemas.microsoft.com/office/drawing/2014/main" val="4009923155"/>
                  </a:ext>
                </a:extLst>
              </a:tr>
              <a:tr h="370840">
                <a:tc>
                  <a:txBody>
                    <a:bodyPr/>
                    <a:lstStyle/>
                    <a:p>
                      <a:r>
                        <a:rPr lang="en-US" dirty="0"/>
                        <a:t>2014</a:t>
                      </a:r>
                    </a:p>
                  </a:txBody>
                  <a:tcPr/>
                </a:tc>
                <a:tc>
                  <a:txBody>
                    <a:bodyPr/>
                    <a:lstStyle/>
                    <a:p>
                      <a:r>
                        <a:rPr lang="en-US" dirty="0"/>
                        <a:t>Jul. 01 – Aug. 31</a:t>
                      </a:r>
                    </a:p>
                    <a:p>
                      <a:r>
                        <a:rPr lang="en-US" dirty="0"/>
                        <a:t>Nov. 01 – Dec. 31</a:t>
                      </a:r>
                    </a:p>
                  </a:txBody>
                  <a:tcPr/>
                </a:tc>
                <a:extLst>
                  <a:ext uri="{0D108BD9-81ED-4DB2-BD59-A6C34878D82A}">
                    <a16:rowId xmlns:a16="http://schemas.microsoft.com/office/drawing/2014/main" val="2896465729"/>
                  </a:ext>
                </a:extLst>
              </a:tr>
              <a:tr h="370840">
                <a:tc>
                  <a:txBody>
                    <a:bodyPr/>
                    <a:lstStyle/>
                    <a:p>
                      <a:r>
                        <a:rPr lang="en-US" dirty="0"/>
                        <a:t>2015</a:t>
                      </a:r>
                    </a:p>
                  </a:txBody>
                  <a:tcPr/>
                </a:tc>
                <a:tc>
                  <a:txBody>
                    <a:bodyPr/>
                    <a:lstStyle/>
                    <a:p>
                      <a:r>
                        <a:rPr lang="en-US" dirty="0"/>
                        <a:t>Jan. 01 – Feb. 22</a:t>
                      </a:r>
                    </a:p>
                  </a:txBody>
                  <a:tcPr/>
                </a:tc>
                <a:extLst>
                  <a:ext uri="{0D108BD9-81ED-4DB2-BD59-A6C34878D82A}">
                    <a16:rowId xmlns:a16="http://schemas.microsoft.com/office/drawing/2014/main" val="2393303948"/>
                  </a:ext>
                </a:extLst>
              </a:tr>
            </a:tbl>
          </a:graphicData>
        </a:graphic>
      </p:graphicFrame>
      <p:sp>
        <p:nvSpPr>
          <p:cNvPr id="15" name="Rectangle 14">
            <a:extLst>
              <a:ext uri="{FF2B5EF4-FFF2-40B4-BE49-F238E27FC236}">
                <a16:creationId xmlns:a16="http://schemas.microsoft.com/office/drawing/2014/main" id="{0DDD78A0-A992-65D7-0EE1-61D9EA51AD8F}"/>
              </a:ext>
            </a:extLst>
          </p:cNvPr>
          <p:cNvSpPr/>
          <p:nvPr/>
        </p:nvSpPr>
        <p:spPr>
          <a:xfrm>
            <a:off x="11118394" y="3236975"/>
            <a:ext cx="387066" cy="553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4" name="Rectangle 13">
            <a:extLst>
              <a:ext uri="{FF2B5EF4-FFF2-40B4-BE49-F238E27FC236}">
                <a16:creationId xmlns:a16="http://schemas.microsoft.com/office/drawing/2014/main" id="{8D35AE1F-4375-ECC7-67B4-2B564917C661}"/>
              </a:ext>
            </a:extLst>
          </p:cNvPr>
          <p:cNvSpPr/>
          <p:nvPr/>
        </p:nvSpPr>
        <p:spPr>
          <a:xfrm>
            <a:off x="11105694" y="1682059"/>
            <a:ext cx="598626" cy="4045306"/>
          </a:xfrm>
          <a:prstGeom prst="rect">
            <a:avLst/>
          </a:prstGeom>
          <a:solidFill>
            <a:schemeClr val="bg2">
              <a:alpha val="30000"/>
            </a:schemeClr>
          </a:solidFill>
          <a:ln w="9525">
            <a:solidFill>
              <a:schemeClr val="accent6">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Tree>
    <p:extLst>
      <p:ext uri="{BB962C8B-B14F-4D97-AF65-F5344CB8AC3E}">
        <p14:creationId xmlns:p14="http://schemas.microsoft.com/office/powerpoint/2010/main" val="1023631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l"/>
            <a:r>
              <a:rPr lang="en-US" dirty="0" smtClean="0"/>
              <a:t>Block 1 to NEXT transition</a:t>
            </a:r>
            <a:endParaRPr lang="en-US" dirty="0"/>
          </a:p>
        </p:txBody>
      </p:sp>
      <p:sp>
        <p:nvSpPr>
          <p:cNvPr id="3" name="Content Placeholder 2"/>
          <p:cNvSpPr>
            <a:spLocks noGrp="1"/>
          </p:cNvSpPr>
          <p:nvPr>
            <p:ph sz="quarter" idx="13"/>
          </p:nvPr>
        </p:nvSpPr>
        <p:spPr>
          <a:xfrm>
            <a:off x="713014" y="1175657"/>
            <a:ext cx="10287000" cy="5030786"/>
          </a:xfrm>
          <a:prstGeom prst="rect">
            <a:avLst/>
          </a:prstGeom>
        </p:spPr>
        <p:txBody>
          <a:bodyPr vert="horz" lIns="91440" tIns="45720" rIns="91440" bIns="45720" rtlCol="0" anchor="t">
            <a:normAutofit fontScale="92500" lnSpcReduction="10000"/>
          </a:bodyPr>
          <a:lstStyle/>
          <a:p>
            <a:r>
              <a:rPr lang="en-US" sz="1867" b="1" dirty="0" smtClean="0"/>
              <a:t>Commissioning: Jan 2017 – Jan 2019</a:t>
            </a:r>
            <a:endParaRPr lang="en-US" sz="1867" b="1" dirty="0"/>
          </a:p>
          <a:p>
            <a:r>
              <a:rPr lang="en-US" sz="1867" b="1" dirty="0"/>
              <a:t>14 Jan 2017, First Space X Flacon 9 launch</a:t>
            </a:r>
          </a:p>
          <a:p>
            <a:r>
              <a:rPr lang="en-US" sz="1867" b="1" dirty="0"/>
              <a:t>11 Jan 2019, 66</a:t>
            </a:r>
            <a:r>
              <a:rPr lang="en-US" sz="1867" b="1" baseline="30000" dirty="0"/>
              <a:t>th</a:t>
            </a:r>
            <a:r>
              <a:rPr lang="en-US" sz="1867" b="1" dirty="0"/>
              <a:t> – 75</a:t>
            </a:r>
            <a:r>
              <a:rPr lang="en-US" sz="1867" b="1" baseline="30000" dirty="0"/>
              <a:t>th</a:t>
            </a:r>
            <a:r>
              <a:rPr lang="en-US" sz="1867" b="1" dirty="0"/>
              <a:t> NEXT Satellites launched!</a:t>
            </a:r>
          </a:p>
          <a:p>
            <a:r>
              <a:rPr lang="en-US" sz="1867" b="1" dirty="0"/>
              <a:t>All 75 Iridium NEXT satellites successfully deployed! 75 for 75!!!</a:t>
            </a:r>
          </a:p>
          <a:p>
            <a:pPr marL="0" indent="0">
              <a:buNone/>
            </a:pPr>
            <a:endParaRPr lang="en-US" sz="1600" b="1" dirty="0"/>
          </a:p>
          <a:p>
            <a:pPr marL="0" indent="0">
              <a:buNone/>
              <a:tabLst>
                <a:tab pos="1371566" algn="l"/>
                <a:tab pos="3657509" algn="l"/>
                <a:tab pos="4805243" algn="l"/>
              </a:tabLst>
            </a:pPr>
            <a:r>
              <a:rPr lang="en-US" sz="1600" dirty="0"/>
              <a:t>Launch	Date	No. 	Total launched </a:t>
            </a:r>
          </a:p>
          <a:p>
            <a:pPr marL="0" indent="0">
              <a:spcBef>
                <a:spcPts val="0"/>
              </a:spcBef>
              <a:buNone/>
              <a:tabLst>
                <a:tab pos="1371566" algn="l"/>
                <a:tab pos="3657509" algn="l"/>
                <a:tab pos="4805243" algn="l"/>
              </a:tabLst>
            </a:pPr>
            <a:r>
              <a:rPr lang="en-US" sz="1600" u="sng" dirty="0"/>
              <a:t>		satellites	and fully functional	</a:t>
            </a:r>
          </a:p>
          <a:p>
            <a:pPr marL="0" indent="0">
              <a:buNone/>
              <a:tabLst>
                <a:tab pos="1371566" algn="l"/>
                <a:tab pos="3890865" algn="l"/>
                <a:tab pos="5432290" algn="l"/>
              </a:tabLst>
            </a:pPr>
            <a:r>
              <a:rPr lang="en-US" sz="1600" dirty="0"/>
              <a:t>Launch 1:	14 January 2017	10	10</a:t>
            </a:r>
          </a:p>
          <a:p>
            <a:pPr marL="0" indent="0">
              <a:buNone/>
              <a:tabLst>
                <a:tab pos="1371566" algn="l"/>
                <a:tab pos="3890865" algn="l"/>
                <a:tab pos="5432290" algn="l"/>
              </a:tabLst>
            </a:pPr>
            <a:r>
              <a:rPr lang="en-US" sz="1600" dirty="0"/>
              <a:t>Launch 2:	14 June 2017	10	20</a:t>
            </a:r>
          </a:p>
          <a:p>
            <a:pPr marL="0" indent="0">
              <a:buNone/>
              <a:tabLst>
                <a:tab pos="1371566" algn="l"/>
                <a:tab pos="3890865" algn="l"/>
                <a:tab pos="5432290" algn="l"/>
              </a:tabLst>
            </a:pPr>
            <a:r>
              <a:rPr lang="en-US" sz="1600" dirty="0"/>
              <a:t>Launch 3:	9 October 2017	10	30</a:t>
            </a:r>
          </a:p>
          <a:p>
            <a:pPr marL="0" indent="0">
              <a:buNone/>
              <a:tabLst>
                <a:tab pos="1371566" algn="l"/>
                <a:tab pos="3890865" algn="l"/>
                <a:tab pos="5432290" algn="l"/>
              </a:tabLst>
            </a:pPr>
            <a:r>
              <a:rPr lang="en-US" sz="1600" dirty="0"/>
              <a:t>Launch 4:	23 December 2017	10	40</a:t>
            </a:r>
          </a:p>
          <a:p>
            <a:pPr marL="0" indent="0">
              <a:buNone/>
              <a:tabLst>
                <a:tab pos="1371566" algn="l"/>
                <a:tab pos="3890865" algn="l"/>
                <a:tab pos="5432290" algn="l"/>
              </a:tabLst>
            </a:pPr>
            <a:r>
              <a:rPr lang="en-US" sz="1600" dirty="0"/>
              <a:t>Launch 5:	30 March 2018	10	50</a:t>
            </a:r>
          </a:p>
          <a:p>
            <a:pPr marL="0" indent="0">
              <a:buNone/>
              <a:tabLst>
                <a:tab pos="1371566" algn="l"/>
                <a:tab pos="3890865" algn="l"/>
                <a:tab pos="5432290" algn="l"/>
              </a:tabLst>
            </a:pPr>
            <a:r>
              <a:rPr lang="en-US" sz="1600" dirty="0"/>
              <a:t>Launch 6:	22 May 2018	5	55</a:t>
            </a:r>
          </a:p>
          <a:p>
            <a:pPr marL="0" indent="0">
              <a:buNone/>
              <a:tabLst>
                <a:tab pos="1371566" algn="l"/>
                <a:tab pos="3890865" algn="l"/>
                <a:tab pos="5432290" algn="l"/>
              </a:tabLst>
            </a:pPr>
            <a:r>
              <a:rPr lang="en-US" sz="1600" dirty="0"/>
              <a:t>Launch 7:	25 July 2018	10	65</a:t>
            </a:r>
          </a:p>
          <a:p>
            <a:pPr marL="0" indent="0">
              <a:buNone/>
              <a:tabLst>
                <a:tab pos="1371566" algn="l"/>
                <a:tab pos="3890865" algn="l"/>
                <a:tab pos="5432290" algn="l"/>
              </a:tabLst>
            </a:pPr>
            <a:r>
              <a:rPr lang="en-US" sz="1600" u="sng" dirty="0"/>
              <a:t>Launch 8:	11 January 2019	10	75	</a:t>
            </a:r>
          </a:p>
          <a:p>
            <a:pPr marL="0" indent="0">
              <a:buNone/>
            </a:pPr>
            <a:endParaRPr lang="en-US" sz="1600" b="1" dirty="0"/>
          </a:p>
        </p:txBody>
      </p:sp>
      <p:sp>
        <p:nvSpPr>
          <p:cNvPr id="6" name="Slide Number Placeholder 5"/>
          <p:cNvSpPr>
            <a:spLocks noGrp="1"/>
          </p:cNvSpPr>
          <p:nvPr>
            <p:ph type="sldNum" sz="quarter" idx="16"/>
          </p:nvPr>
        </p:nvSpPr>
        <p:spPr>
          <a:prstGeom prst="rect">
            <a:avLst/>
          </a:prstGeom>
        </p:spPr>
        <p:txBody>
          <a:bodyPr/>
          <a:lstStyle/>
          <a:p>
            <a:fld id="{4EBCDCBD-78E1-0D41-A999-31B5EBF8E02C}" type="slidenum">
              <a:rPr lang="en-US" smtClean="0"/>
              <a:pPr/>
              <a:t>11</a:t>
            </a:fld>
            <a:endParaRPr lang="en-US" dirty="0"/>
          </a:p>
        </p:txBody>
      </p:sp>
      <p:pic>
        <p:nvPicPr>
          <p:cNvPr id="130" name="Picture 2" descr="http://www.space.com/images/i/000/061/743/original/spacex-launch-iridium-next.jpg?interpolation=lanczos-none&amp;fit=inside%7C*:140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251372" y="-2240"/>
            <a:ext cx="3940630" cy="3399584"/>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p:cNvSpPr txBox="1"/>
          <p:nvPr/>
        </p:nvSpPr>
        <p:spPr>
          <a:xfrm>
            <a:off x="10313088" y="1"/>
            <a:ext cx="1872629" cy="338554"/>
          </a:xfrm>
          <a:prstGeom prst="rect">
            <a:avLst/>
          </a:prstGeom>
          <a:noFill/>
        </p:spPr>
        <p:txBody>
          <a:bodyPr wrap="none" lIns="91440" tIns="45720" rIns="91440" bIns="45720" rtlCol="0">
            <a:spAutoFit/>
          </a:bodyPr>
          <a:lstStyle/>
          <a:p>
            <a:r>
              <a:rPr lang="en-US" sz="1600" dirty="0"/>
              <a:t>Credit: Space.com</a:t>
            </a:r>
          </a:p>
        </p:txBody>
      </p:sp>
      <p:pic>
        <p:nvPicPr>
          <p:cNvPr id="133" name="Picture 4" descr="http://www.space.com/images/i/000/061/730/original/iridium-next-artist-illustration.jpg?interpolation=lanczos-none&amp;fit=inside%7C*:14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84030" y="3378994"/>
            <a:ext cx="3926541" cy="30983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0"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3"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extLst>
      <p:ext uri="{BB962C8B-B14F-4D97-AF65-F5344CB8AC3E}">
        <p14:creationId xmlns:p14="http://schemas.microsoft.com/office/powerpoint/2010/main" val="2850221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Commissioning Epoch: Jan 2017 – Jan 2019</a:t>
            </a:r>
            <a:endParaRPr lang="en-US" dirty="0"/>
          </a:p>
        </p:txBody>
      </p:sp>
      <p:sp>
        <p:nvSpPr>
          <p:cNvPr id="5" name="Slide Number Placeholder 4"/>
          <p:cNvSpPr>
            <a:spLocks noGrp="1"/>
          </p:cNvSpPr>
          <p:nvPr>
            <p:ph type="sldNum" sz="quarter" idx="16"/>
          </p:nvPr>
        </p:nvSpPr>
        <p:spPr/>
        <p:txBody>
          <a:bodyPr/>
          <a:lstStyle/>
          <a:p>
            <a:fld id="{4EBCDCBD-78E1-0D41-A999-31B5EBF8E02C}" type="slidenum">
              <a:rPr lang="en-US" smtClean="0"/>
              <a:pPr/>
              <a:t>12</a:t>
            </a:fld>
            <a:endParaRPr lang="en-US" dirty="0"/>
          </a:p>
        </p:txBody>
      </p:sp>
      <p:sp>
        <p:nvSpPr>
          <p:cNvPr id="7"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8"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8190" y="3951894"/>
            <a:ext cx="5683810" cy="287063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626" y="1023212"/>
            <a:ext cx="4813802" cy="3086570"/>
          </a:xfrm>
          <a:prstGeom prst="rect">
            <a:avLst/>
          </a:prstGeom>
        </p:spPr>
      </p:pic>
      <p:sp>
        <p:nvSpPr>
          <p:cNvPr id="9" name="Content Placeholder 2"/>
          <p:cNvSpPr>
            <a:spLocks noGrp="1"/>
          </p:cNvSpPr>
          <p:nvPr>
            <p:ph sz="quarter" idx="13"/>
          </p:nvPr>
        </p:nvSpPr>
        <p:spPr>
          <a:xfrm>
            <a:off x="952500" y="1179514"/>
            <a:ext cx="6334126" cy="2736908"/>
          </a:xfrm>
        </p:spPr>
        <p:txBody>
          <a:bodyPr>
            <a:normAutofit/>
          </a:bodyPr>
          <a:lstStyle/>
          <a:p>
            <a:r>
              <a:rPr lang="en-US" dirty="0" smtClean="0"/>
              <a:t>NEXT satellites were launched and commissioned over a 1 to 2 month interval after each launch.</a:t>
            </a:r>
          </a:p>
          <a:p>
            <a:r>
              <a:rPr lang="en-US" dirty="0" smtClean="0"/>
              <a:t>Block 1 satellites continued to operate during NEXT commissioning.</a:t>
            </a:r>
          </a:p>
          <a:p>
            <a:r>
              <a:rPr lang="en-US" dirty="0" smtClean="0"/>
              <a:t>NEXT data contribution to AMPERE occurred late in the commissioning of each NEXT satellite.</a:t>
            </a:r>
          </a:p>
          <a:p>
            <a:endParaRPr lang="en-US" dirty="0" smtClean="0"/>
          </a:p>
        </p:txBody>
      </p:sp>
      <p:sp>
        <p:nvSpPr>
          <p:cNvPr id="10" name="Content Placeholder 2"/>
          <p:cNvSpPr txBox="1">
            <a:spLocks/>
          </p:cNvSpPr>
          <p:nvPr/>
        </p:nvSpPr>
        <p:spPr>
          <a:xfrm>
            <a:off x="952500" y="4072724"/>
            <a:ext cx="5305425" cy="2415654"/>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11" name="Content Placeholder 2"/>
          <p:cNvSpPr txBox="1">
            <a:spLocks/>
          </p:cNvSpPr>
          <p:nvPr/>
        </p:nvSpPr>
        <p:spPr>
          <a:xfrm>
            <a:off x="952500" y="3437920"/>
            <a:ext cx="5464118" cy="2736908"/>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Once each NEXT satellite was brought ‘on-line’ the process to remove </a:t>
            </a:r>
            <a:r>
              <a:rPr lang="en-US" dirty="0" smtClean="0"/>
              <a:t>each </a:t>
            </a:r>
            <a:r>
              <a:rPr lang="en-US" dirty="0"/>
              <a:t>Block 1 satellite </a:t>
            </a:r>
            <a:r>
              <a:rPr lang="en-US" dirty="0" smtClean="0"/>
              <a:t>started.</a:t>
            </a:r>
          </a:p>
          <a:p>
            <a:r>
              <a:rPr lang="en-US" dirty="0" smtClean="0"/>
              <a:t>The mix of Block 1 and NEXT satellites evolved throughout the transition.</a:t>
            </a:r>
          </a:p>
          <a:p>
            <a:r>
              <a:rPr lang="en-US" dirty="0" smtClean="0"/>
              <a:t>Processing and inversions using this evolving mix of different data is the focus of the next release. Stay tuned!</a:t>
            </a:r>
            <a:endParaRPr lang="en-US" dirty="0"/>
          </a:p>
          <a:p>
            <a:endParaRPr lang="en-US" dirty="0" smtClean="0"/>
          </a:p>
        </p:txBody>
      </p:sp>
    </p:spTree>
    <p:extLst>
      <p:ext uri="{BB962C8B-B14F-4D97-AF65-F5344CB8AC3E}">
        <p14:creationId xmlns:p14="http://schemas.microsoft.com/office/powerpoint/2010/main" val="554340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ampere-dev.jhuapl.edu/products/smr.plots/k060_m08/2021/20210407/ampere.20210407.150000-151000.k060_m08.north.40.sm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5" y="2632984"/>
            <a:ext cx="11405616" cy="38018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3838" y="-5865"/>
            <a:ext cx="11277600" cy="762000"/>
          </a:xfrm>
        </p:spPr>
        <p:txBody>
          <a:bodyPr anchor="ctr">
            <a:normAutofit/>
          </a:bodyPr>
          <a:lstStyle/>
          <a:p>
            <a:r>
              <a:rPr lang="en-US" dirty="0"/>
              <a:t>AMPERE Data Products (</a:t>
            </a:r>
            <a:r>
              <a:rPr lang="en-US" dirty="0" smtClean="0">
                <a:solidFill>
                  <a:schemeClr val="accent1">
                    <a:lumMod val="60000"/>
                    <a:lumOff val="40000"/>
                  </a:schemeClr>
                </a:solidFill>
              </a:rPr>
              <a:t>https://</a:t>
            </a:r>
            <a:r>
              <a:rPr lang="en-US" dirty="0">
                <a:solidFill>
                  <a:schemeClr val="accent1">
                    <a:lumMod val="60000"/>
                    <a:lumOff val="40000"/>
                  </a:schemeClr>
                </a:solidFill>
              </a:rPr>
              <a:t>ampere.jhuapl.edu</a:t>
            </a:r>
            <a:r>
              <a:rPr lang="en-US" dirty="0"/>
              <a:t>)</a:t>
            </a:r>
          </a:p>
        </p:txBody>
      </p:sp>
      <p:sp>
        <p:nvSpPr>
          <p:cNvPr id="3" name="Content Placeholder 2"/>
          <p:cNvSpPr>
            <a:spLocks noGrp="1"/>
          </p:cNvSpPr>
          <p:nvPr>
            <p:ph sz="quarter" idx="13"/>
          </p:nvPr>
        </p:nvSpPr>
        <p:spPr>
          <a:xfrm>
            <a:off x="952500" y="747402"/>
            <a:ext cx="10280276" cy="1975627"/>
          </a:xfrm>
        </p:spPr>
        <p:txBody>
          <a:bodyPr anchor="t">
            <a:normAutofit fontScale="92500" lnSpcReduction="20000"/>
          </a:bodyPr>
          <a:lstStyle/>
          <a:p>
            <a:r>
              <a:rPr lang="en-US" dirty="0"/>
              <a:t>Derive magnetic perturbations, 𝛿</a:t>
            </a:r>
            <a:r>
              <a:rPr lang="en-US" b="1" dirty="0"/>
              <a:t>B</a:t>
            </a:r>
            <a:r>
              <a:rPr lang="en-US" dirty="0"/>
              <a:t> (0.1% to 1% of background field), for all spacecraft.</a:t>
            </a:r>
          </a:p>
          <a:p>
            <a:r>
              <a:rPr lang="en-US" dirty="0"/>
              <a:t>Global 𝛿</a:t>
            </a:r>
            <a:r>
              <a:rPr lang="en-US" b="1" dirty="0"/>
              <a:t>B</a:t>
            </a:r>
            <a:r>
              <a:rPr lang="en-US" dirty="0"/>
              <a:t> from 66 spacecraft merged over 10-minute time window and fit with spherical harmonics for continuous function </a:t>
            </a:r>
            <a:r>
              <a:rPr lang="en-US" dirty="0">
                <a:sym typeface="Wingdings" pitchFamily="2" charset="2"/>
              </a:rPr>
              <a:t> </a:t>
            </a:r>
            <a:r>
              <a:rPr lang="en-US" dirty="0"/>
              <a:t>𝛿</a:t>
            </a:r>
            <a:r>
              <a:rPr lang="en-US" b="1" dirty="0"/>
              <a:t>B</a:t>
            </a:r>
            <a:r>
              <a:rPr lang="en-US" baseline="-25000" dirty="0"/>
              <a:t>fit</a:t>
            </a:r>
            <a:r>
              <a:rPr lang="en-US" dirty="0"/>
              <a:t> </a:t>
            </a:r>
          </a:p>
          <a:p>
            <a:r>
              <a:rPr lang="en-US" dirty="0"/>
              <a:t>Ampere’s law applied to 𝛿</a:t>
            </a:r>
            <a:r>
              <a:rPr lang="en-US" b="1" dirty="0"/>
              <a:t>B</a:t>
            </a:r>
            <a:r>
              <a:rPr lang="en-US" baseline="-25000" dirty="0"/>
              <a:t>fit</a:t>
            </a:r>
            <a:r>
              <a:rPr lang="en-US" dirty="0"/>
              <a:t> gives radial (Birkeland) currents, </a:t>
            </a:r>
            <a:r>
              <a:rPr lang="en-US" b="1" i="1" dirty="0"/>
              <a:t>J</a:t>
            </a:r>
            <a:r>
              <a:rPr lang="en-US" baseline="-25000" dirty="0"/>
              <a:t>r</a:t>
            </a:r>
          </a:p>
          <a:p>
            <a:r>
              <a:rPr lang="en-US" dirty="0"/>
              <a:t>10-minute resampling cadence, nearly continuous coverage since Jan. 1, 2010</a:t>
            </a:r>
          </a:p>
          <a:p>
            <a:pPr marL="0" indent="0">
              <a:buNone/>
            </a:pPr>
            <a:r>
              <a:rPr lang="en-US" dirty="0"/>
              <a:t>  </a:t>
            </a:r>
          </a:p>
        </p:txBody>
      </p:sp>
      <p:sp>
        <p:nvSpPr>
          <p:cNvPr id="6" name="Slide Number Placeholder 5"/>
          <p:cNvSpPr>
            <a:spLocks noGrp="1"/>
          </p:cNvSpPr>
          <p:nvPr>
            <p:ph type="sldNum" sz="quarter" idx="16"/>
          </p:nvPr>
        </p:nvSpPr>
        <p:spPr/>
        <p:txBody>
          <a:bodyPr/>
          <a:lstStyle/>
          <a:p>
            <a:fld id="{4EBCDCBD-78E1-0D41-A999-31B5EBF8E02C}" type="slidenum">
              <a:rPr lang="en-US" smtClean="0"/>
              <a:pPr/>
              <a:t>13</a:t>
            </a:fld>
            <a:endParaRPr lang="en-US" dirty="0"/>
          </a:p>
        </p:txBody>
      </p:sp>
      <p:sp>
        <p:nvSpPr>
          <p:cNvPr id="162" name="TextBox 161"/>
          <p:cNvSpPr txBox="1"/>
          <p:nvPr/>
        </p:nvSpPr>
        <p:spPr>
          <a:xfrm>
            <a:off x="329184" y="6030143"/>
            <a:ext cx="497252" cy="400110"/>
          </a:xfrm>
          <a:prstGeom prst="rect">
            <a:avLst/>
          </a:prstGeom>
          <a:noFill/>
          <a:ln w="19050">
            <a:noFill/>
          </a:ln>
        </p:spPr>
        <p:txBody>
          <a:bodyPr wrap="none" rtlCol="0">
            <a:spAutoFit/>
          </a:bodyPr>
          <a:lstStyle/>
          <a:p>
            <a:r>
              <a:rPr lang="en-US" sz="2000" b="1" dirty="0">
                <a:solidFill>
                  <a:schemeClr val="tx2">
                    <a:lumMod val="75000"/>
                  </a:schemeClr>
                </a:solidFill>
                <a:latin typeface="Symbol" pitchFamily="18" charset="2"/>
              </a:rPr>
              <a:t>d</a:t>
            </a:r>
            <a:r>
              <a:rPr lang="en-US" sz="2000" b="1" dirty="0">
                <a:solidFill>
                  <a:schemeClr val="tx2">
                    <a:lumMod val="75000"/>
                  </a:schemeClr>
                </a:solidFill>
              </a:rPr>
              <a:t>B</a:t>
            </a:r>
          </a:p>
        </p:txBody>
      </p:sp>
      <p:sp>
        <p:nvSpPr>
          <p:cNvPr id="163" name="TextBox 162"/>
          <p:cNvSpPr txBox="1"/>
          <p:nvPr/>
        </p:nvSpPr>
        <p:spPr>
          <a:xfrm>
            <a:off x="4278137" y="6030143"/>
            <a:ext cx="631904" cy="400110"/>
          </a:xfrm>
          <a:prstGeom prst="rect">
            <a:avLst/>
          </a:prstGeom>
          <a:noFill/>
          <a:ln w="19050">
            <a:noFill/>
          </a:ln>
        </p:spPr>
        <p:txBody>
          <a:bodyPr wrap="none" rtlCol="0">
            <a:spAutoFit/>
          </a:bodyPr>
          <a:lstStyle/>
          <a:p>
            <a:r>
              <a:rPr lang="en-US" sz="2000" b="1" dirty="0" err="1">
                <a:solidFill>
                  <a:schemeClr val="tx2">
                    <a:lumMod val="75000"/>
                  </a:schemeClr>
                </a:solidFill>
                <a:latin typeface="Symbol" pitchFamily="18" charset="2"/>
              </a:rPr>
              <a:t>d</a:t>
            </a:r>
            <a:r>
              <a:rPr lang="en-US" sz="2000" b="1" dirty="0" err="1">
                <a:solidFill>
                  <a:schemeClr val="tx2">
                    <a:lumMod val="75000"/>
                  </a:schemeClr>
                </a:solidFill>
              </a:rPr>
              <a:t>B</a:t>
            </a:r>
            <a:r>
              <a:rPr lang="en-US" sz="2000" baseline="-25000" dirty="0" err="1">
                <a:solidFill>
                  <a:schemeClr val="tx2">
                    <a:lumMod val="75000"/>
                  </a:schemeClr>
                </a:solidFill>
              </a:rPr>
              <a:t>fit</a:t>
            </a:r>
            <a:endParaRPr lang="en-US" sz="2000" baseline="-25000" dirty="0">
              <a:solidFill>
                <a:schemeClr val="tx2">
                  <a:lumMod val="75000"/>
                </a:schemeClr>
              </a:solidFill>
            </a:endParaRPr>
          </a:p>
        </p:txBody>
      </p:sp>
      <p:sp>
        <p:nvSpPr>
          <p:cNvPr id="164" name="TextBox 163"/>
          <p:cNvSpPr txBox="1"/>
          <p:nvPr/>
        </p:nvSpPr>
        <p:spPr>
          <a:xfrm>
            <a:off x="8221816" y="6030143"/>
            <a:ext cx="394660" cy="400110"/>
          </a:xfrm>
          <a:prstGeom prst="rect">
            <a:avLst/>
          </a:prstGeom>
          <a:noFill/>
          <a:ln w="19050">
            <a:noFill/>
          </a:ln>
        </p:spPr>
        <p:txBody>
          <a:bodyPr wrap="none" rtlCol="0">
            <a:spAutoFit/>
          </a:bodyPr>
          <a:lstStyle/>
          <a:p>
            <a:r>
              <a:rPr lang="en-US" sz="2000" b="1" i="1" dirty="0">
                <a:solidFill>
                  <a:schemeClr val="tx2">
                    <a:lumMod val="75000"/>
                  </a:schemeClr>
                </a:solidFill>
                <a:latin typeface="+mj-lt"/>
              </a:rPr>
              <a:t>J</a:t>
            </a:r>
            <a:r>
              <a:rPr lang="en-US" sz="2000" b="1" baseline="-25000" dirty="0">
                <a:solidFill>
                  <a:schemeClr val="tx2">
                    <a:lumMod val="75000"/>
                  </a:schemeClr>
                </a:solidFill>
                <a:latin typeface="+mj-lt"/>
              </a:rPr>
              <a:t>r</a:t>
            </a:r>
          </a:p>
        </p:txBody>
      </p:sp>
      <p:sp>
        <p:nvSpPr>
          <p:cNvPr id="4" name="TextBox 3">
            <a:extLst>
              <a:ext uri="{FF2B5EF4-FFF2-40B4-BE49-F238E27FC236}">
                <a16:creationId xmlns:a16="http://schemas.microsoft.com/office/drawing/2014/main" id="{B34F5EC7-0F8F-CF40-AB38-B9138B088987}"/>
              </a:ext>
            </a:extLst>
          </p:cNvPr>
          <p:cNvSpPr txBox="1"/>
          <p:nvPr/>
        </p:nvSpPr>
        <p:spPr>
          <a:xfrm>
            <a:off x="8557011" y="3106964"/>
            <a:ext cx="1884376" cy="369332"/>
          </a:xfrm>
          <a:prstGeom prst="rect">
            <a:avLst/>
          </a:prstGeom>
          <a:noFill/>
          <a:ln w="19050">
            <a:noFill/>
          </a:ln>
        </p:spPr>
        <p:txBody>
          <a:bodyPr wrap="square" rtlCol="0">
            <a:spAutoFit/>
          </a:bodyPr>
          <a:lstStyle/>
          <a:p>
            <a:r>
              <a:rPr lang="en-US" i="1" dirty="0">
                <a:solidFill>
                  <a:schemeClr val="accent2">
                    <a:lumMod val="50000"/>
                  </a:schemeClr>
                </a:solidFill>
              </a:rPr>
              <a:t>Downward J</a:t>
            </a:r>
            <a:r>
              <a:rPr lang="en-US" baseline="-25000" dirty="0">
                <a:solidFill>
                  <a:schemeClr val="accent2">
                    <a:lumMod val="50000"/>
                  </a:schemeClr>
                </a:solidFill>
              </a:rPr>
              <a:t>||</a:t>
            </a:r>
          </a:p>
        </p:txBody>
      </p:sp>
      <p:sp>
        <p:nvSpPr>
          <p:cNvPr id="14" name="TextBox 13">
            <a:extLst>
              <a:ext uri="{FF2B5EF4-FFF2-40B4-BE49-F238E27FC236}">
                <a16:creationId xmlns:a16="http://schemas.microsoft.com/office/drawing/2014/main" id="{FBBBA853-30D2-0545-A319-F19D2353CDD9}"/>
              </a:ext>
            </a:extLst>
          </p:cNvPr>
          <p:cNvSpPr txBox="1"/>
          <p:nvPr/>
        </p:nvSpPr>
        <p:spPr>
          <a:xfrm>
            <a:off x="9983437" y="3228982"/>
            <a:ext cx="1427176" cy="369332"/>
          </a:xfrm>
          <a:prstGeom prst="rect">
            <a:avLst/>
          </a:prstGeom>
          <a:noFill/>
          <a:ln w="19050">
            <a:noFill/>
          </a:ln>
        </p:spPr>
        <p:txBody>
          <a:bodyPr wrap="square" rtlCol="0">
            <a:spAutoFit/>
          </a:bodyPr>
          <a:lstStyle/>
          <a:p>
            <a:r>
              <a:rPr lang="en-US" i="1" dirty="0">
                <a:solidFill>
                  <a:schemeClr val="accent6"/>
                </a:solidFill>
              </a:rPr>
              <a:t>Upward J</a:t>
            </a:r>
            <a:r>
              <a:rPr lang="en-US" baseline="-25000" dirty="0">
                <a:solidFill>
                  <a:schemeClr val="accent6"/>
                </a:solidFill>
              </a:rPr>
              <a:t>||</a:t>
            </a:r>
          </a:p>
        </p:txBody>
      </p:sp>
      <p:cxnSp>
        <p:nvCxnSpPr>
          <p:cNvPr id="9" name="Straight Arrow Connector 8">
            <a:extLst>
              <a:ext uri="{FF2B5EF4-FFF2-40B4-BE49-F238E27FC236}">
                <a16:creationId xmlns:a16="http://schemas.microsoft.com/office/drawing/2014/main" id="{D6B3FB6D-0D6A-394D-93F0-335205D47C22}"/>
              </a:ext>
            </a:extLst>
          </p:cNvPr>
          <p:cNvCxnSpPr>
            <a:cxnSpLocks/>
          </p:cNvCxnSpPr>
          <p:nvPr/>
        </p:nvCxnSpPr>
        <p:spPr>
          <a:xfrm flipH="1">
            <a:off x="8980765" y="3384572"/>
            <a:ext cx="255638" cy="658761"/>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9102B0B-23BF-F544-A562-5DA3F2AD778C}"/>
              </a:ext>
            </a:extLst>
          </p:cNvPr>
          <p:cNvCxnSpPr/>
          <p:nvPr/>
        </p:nvCxnSpPr>
        <p:spPr>
          <a:xfrm>
            <a:off x="9236403" y="3384572"/>
            <a:ext cx="933857" cy="597677"/>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CF2143-4B80-4F47-9F7B-51942FFDA182}"/>
              </a:ext>
            </a:extLst>
          </p:cNvPr>
          <p:cNvCxnSpPr>
            <a:cxnSpLocks/>
          </p:cNvCxnSpPr>
          <p:nvPr/>
        </p:nvCxnSpPr>
        <p:spPr>
          <a:xfrm flipH="1">
            <a:off x="9772601" y="3506590"/>
            <a:ext cx="735044" cy="475659"/>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39DC64F-7B4E-3340-8256-A0CEBB1724C9}"/>
              </a:ext>
            </a:extLst>
          </p:cNvPr>
          <p:cNvCxnSpPr>
            <a:cxnSpLocks/>
          </p:cNvCxnSpPr>
          <p:nvPr/>
        </p:nvCxnSpPr>
        <p:spPr>
          <a:xfrm>
            <a:off x="10501587" y="3506590"/>
            <a:ext cx="236535" cy="946202"/>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1"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22"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extLst>
      <p:ext uri="{BB962C8B-B14F-4D97-AF65-F5344CB8AC3E}">
        <p14:creationId xmlns:p14="http://schemas.microsoft.com/office/powerpoint/2010/main" val="4196380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al_correction_sequence_animation_fast">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 y="272"/>
            <a:ext cx="12192000" cy="6857728"/>
          </a:xfrm>
        </p:spPr>
      </p:pic>
      <p:sp>
        <p:nvSpPr>
          <p:cNvPr id="5" name="Slide Number Placeholder 4"/>
          <p:cNvSpPr>
            <a:spLocks noGrp="1"/>
          </p:cNvSpPr>
          <p:nvPr>
            <p:ph type="sldNum" sz="quarter" idx="16"/>
          </p:nvPr>
        </p:nvSpPr>
        <p:spPr/>
        <p:txBody>
          <a:bodyPr/>
          <a:lstStyle/>
          <a:p>
            <a:fld id="{4EBCDCBD-78E1-0D41-A999-31B5EBF8E02C}" type="slidenum">
              <a:rPr lang="en-US" smtClean="0"/>
              <a:pPr/>
              <a:t>14</a:t>
            </a:fld>
            <a:endParaRPr lang="en-US" dirty="0"/>
          </a:p>
        </p:txBody>
      </p:sp>
      <p:sp>
        <p:nvSpPr>
          <p:cNvPr id="8"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9"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spTree>
    <p:extLst>
      <p:ext uri="{BB962C8B-B14F-4D97-AF65-F5344CB8AC3E}">
        <p14:creationId xmlns:p14="http://schemas.microsoft.com/office/powerpoint/2010/main" val="339137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118BBA2-AC03-7F4B-B0E9-37135CF9F044}"/>
              </a:ext>
            </a:extLst>
          </p:cNvPr>
          <p:cNvSpPr>
            <a:spLocks noGrp="1"/>
          </p:cNvSpPr>
          <p:nvPr>
            <p:ph sz="quarter" idx="13"/>
          </p:nvPr>
        </p:nvSpPr>
        <p:spPr>
          <a:xfrm>
            <a:off x="607003" y="971551"/>
            <a:ext cx="10802677" cy="5481868"/>
          </a:xfrm>
        </p:spPr>
        <p:txBody>
          <a:bodyPr>
            <a:normAutofit/>
          </a:bodyPr>
          <a:lstStyle/>
          <a:p>
            <a:pPr>
              <a:tabLst>
                <a:tab pos="5486400" algn="l"/>
              </a:tabLst>
            </a:pPr>
            <a:r>
              <a:rPr lang="en-US" sz="2400" b="1" dirty="0" smtClean="0">
                <a:solidFill>
                  <a:schemeClr val="accent2">
                    <a:lumMod val="75000"/>
                  </a:schemeClr>
                </a:solidFill>
              </a:rPr>
              <a:t>2019 </a:t>
            </a:r>
            <a:r>
              <a:rPr lang="en-US" sz="2400" b="1" dirty="0">
                <a:solidFill>
                  <a:schemeClr val="accent2">
                    <a:lumMod val="75000"/>
                  </a:schemeClr>
                </a:solidFill>
              </a:rPr>
              <a:t>March 1 through the </a:t>
            </a:r>
            <a:r>
              <a:rPr lang="en-US" sz="2400" b="1" dirty="0" smtClean="0">
                <a:solidFill>
                  <a:schemeClr val="accent2">
                    <a:lumMod val="75000"/>
                  </a:schemeClr>
                </a:solidFill>
              </a:rPr>
              <a:t>latest data processed (April 2022).</a:t>
            </a:r>
          </a:p>
          <a:p>
            <a:pPr>
              <a:tabLst>
                <a:tab pos="5486400" algn="l"/>
              </a:tabLst>
            </a:pPr>
            <a:r>
              <a:rPr lang="en-US" sz="2400" b="1" dirty="0" smtClean="0">
                <a:solidFill>
                  <a:schemeClr val="accent2">
                    <a:lumMod val="75000"/>
                  </a:schemeClr>
                </a:solidFill>
              </a:rPr>
              <a:t>First generation contamination corrections.</a:t>
            </a:r>
          </a:p>
          <a:p>
            <a:pPr>
              <a:tabLst>
                <a:tab pos="5486400" algn="l"/>
              </a:tabLst>
            </a:pPr>
            <a:r>
              <a:rPr lang="en-US" sz="2400" b="1" dirty="0" smtClean="0">
                <a:solidFill>
                  <a:schemeClr val="accent2">
                    <a:lumMod val="75000"/>
                  </a:schemeClr>
                </a:solidFill>
              </a:rPr>
              <a:t>Uncertainties ~ 2 x lower than from original Iridium satellites.</a:t>
            </a:r>
          </a:p>
          <a:p>
            <a:pPr>
              <a:tabLst>
                <a:tab pos="5486400" algn="l"/>
              </a:tabLst>
            </a:pPr>
            <a:r>
              <a:rPr lang="en-US" sz="2400" b="1" dirty="0" smtClean="0">
                <a:solidFill>
                  <a:schemeClr val="accent2">
                    <a:lumMod val="75000"/>
                  </a:schemeClr>
                </a:solidFill>
              </a:rPr>
              <a:t>Higher sampling cadence than baseline original – 8 s sampling. </a:t>
            </a:r>
          </a:p>
        </p:txBody>
      </p:sp>
      <p:sp>
        <p:nvSpPr>
          <p:cNvPr id="8" name="Title 1"/>
          <p:cNvSpPr txBox="1">
            <a:spLocks/>
          </p:cNvSpPr>
          <p:nvPr/>
        </p:nvSpPr>
        <p:spPr>
          <a:xfrm>
            <a:off x="457200" y="0"/>
            <a:ext cx="11277600" cy="7620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1" kern="1200" baseline="0">
                <a:solidFill>
                  <a:schemeClr val="accent1"/>
                </a:solidFill>
                <a:latin typeface="+mj-lt"/>
                <a:ea typeface="+mj-ea"/>
                <a:cs typeface="+mj-cs"/>
              </a:defRPr>
            </a:lvl1pPr>
          </a:lstStyle>
          <a:p>
            <a:pPr>
              <a:tabLst>
                <a:tab pos="5486400" algn="l"/>
              </a:tabLst>
            </a:pPr>
            <a:r>
              <a:rPr lang="en-US" dirty="0"/>
              <a:t>AMPERE-NEXT data is ready</a:t>
            </a:r>
          </a:p>
        </p:txBody>
      </p:sp>
      <p:sp>
        <p:nvSpPr>
          <p:cNvPr id="2" name="Slide Number Placeholder 1">
            <a:extLst>
              <a:ext uri="{FF2B5EF4-FFF2-40B4-BE49-F238E27FC236}">
                <a16:creationId xmlns:a16="http://schemas.microsoft.com/office/drawing/2014/main" id="{90153B04-7275-2943-810C-FF9E8766A133}"/>
              </a:ext>
            </a:extLst>
          </p:cNvPr>
          <p:cNvSpPr>
            <a:spLocks noGrp="1"/>
          </p:cNvSpPr>
          <p:nvPr>
            <p:ph type="sldNum" sz="quarter" idx="16"/>
          </p:nvPr>
        </p:nvSpPr>
        <p:spPr/>
        <p:txBody>
          <a:bodyPr/>
          <a:lstStyle/>
          <a:p>
            <a:fld id="{4EBCDCBD-78E1-0D41-A999-31B5EBF8E02C}" type="slidenum">
              <a:rPr lang="en-US" smtClean="0"/>
              <a:pPr/>
              <a:t>15</a:t>
            </a:fld>
            <a:endParaRPr lang="en-US" dirty="0"/>
          </a:p>
        </p:txBody>
      </p:sp>
      <p:sp>
        <p:nvSpPr>
          <p:cNvPr id="17"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8"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pic>
        <p:nvPicPr>
          <p:cNvPr id="9" name="Content Placeholder 6"/>
          <p:cNvPicPr>
            <a:picLocks noChangeAspect="1"/>
          </p:cNvPicPr>
          <p:nvPr/>
        </p:nvPicPr>
        <p:blipFill rotWithShape="1">
          <a:blip r:embed="rId2">
            <a:extLst>
              <a:ext uri="{28A0092B-C50C-407E-A947-70E740481C1C}">
                <a14:useLocalDpi xmlns:a14="http://schemas.microsoft.com/office/drawing/2010/main" val="0"/>
              </a:ext>
            </a:extLst>
          </a:blip>
          <a:srcRect r="8038" b="64855"/>
          <a:stretch/>
        </p:blipFill>
        <p:spPr>
          <a:xfrm>
            <a:off x="46319" y="3390182"/>
            <a:ext cx="11898031" cy="2557726"/>
          </a:xfrm>
          <a:prstGeom prst="rect">
            <a:avLst/>
          </a:prstGeom>
        </p:spPr>
      </p:pic>
      <p:sp>
        <p:nvSpPr>
          <p:cNvPr id="10" name="TextBox 9"/>
          <p:cNvSpPr txBox="1"/>
          <p:nvPr/>
        </p:nvSpPr>
        <p:spPr>
          <a:xfrm>
            <a:off x="1321961" y="3938625"/>
            <a:ext cx="1236236" cy="707886"/>
          </a:xfrm>
          <a:prstGeom prst="rect">
            <a:avLst/>
          </a:prstGeom>
          <a:noFill/>
          <a:ln w="19050">
            <a:noFill/>
          </a:ln>
        </p:spPr>
        <p:txBody>
          <a:bodyPr wrap="none" rtlCol="0">
            <a:spAutoFit/>
          </a:bodyPr>
          <a:lstStyle/>
          <a:p>
            <a:r>
              <a:rPr lang="en-US" sz="2000" b="1" dirty="0" smtClean="0">
                <a:solidFill>
                  <a:schemeClr val="tx2">
                    <a:lumMod val="75000"/>
                  </a:schemeClr>
                </a:solidFill>
              </a:rPr>
              <a:t>Original:</a:t>
            </a:r>
          </a:p>
          <a:p>
            <a:r>
              <a:rPr lang="en-US" sz="2000" b="1" dirty="0" smtClean="0">
                <a:solidFill>
                  <a:schemeClr val="tx2">
                    <a:lumMod val="75000"/>
                  </a:schemeClr>
                </a:solidFill>
              </a:rPr>
              <a:t>Block 1</a:t>
            </a:r>
          </a:p>
        </p:txBody>
      </p:sp>
      <p:sp>
        <p:nvSpPr>
          <p:cNvPr id="11" name="TextBox 10"/>
          <p:cNvSpPr txBox="1"/>
          <p:nvPr/>
        </p:nvSpPr>
        <p:spPr>
          <a:xfrm>
            <a:off x="7256036" y="3938625"/>
            <a:ext cx="870751" cy="400110"/>
          </a:xfrm>
          <a:prstGeom prst="rect">
            <a:avLst/>
          </a:prstGeom>
          <a:noFill/>
          <a:ln w="19050">
            <a:noFill/>
          </a:ln>
        </p:spPr>
        <p:txBody>
          <a:bodyPr wrap="none" rtlCol="0">
            <a:spAutoFit/>
          </a:bodyPr>
          <a:lstStyle/>
          <a:p>
            <a:r>
              <a:rPr lang="en-US" sz="2000" b="1" dirty="0" smtClean="0">
                <a:solidFill>
                  <a:schemeClr val="tx2">
                    <a:lumMod val="75000"/>
                  </a:schemeClr>
                </a:solidFill>
              </a:rPr>
              <a:t>NEXT</a:t>
            </a:r>
          </a:p>
        </p:txBody>
      </p:sp>
      <p:pic>
        <p:nvPicPr>
          <p:cNvPr id="12" name="Content Placeholder 6"/>
          <p:cNvPicPr>
            <a:picLocks noChangeAspect="1"/>
          </p:cNvPicPr>
          <p:nvPr/>
        </p:nvPicPr>
        <p:blipFill rotWithShape="1">
          <a:blip r:embed="rId2">
            <a:extLst>
              <a:ext uri="{28A0092B-C50C-407E-A947-70E740481C1C}">
                <a14:useLocalDpi xmlns:a14="http://schemas.microsoft.com/office/drawing/2010/main" val="0"/>
              </a:ext>
            </a:extLst>
          </a:blip>
          <a:srcRect t="92733" r="8038"/>
          <a:stretch/>
        </p:blipFill>
        <p:spPr>
          <a:xfrm>
            <a:off x="59325" y="5971606"/>
            <a:ext cx="11898031" cy="528868"/>
          </a:xfrm>
          <a:prstGeom prst="rect">
            <a:avLst/>
          </a:prstGeom>
        </p:spPr>
      </p:pic>
    </p:spTree>
    <p:extLst>
      <p:ext uri="{BB962C8B-B14F-4D97-AF65-F5344CB8AC3E}">
        <p14:creationId xmlns:p14="http://schemas.microsoft.com/office/powerpoint/2010/main" val="3335606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11277600" cy="762000"/>
          </a:xfrm>
        </p:spPr>
        <p:txBody>
          <a:bodyPr anchor="ctr"/>
          <a:lstStyle/>
          <a:p>
            <a:r>
              <a:rPr lang="en-US" dirty="0" smtClean="0"/>
              <a:t>Block 1 &amp; NEXT </a:t>
            </a:r>
            <a:r>
              <a:rPr lang="en-US" dirty="0" smtClean="0">
                <a:latin typeface="Symbol" panose="05050102010706020507" pitchFamily="18" charset="2"/>
              </a:rPr>
              <a:t>d</a:t>
            </a:r>
            <a:r>
              <a:rPr lang="en-US" dirty="0" smtClean="0"/>
              <a:t>B</a:t>
            </a:r>
            <a:endParaRPr lang="en-US" dirty="0"/>
          </a:p>
        </p:txBody>
      </p:sp>
      <p:pic>
        <p:nvPicPr>
          <p:cNvPr id="7" name="Content Placeholder 6"/>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t="9314" r="66420"/>
          <a:stretch/>
        </p:blipFill>
        <p:spPr>
          <a:xfrm>
            <a:off x="828155" y="1735336"/>
            <a:ext cx="4562475" cy="4620485"/>
          </a:xfrm>
        </p:spPr>
      </p:pic>
      <p:sp>
        <p:nvSpPr>
          <p:cNvPr id="4" name="Slide Number Placeholder 3"/>
          <p:cNvSpPr>
            <a:spLocks noGrp="1"/>
          </p:cNvSpPr>
          <p:nvPr>
            <p:ph type="sldNum" sz="quarter" idx="16"/>
          </p:nvPr>
        </p:nvSpPr>
        <p:spPr/>
        <p:txBody>
          <a:bodyPr/>
          <a:lstStyle/>
          <a:p>
            <a:fld id="{4EBCDCBD-78E1-0D41-A999-31B5EBF8E02C}" type="slidenum">
              <a:rPr lang="en-US" smtClean="0"/>
              <a:pPr/>
              <a:t>16</a:t>
            </a:fld>
            <a:endParaRPr lang="en-US" dirty="0"/>
          </a:p>
        </p:txBody>
      </p:sp>
      <p:sp>
        <p:nvSpPr>
          <p:cNvPr id="5" name="Date Placeholder 4"/>
          <p:cNvSpPr>
            <a:spLocks noGrp="1"/>
          </p:cNvSpPr>
          <p:nvPr>
            <p:ph type="dt" sz="half" idx="4294967295"/>
          </p:nvPr>
        </p:nvSpPr>
        <p:spPr/>
        <p:txBody>
          <a:bodyPr/>
          <a:lstStyle/>
          <a:p>
            <a:pPr algn="r"/>
            <a:r>
              <a:rPr lang="en-US" sz="1000" smtClean="0"/>
              <a:t>8 June 2022</a:t>
            </a:r>
            <a:endParaRPr lang="en-US" sz="1000" dirty="0"/>
          </a:p>
        </p:txBody>
      </p:sp>
      <p:sp>
        <p:nvSpPr>
          <p:cNvPr id="6" name="Footer Placeholder 5"/>
          <p:cNvSpPr>
            <a:spLocks noGrp="1"/>
          </p:cNvSpPr>
          <p:nvPr>
            <p:ph type="ftr" sz="quarter" idx="15"/>
          </p:nvPr>
        </p:nvSpPr>
        <p:spPr/>
        <p:txBody>
          <a:bodyPr/>
          <a:lstStyle/>
          <a:p>
            <a:r>
              <a:rPr lang="en-US" smtClean="0"/>
              <a:t>CCMC 2022 Workshop, 8 June 2022</a:t>
            </a:r>
            <a:endParaRPr lang="en-US" dirty="0"/>
          </a:p>
        </p:txBody>
      </p:sp>
      <p:pic>
        <p:nvPicPr>
          <p:cNvPr id="1026" name="Picture 2" descr="http://ampere-dev.jhuapl.edu/products/smr.plots/k060_m08/2021/20210407/ampere.20210407.150000-151000.k060_m08.north.40.smr.png"/>
          <p:cNvPicPr>
            <a:picLocks noChangeAspect="1" noChangeArrowheads="1"/>
          </p:cNvPicPr>
          <p:nvPr/>
        </p:nvPicPr>
        <p:blipFill rotWithShape="1">
          <a:blip r:embed="rId3">
            <a:extLst>
              <a:ext uri="{28A0092B-C50C-407E-A947-70E740481C1C}">
                <a14:useLocalDpi xmlns:a14="http://schemas.microsoft.com/office/drawing/2010/main" val="0"/>
              </a:ext>
            </a:extLst>
          </a:blip>
          <a:srcRect r="66342"/>
          <a:stretch/>
        </p:blipFill>
        <p:spPr bwMode="auto">
          <a:xfrm>
            <a:off x="6340152" y="1728239"/>
            <a:ext cx="4818757" cy="47722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56455" y="800100"/>
            <a:ext cx="4875053" cy="461665"/>
          </a:xfrm>
          <a:prstGeom prst="rect">
            <a:avLst/>
          </a:prstGeom>
          <a:noFill/>
          <a:ln w="19050">
            <a:noFill/>
          </a:ln>
        </p:spPr>
        <p:txBody>
          <a:bodyPr wrap="none" rtlCol="0">
            <a:spAutoFit/>
          </a:bodyPr>
          <a:lstStyle/>
          <a:p>
            <a:pPr algn="ctr"/>
            <a:r>
              <a:rPr lang="en-US" sz="2400" b="1" dirty="0" smtClean="0">
                <a:solidFill>
                  <a:schemeClr val="tx2">
                    <a:lumMod val="75000"/>
                  </a:schemeClr>
                </a:solidFill>
              </a:rPr>
              <a:t>17 July 2012 06:30-06:40 (North)</a:t>
            </a:r>
          </a:p>
        </p:txBody>
      </p:sp>
      <p:sp>
        <p:nvSpPr>
          <p:cNvPr id="10" name="TextBox 9"/>
          <p:cNvSpPr txBox="1"/>
          <p:nvPr/>
        </p:nvSpPr>
        <p:spPr>
          <a:xfrm>
            <a:off x="6333947" y="800100"/>
            <a:ext cx="4777078" cy="461665"/>
          </a:xfrm>
          <a:prstGeom prst="rect">
            <a:avLst/>
          </a:prstGeom>
          <a:noFill/>
          <a:ln w="19050">
            <a:noFill/>
          </a:ln>
        </p:spPr>
        <p:txBody>
          <a:bodyPr wrap="none" rtlCol="0">
            <a:spAutoFit/>
          </a:bodyPr>
          <a:lstStyle/>
          <a:p>
            <a:pPr algn="ctr"/>
            <a:r>
              <a:rPr lang="en-US" sz="2400" b="1" dirty="0" smtClean="0">
                <a:solidFill>
                  <a:schemeClr val="tx2">
                    <a:lumMod val="75000"/>
                  </a:schemeClr>
                </a:solidFill>
              </a:rPr>
              <a:t>7 April 2021 15:00-15:10 (North)</a:t>
            </a:r>
          </a:p>
        </p:txBody>
      </p:sp>
      <p:sp>
        <p:nvSpPr>
          <p:cNvPr id="8" name="TextBox 7"/>
          <p:cNvSpPr txBox="1"/>
          <p:nvPr/>
        </p:nvSpPr>
        <p:spPr>
          <a:xfrm>
            <a:off x="2821492" y="1661457"/>
            <a:ext cx="575799" cy="230832"/>
          </a:xfrm>
          <a:prstGeom prst="rect">
            <a:avLst/>
          </a:prstGeom>
          <a:noFill/>
          <a:ln w="19050">
            <a:noFill/>
          </a:ln>
        </p:spPr>
        <p:txBody>
          <a:bodyPr wrap="none" rtlCol="0">
            <a:spAutoFit/>
          </a:bodyPr>
          <a:lstStyle/>
          <a:p>
            <a:pPr algn="ctr"/>
            <a:r>
              <a:rPr lang="en-US" sz="900" dirty="0" smtClean="0">
                <a:solidFill>
                  <a:schemeClr val="tx2">
                    <a:lumMod val="75000"/>
                  </a:schemeClr>
                </a:solidFill>
              </a:rPr>
              <a:t>12 MLT</a:t>
            </a:r>
          </a:p>
        </p:txBody>
      </p:sp>
      <p:sp>
        <p:nvSpPr>
          <p:cNvPr id="12" name="TextBox 11"/>
          <p:cNvSpPr txBox="1"/>
          <p:nvPr/>
        </p:nvSpPr>
        <p:spPr>
          <a:xfrm>
            <a:off x="581924" y="3977787"/>
            <a:ext cx="312906" cy="230832"/>
          </a:xfrm>
          <a:prstGeom prst="rect">
            <a:avLst/>
          </a:prstGeom>
          <a:noFill/>
          <a:ln w="19050">
            <a:noFill/>
          </a:ln>
        </p:spPr>
        <p:txBody>
          <a:bodyPr wrap="none" rtlCol="0">
            <a:spAutoFit/>
          </a:bodyPr>
          <a:lstStyle/>
          <a:p>
            <a:r>
              <a:rPr lang="en-US" sz="900" dirty="0" smtClean="0">
                <a:solidFill>
                  <a:schemeClr val="tx2">
                    <a:lumMod val="75000"/>
                  </a:schemeClr>
                </a:solidFill>
              </a:rPr>
              <a:t>18</a:t>
            </a:r>
          </a:p>
        </p:txBody>
      </p:sp>
      <p:sp>
        <p:nvSpPr>
          <p:cNvPr id="13" name="TextBox 12"/>
          <p:cNvSpPr txBox="1"/>
          <p:nvPr/>
        </p:nvSpPr>
        <p:spPr>
          <a:xfrm>
            <a:off x="5299595" y="3957306"/>
            <a:ext cx="312906" cy="230832"/>
          </a:xfrm>
          <a:prstGeom prst="rect">
            <a:avLst/>
          </a:prstGeom>
          <a:noFill/>
          <a:ln w="19050">
            <a:noFill/>
          </a:ln>
        </p:spPr>
        <p:txBody>
          <a:bodyPr wrap="none" rtlCol="0">
            <a:spAutoFit/>
          </a:bodyPr>
          <a:lstStyle/>
          <a:p>
            <a:r>
              <a:rPr lang="en-US" sz="900" dirty="0" smtClean="0">
                <a:solidFill>
                  <a:schemeClr val="tx2">
                    <a:lumMod val="75000"/>
                  </a:schemeClr>
                </a:solidFill>
              </a:rPr>
              <a:t>06</a:t>
            </a:r>
          </a:p>
        </p:txBody>
      </p:sp>
      <p:sp>
        <p:nvSpPr>
          <p:cNvPr id="14" name="TextBox 13"/>
          <p:cNvSpPr txBox="1"/>
          <p:nvPr/>
        </p:nvSpPr>
        <p:spPr>
          <a:xfrm>
            <a:off x="2821491" y="6310580"/>
            <a:ext cx="575799" cy="230832"/>
          </a:xfrm>
          <a:prstGeom prst="rect">
            <a:avLst/>
          </a:prstGeom>
          <a:noFill/>
          <a:ln w="19050">
            <a:noFill/>
          </a:ln>
        </p:spPr>
        <p:txBody>
          <a:bodyPr wrap="none" rtlCol="0">
            <a:spAutoFit/>
          </a:bodyPr>
          <a:lstStyle/>
          <a:p>
            <a:pPr algn="ctr"/>
            <a:r>
              <a:rPr lang="en-US" sz="900" dirty="0" smtClean="0">
                <a:solidFill>
                  <a:schemeClr val="tx2">
                    <a:lumMod val="75000"/>
                  </a:schemeClr>
                </a:solidFill>
              </a:rPr>
              <a:t>00 MLT</a:t>
            </a:r>
          </a:p>
        </p:txBody>
      </p:sp>
      <p:sp>
        <p:nvSpPr>
          <p:cNvPr id="11" name="Rectangle 10"/>
          <p:cNvSpPr/>
          <p:nvPr/>
        </p:nvSpPr>
        <p:spPr>
          <a:xfrm>
            <a:off x="6340152" y="1642407"/>
            <a:ext cx="2156148" cy="230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55000" lnSpcReduction="20000"/>
          </a:bodyPr>
          <a:lstStyle/>
          <a:p>
            <a:pPr algn="ctr"/>
            <a:endParaRPr lang="en-US" sz="2000" dirty="0" err="1" smtClean="0"/>
          </a:p>
        </p:txBody>
      </p:sp>
      <p:sp>
        <p:nvSpPr>
          <p:cNvPr id="16" name="TextBox 15"/>
          <p:cNvSpPr txBox="1"/>
          <p:nvPr/>
        </p:nvSpPr>
        <p:spPr>
          <a:xfrm>
            <a:off x="1842020" y="5967081"/>
            <a:ext cx="312906" cy="230832"/>
          </a:xfrm>
          <a:prstGeom prst="rect">
            <a:avLst/>
          </a:prstGeom>
          <a:noFill/>
          <a:ln w="19050">
            <a:noFill/>
          </a:ln>
        </p:spPr>
        <p:txBody>
          <a:bodyPr wrap="none" rtlCol="0">
            <a:spAutoFit/>
          </a:bodyPr>
          <a:lstStyle/>
          <a:p>
            <a:r>
              <a:rPr lang="en-US" sz="900" dirty="0" smtClean="0">
                <a:solidFill>
                  <a:schemeClr val="tx2">
                    <a:lumMod val="75000"/>
                  </a:schemeClr>
                </a:solidFill>
              </a:rPr>
              <a:t>40</a:t>
            </a:r>
          </a:p>
        </p:txBody>
      </p:sp>
      <p:sp>
        <p:nvSpPr>
          <p:cNvPr id="17" name="TextBox 16"/>
          <p:cNvSpPr txBox="1"/>
          <p:nvPr/>
        </p:nvSpPr>
        <p:spPr>
          <a:xfrm>
            <a:off x="2036573" y="5592372"/>
            <a:ext cx="312906" cy="230832"/>
          </a:xfrm>
          <a:prstGeom prst="rect">
            <a:avLst/>
          </a:prstGeom>
          <a:noFill/>
          <a:ln w="19050">
            <a:noFill/>
          </a:ln>
        </p:spPr>
        <p:txBody>
          <a:bodyPr wrap="none" rtlCol="0">
            <a:spAutoFit/>
          </a:bodyPr>
          <a:lstStyle/>
          <a:p>
            <a:r>
              <a:rPr lang="en-US" sz="900" dirty="0" smtClean="0">
                <a:solidFill>
                  <a:schemeClr val="tx2">
                    <a:lumMod val="75000"/>
                  </a:schemeClr>
                </a:solidFill>
              </a:rPr>
              <a:t>50</a:t>
            </a:r>
          </a:p>
        </p:txBody>
      </p:sp>
      <p:sp>
        <p:nvSpPr>
          <p:cNvPr id="18" name="TextBox 17"/>
          <p:cNvSpPr txBox="1"/>
          <p:nvPr/>
        </p:nvSpPr>
        <p:spPr>
          <a:xfrm>
            <a:off x="2269226" y="5160513"/>
            <a:ext cx="312906" cy="230832"/>
          </a:xfrm>
          <a:prstGeom prst="rect">
            <a:avLst/>
          </a:prstGeom>
          <a:noFill/>
          <a:ln w="19050">
            <a:noFill/>
          </a:ln>
        </p:spPr>
        <p:txBody>
          <a:bodyPr wrap="none" rtlCol="0">
            <a:spAutoFit/>
          </a:bodyPr>
          <a:lstStyle/>
          <a:p>
            <a:r>
              <a:rPr lang="en-US" sz="900" dirty="0">
                <a:solidFill>
                  <a:schemeClr val="tx2">
                    <a:lumMod val="75000"/>
                  </a:schemeClr>
                </a:solidFill>
              </a:rPr>
              <a:t>6</a:t>
            </a:r>
            <a:r>
              <a:rPr lang="en-US" sz="900" dirty="0" smtClean="0">
                <a:solidFill>
                  <a:schemeClr val="tx2">
                    <a:lumMod val="75000"/>
                  </a:schemeClr>
                </a:solidFill>
              </a:rPr>
              <a:t>0</a:t>
            </a:r>
          </a:p>
        </p:txBody>
      </p:sp>
      <p:sp>
        <p:nvSpPr>
          <p:cNvPr id="19" name="TextBox 18"/>
          <p:cNvSpPr txBox="1"/>
          <p:nvPr/>
        </p:nvSpPr>
        <p:spPr>
          <a:xfrm>
            <a:off x="2482829" y="4757229"/>
            <a:ext cx="312906" cy="230832"/>
          </a:xfrm>
          <a:prstGeom prst="rect">
            <a:avLst/>
          </a:prstGeom>
          <a:noFill/>
          <a:ln w="19050">
            <a:noFill/>
          </a:ln>
        </p:spPr>
        <p:txBody>
          <a:bodyPr wrap="none" rtlCol="0">
            <a:spAutoFit/>
          </a:bodyPr>
          <a:lstStyle/>
          <a:p>
            <a:r>
              <a:rPr lang="en-US" sz="900" dirty="0">
                <a:solidFill>
                  <a:schemeClr val="tx2">
                    <a:lumMod val="75000"/>
                  </a:schemeClr>
                </a:solidFill>
              </a:rPr>
              <a:t>7</a:t>
            </a:r>
            <a:r>
              <a:rPr lang="en-US" sz="900" dirty="0" smtClean="0">
                <a:solidFill>
                  <a:schemeClr val="tx2">
                    <a:lumMod val="75000"/>
                  </a:schemeClr>
                </a:solidFill>
              </a:rPr>
              <a:t>0</a:t>
            </a:r>
          </a:p>
        </p:txBody>
      </p:sp>
      <p:sp>
        <p:nvSpPr>
          <p:cNvPr id="20" name="TextBox 19"/>
          <p:cNvSpPr txBox="1"/>
          <p:nvPr/>
        </p:nvSpPr>
        <p:spPr>
          <a:xfrm>
            <a:off x="2696432" y="4353945"/>
            <a:ext cx="312906" cy="230832"/>
          </a:xfrm>
          <a:prstGeom prst="rect">
            <a:avLst/>
          </a:prstGeom>
          <a:noFill/>
          <a:ln w="19050">
            <a:noFill/>
          </a:ln>
        </p:spPr>
        <p:txBody>
          <a:bodyPr wrap="none" rtlCol="0">
            <a:spAutoFit/>
          </a:bodyPr>
          <a:lstStyle/>
          <a:p>
            <a:r>
              <a:rPr lang="en-US" sz="900" dirty="0">
                <a:solidFill>
                  <a:schemeClr val="tx2">
                    <a:lumMod val="75000"/>
                  </a:schemeClr>
                </a:solidFill>
              </a:rPr>
              <a:t>8</a:t>
            </a:r>
            <a:r>
              <a:rPr lang="en-US" sz="900" dirty="0" smtClean="0">
                <a:solidFill>
                  <a:schemeClr val="tx2">
                    <a:lumMod val="75000"/>
                  </a:schemeClr>
                </a:solidFill>
              </a:rPr>
              <a:t>0</a:t>
            </a:r>
          </a:p>
        </p:txBody>
      </p:sp>
      <p:sp>
        <p:nvSpPr>
          <p:cNvPr id="15" name="TextBox 14"/>
          <p:cNvSpPr txBox="1"/>
          <p:nvPr/>
        </p:nvSpPr>
        <p:spPr>
          <a:xfrm>
            <a:off x="1079369" y="1210281"/>
            <a:ext cx="4426212" cy="400110"/>
          </a:xfrm>
          <a:prstGeom prst="rect">
            <a:avLst/>
          </a:prstGeom>
          <a:noFill/>
          <a:ln w="19050">
            <a:noFill/>
          </a:ln>
        </p:spPr>
        <p:txBody>
          <a:bodyPr wrap="none" rtlCol="0">
            <a:spAutoFit/>
          </a:bodyPr>
          <a:lstStyle/>
          <a:p>
            <a:r>
              <a:rPr lang="en-US" sz="2000" b="1" dirty="0" smtClean="0">
                <a:solidFill>
                  <a:srgbClr val="0070C0"/>
                </a:solidFill>
              </a:rPr>
              <a:t>Block 1: 19.44 s sampling (1.5 </a:t>
            </a:r>
            <a:r>
              <a:rPr lang="en-US" sz="2000" b="1" dirty="0" err="1" smtClean="0">
                <a:solidFill>
                  <a:srgbClr val="0070C0"/>
                </a:solidFill>
              </a:rPr>
              <a:t>deg</a:t>
            </a:r>
            <a:r>
              <a:rPr lang="en-US" sz="2000" b="1" dirty="0" smtClean="0">
                <a:solidFill>
                  <a:srgbClr val="0070C0"/>
                </a:solidFill>
              </a:rPr>
              <a:t>)</a:t>
            </a:r>
          </a:p>
        </p:txBody>
      </p:sp>
      <p:sp>
        <p:nvSpPr>
          <p:cNvPr id="22" name="TextBox 21"/>
          <p:cNvSpPr txBox="1"/>
          <p:nvPr/>
        </p:nvSpPr>
        <p:spPr>
          <a:xfrm>
            <a:off x="6806305" y="1219699"/>
            <a:ext cx="3886449" cy="400110"/>
          </a:xfrm>
          <a:prstGeom prst="rect">
            <a:avLst/>
          </a:prstGeom>
          <a:noFill/>
          <a:ln w="19050">
            <a:noFill/>
          </a:ln>
        </p:spPr>
        <p:txBody>
          <a:bodyPr wrap="none" rtlCol="0">
            <a:spAutoFit/>
          </a:bodyPr>
          <a:lstStyle/>
          <a:p>
            <a:pPr algn="ctr"/>
            <a:r>
              <a:rPr lang="en-US" sz="2000" b="1" dirty="0" smtClean="0">
                <a:solidFill>
                  <a:srgbClr val="0070C0"/>
                </a:solidFill>
              </a:rPr>
              <a:t>NEXT: 8.0 s sampling (0.5 </a:t>
            </a:r>
            <a:r>
              <a:rPr lang="en-US" sz="2000" b="1" dirty="0" err="1" smtClean="0">
                <a:solidFill>
                  <a:srgbClr val="0070C0"/>
                </a:solidFill>
              </a:rPr>
              <a:t>deg</a:t>
            </a:r>
            <a:r>
              <a:rPr lang="en-US" sz="2000" b="1" dirty="0" smtClean="0">
                <a:solidFill>
                  <a:srgbClr val="0070C0"/>
                </a:solidFill>
              </a:rPr>
              <a:t>)</a:t>
            </a:r>
          </a:p>
        </p:txBody>
      </p:sp>
    </p:spTree>
    <p:extLst>
      <p:ext uri="{BB962C8B-B14F-4D97-AF65-F5344CB8AC3E}">
        <p14:creationId xmlns:p14="http://schemas.microsoft.com/office/powerpoint/2010/main" val="3302512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02" y="5599567"/>
            <a:ext cx="11277600" cy="762000"/>
          </a:xfrm>
        </p:spPr>
        <p:txBody>
          <a:bodyPr anchor="ctr">
            <a:normAutofit/>
          </a:bodyPr>
          <a:lstStyle/>
          <a:p>
            <a:r>
              <a:rPr lang="en-US" sz="2800" dirty="0" smtClean="0">
                <a:solidFill>
                  <a:schemeClr val="tx1"/>
                </a:solidFill>
              </a:rPr>
              <a:t>12 Oct 2021 with NEXT</a:t>
            </a:r>
            <a:endParaRPr lang="en-US" sz="2800" dirty="0">
              <a:solidFill>
                <a:schemeClr val="tx1"/>
              </a:solidFill>
            </a:endParaRPr>
          </a:p>
        </p:txBody>
      </p:sp>
      <p:sp>
        <p:nvSpPr>
          <p:cNvPr id="5" name="Slide Number Placeholder 4"/>
          <p:cNvSpPr>
            <a:spLocks noGrp="1"/>
          </p:cNvSpPr>
          <p:nvPr>
            <p:ph type="sldNum" sz="quarter" idx="16"/>
          </p:nvPr>
        </p:nvSpPr>
        <p:spPr/>
        <p:txBody>
          <a:bodyPr/>
          <a:lstStyle/>
          <a:p>
            <a:fld id="{4EBCDCBD-78E1-0D41-A999-31B5EBF8E02C}" type="slidenum">
              <a:rPr lang="en-US" smtClean="0"/>
              <a:pPr/>
              <a:t>17</a:t>
            </a:fld>
            <a:endParaRPr lang="en-US" dirty="0"/>
          </a:p>
        </p:txBody>
      </p:sp>
      <p:sp>
        <p:nvSpPr>
          <p:cNvPr id="7"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8"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pic>
        <p:nvPicPr>
          <p:cNvPr id="3" name="ampere.20211012.k060_m08.north.40.sm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97000"/>
            <a:ext cx="12192000" cy="4064000"/>
          </a:xfrm>
          <a:prstGeom prst="rect">
            <a:avLst/>
          </a:prstGeom>
        </p:spPr>
      </p:pic>
      <p:sp>
        <p:nvSpPr>
          <p:cNvPr id="9" name="Title 1"/>
          <p:cNvSpPr txBox="1">
            <a:spLocks/>
          </p:cNvSpPr>
          <p:nvPr/>
        </p:nvSpPr>
        <p:spPr>
          <a:xfrm>
            <a:off x="123825" y="0"/>
            <a:ext cx="11944350" cy="7620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1" kern="1200" baseline="0">
                <a:solidFill>
                  <a:schemeClr val="accent1"/>
                </a:solidFill>
                <a:latin typeface="+mj-lt"/>
                <a:ea typeface="+mj-ea"/>
                <a:cs typeface="+mj-cs"/>
              </a:defRPr>
            </a:lvl1pPr>
          </a:lstStyle>
          <a:p>
            <a:pPr>
              <a:tabLst>
                <a:tab pos="5486400" algn="l"/>
              </a:tabLst>
            </a:pPr>
            <a:r>
              <a:rPr lang="en-US" dirty="0" smtClean="0"/>
              <a:t>New Release (coming in SPA news): Mar ’19 – Apr ‘22</a:t>
            </a:r>
            <a:endParaRPr lang="en-US" dirty="0"/>
          </a:p>
        </p:txBody>
      </p:sp>
    </p:spTree>
    <p:extLst>
      <p:ext uri="{BB962C8B-B14F-4D97-AF65-F5344CB8AC3E}">
        <p14:creationId xmlns:p14="http://schemas.microsoft.com/office/powerpoint/2010/main" val="3566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9FB696-78D0-534E-8629-5218EE2EBCF4}"/>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pic>
        <p:nvPicPr>
          <p:cNvPr id="13" name="Background_black.png" descr="Background_black.png">
            <a:extLst>
              <a:ext uri="{FF2B5EF4-FFF2-40B4-BE49-F238E27FC236}">
                <a16:creationId xmlns:a16="http://schemas.microsoft.com/office/drawing/2014/main" id="{B0EA1A75-F191-AA4F-B7D1-817AE786BB4B}"/>
              </a:ext>
            </a:extLst>
          </p:cNvPr>
          <p:cNvPicPr>
            <a:picLocks noChangeAspect="1"/>
          </p:cNvPicPr>
          <p:nvPr/>
        </p:nvPicPr>
        <p:blipFill>
          <a:blip r:embed="rId3">
            <a:extLst/>
          </a:blip>
          <a:stretch>
            <a:fillRect/>
          </a:stretch>
        </p:blipFill>
        <p:spPr>
          <a:xfrm flipH="1" flipV="1">
            <a:off x="0" y="-16042"/>
            <a:ext cx="12192001" cy="6858001"/>
          </a:xfrm>
          <a:prstGeom prst="rect">
            <a:avLst/>
          </a:prstGeom>
          <a:ln w="12700">
            <a:miter lim="400000"/>
          </a:ln>
        </p:spPr>
      </p:pic>
      <p:pic>
        <p:nvPicPr>
          <p:cNvPr id="14" name="Background_black.png" descr="Background_black.png">
            <a:extLst>
              <a:ext uri="{FF2B5EF4-FFF2-40B4-BE49-F238E27FC236}">
                <a16:creationId xmlns:a16="http://schemas.microsoft.com/office/drawing/2014/main" id="{BFACB2D9-0658-234F-AC7B-4469BC11D404}"/>
              </a:ext>
            </a:extLst>
          </p:cNvPr>
          <p:cNvPicPr>
            <a:picLocks noChangeAspect="1"/>
          </p:cNvPicPr>
          <p:nvPr/>
        </p:nvPicPr>
        <p:blipFill>
          <a:blip r:embed="rId3">
            <a:extLst/>
          </a:blip>
          <a:stretch>
            <a:fillRect/>
          </a:stretch>
        </p:blipFill>
        <p:spPr>
          <a:xfrm>
            <a:off x="-1" y="-16041"/>
            <a:ext cx="12192001" cy="6858001"/>
          </a:xfrm>
          <a:prstGeom prst="rect">
            <a:avLst/>
          </a:prstGeom>
          <a:ln w="12700">
            <a:miter lim="400000"/>
          </a:ln>
        </p:spPr>
      </p:pic>
      <p:pic>
        <p:nvPicPr>
          <p:cNvPr id="4" name="Picture 3">
            <a:extLst>
              <a:ext uri="{FF2B5EF4-FFF2-40B4-BE49-F238E27FC236}">
                <a16:creationId xmlns:a16="http://schemas.microsoft.com/office/drawing/2014/main" id="{16550A93-C3E8-0548-AE33-08B1133E4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1696" y="1386840"/>
            <a:ext cx="5479673" cy="3584448"/>
          </a:xfrm>
          <a:prstGeom prst="rect">
            <a:avLst/>
          </a:prstGeom>
        </p:spPr>
      </p:pic>
    </p:spTree>
    <p:extLst>
      <p:ext uri="{BB962C8B-B14F-4D97-AF65-F5344CB8AC3E}">
        <p14:creationId xmlns:p14="http://schemas.microsoft.com/office/powerpoint/2010/main" val="3075470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11277600" cy="1076718"/>
          </a:xfrm>
        </p:spPr>
        <p:txBody>
          <a:bodyPr anchor="ctr">
            <a:normAutofit/>
          </a:bodyPr>
          <a:lstStyle/>
          <a:p>
            <a:r>
              <a:rPr lang="en-US" dirty="0"/>
              <a:t>Active Magnetosphere and Planetary Electrodynamics Response Experiment (AMPERE)</a:t>
            </a:r>
          </a:p>
        </p:txBody>
      </p:sp>
      <p:sp>
        <p:nvSpPr>
          <p:cNvPr id="3" name="Content Placeholder 2"/>
          <p:cNvSpPr>
            <a:spLocks noGrp="1"/>
          </p:cNvSpPr>
          <p:nvPr>
            <p:ph sz="quarter" idx="13"/>
          </p:nvPr>
        </p:nvSpPr>
        <p:spPr>
          <a:xfrm>
            <a:off x="638109" y="1524000"/>
            <a:ext cx="6112329" cy="4686300"/>
          </a:xfrm>
        </p:spPr>
        <p:txBody>
          <a:bodyPr>
            <a:normAutofit fontScale="85000" lnSpcReduction="10000"/>
          </a:bodyPr>
          <a:lstStyle/>
          <a:p>
            <a:pPr>
              <a:spcBef>
                <a:spcPct val="50000"/>
              </a:spcBef>
            </a:pPr>
            <a:r>
              <a:rPr lang="en-US" b="1" dirty="0" smtClean="0"/>
              <a:t>NSF </a:t>
            </a:r>
            <a:r>
              <a:rPr lang="en-US" b="1" dirty="0" err="1" smtClean="0"/>
              <a:t>Geospace</a:t>
            </a:r>
            <a:r>
              <a:rPr lang="en-US" b="1" dirty="0" smtClean="0"/>
              <a:t> Facility</a:t>
            </a:r>
          </a:p>
          <a:p>
            <a:pPr>
              <a:spcBef>
                <a:spcPct val="50000"/>
              </a:spcBef>
            </a:pPr>
            <a:r>
              <a:rPr lang="en-US" b="1" dirty="0" smtClean="0"/>
              <a:t>Magnetometer </a:t>
            </a:r>
            <a:r>
              <a:rPr lang="en-US" b="1" dirty="0"/>
              <a:t>on every satellite</a:t>
            </a:r>
          </a:p>
          <a:p>
            <a:pPr lvl="1">
              <a:spcBef>
                <a:spcPct val="10000"/>
              </a:spcBef>
            </a:pPr>
            <a:r>
              <a:rPr lang="en-US" sz="2000" b="1" dirty="0"/>
              <a:t>Part of avionics</a:t>
            </a:r>
          </a:p>
          <a:p>
            <a:pPr lvl="1">
              <a:spcBef>
                <a:spcPct val="10000"/>
              </a:spcBef>
            </a:pPr>
            <a:r>
              <a:rPr lang="en-US" sz="2000" b="1" dirty="0"/>
              <a:t>30 </a:t>
            </a:r>
            <a:r>
              <a:rPr lang="en-US" sz="2000" b="1" dirty="0" err="1"/>
              <a:t>nT</a:t>
            </a:r>
            <a:r>
              <a:rPr lang="en-US" sz="2000" b="1" dirty="0"/>
              <a:t> resolution: S/N ~ 10</a:t>
            </a:r>
          </a:p>
          <a:p>
            <a:pPr>
              <a:spcBef>
                <a:spcPct val="50000"/>
              </a:spcBef>
            </a:pPr>
            <a:r>
              <a:rPr lang="en-US" b="1" dirty="0" smtClean="0"/>
              <a:t>75 satellites </a:t>
            </a:r>
            <a:r>
              <a:rPr lang="en-US" b="1" dirty="0"/>
              <a:t>(66 + on orbit spares), 6 orbit planes, ~11 satellites/plane</a:t>
            </a:r>
          </a:p>
          <a:p>
            <a:pPr>
              <a:spcBef>
                <a:spcPct val="50000"/>
              </a:spcBef>
            </a:pPr>
            <a:r>
              <a:rPr lang="en-US" dirty="0"/>
              <a:t>Six orbit planes provide 12 cuts in local time</a:t>
            </a:r>
            <a:endParaRPr lang="en-US" b="1" dirty="0"/>
          </a:p>
          <a:p>
            <a:pPr>
              <a:spcBef>
                <a:spcPct val="50000"/>
              </a:spcBef>
            </a:pPr>
            <a:r>
              <a:rPr lang="en-US" dirty="0"/>
              <a:t>9 minute spacing: re-sampling cadence</a:t>
            </a:r>
          </a:p>
          <a:p>
            <a:pPr>
              <a:spcBef>
                <a:spcPct val="50000"/>
              </a:spcBef>
            </a:pPr>
            <a:r>
              <a:rPr lang="en-US" b="1" dirty="0"/>
              <a:t>780 km altitude, circular, polar orbits</a:t>
            </a:r>
          </a:p>
          <a:p>
            <a:pPr>
              <a:spcBef>
                <a:spcPct val="50000"/>
              </a:spcBef>
            </a:pPr>
            <a:r>
              <a:rPr lang="en-US" dirty="0"/>
              <a:t>Polar </a:t>
            </a:r>
            <a:r>
              <a:rPr lang="en-US" dirty="0" smtClean="0"/>
              <a:t>orbits: guaranteed </a:t>
            </a:r>
            <a:r>
              <a:rPr lang="en-US" dirty="0"/>
              <a:t>coverage </a:t>
            </a:r>
            <a:r>
              <a:rPr lang="en-US" dirty="0" smtClean="0"/>
              <a:t>in North and South: </a:t>
            </a:r>
            <a:r>
              <a:rPr lang="en-US" dirty="0" err="1" smtClean="0"/>
              <a:t>auroral</a:t>
            </a:r>
            <a:r>
              <a:rPr lang="en-US" dirty="0" smtClean="0"/>
              <a:t> zone never expands equatorward of Iridium!</a:t>
            </a:r>
            <a:endParaRPr lang="en-US" b="1" dirty="0"/>
          </a:p>
          <a:p>
            <a:pPr>
              <a:spcBef>
                <a:spcPct val="50000"/>
              </a:spcBef>
            </a:pPr>
            <a:r>
              <a:rPr lang="en-US" dirty="0" smtClean="0"/>
              <a:t>24/7, </a:t>
            </a:r>
            <a:r>
              <a:rPr lang="en-US" dirty="0"/>
              <a:t>global </a:t>
            </a:r>
            <a:r>
              <a:rPr lang="en-US" dirty="0" smtClean="0"/>
              <a:t>coverage. (new animation of satellites)</a:t>
            </a:r>
          </a:p>
          <a:p>
            <a:pPr>
              <a:spcBef>
                <a:spcPct val="50000"/>
              </a:spcBef>
            </a:pPr>
            <a:r>
              <a:rPr lang="en-US" b="1" dirty="0" smtClean="0">
                <a:solidFill>
                  <a:srgbClr val="C00000"/>
                </a:solidFill>
              </a:rPr>
              <a:t>NEXT: Attitude from star cameras – 0.02</a:t>
            </a:r>
            <a:r>
              <a:rPr lang="en-US" b="1" dirty="0" smtClean="0">
                <a:solidFill>
                  <a:srgbClr val="C00000"/>
                </a:solidFill>
                <a:sym typeface="Symbol" panose="05050102010706020507" pitchFamily="18" charset="2"/>
              </a:rPr>
              <a:t></a:t>
            </a:r>
            <a:r>
              <a:rPr lang="en-US" b="1" dirty="0" smtClean="0">
                <a:solidFill>
                  <a:srgbClr val="C00000"/>
                </a:solidFill>
              </a:rPr>
              <a:t>. More than 10x more precise than original (Block 1) Iridium.</a:t>
            </a:r>
            <a:endParaRPr lang="en-US" b="1" dirty="0">
              <a:solidFill>
                <a:srgbClr val="C00000"/>
              </a:solidFill>
            </a:endParaRPr>
          </a:p>
          <a:p>
            <a:pPr marL="0" indent="0">
              <a:buNone/>
            </a:pPr>
            <a:endParaRPr lang="en-US" sz="2400"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2</a:t>
            </a:fld>
            <a:endParaRPr lang="en-US" dirty="0"/>
          </a:p>
        </p:txBody>
      </p:sp>
      <p:sp>
        <p:nvSpPr>
          <p:cNvPr id="8" name="TextBox 7">
            <a:extLst>
              <a:ext uri="{FF2B5EF4-FFF2-40B4-BE49-F238E27FC236}">
                <a16:creationId xmlns:a16="http://schemas.microsoft.com/office/drawing/2014/main" id="{9A7DCE4A-1A35-584E-BB36-E5A5B7F540A0}"/>
              </a:ext>
            </a:extLst>
          </p:cNvPr>
          <p:cNvSpPr txBox="1"/>
          <p:nvPr/>
        </p:nvSpPr>
        <p:spPr>
          <a:xfrm>
            <a:off x="8946807" y="6158375"/>
            <a:ext cx="3121368" cy="369332"/>
          </a:xfrm>
          <a:prstGeom prst="rect">
            <a:avLst/>
          </a:prstGeom>
          <a:noFill/>
        </p:spPr>
        <p:txBody>
          <a:bodyPr wrap="none" rtlCol="0">
            <a:spAutoFit/>
          </a:bodyPr>
          <a:lstStyle/>
          <a:p>
            <a:pPr algn="r"/>
            <a:r>
              <a:rPr lang="en-US" b="1" dirty="0" smtClean="0"/>
              <a:t>Iridium NEXT constellation</a:t>
            </a:r>
            <a:endParaRPr lang="en-US" b="1" dirty="0"/>
          </a:p>
        </p:txBody>
      </p:sp>
      <p:sp>
        <p:nvSpPr>
          <p:cNvPr id="12"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3"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pic>
        <p:nvPicPr>
          <p:cNvPr id="10" name="IridiumNEXT_orbi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1441" r="21825"/>
          <a:stretch/>
        </p:blipFill>
        <p:spPr>
          <a:xfrm>
            <a:off x="6915150" y="1114818"/>
            <a:ext cx="5188749" cy="5075330"/>
          </a:xfrm>
          <a:prstGeom prst="rect">
            <a:avLst/>
          </a:prstGeom>
        </p:spPr>
      </p:pic>
    </p:spTree>
    <p:extLst>
      <p:ext uri="{BB962C8B-B14F-4D97-AF65-F5344CB8AC3E}">
        <p14:creationId xmlns:p14="http://schemas.microsoft.com/office/powerpoint/2010/main" val="169395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118BBA2-AC03-7F4B-B0E9-37135CF9F044}"/>
              </a:ext>
            </a:extLst>
          </p:cNvPr>
          <p:cNvSpPr>
            <a:spLocks noGrp="1"/>
          </p:cNvSpPr>
          <p:nvPr>
            <p:ph sz="quarter" idx="13"/>
          </p:nvPr>
        </p:nvSpPr>
        <p:spPr>
          <a:xfrm>
            <a:off x="607004" y="1093303"/>
            <a:ext cx="3593522" cy="5360115"/>
          </a:xfrm>
        </p:spPr>
        <p:txBody>
          <a:bodyPr>
            <a:normAutofit/>
          </a:bodyPr>
          <a:lstStyle/>
          <a:p>
            <a:pPr>
              <a:tabLst>
                <a:tab pos="5486400" algn="l"/>
              </a:tabLst>
            </a:pPr>
            <a:r>
              <a:rPr lang="en-US" sz="2400" b="1" dirty="0" smtClean="0">
                <a:solidFill>
                  <a:schemeClr val="accent2">
                    <a:lumMod val="75000"/>
                  </a:schemeClr>
                </a:solidFill>
              </a:rPr>
              <a:t>Improved navigation and data browser tools.</a:t>
            </a:r>
          </a:p>
          <a:p>
            <a:pPr>
              <a:tabLst>
                <a:tab pos="5486400" algn="l"/>
              </a:tabLst>
            </a:pPr>
            <a:r>
              <a:rPr lang="en-US" sz="2400" b="1" dirty="0" smtClean="0">
                <a:solidFill>
                  <a:schemeClr val="accent2">
                    <a:lumMod val="75000"/>
                  </a:schemeClr>
                </a:solidFill>
              </a:rPr>
              <a:t>Revised: </a:t>
            </a:r>
            <a:r>
              <a:rPr lang="en-US" sz="2400" b="1" dirty="0" err="1" smtClean="0">
                <a:solidFill>
                  <a:schemeClr val="accent2">
                    <a:lumMod val="75000"/>
                  </a:schemeClr>
                </a:solidFill>
              </a:rPr>
              <a:t>netCDF</a:t>
            </a:r>
            <a:r>
              <a:rPr lang="en-US" sz="2400" b="1" dirty="0" smtClean="0">
                <a:solidFill>
                  <a:schemeClr val="accent2">
                    <a:lumMod val="75000"/>
                  </a:schemeClr>
                </a:solidFill>
              </a:rPr>
              <a:t> and summary products downloads.</a:t>
            </a:r>
          </a:p>
          <a:p>
            <a:pPr>
              <a:tabLst>
                <a:tab pos="5486400" algn="l"/>
              </a:tabLst>
            </a:pPr>
            <a:r>
              <a:rPr lang="en-US" sz="2400" b="1" dirty="0" smtClean="0">
                <a:solidFill>
                  <a:schemeClr val="accent2">
                    <a:lumMod val="75000"/>
                  </a:schemeClr>
                </a:solidFill>
              </a:rPr>
              <a:t>NEW </a:t>
            </a:r>
            <a:r>
              <a:rPr lang="en-US" sz="2400" b="1" dirty="0" err="1" smtClean="0">
                <a:solidFill>
                  <a:schemeClr val="accent2">
                    <a:lumMod val="75000"/>
                  </a:schemeClr>
                </a:solidFill>
              </a:rPr>
              <a:t>webAPI</a:t>
            </a:r>
            <a:r>
              <a:rPr lang="en-US" sz="2400" b="1" dirty="0" smtClean="0">
                <a:solidFill>
                  <a:schemeClr val="accent2">
                    <a:lumMod val="75000"/>
                  </a:schemeClr>
                </a:solidFill>
              </a:rPr>
              <a:t> </a:t>
            </a:r>
            <a:r>
              <a:rPr lang="en-US" sz="2400" b="1" dirty="0">
                <a:solidFill>
                  <a:schemeClr val="accent2">
                    <a:lumMod val="75000"/>
                  </a:schemeClr>
                </a:solidFill>
              </a:rPr>
              <a:t>service: input data, derived fits, derived current densities.</a:t>
            </a:r>
          </a:p>
          <a:p>
            <a:pPr>
              <a:tabLst>
                <a:tab pos="5486400" algn="l"/>
              </a:tabLst>
            </a:pPr>
            <a:endParaRPr lang="en-US" sz="2400" b="1" dirty="0" smtClean="0">
              <a:solidFill>
                <a:schemeClr val="accent2">
                  <a:lumMod val="75000"/>
                </a:schemeClr>
              </a:solidFill>
            </a:endParaRPr>
          </a:p>
        </p:txBody>
      </p:sp>
      <p:sp>
        <p:nvSpPr>
          <p:cNvPr id="8" name="Title 1"/>
          <p:cNvSpPr txBox="1">
            <a:spLocks/>
          </p:cNvSpPr>
          <p:nvPr/>
        </p:nvSpPr>
        <p:spPr>
          <a:xfrm>
            <a:off x="457200" y="0"/>
            <a:ext cx="11277600" cy="7620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1" kern="1200" baseline="0">
                <a:solidFill>
                  <a:schemeClr val="accent1"/>
                </a:solidFill>
                <a:latin typeface="+mj-lt"/>
                <a:ea typeface="+mj-ea"/>
                <a:cs typeface="+mj-cs"/>
              </a:defRPr>
            </a:lvl1pPr>
          </a:lstStyle>
          <a:p>
            <a:pPr>
              <a:tabLst>
                <a:tab pos="5486400" algn="l"/>
              </a:tabLst>
            </a:pPr>
            <a:r>
              <a:rPr lang="en-US" dirty="0" smtClean="0"/>
              <a:t>New data access portal</a:t>
            </a:r>
            <a:endParaRPr lang="en-US" dirty="0"/>
          </a:p>
        </p:txBody>
      </p:sp>
      <p:sp>
        <p:nvSpPr>
          <p:cNvPr id="2" name="Slide Number Placeholder 1">
            <a:extLst>
              <a:ext uri="{FF2B5EF4-FFF2-40B4-BE49-F238E27FC236}">
                <a16:creationId xmlns:a16="http://schemas.microsoft.com/office/drawing/2014/main" id="{90153B04-7275-2943-810C-FF9E8766A133}"/>
              </a:ext>
            </a:extLst>
          </p:cNvPr>
          <p:cNvSpPr>
            <a:spLocks noGrp="1"/>
          </p:cNvSpPr>
          <p:nvPr>
            <p:ph type="sldNum" sz="quarter" idx="16"/>
          </p:nvPr>
        </p:nvSpPr>
        <p:spPr/>
        <p:txBody>
          <a:bodyPr/>
          <a:lstStyle/>
          <a:p>
            <a:fld id="{4EBCDCBD-78E1-0D41-A999-31B5EBF8E02C}" type="slidenum">
              <a:rPr lang="en-US" smtClean="0"/>
              <a:pPr/>
              <a:t>3</a:t>
            </a:fld>
            <a:endParaRPr lang="en-US" dirty="0"/>
          </a:p>
        </p:txBody>
      </p:sp>
      <p:sp>
        <p:nvSpPr>
          <p:cNvPr id="17"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8"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pic>
        <p:nvPicPr>
          <p:cNvPr id="5" name="Picture 4"/>
          <p:cNvPicPr>
            <a:picLocks noChangeAspect="1"/>
          </p:cNvPicPr>
          <p:nvPr/>
        </p:nvPicPr>
        <p:blipFill>
          <a:blip r:embed="rId2"/>
          <a:stretch>
            <a:fillRect/>
          </a:stretch>
        </p:blipFill>
        <p:spPr>
          <a:xfrm>
            <a:off x="4277212" y="1022583"/>
            <a:ext cx="7544090" cy="5135435"/>
          </a:xfrm>
          <a:prstGeom prst="rect">
            <a:avLst/>
          </a:prstGeom>
        </p:spPr>
      </p:pic>
    </p:spTree>
    <p:extLst>
      <p:ext uri="{BB962C8B-B14F-4D97-AF65-F5344CB8AC3E}">
        <p14:creationId xmlns:p14="http://schemas.microsoft.com/office/powerpoint/2010/main" val="3290890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11277600" cy="762000"/>
          </a:xfrm>
        </p:spPr>
        <p:txBody>
          <a:bodyPr anchor="ctr"/>
          <a:lstStyle/>
          <a:p>
            <a:r>
              <a:rPr lang="en-US" dirty="0" smtClean="0"/>
              <a:t>Summary plots and movies</a:t>
            </a:r>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4</a:t>
            </a:fld>
            <a:endParaRPr lang="en-US" dirty="0"/>
          </a:p>
        </p:txBody>
      </p:sp>
      <p:sp>
        <p:nvSpPr>
          <p:cNvPr id="5" name="Date Placeholder 4"/>
          <p:cNvSpPr>
            <a:spLocks noGrp="1"/>
          </p:cNvSpPr>
          <p:nvPr>
            <p:ph type="dt" sz="half" idx="4294967295"/>
          </p:nvPr>
        </p:nvSpPr>
        <p:spPr/>
        <p:txBody>
          <a:bodyPr/>
          <a:lstStyle/>
          <a:p>
            <a:pPr algn="r"/>
            <a:r>
              <a:rPr lang="en-US" sz="1000" smtClean="0"/>
              <a:t>8 June 2022</a:t>
            </a:r>
            <a:endParaRPr lang="en-US" sz="1000" dirty="0"/>
          </a:p>
        </p:txBody>
      </p:sp>
      <p:sp>
        <p:nvSpPr>
          <p:cNvPr id="6" name="Footer Placeholder 5"/>
          <p:cNvSpPr>
            <a:spLocks noGrp="1"/>
          </p:cNvSpPr>
          <p:nvPr>
            <p:ph type="ftr" sz="quarter" idx="15"/>
          </p:nvPr>
        </p:nvSpPr>
        <p:spPr/>
        <p:txBody>
          <a:bodyPr/>
          <a:lstStyle/>
          <a:p>
            <a:r>
              <a:rPr lang="en-US" smtClean="0"/>
              <a:t>CCMC 2022 Workshop, 8 June 2022</a:t>
            </a:r>
            <a:endParaRPr lang="en-US" dirty="0"/>
          </a:p>
        </p:txBody>
      </p:sp>
      <p:pic>
        <p:nvPicPr>
          <p:cNvPr id="7" name="Picture 6"/>
          <p:cNvPicPr>
            <a:picLocks noChangeAspect="1"/>
          </p:cNvPicPr>
          <p:nvPr/>
        </p:nvPicPr>
        <p:blipFill>
          <a:blip r:embed="rId2"/>
          <a:stretch>
            <a:fillRect/>
          </a:stretch>
        </p:blipFill>
        <p:spPr>
          <a:xfrm>
            <a:off x="1171575" y="710044"/>
            <a:ext cx="9397584" cy="5790430"/>
          </a:xfrm>
          <a:prstGeom prst="rect">
            <a:avLst/>
          </a:prstGeom>
        </p:spPr>
      </p:pic>
    </p:spTree>
    <p:extLst>
      <p:ext uri="{BB962C8B-B14F-4D97-AF65-F5344CB8AC3E}">
        <p14:creationId xmlns:p14="http://schemas.microsoft.com/office/powerpoint/2010/main" val="2026001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277600" cy="762000"/>
          </a:xfrm>
        </p:spPr>
        <p:txBody>
          <a:bodyPr anchor="ctr"/>
          <a:lstStyle/>
          <a:p>
            <a:r>
              <a:rPr lang="en-US" dirty="0" smtClean="0"/>
              <a:t>New look custom data browser and plot creation</a:t>
            </a:r>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5</a:t>
            </a:fld>
            <a:endParaRPr lang="en-US" dirty="0"/>
          </a:p>
        </p:txBody>
      </p:sp>
      <p:sp>
        <p:nvSpPr>
          <p:cNvPr id="5" name="Date Placeholder 4"/>
          <p:cNvSpPr>
            <a:spLocks noGrp="1"/>
          </p:cNvSpPr>
          <p:nvPr>
            <p:ph type="dt" sz="half" idx="4294967295"/>
          </p:nvPr>
        </p:nvSpPr>
        <p:spPr/>
        <p:txBody>
          <a:bodyPr/>
          <a:lstStyle/>
          <a:p>
            <a:pPr algn="r"/>
            <a:r>
              <a:rPr lang="en-US" sz="1000" smtClean="0"/>
              <a:t>8 June 2022</a:t>
            </a:r>
            <a:endParaRPr lang="en-US" sz="1000" dirty="0"/>
          </a:p>
        </p:txBody>
      </p:sp>
      <p:sp>
        <p:nvSpPr>
          <p:cNvPr id="6" name="Footer Placeholder 5"/>
          <p:cNvSpPr>
            <a:spLocks noGrp="1"/>
          </p:cNvSpPr>
          <p:nvPr>
            <p:ph type="ftr" sz="quarter" idx="15"/>
          </p:nvPr>
        </p:nvSpPr>
        <p:spPr/>
        <p:txBody>
          <a:bodyPr/>
          <a:lstStyle/>
          <a:p>
            <a:r>
              <a:rPr lang="en-US" smtClean="0"/>
              <a:t>CCMC 2022 Workshop, 8 June 2022</a:t>
            </a:r>
            <a:endParaRPr lang="en-US" dirty="0"/>
          </a:p>
        </p:txBody>
      </p:sp>
      <p:pic>
        <p:nvPicPr>
          <p:cNvPr id="2050"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191" t="-1256" r="1191" b="16741"/>
          <a:stretch/>
        </p:blipFill>
        <p:spPr bwMode="auto">
          <a:xfrm>
            <a:off x="228754" y="586409"/>
            <a:ext cx="6125267" cy="572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6491710" y="586409"/>
            <a:ext cx="5105400" cy="5924550"/>
          </a:xfrm>
          <a:prstGeom prst="rect">
            <a:avLst/>
          </a:prstGeom>
        </p:spPr>
      </p:pic>
    </p:spTree>
    <p:extLst>
      <p:ext uri="{BB962C8B-B14F-4D97-AF65-F5344CB8AC3E}">
        <p14:creationId xmlns:p14="http://schemas.microsoft.com/office/powerpoint/2010/main" val="478058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B11ADE-6298-A200-F8F9-0A12CC5CEEE2}"/>
              </a:ext>
            </a:extLst>
          </p:cNvPr>
          <p:cNvSpPr>
            <a:spLocks noGrp="1"/>
          </p:cNvSpPr>
          <p:nvPr>
            <p:ph type="sldNum" sz="quarter" idx="12"/>
          </p:nvPr>
        </p:nvSpPr>
        <p:spPr/>
        <p:txBody>
          <a:bodyPr/>
          <a:lstStyle/>
          <a:p>
            <a:fld id="{4EBCDCBD-78E1-0D41-A999-31B5EBF8E02C}" type="slidenum">
              <a:rPr lang="en-US" smtClean="0"/>
              <a:pPr/>
              <a:t>6</a:t>
            </a:fld>
            <a:endParaRPr lang="en-US" dirty="0"/>
          </a:p>
        </p:txBody>
      </p:sp>
      <p:sp>
        <p:nvSpPr>
          <p:cNvPr id="4" name="Date Placeholder 3">
            <a:extLst>
              <a:ext uri="{FF2B5EF4-FFF2-40B4-BE49-F238E27FC236}">
                <a16:creationId xmlns:a16="http://schemas.microsoft.com/office/drawing/2014/main" id="{253989B3-16FA-8AC9-BA67-1CCA59ECA0B8}"/>
              </a:ext>
            </a:extLst>
          </p:cNvPr>
          <p:cNvSpPr>
            <a:spLocks noGrp="1"/>
          </p:cNvSpPr>
          <p:nvPr>
            <p:ph type="dt" sz="half" idx="4294967295"/>
          </p:nvPr>
        </p:nvSpPr>
        <p:spPr/>
        <p:txBody>
          <a:bodyPr/>
          <a:lstStyle/>
          <a:p>
            <a:pPr algn="r"/>
            <a:r>
              <a:rPr lang="en-US" sz="1000"/>
              <a:t>8 June 2022</a:t>
            </a:r>
            <a:endParaRPr lang="en-US" sz="1000" dirty="0"/>
          </a:p>
        </p:txBody>
      </p:sp>
      <p:sp>
        <p:nvSpPr>
          <p:cNvPr id="5" name="Footer Placeholder 4">
            <a:extLst>
              <a:ext uri="{FF2B5EF4-FFF2-40B4-BE49-F238E27FC236}">
                <a16:creationId xmlns:a16="http://schemas.microsoft.com/office/drawing/2014/main" id="{17990089-298C-1940-67ED-593384518F4A}"/>
              </a:ext>
            </a:extLst>
          </p:cNvPr>
          <p:cNvSpPr>
            <a:spLocks noGrp="1"/>
          </p:cNvSpPr>
          <p:nvPr>
            <p:ph type="ftr" sz="quarter" idx="15"/>
          </p:nvPr>
        </p:nvSpPr>
        <p:spPr/>
        <p:txBody>
          <a:bodyPr/>
          <a:lstStyle/>
          <a:p>
            <a:r>
              <a:rPr lang="en-US"/>
              <a:t>CCMC 2022 Workshop, 8 June 2022</a:t>
            </a:r>
            <a:endParaRPr lang="en-US" dirty="0"/>
          </a:p>
        </p:txBody>
      </p:sp>
      <p:pic>
        <p:nvPicPr>
          <p:cNvPr id="7" name="Picture 6">
            <a:extLst>
              <a:ext uri="{FF2B5EF4-FFF2-40B4-BE49-F238E27FC236}">
                <a16:creationId xmlns:a16="http://schemas.microsoft.com/office/drawing/2014/main" id="{5B1804A7-051E-E659-800A-815B02973ECE}"/>
              </a:ext>
            </a:extLst>
          </p:cNvPr>
          <p:cNvPicPr>
            <a:picLocks noChangeAspect="1"/>
          </p:cNvPicPr>
          <p:nvPr/>
        </p:nvPicPr>
        <p:blipFill>
          <a:blip r:embed="rId2"/>
          <a:stretch>
            <a:fillRect/>
          </a:stretch>
        </p:blipFill>
        <p:spPr>
          <a:xfrm>
            <a:off x="234950" y="1116467"/>
            <a:ext cx="11722100" cy="3619500"/>
          </a:xfrm>
          <a:prstGeom prst="rect">
            <a:avLst/>
          </a:prstGeom>
        </p:spPr>
      </p:pic>
      <p:sp>
        <p:nvSpPr>
          <p:cNvPr id="9" name="Title 1"/>
          <p:cNvSpPr txBox="1">
            <a:spLocks/>
          </p:cNvSpPr>
          <p:nvPr/>
        </p:nvSpPr>
        <p:spPr>
          <a:xfrm>
            <a:off x="457200" y="0"/>
            <a:ext cx="11277600" cy="7620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1" kern="1200" baseline="0">
                <a:solidFill>
                  <a:schemeClr val="accent1"/>
                </a:solidFill>
                <a:latin typeface="+mj-lt"/>
                <a:ea typeface="+mj-ea"/>
                <a:cs typeface="+mj-cs"/>
              </a:defRPr>
            </a:lvl1pPr>
          </a:lstStyle>
          <a:p>
            <a:pPr>
              <a:tabLst>
                <a:tab pos="5486400" algn="l"/>
              </a:tabLst>
            </a:pPr>
            <a:r>
              <a:rPr lang="en-US" dirty="0" err="1" smtClean="0"/>
              <a:t>WebAPI</a:t>
            </a:r>
            <a:r>
              <a:rPr lang="en-US" dirty="0" smtClean="0"/>
              <a:t>: Example </a:t>
            </a:r>
            <a:r>
              <a:rPr lang="en-US" dirty="0"/>
              <a:t>IDL </a:t>
            </a:r>
            <a:r>
              <a:rPr lang="en-US" dirty="0" smtClean="0"/>
              <a:t>snippet</a:t>
            </a:r>
            <a:endParaRPr lang="en-US" dirty="0"/>
          </a:p>
        </p:txBody>
      </p:sp>
    </p:spTree>
    <p:extLst>
      <p:ext uri="{BB962C8B-B14F-4D97-AF65-F5344CB8AC3E}">
        <p14:creationId xmlns:p14="http://schemas.microsoft.com/office/powerpoint/2010/main" val="3460525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0"/>
            <a:ext cx="11277600" cy="7620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1" kern="1200" baseline="0">
                <a:solidFill>
                  <a:schemeClr val="accent1"/>
                </a:solidFill>
                <a:latin typeface="+mj-lt"/>
                <a:ea typeface="+mj-ea"/>
                <a:cs typeface="+mj-cs"/>
              </a:defRPr>
            </a:lvl1pPr>
          </a:lstStyle>
          <a:p>
            <a:pPr>
              <a:tabLst>
                <a:tab pos="5486400" algn="l"/>
              </a:tabLst>
            </a:pPr>
            <a:r>
              <a:rPr lang="en-US" dirty="0" err="1" smtClean="0"/>
              <a:t>WebAPI</a:t>
            </a:r>
            <a:r>
              <a:rPr lang="en-US" dirty="0" smtClean="0"/>
              <a:t>: exa</a:t>
            </a:r>
            <a:r>
              <a:rPr lang="en-US" dirty="0"/>
              <a:t>mple </a:t>
            </a:r>
            <a:r>
              <a:rPr lang="en-US" dirty="0" err="1" smtClean="0"/>
              <a:t>AMGeO</a:t>
            </a:r>
            <a:r>
              <a:rPr lang="en-US" dirty="0" smtClean="0"/>
              <a:t> </a:t>
            </a:r>
            <a:r>
              <a:rPr lang="en-US" dirty="0"/>
              <a:t>python </a:t>
            </a:r>
            <a:r>
              <a:rPr lang="en-US" dirty="0" smtClean="0"/>
              <a:t>script</a:t>
            </a:r>
            <a:endParaRPr lang="en-US" dirty="0"/>
          </a:p>
        </p:txBody>
      </p:sp>
      <p:sp>
        <p:nvSpPr>
          <p:cNvPr id="2" name="Slide Number Placeholder 1">
            <a:extLst>
              <a:ext uri="{FF2B5EF4-FFF2-40B4-BE49-F238E27FC236}">
                <a16:creationId xmlns:a16="http://schemas.microsoft.com/office/drawing/2014/main" id="{90153B04-7275-2943-810C-FF9E8766A133}"/>
              </a:ext>
            </a:extLst>
          </p:cNvPr>
          <p:cNvSpPr>
            <a:spLocks noGrp="1"/>
          </p:cNvSpPr>
          <p:nvPr>
            <p:ph type="sldNum" sz="quarter" idx="16"/>
          </p:nvPr>
        </p:nvSpPr>
        <p:spPr/>
        <p:txBody>
          <a:bodyPr/>
          <a:lstStyle/>
          <a:p>
            <a:fld id="{4EBCDCBD-78E1-0D41-A999-31B5EBF8E02C}" type="slidenum">
              <a:rPr lang="en-US" smtClean="0"/>
              <a:pPr/>
              <a:t>7</a:t>
            </a:fld>
            <a:endParaRPr lang="en-US" dirty="0"/>
          </a:p>
        </p:txBody>
      </p:sp>
      <p:sp>
        <p:nvSpPr>
          <p:cNvPr id="17"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8"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pic>
        <p:nvPicPr>
          <p:cNvPr id="7"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345" y="684912"/>
            <a:ext cx="6854340" cy="615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524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118BBA2-AC03-7F4B-B0E9-37135CF9F044}"/>
              </a:ext>
            </a:extLst>
          </p:cNvPr>
          <p:cNvSpPr>
            <a:spLocks noGrp="1"/>
          </p:cNvSpPr>
          <p:nvPr>
            <p:ph sz="quarter" idx="13"/>
          </p:nvPr>
        </p:nvSpPr>
        <p:spPr>
          <a:xfrm>
            <a:off x="607003" y="924267"/>
            <a:ext cx="10802677" cy="5529152"/>
          </a:xfrm>
        </p:spPr>
        <p:txBody>
          <a:bodyPr>
            <a:normAutofit/>
          </a:bodyPr>
          <a:lstStyle/>
          <a:p>
            <a:pPr>
              <a:tabLst>
                <a:tab pos="5486400" algn="l"/>
              </a:tabLst>
            </a:pPr>
            <a:r>
              <a:rPr lang="en-US" sz="2400" b="1" dirty="0" smtClean="0">
                <a:solidFill>
                  <a:schemeClr val="accent2">
                    <a:lumMod val="75000"/>
                  </a:schemeClr>
                </a:solidFill>
              </a:rPr>
              <a:t>Reprocessed and new data from Block 1: 1 Jan 2010 – 17 Sep 2017.</a:t>
            </a:r>
          </a:p>
          <a:p>
            <a:pPr lvl="1">
              <a:tabLst>
                <a:tab pos="5486400" algn="l"/>
              </a:tabLst>
            </a:pPr>
            <a:r>
              <a:rPr lang="en-US" sz="2000" b="1" dirty="0" smtClean="0">
                <a:solidFill>
                  <a:schemeClr val="accent2">
                    <a:lumMod val="75000"/>
                  </a:schemeClr>
                </a:solidFill>
              </a:rPr>
              <a:t>Gaps in data eliminated - 8 </a:t>
            </a:r>
            <a:r>
              <a:rPr lang="en-US" sz="2000" b="1" dirty="0">
                <a:solidFill>
                  <a:schemeClr val="accent2">
                    <a:lumMod val="75000"/>
                  </a:schemeClr>
                </a:solidFill>
              </a:rPr>
              <a:t>missing months filled </a:t>
            </a:r>
            <a:r>
              <a:rPr lang="en-US" sz="2000" b="1" dirty="0" smtClean="0">
                <a:solidFill>
                  <a:schemeClr val="accent2">
                    <a:lumMod val="75000"/>
                  </a:schemeClr>
                </a:solidFill>
              </a:rPr>
              <a:t>in.</a:t>
            </a:r>
          </a:p>
          <a:p>
            <a:pPr lvl="1">
              <a:tabLst>
                <a:tab pos="5486400" algn="l"/>
              </a:tabLst>
            </a:pPr>
            <a:r>
              <a:rPr lang="en-US" sz="2000" b="1" dirty="0" smtClean="0">
                <a:solidFill>
                  <a:schemeClr val="accent2">
                    <a:lumMod val="75000"/>
                  </a:schemeClr>
                </a:solidFill>
              </a:rPr>
              <a:t>Baselines improved using refined attitude processing and superior main field model (now uses CHAOS 6).</a:t>
            </a:r>
          </a:p>
          <a:p>
            <a:pPr lvl="1">
              <a:tabLst>
                <a:tab pos="5486400" algn="l"/>
              </a:tabLst>
            </a:pPr>
            <a:endParaRPr lang="en-US" sz="2000" b="1" dirty="0" smtClean="0">
              <a:solidFill>
                <a:schemeClr val="accent2">
                  <a:lumMod val="75000"/>
                </a:schemeClr>
              </a:solidFill>
            </a:endParaRPr>
          </a:p>
          <a:p>
            <a:pPr>
              <a:tabLst>
                <a:tab pos="5486400" algn="l"/>
              </a:tabLst>
            </a:pPr>
            <a:endParaRPr lang="en-US" sz="2400" dirty="0" smtClean="0"/>
          </a:p>
        </p:txBody>
      </p:sp>
      <p:sp>
        <p:nvSpPr>
          <p:cNvPr id="8" name="Title 1"/>
          <p:cNvSpPr txBox="1">
            <a:spLocks/>
          </p:cNvSpPr>
          <p:nvPr/>
        </p:nvSpPr>
        <p:spPr>
          <a:xfrm>
            <a:off x="457200" y="0"/>
            <a:ext cx="11277600" cy="7620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1" kern="1200" baseline="0">
                <a:solidFill>
                  <a:schemeClr val="accent1"/>
                </a:solidFill>
                <a:latin typeface="+mj-lt"/>
                <a:ea typeface="+mj-ea"/>
                <a:cs typeface="+mj-cs"/>
              </a:defRPr>
            </a:lvl1pPr>
          </a:lstStyle>
          <a:p>
            <a:pPr>
              <a:tabLst>
                <a:tab pos="5486400" algn="l"/>
              </a:tabLst>
            </a:pPr>
            <a:r>
              <a:rPr lang="en-US" dirty="0" smtClean="0"/>
              <a:t>Block 1 re-release and new data</a:t>
            </a:r>
            <a:endParaRPr lang="en-US" dirty="0"/>
          </a:p>
        </p:txBody>
      </p:sp>
      <p:sp>
        <p:nvSpPr>
          <p:cNvPr id="2" name="Slide Number Placeholder 1">
            <a:extLst>
              <a:ext uri="{FF2B5EF4-FFF2-40B4-BE49-F238E27FC236}">
                <a16:creationId xmlns:a16="http://schemas.microsoft.com/office/drawing/2014/main" id="{90153B04-7275-2943-810C-FF9E8766A133}"/>
              </a:ext>
            </a:extLst>
          </p:cNvPr>
          <p:cNvSpPr>
            <a:spLocks noGrp="1"/>
          </p:cNvSpPr>
          <p:nvPr>
            <p:ph type="sldNum" sz="quarter" idx="16"/>
          </p:nvPr>
        </p:nvSpPr>
        <p:spPr/>
        <p:txBody>
          <a:bodyPr/>
          <a:lstStyle/>
          <a:p>
            <a:fld id="{4EBCDCBD-78E1-0D41-A999-31B5EBF8E02C}" type="slidenum">
              <a:rPr lang="en-US" smtClean="0"/>
              <a:pPr/>
              <a:t>8</a:t>
            </a:fld>
            <a:endParaRPr lang="en-US" dirty="0"/>
          </a:p>
        </p:txBody>
      </p:sp>
      <p:sp>
        <p:nvSpPr>
          <p:cNvPr id="17" name="Date Placeholder 11"/>
          <p:cNvSpPr>
            <a:spLocks noGrp="1"/>
          </p:cNvSpPr>
          <p:nvPr>
            <p:ph type="dt" sz="half" idx="4294967295"/>
          </p:nvPr>
        </p:nvSpPr>
        <p:spPr>
          <a:xfrm>
            <a:off x="10036810" y="6500814"/>
            <a:ext cx="1371600" cy="357186"/>
          </a:xfrm>
          <a:prstGeom prst="rect">
            <a:avLst/>
          </a:prstGeom>
        </p:spPr>
        <p:txBody>
          <a:bodyPr anchor="ctr"/>
          <a:lstStyle>
            <a:lvl1pPr>
              <a:defRPr>
                <a:solidFill>
                  <a:schemeClr val="tx1"/>
                </a:solidFill>
              </a:defRPr>
            </a:lvl1pPr>
          </a:lstStyle>
          <a:p>
            <a:pPr algn="r"/>
            <a:r>
              <a:rPr lang="en-US" sz="1000" dirty="0" smtClean="0"/>
              <a:t>8 June 2022</a:t>
            </a:r>
            <a:endParaRPr lang="en-US" sz="1000" dirty="0"/>
          </a:p>
        </p:txBody>
      </p:sp>
      <p:sp>
        <p:nvSpPr>
          <p:cNvPr id="18" name="Footer Placeholder 13"/>
          <p:cNvSpPr>
            <a:spLocks noGrp="1"/>
          </p:cNvSpPr>
          <p:nvPr>
            <p:ph type="ftr" sz="quarter" idx="15"/>
          </p:nvPr>
        </p:nvSpPr>
        <p:spPr>
          <a:xfrm>
            <a:off x="742415" y="6500814"/>
            <a:ext cx="3811655" cy="355600"/>
          </a:xfrm>
        </p:spPr>
        <p:txBody>
          <a:bodyPr/>
          <a:lstStyle>
            <a:lvl1pPr>
              <a:defRPr>
                <a:solidFill>
                  <a:schemeClr val="tx1"/>
                </a:solidFill>
              </a:defRPr>
            </a:lvl1pPr>
          </a:lstStyle>
          <a:p>
            <a:r>
              <a:rPr lang="en-US" dirty="0"/>
              <a:t>CCMC 2022 Workshop, 8 June 2022</a:t>
            </a:r>
          </a:p>
        </p:txBody>
      </p:sp>
      <p:pic>
        <p:nvPicPr>
          <p:cNvPr id="7" name="Picture 6"/>
          <p:cNvPicPr>
            <a:picLocks noChangeAspect="1"/>
          </p:cNvPicPr>
          <p:nvPr/>
        </p:nvPicPr>
        <p:blipFill>
          <a:blip r:embed="rId2"/>
          <a:stretch>
            <a:fillRect/>
          </a:stretch>
        </p:blipFill>
        <p:spPr>
          <a:xfrm>
            <a:off x="1788237" y="2441315"/>
            <a:ext cx="8070137" cy="4059159"/>
          </a:xfrm>
          <a:prstGeom prst="rect">
            <a:avLst/>
          </a:prstGeom>
        </p:spPr>
      </p:pic>
    </p:spTree>
    <p:extLst>
      <p:ext uri="{BB962C8B-B14F-4D97-AF65-F5344CB8AC3E}">
        <p14:creationId xmlns:p14="http://schemas.microsoft.com/office/powerpoint/2010/main" val="2930971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58E9ED-5621-62EE-DE38-97F16EA489D5}"/>
              </a:ext>
            </a:extLst>
          </p:cNvPr>
          <p:cNvSpPr>
            <a:spLocks noGrp="1"/>
          </p:cNvSpPr>
          <p:nvPr>
            <p:ph type="title"/>
          </p:nvPr>
        </p:nvSpPr>
        <p:spPr>
          <a:xfrm>
            <a:off x="457200" y="0"/>
            <a:ext cx="11277600" cy="762000"/>
          </a:xfrm>
        </p:spPr>
        <p:txBody>
          <a:bodyPr anchor="ctr">
            <a:normAutofit/>
          </a:bodyPr>
          <a:lstStyle/>
          <a:p>
            <a:r>
              <a:rPr lang="en-US" dirty="0" smtClean="0"/>
              <a:t>Example time series: N-S total current ratio</a:t>
            </a:r>
            <a:endParaRPr lang="en-US" dirty="0"/>
          </a:p>
        </p:txBody>
      </p:sp>
      <p:sp>
        <p:nvSpPr>
          <p:cNvPr id="4" name="Slide Number Placeholder 3">
            <a:extLst>
              <a:ext uri="{FF2B5EF4-FFF2-40B4-BE49-F238E27FC236}">
                <a16:creationId xmlns:a16="http://schemas.microsoft.com/office/drawing/2014/main" id="{28B35F7B-5FA8-46DB-9A82-3AA57F8A23CB}"/>
              </a:ext>
            </a:extLst>
          </p:cNvPr>
          <p:cNvSpPr>
            <a:spLocks noGrp="1"/>
          </p:cNvSpPr>
          <p:nvPr>
            <p:ph type="sldNum" sz="quarter" idx="12"/>
          </p:nvPr>
        </p:nvSpPr>
        <p:spPr/>
        <p:txBody>
          <a:bodyPr/>
          <a:lstStyle/>
          <a:p>
            <a:fld id="{4EBCDCBD-78E1-0D41-A999-31B5EBF8E02C}" type="slidenum">
              <a:rPr lang="en-US" smtClean="0"/>
              <a:pPr/>
              <a:t>9</a:t>
            </a:fld>
            <a:endParaRPr lang="en-US" dirty="0"/>
          </a:p>
        </p:txBody>
      </p:sp>
      <p:sp>
        <p:nvSpPr>
          <p:cNvPr id="5" name="Date Placeholder 4">
            <a:extLst>
              <a:ext uri="{FF2B5EF4-FFF2-40B4-BE49-F238E27FC236}">
                <a16:creationId xmlns:a16="http://schemas.microsoft.com/office/drawing/2014/main" id="{F12E8E32-F699-91E2-D14C-0190FC592347}"/>
              </a:ext>
            </a:extLst>
          </p:cNvPr>
          <p:cNvSpPr>
            <a:spLocks noGrp="1"/>
          </p:cNvSpPr>
          <p:nvPr>
            <p:ph type="dt" sz="half" idx="4294967295"/>
          </p:nvPr>
        </p:nvSpPr>
        <p:spPr/>
        <p:txBody>
          <a:bodyPr/>
          <a:lstStyle/>
          <a:p>
            <a:pPr algn="r"/>
            <a:r>
              <a:rPr lang="en-US" sz="1000"/>
              <a:t>8 June 2022</a:t>
            </a:r>
            <a:endParaRPr lang="en-US" sz="1000" dirty="0"/>
          </a:p>
        </p:txBody>
      </p:sp>
      <p:sp>
        <p:nvSpPr>
          <p:cNvPr id="6" name="Footer Placeholder 5">
            <a:extLst>
              <a:ext uri="{FF2B5EF4-FFF2-40B4-BE49-F238E27FC236}">
                <a16:creationId xmlns:a16="http://schemas.microsoft.com/office/drawing/2014/main" id="{65989BD0-83EC-F9AF-F4A5-8485A739076E}"/>
              </a:ext>
            </a:extLst>
          </p:cNvPr>
          <p:cNvSpPr>
            <a:spLocks noGrp="1"/>
          </p:cNvSpPr>
          <p:nvPr>
            <p:ph type="ftr" sz="quarter" idx="15"/>
          </p:nvPr>
        </p:nvSpPr>
        <p:spPr/>
        <p:txBody>
          <a:bodyPr/>
          <a:lstStyle/>
          <a:p>
            <a:r>
              <a:rPr lang="en-US"/>
              <a:t>CCMC 2022 Workshop, 8 June 2022</a:t>
            </a:r>
            <a:endParaRPr lang="en-US" dirty="0"/>
          </a:p>
        </p:txBody>
      </p:sp>
      <p:pic>
        <p:nvPicPr>
          <p:cNvPr id="9" name="Picture 8">
            <a:extLst>
              <a:ext uri="{FF2B5EF4-FFF2-40B4-BE49-F238E27FC236}">
                <a16:creationId xmlns:a16="http://schemas.microsoft.com/office/drawing/2014/main" id="{D790121F-1DFE-6CEE-ECA5-557FF3C58250}"/>
              </a:ext>
            </a:extLst>
          </p:cNvPr>
          <p:cNvPicPr>
            <a:picLocks noChangeAspect="1"/>
          </p:cNvPicPr>
          <p:nvPr/>
        </p:nvPicPr>
        <p:blipFill>
          <a:blip r:embed="rId3"/>
          <a:stretch>
            <a:fillRect/>
          </a:stretch>
        </p:blipFill>
        <p:spPr>
          <a:xfrm>
            <a:off x="3360388" y="1425348"/>
            <a:ext cx="8831612" cy="4877801"/>
          </a:xfrm>
          <a:prstGeom prst="rect">
            <a:avLst/>
          </a:prstGeom>
        </p:spPr>
      </p:pic>
      <p:graphicFrame>
        <p:nvGraphicFramePr>
          <p:cNvPr id="2" name="Table 2">
            <a:extLst>
              <a:ext uri="{FF2B5EF4-FFF2-40B4-BE49-F238E27FC236}">
                <a16:creationId xmlns:a16="http://schemas.microsoft.com/office/drawing/2014/main" id="{04910859-ADC7-3397-7082-4159C2FAD591}"/>
              </a:ext>
            </a:extLst>
          </p:cNvPr>
          <p:cNvGraphicFramePr>
            <a:graphicFrameLocks noGrp="1"/>
          </p:cNvGraphicFramePr>
          <p:nvPr>
            <p:extLst/>
          </p:nvPr>
        </p:nvGraphicFramePr>
        <p:xfrm>
          <a:off x="256477" y="2850357"/>
          <a:ext cx="2899317" cy="1752600"/>
        </p:xfrm>
        <a:graphic>
          <a:graphicData uri="http://schemas.openxmlformats.org/drawingml/2006/table">
            <a:tbl>
              <a:tblPr firstRow="1" bandRow="1">
                <a:tableStyleId>{5C22544A-7EE6-4342-B048-85BDC9FD1C3A}</a:tableStyleId>
              </a:tblPr>
              <a:tblGrid>
                <a:gridCol w="769435">
                  <a:extLst>
                    <a:ext uri="{9D8B030D-6E8A-4147-A177-3AD203B41FA5}">
                      <a16:colId xmlns:a16="http://schemas.microsoft.com/office/drawing/2014/main" val="3715648065"/>
                    </a:ext>
                  </a:extLst>
                </a:gridCol>
                <a:gridCol w="2129882">
                  <a:extLst>
                    <a:ext uri="{9D8B030D-6E8A-4147-A177-3AD203B41FA5}">
                      <a16:colId xmlns:a16="http://schemas.microsoft.com/office/drawing/2014/main" val="1449295773"/>
                    </a:ext>
                  </a:extLst>
                </a:gridCol>
              </a:tblGrid>
              <a:tr h="370840">
                <a:tc gridSpan="2">
                  <a:txBody>
                    <a:bodyPr/>
                    <a:lstStyle/>
                    <a:p>
                      <a:r>
                        <a:rPr lang="en-US" dirty="0"/>
                        <a:t>Back Fill Data</a:t>
                      </a:r>
                    </a:p>
                  </a:txBody>
                  <a:tcPr/>
                </a:tc>
                <a:tc hMerge="1">
                  <a:txBody>
                    <a:bodyPr/>
                    <a:lstStyle/>
                    <a:p>
                      <a:endParaRPr lang="en-US" dirty="0"/>
                    </a:p>
                  </a:txBody>
                  <a:tcPr/>
                </a:tc>
                <a:extLst>
                  <a:ext uri="{0D108BD9-81ED-4DB2-BD59-A6C34878D82A}">
                    <a16:rowId xmlns:a16="http://schemas.microsoft.com/office/drawing/2014/main" val="70475633"/>
                  </a:ext>
                </a:extLst>
              </a:tr>
              <a:tr h="370840">
                <a:tc>
                  <a:txBody>
                    <a:bodyPr/>
                    <a:lstStyle/>
                    <a:p>
                      <a:r>
                        <a:rPr lang="en-US" dirty="0"/>
                        <a:t>2013</a:t>
                      </a:r>
                    </a:p>
                  </a:txBody>
                  <a:tcPr/>
                </a:tc>
                <a:tc>
                  <a:txBody>
                    <a:bodyPr/>
                    <a:lstStyle/>
                    <a:p>
                      <a:r>
                        <a:rPr lang="en-US" dirty="0"/>
                        <a:t>Aug. 01 – Sep. 30</a:t>
                      </a:r>
                    </a:p>
                  </a:txBody>
                  <a:tcPr/>
                </a:tc>
                <a:extLst>
                  <a:ext uri="{0D108BD9-81ED-4DB2-BD59-A6C34878D82A}">
                    <a16:rowId xmlns:a16="http://schemas.microsoft.com/office/drawing/2014/main" val="4009923155"/>
                  </a:ext>
                </a:extLst>
              </a:tr>
              <a:tr h="370840">
                <a:tc>
                  <a:txBody>
                    <a:bodyPr/>
                    <a:lstStyle/>
                    <a:p>
                      <a:r>
                        <a:rPr lang="en-US" dirty="0"/>
                        <a:t>2014</a:t>
                      </a:r>
                    </a:p>
                  </a:txBody>
                  <a:tcPr/>
                </a:tc>
                <a:tc>
                  <a:txBody>
                    <a:bodyPr/>
                    <a:lstStyle/>
                    <a:p>
                      <a:r>
                        <a:rPr lang="en-US" dirty="0"/>
                        <a:t>Jul. 01 – Aug. 31</a:t>
                      </a:r>
                    </a:p>
                    <a:p>
                      <a:r>
                        <a:rPr lang="en-US" dirty="0"/>
                        <a:t>Nov. 01 – Dec. 31</a:t>
                      </a:r>
                    </a:p>
                  </a:txBody>
                  <a:tcPr/>
                </a:tc>
                <a:extLst>
                  <a:ext uri="{0D108BD9-81ED-4DB2-BD59-A6C34878D82A}">
                    <a16:rowId xmlns:a16="http://schemas.microsoft.com/office/drawing/2014/main" val="2896465729"/>
                  </a:ext>
                </a:extLst>
              </a:tr>
              <a:tr h="370840">
                <a:tc>
                  <a:txBody>
                    <a:bodyPr/>
                    <a:lstStyle/>
                    <a:p>
                      <a:r>
                        <a:rPr lang="en-US" dirty="0"/>
                        <a:t>2015</a:t>
                      </a:r>
                    </a:p>
                  </a:txBody>
                  <a:tcPr/>
                </a:tc>
                <a:tc>
                  <a:txBody>
                    <a:bodyPr/>
                    <a:lstStyle/>
                    <a:p>
                      <a:r>
                        <a:rPr lang="en-US" dirty="0"/>
                        <a:t>Jan. 01 – Feb. 22</a:t>
                      </a:r>
                    </a:p>
                  </a:txBody>
                  <a:tcPr/>
                </a:tc>
                <a:extLst>
                  <a:ext uri="{0D108BD9-81ED-4DB2-BD59-A6C34878D82A}">
                    <a16:rowId xmlns:a16="http://schemas.microsoft.com/office/drawing/2014/main" val="2393303948"/>
                  </a:ext>
                </a:extLst>
              </a:tr>
            </a:tbl>
          </a:graphicData>
        </a:graphic>
      </p:graphicFrame>
      <p:sp>
        <p:nvSpPr>
          <p:cNvPr id="3" name="Rectangle 2">
            <a:extLst>
              <a:ext uri="{FF2B5EF4-FFF2-40B4-BE49-F238E27FC236}">
                <a16:creationId xmlns:a16="http://schemas.microsoft.com/office/drawing/2014/main" id="{AC0EBD84-7CFA-351A-BF89-30880DC6521A}"/>
              </a:ext>
            </a:extLst>
          </p:cNvPr>
          <p:cNvSpPr/>
          <p:nvPr/>
        </p:nvSpPr>
        <p:spPr>
          <a:xfrm>
            <a:off x="8295437" y="1682496"/>
            <a:ext cx="175565" cy="4045306"/>
          </a:xfrm>
          <a:prstGeom prst="rect">
            <a:avLst/>
          </a:prstGeom>
          <a:solidFill>
            <a:schemeClr val="accent2">
              <a:alpha val="30000"/>
            </a:schemeClr>
          </a:solidFill>
          <a:ln w="9525">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0" name="Rectangle 9">
            <a:extLst>
              <a:ext uri="{FF2B5EF4-FFF2-40B4-BE49-F238E27FC236}">
                <a16:creationId xmlns:a16="http://schemas.microsoft.com/office/drawing/2014/main" id="{69CEDCFF-3186-9DCC-BEE5-FD18CFB03300}"/>
              </a:ext>
            </a:extLst>
          </p:cNvPr>
          <p:cNvSpPr/>
          <p:nvPr/>
        </p:nvSpPr>
        <p:spPr>
          <a:xfrm>
            <a:off x="8683142" y="1682059"/>
            <a:ext cx="307239" cy="4045306"/>
          </a:xfrm>
          <a:prstGeom prst="rect">
            <a:avLst/>
          </a:prstGeom>
          <a:solidFill>
            <a:schemeClr val="accent2">
              <a:alpha val="30000"/>
            </a:schemeClr>
          </a:solidFill>
          <a:ln w="9525">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1" name="Rectangle 10">
            <a:extLst>
              <a:ext uri="{FF2B5EF4-FFF2-40B4-BE49-F238E27FC236}">
                <a16:creationId xmlns:a16="http://schemas.microsoft.com/office/drawing/2014/main" id="{E418D258-72A1-4ECA-6BB6-F3DF36FFA6F0}"/>
              </a:ext>
            </a:extLst>
          </p:cNvPr>
          <p:cNvSpPr/>
          <p:nvPr/>
        </p:nvSpPr>
        <p:spPr>
          <a:xfrm>
            <a:off x="7496862" y="1682059"/>
            <a:ext cx="154837" cy="4045306"/>
          </a:xfrm>
          <a:prstGeom prst="rect">
            <a:avLst/>
          </a:prstGeom>
          <a:solidFill>
            <a:schemeClr val="accent2">
              <a:alpha val="30000"/>
            </a:schemeClr>
          </a:solidFill>
          <a:ln w="9525">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3" name="Rectangle 12">
            <a:extLst>
              <a:ext uri="{FF2B5EF4-FFF2-40B4-BE49-F238E27FC236}">
                <a16:creationId xmlns:a16="http://schemas.microsoft.com/office/drawing/2014/main" id="{0DDD78A0-A992-65D7-0EE1-61D9EA51AD8F}"/>
              </a:ext>
            </a:extLst>
          </p:cNvPr>
          <p:cNvSpPr/>
          <p:nvPr/>
        </p:nvSpPr>
        <p:spPr>
          <a:xfrm>
            <a:off x="11118394" y="3236975"/>
            <a:ext cx="387066" cy="553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2" name="Rectangle 11">
            <a:extLst>
              <a:ext uri="{FF2B5EF4-FFF2-40B4-BE49-F238E27FC236}">
                <a16:creationId xmlns:a16="http://schemas.microsoft.com/office/drawing/2014/main" id="{8D35AE1F-4375-ECC7-67B4-2B564917C661}"/>
              </a:ext>
            </a:extLst>
          </p:cNvPr>
          <p:cNvSpPr/>
          <p:nvPr/>
        </p:nvSpPr>
        <p:spPr>
          <a:xfrm>
            <a:off x="11109097" y="1682059"/>
            <a:ext cx="598626" cy="4045306"/>
          </a:xfrm>
          <a:prstGeom prst="rect">
            <a:avLst/>
          </a:prstGeom>
          <a:solidFill>
            <a:schemeClr val="bg2">
              <a:alpha val="30000"/>
            </a:schemeClr>
          </a:solidFill>
          <a:ln w="9525">
            <a:solidFill>
              <a:schemeClr val="accent6">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Tree>
    <p:extLst>
      <p:ext uri="{BB962C8B-B14F-4D97-AF65-F5344CB8AC3E}">
        <p14:creationId xmlns:p14="http://schemas.microsoft.com/office/powerpoint/2010/main" val="4090071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APL-PowerPoint-Theme_light">
  <a:themeElements>
    <a:clrScheme name="Custom 24">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Presentation2" id="{315DFE08-84FE-FA4A-ABCB-E337641C4736}" vid="{93EA3F8C-A712-8E48-8ED4-FFFE1239D3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2" ma:contentTypeDescription="Create a new document." ma:contentTypeScope="" ma:versionID="15c23ae1aff2a31a8746ac30c25ad53f">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0ebe41797ef7d785f7ee00a308cc1d4d"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7E9159-B4E5-458F-AE2E-4A186E1ACA1C}">
  <ds:schemaRefs>
    <ds:schemaRef ds:uri="http://schemas.microsoft.com/sharepoint/v3"/>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F6705E72-33D2-49FE-82C1-AC4E719A7179}">
  <ds:schemaRefs>
    <ds:schemaRef ds:uri="http://schemas.microsoft.com/sharepoint/v3/contenttype/forms"/>
  </ds:schemaRefs>
</ds:datastoreItem>
</file>

<file path=customXml/itemProps3.xml><?xml version="1.0" encoding="utf-8"?>
<ds:datastoreItem xmlns:ds="http://schemas.openxmlformats.org/officeDocument/2006/customXml" ds:itemID="{48A0430C-6753-4A49-8EA6-EB015BBD9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8946</TotalTime>
  <Words>1136</Words>
  <Application>Microsoft Office PowerPoint</Application>
  <PresentationFormat>Widescreen</PresentationFormat>
  <Paragraphs>165</Paragraphs>
  <Slides>18</Slides>
  <Notes>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.AppleSystemUIFont</vt:lpstr>
      <vt:lpstr>Arial</vt:lpstr>
      <vt:lpstr>Calibri</vt:lpstr>
      <vt:lpstr>Courier New</vt:lpstr>
      <vt:lpstr>Helvetica</vt:lpstr>
      <vt:lpstr>Myriad Pro</vt:lpstr>
      <vt:lpstr>Symbol</vt:lpstr>
      <vt:lpstr>Wingdings</vt:lpstr>
      <vt:lpstr>APL-PowerPoint-Theme_light</vt:lpstr>
      <vt:lpstr>Advancing critical data-model comparisons and assimilation with AMPERE: New data release, access tools, and products</vt:lpstr>
      <vt:lpstr>Active Magnetosphere and Planetary Electrodynamics Response Experiment (AMPERE)</vt:lpstr>
      <vt:lpstr>PowerPoint Presentation</vt:lpstr>
      <vt:lpstr>Summary plots and movies</vt:lpstr>
      <vt:lpstr>New look custom data browser and plot creation</vt:lpstr>
      <vt:lpstr>PowerPoint Presentation</vt:lpstr>
      <vt:lpstr>PowerPoint Presentation</vt:lpstr>
      <vt:lpstr>PowerPoint Presentation</vt:lpstr>
      <vt:lpstr>Example time series: N-S total current ratio</vt:lpstr>
      <vt:lpstr>Example time series: N-S total current ratio</vt:lpstr>
      <vt:lpstr>Block 1 to NEXT transition</vt:lpstr>
      <vt:lpstr>NEXT Commissioning Epoch: Jan 2017 – Jan 2019</vt:lpstr>
      <vt:lpstr>AMPERE Data Products (https://ampere.jhuapl.edu)</vt:lpstr>
      <vt:lpstr>PowerPoint Presentation</vt:lpstr>
      <vt:lpstr>PowerPoint Presentation</vt:lpstr>
      <vt:lpstr>Block 1 &amp; NEXT dB</vt:lpstr>
      <vt:lpstr>12 Oct 2021 with NEXT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Magnetosphere and Planetary Electrodynamics Response Experiment</dc:title>
  <dc:subject/>
  <dc:creator>Microsoft Office User</dc:creator>
  <cp:keywords/>
  <dc:description>Version 1.0</dc:description>
  <cp:lastModifiedBy>Anderson, Brian</cp:lastModifiedBy>
  <cp:revision>167</cp:revision>
  <cp:lastPrinted>2017-08-24T18:44:08Z</cp:lastPrinted>
  <dcterms:created xsi:type="dcterms:W3CDTF">2020-02-06T21:00:30Z</dcterms:created>
  <dcterms:modified xsi:type="dcterms:W3CDTF">2022-06-08T01:35:42Z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