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79" r:id="rId2"/>
    <p:sldId id="280" r:id="rId3"/>
    <p:sldId id="278" r:id="rId4"/>
    <p:sldId id="339" r:id="rId5"/>
    <p:sldId id="256" r:id="rId6"/>
    <p:sldId id="257" r:id="rId7"/>
    <p:sldId id="270" r:id="rId8"/>
    <p:sldId id="361" r:id="rId9"/>
    <p:sldId id="365" r:id="rId10"/>
    <p:sldId id="363" r:id="rId11"/>
    <p:sldId id="297" r:id="rId12"/>
    <p:sldId id="283" r:id="rId13"/>
    <p:sldId id="366" r:id="rId14"/>
    <p:sldId id="265" r:id="rId15"/>
    <p:sldId id="362" r:id="rId16"/>
    <p:sldId id="28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48"/>
    <p:restoredTop sz="94599"/>
  </p:normalViewPr>
  <p:slideViewPr>
    <p:cSldViewPr snapToGrid="0" snapToObjects="1">
      <p:cViewPr varScale="1">
        <p:scale>
          <a:sx n="95" d="100"/>
          <a:sy n="95" d="100"/>
        </p:scale>
        <p:origin x="4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1" d="100"/>
        <a:sy n="9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C50663-A9BA-9F49-A068-0B36FA7E76B6}" type="datetimeFigureOut">
              <a:rPr lang="en-US" smtClean="0"/>
              <a:t>6/7/22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A416A0-63D4-ED46-9D27-B0474930E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64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A416A0-63D4-ED46-9D27-B0474930E0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04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A416A0-63D4-ED46-9D27-B0474930E0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97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A416A0-63D4-ED46-9D27-B0474930E05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41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FF76E-87F1-0A43-8B51-A226194E9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21C10F-9E97-EB4E-AF0D-C82F72D329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E3805B-1056-CE42-858F-EF99B9AB9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34A12-4F98-E040-AEAD-744C223F62EF}" type="datetimeFigureOut">
              <a:rPr lang="en-US" smtClean="0"/>
              <a:t>6/7/22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0C6AD-3E6F-3845-B89F-EED75D03B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F0589-7985-6D4C-AA8E-D0E28F940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BB946-654D-5243-92FE-E3ACAEEAA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63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4191F-BE45-0F4E-952B-C26DD6C91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691DB-3C45-3E40-BB6F-546468D3B3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95C0A-1EE3-3B4C-9468-7CA66E79E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34A12-4F98-E040-AEAD-744C223F62EF}" type="datetimeFigureOut">
              <a:rPr lang="en-US" smtClean="0"/>
              <a:t>6/7/22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CA19B-B6F3-634C-BAEE-A76205C80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00F49-3101-0148-BCCB-546999502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BB946-654D-5243-92FE-E3ACAEEAA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00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0E122A-0FDA-8A4A-AE58-DA0E5CBE1D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E479D3-D527-FF4F-AEC7-60CE86C491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DD49E8-771D-1D4E-8796-9F77EADDC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34A12-4F98-E040-AEAD-744C223F62EF}" type="datetimeFigureOut">
              <a:rPr lang="en-US" smtClean="0"/>
              <a:t>6/7/22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C18BC-C402-DA4F-A67B-104437585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5D173-4798-6442-9A40-6A7544FCD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BB946-654D-5243-92FE-E3ACAEEAA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294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30B2B-E8E1-5B49-964F-66268A1A1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77B31-273C-884F-94D4-9D45339CF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C4400-96F5-424F-B8E0-53C3A43C2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34A12-4F98-E040-AEAD-744C223F62EF}" type="datetimeFigureOut">
              <a:rPr lang="en-US" smtClean="0"/>
              <a:t>6/7/22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2EF15-DEAD-0344-A617-3A8B1EC75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A022B-22C2-F846-8F5E-CC4ADCB3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BB946-654D-5243-92FE-E3ACAEEAA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736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20588-D980-E649-82B1-E2474E4DA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9F3657-FB18-5A40-9B55-D58107B66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B11AE-8733-9948-A9C6-B2F2C4AFB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34A12-4F98-E040-AEAD-744C223F62EF}" type="datetimeFigureOut">
              <a:rPr lang="en-US" smtClean="0"/>
              <a:t>6/7/22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56DC7-35AC-3042-857D-80600F4AE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B241A-98CF-834E-8D37-B243FEBF9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BB946-654D-5243-92FE-E3ACAEEAA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779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897E1-D20C-724F-BAE4-710919CDF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4968B-524A-424D-9E29-1E629E1CA4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6A1B4A-BFD7-674D-935C-17A9AB141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A23D6-DF64-A243-A755-ECB3CA151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34A12-4F98-E040-AEAD-744C223F62EF}" type="datetimeFigureOut">
              <a:rPr lang="en-US" smtClean="0"/>
              <a:t>6/7/22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B4506C-77E9-5947-AC9B-48C988F7F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994C4A-4D46-A34A-9854-E7B431D26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BB946-654D-5243-92FE-E3ACAEEAA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37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7C2D7-377B-B447-BAAF-ADEFCB73B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258B39-76F2-304C-906A-33188E732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536C1C-23DF-DF4B-85CF-E81C5D3121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E957C6-3B75-B34F-A700-44F44E1C7F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15F09C-E585-AD44-98E3-C18D8A28D5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95DBC5-5C6C-8E4A-8CA2-B26241CC3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34A12-4F98-E040-AEAD-744C223F62EF}" type="datetimeFigureOut">
              <a:rPr lang="en-US" smtClean="0"/>
              <a:t>6/7/22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370276-A018-4B4E-98D6-46281EC5A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6457EA-CE7C-CC47-B6D0-80CE1ACA7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BB946-654D-5243-92FE-E3ACAEEAA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21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14342-BAA1-834F-AD3B-C0DAF4EFC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61F7D-324C-E74D-B40D-2C3385B9F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34A12-4F98-E040-AEAD-744C223F62EF}" type="datetimeFigureOut">
              <a:rPr lang="en-US" smtClean="0"/>
              <a:t>6/7/22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2669CF-D7BD-CB42-93EA-0DDD6B357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AE823A-78F6-5A43-9FFF-C905EF09C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BB946-654D-5243-92FE-E3ACAEEAA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349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3BBF00-DF03-6448-9D30-FD3F752F7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34A12-4F98-E040-AEAD-744C223F62EF}" type="datetimeFigureOut">
              <a:rPr lang="en-US" smtClean="0"/>
              <a:t>6/7/22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BD9EFC-6ACC-A049-BFE5-1D9E6A126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7BB639-58CE-754D-A371-AD92303B2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BB946-654D-5243-92FE-E3ACAEEAA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52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73AD8-44D5-124E-961C-98CFB8619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ED6BD-3AD4-4F4A-8A2F-2F5F8A9CC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11E39B-311E-8E45-A789-333E6D797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7BA558-AA3F-FD4C-B885-D124F6DAB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34A12-4F98-E040-AEAD-744C223F62EF}" type="datetimeFigureOut">
              <a:rPr lang="en-US" smtClean="0"/>
              <a:t>6/7/22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490341-02D9-2F45-97F2-7BA1C4962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7D26B7-6B3F-1B41-931F-129E4FA82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BB946-654D-5243-92FE-E3ACAEEAA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400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D47AE-5CD7-C24B-9B18-27A369457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C7D0AE-3E07-EC47-A92D-362E11DBEB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BA593A-AE96-E044-BB4B-E728E2D05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EFE1DB-9BAA-6946-8929-D91C39105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34A12-4F98-E040-AEAD-744C223F62EF}" type="datetimeFigureOut">
              <a:rPr lang="en-US" smtClean="0"/>
              <a:t>6/7/22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A6806-73C0-D144-8D19-67DBDBFD2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E1B4C9-0F77-654F-905A-6AE36660A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BB946-654D-5243-92FE-E3ACAEEAA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87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255FC-ECBC-B749-A2B6-4BFEEE46B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1BEBC-F7DE-CF42-A361-0BBF8ABCB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3F89A-3F6F-7A44-ABB9-75494A31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34A12-4F98-E040-AEAD-744C223F62EF}" type="datetimeFigureOut">
              <a:rPr lang="en-US" smtClean="0"/>
              <a:t>6/7/22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A1595-E7B9-8147-B767-BAD24B7781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CE75E-F2BA-B14E-B035-6075978353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BB946-654D-5243-92FE-E3ACAEEAA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25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F-Region%20Modeling%20Study.pptx" TargetMode="External"/><Relationship Id="rId13" Type="http://schemas.openxmlformats.org/officeDocument/2006/relationships/hyperlink" Target="STEVE%20velocity%20fields.pptx" TargetMode="External"/><Relationship Id="rId18" Type="http://schemas.openxmlformats.org/officeDocument/2006/relationships/hyperlink" Target="Improved%20RO%20Inversion.pptx" TargetMode="External"/><Relationship Id="rId3" Type="http://schemas.openxmlformats.org/officeDocument/2006/relationships/hyperlink" Target="AMPERE%20THEMIS%20Study.pptx" TargetMode="External"/><Relationship Id="rId21" Type="http://schemas.openxmlformats.org/officeDocument/2006/relationships/hyperlink" Target="../Talks/URSI%20GASS%202021%20talk%20without%20narration.pptx" TargetMode="External"/><Relationship Id="rId7" Type="http://schemas.openxmlformats.org/officeDocument/2006/relationships/hyperlink" Target="Impulsive%20Joule%20Heat%20Events%20Study.pptx" TargetMode="External"/><Relationship Id="rId12" Type="http://schemas.openxmlformats.org/officeDocument/2006/relationships/hyperlink" Target="AMPERE-VAP%20Study.pptx" TargetMode="External"/><Relationship Id="rId17" Type="http://schemas.openxmlformats.org/officeDocument/2006/relationships/hyperlink" Target="Joule%20Heat%20Case%20Study%2020110301.pptx" TargetMode="External"/><Relationship Id="rId2" Type="http://schemas.openxmlformats.org/officeDocument/2006/relationships/notesSlide" Target="../notesSlides/notesSlide3.xml"/><Relationship Id="rId16" Type="http://schemas.openxmlformats.org/officeDocument/2006/relationships/hyperlink" Target="AuroraPHILE%20study%20figures%20(from%20Dibyendu).pptx" TargetMode="External"/><Relationship Id="rId20" Type="http://schemas.openxmlformats.org/officeDocument/2006/relationships/hyperlink" Target="Storm%20Current-Voltage%20Study.pptx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AMPERE%20AE%20Simulations.pptx" TargetMode="External"/><Relationship Id="rId11" Type="http://schemas.openxmlformats.org/officeDocument/2006/relationships/hyperlink" Target="AMPERE%20Substorm%20Study.pptx" TargetMode="External"/><Relationship Id="rId5" Type="http://schemas.openxmlformats.org/officeDocument/2006/relationships/hyperlink" Target="Ground-Based%20Mag%20Comparisons.pptx" TargetMode="External"/><Relationship Id="rId15" Type="http://schemas.openxmlformats.org/officeDocument/2006/relationships/hyperlink" Target="Energy%20Flux%20Validation%20Studies.pptx" TargetMode="External"/><Relationship Id="rId10" Type="http://schemas.openxmlformats.org/officeDocument/2006/relationships/hyperlink" Target="AMPERE-MMS%20Study.pptx" TargetMode="External"/><Relationship Id="rId19" Type="http://schemas.openxmlformats.org/officeDocument/2006/relationships/hyperlink" Target="AMPERE%20SuperMAG%20Study.pptx" TargetMode="External"/><Relationship Id="rId4" Type="http://schemas.openxmlformats.org/officeDocument/2006/relationships/hyperlink" Target="AMPERE%20GNSS%20Phase%20Study.pptx" TargetMode="External"/><Relationship Id="rId9" Type="http://schemas.openxmlformats.org/officeDocument/2006/relationships/hyperlink" Target="Ionospheric%20HF%20Ray%20Tracing%20Study.pptx" TargetMode="External"/><Relationship Id="rId14" Type="http://schemas.openxmlformats.org/officeDocument/2006/relationships/hyperlink" Target="SCIPS%20Slides.pptx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D6980-CFEE-904A-8221-12626B704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4674" y="1122363"/>
            <a:ext cx="10191964" cy="178522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AMPERE-Derived </a:t>
            </a:r>
            <a:r>
              <a:rPr lang="en-US" sz="3600" b="1" dirty="0" err="1">
                <a:solidFill>
                  <a:srgbClr val="FF0000"/>
                </a:solidFill>
              </a:rPr>
              <a:t>ELectrodynamic</a:t>
            </a:r>
            <a:r>
              <a:rPr lang="en-US" sz="3600" b="1" dirty="0">
                <a:solidFill>
                  <a:srgbClr val="FF0000"/>
                </a:solidFill>
              </a:rPr>
              <a:t> Properties of the High Latitude Ionosphere (ADELPHI)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0BE9A5-DB5B-4F4A-9C40-D947463047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1258" y="4608906"/>
            <a:ext cx="9144000" cy="1655762"/>
          </a:xfrm>
        </p:spPr>
        <p:txBody>
          <a:bodyPr/>
          <a:lstStyle/>
          <a:p>
            <a:r>
              <a:rPr lang="en-US" dirty="0"/>
              <a:t>Robert Robinson</a:t>
            </a:r>
          </a:p>
          <a:p>
            <a:r>
              <a:rPr lang="en-US" dirty="0"/>
              <a:t>Catholic University</a:t>
            </a:r>
          </a:p>
          <a:p>
            <a:r>
              <a:rPr lang="en-US" dirty="0"/>
              <a:t>NASA Goddard Space Flight Center</a:t>
            </a:r>
          </a:p>
        </p:txBody>
      </p:sp>
    </p:spTree>
    <p:extLst>
      <p:ext uri="{BB962C8B-B14F-4D97-AF65-F5344CB8AC3E}">
        <p14:creationId xmlns:p14="http://schemas.microsoft.com/office/powerpoint/2010/main" val="4234344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6C67E9-F40B-5ED2-FDBC-1AE467932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824" y="126301"/>
            <a:ext cx="8095129" cy="63961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B01094-F738-4003-7011-259F7932F4AC}"/>
              </a:ext>
            </a:extLst>
          </p:cNvPr>
          <p:cNvSpPr txBox="1"/>
          <p:nvPr/>
        </p:nvSpPr>
        <p:spPr>
          <a:xfrm>
            <a:off x="3983615" y="1178056"/>
            <a:ext cx="4622503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From ‘A relation between the energy deposition by electron precipitation and geomagnetic indices during substorms’, by Ostgaard et al. (2002), based on POLAR FUV and X-ray imaging data)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057467F-95E4-A6DD-ABA2-4BC247815E17}"/>
              </a:ext>
            </a:extLst>
          </p:cNvPr>
          <p:cNvCxnSpPr>
            <a:cxnSpLocks/>
          </p:cNvCxnSpPr>
          <p:nvPr/>
        </p:nvCxnSpPr>
        <p:spPr>
          <a:xfrm flipH="1">
            <a:off x="7523297" y="2255274"/>
            <a:ext cx="353085" cy="9773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19B682F-A39D-2649-AADE-C20B3676C725}"/>
              </a:ext>
            </a:extLst>
          </p:cNvPr>
          <p:cNvSpPr txBox="1"/>
          <p:nvPr/>
        </p:nvSpPr>
        <p:spPr>
          <a:xfrm>
            <a:off x="3160058" y="126301"/>
            <a:ext cx="5983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Relation between modeled HPI from particle precipitation and AE (30 days times 720 points per day)</a:t>
            </a:r>
          </a:p>
        </p:txBody>
      </p:sp>
    </p:spTree>
    <p:extLst>
      <p:ext uri="{BB962C8B-B14F-4D97-AF65-F5344CB8AC3E}">
        <p14:creationId xmlns:p14="http://schemas.microsoft.com/office/powerpoint/2010/main" val="2044779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1ADEE4-6106-1546-9DDE-5CD4ADC63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49" y="996949"/>
            <a:ext cx="7049621" cy="56367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FA323D-CAB4-704C-B865-A955B9836095}"/>
              </a:ext>
            </a:extLst>
          </p:cNvPr>
          <p:cNvSpPr txBox="1"/>
          <p:nvPr/>
        </p:nvSpPr>
        <p:spPr>
          <a:xfrm>
            <a:off x="8592670" y="1659269"/>
            <a:ext cx="3482041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Weimer, D. R., N. C. Maynard, W. J. Burke, and C. </a:t>
            </a:r>
            <a:r>
              <a:rPr lang="en-US" sz="1400" dirty="0" err="1"/>
              <a:t>Liebrecht</a:t>
            </a:r>
            <a:r>
              <a:rPr lang="en-US" sz="1400" dirty="0"/>
              <a:t> (1990), Polar cap 637 potentials and the auroral electrojet indices, </a:t>
            </a:r>
            <a:r>
              <a:rPr lang="en-US" sz="1400" i="1" dirty="0"/>
              <a:t>Planet. and Space Sci., 38</a:t>
            </a:r>
            <a:r>
              <a:rPr lang="en-US" sz="1400" dirty="0"/>
              <a:t>, Issue 9, pp. 638 1207-1222, https://</a:t>
            </a:r>
            <a:r>
              <a:rPr lang="en-US" sz="1400" dirty="0" err="1"/>
              <a:t>doi.org</a:t>
            </a:r>
            <a:r>
              <a:rPr lang="en-US" sz="1400" dirty="0"/>
              <a:t>/10.1016/0032-0633(90)90028-O. 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0FFDD67-93FB-8B4B-ADAC-6B303C2DDEB7}"/>
              </a:ext>
            </a:extLst>
          </p:cNvPr>
          <p:cNvCxnSpPr/>
          <p:nvPr/>
        </p:nvCxnSpPr>
        <p:spPr>
          <a:xfrm flipH="1" flipV="1">
            <a:off x="7856070" y="1958066"/>
            <a:ext cx="736600" cy="3937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343D2E4-3E87-CB4A-9E56-262FF1015A00}"/>
              </a:ext>
            </a:extLst>
          </p:cNvPr>
          <p:cNvSpPr txBox="1"/>
          <p:nvPr/>
        </p:nvSpPr>
        <p:spPr>
          <a:xfrm>
            <a:off x="1919568" y="172184"/>
            <a:ext cx="8179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Relation between modeled cross polar cap potential and AE</a:t>
            </a:r>
          </a:p>
        </p:txBody>
      </p:sp>
    </p:spTree>
    <p:extLst>
      <p:ext uri="{BB962C8B-B14F-4D97-AF65-F5344CB8AC3E}">
        <p14:creationId xmlns:p14="http://schemas.microsoft.com/office/powerpoint/2010/main" val="3214003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07BFC2-2BED-3349-9FB7-C01AED66E3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26"/>
          <a:stretch/>
        </p:blipFill>
        <p:spPr>
          <a:xfrm>
            <a:off x="4150760" y="0"/>
            <a:ext cx="729709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6F247E-6AB4-551A-19E2-33FDFEE3FB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68" b="2472"/>
          <a:stretch/>
        </p:blipFill>
        <p:spPr>
          <a:xfrm>
            <a:off x="113015" y="-34703"/>
            <a:ext cx="4161033" cy="68927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7EEFF41-6194-DD63-4E32-426A8B4021D4}"/>
              </a:ext>
            </a:extLst>
          </p:cNvPr>
          <p:cNvSpPr/>
          <p:nvPr/>
        </p:nvSpPr>
        <p:spPr>
          <a:xfrm>
            <a:off x="523982" y="256854"/>
            <a:ext cx="3750066" cy="205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DD6D89-88F2-8546-16A7-593EDBE8DB9F}"/>
              </a:ext>
            </a:extLst>
          </p:cNvPr>
          <p:cNvSpPr txBox="1"/>
          <p:nvPr/>
        </p:nvSpPr>
        <p:spPr>
          <a:xfrm>
            <a:off x="1464068" y="154650"/>
            <a:ext cx="174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4 August 2010</a:t>
            </a:r>
          </a:p>
        </p:txBody>
      </p:sp>
    </p:spTree>
    <p:extLst>
      <p:ext uri="{BB962C8B-B14F-4D97-AF65-F5344CB8AC3E}">
        <p14:creationId xmlns:p14="http://schemas.microsoft.com/office/powerpoint/2010/main" val="4055680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540C83-5D44-0A46-ADE1-FCEF771C9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7339"/>
            <a:ext cx="12192000" cy="354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71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B5136BF-F91C-834F-880D-CD0E464785D5}"/>
              </a:ext>
            </a:extLst>
          </p:cNvPr>
          <p:cNvSpPr txBox="1"/>
          <p:nvPr/>
        </p:nvSpPr>
        <p:spPr>
          <a:xfrm>
            <a:off x="9213524" y="2025379"/>
            <a:ext cx="277208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chemeClr val="accent1"/>
                </a:solidFill>
              </a:rPr>
              <a:t>Poynting Flux-Joule Heating Comparison study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65714" y="3272148"/>
            <a:ext cx="159678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3" action="ppaction://hlinkpres?slideindex=1&amp;slidetitle="/>
              </a:rPr>
              <a:t>AMPERE THEMIS Study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65714" y="4363165"/>
            <a:ext cx="212905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4" action="ppaction://hlinkpres?slideindex=1&amp;slidetitle="/>
              </a:rPr>
              <a:t>AMPERE GNSS Phase Study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00241" y="898691"/>
            <a:ext cx="221093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5" action="ppaction://hlinkpres?slideindex=1&amp;slidetitle="/>
              </a:rPr>
              <a:t>Ground-based Mag Comparisons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85029" y="888871"/>
            <a:ext cx="221093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6" action="ppaction://hlinkpres?slideindex=1&amp;slidetitle="/>
              </a:rPr>
              <a:t>AMPERE AE Simulations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4212" y="2029941"/>
            <a:ext cx="196527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7" action="ppaction://hlinkpres?slideindex=1&amp;slidetitle="/>
              </a:rPr>
              <a:t>Impulsive Joule Heat Events Study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47349" y="5572380"/>
            <a:ext cx="181515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hlinkClick r:id="rId8" action="ppaction://hlinkpres?slideindex=1&amp;slidetitle="/>
              </a:rPr>
              <a:t>F-Region Modeling Study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222470" y="5572380"/>
            <a:ext cx="251118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9" action="ppaction://hlinkpres?slideindex=1&amp;slidetitle="/>
              </a:rPr>
              <a:t>Ionospheric HF Ray Tracing Study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4212" y="3275797"/>
            <a:ext cx="204033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10" action="ppaction://hlinkpres?slideindex=1&amp;slidetitle="/>
              </a:rPr>
              <a:t>AMPERE-MMS Study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522721" y="3287072"/>
            <a:ext cx="199257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11" action="ppaction://hlinkpres?slideindex=1&amp;slidetitle="/>
              </a:rPr>
              <a:t>AMPERE Substorm Study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42135" y="3287073"/>
            <a:ext cx="247024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12" action="ppaction://hlinkpres?slideindex=1&amp;slidetitle="/>
              </a:rPr>
              <a:t>AMPERE-Van Allen Probes Study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548686" y="4291726"/>
            <a:ext cx="210175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13"/>
              </a:rPr>
              <a:t>AMPERE-STEVE Study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585029" y="4363165"/>
            <a:ext cx="2210937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14"/>
              </a:rPr>
              <a:t>AMPERE-SCIPS Study</a:t>
            </a:r>
            <a:r>
              <a:rPr lang="en-US" dirty="0"/>
              <a:t> </a:t>
            </a:r>
          </a:p>
          <a:p>
            <a:pPr algn="ctr"/>
            <a:r>
              <a:rPr lang="en-US" sz="1400" u="sng" dirty="0">
                <a:solidFill>
                  <a:srgbClr val="0070C0"/>
                </a:solidFill>
              </a:rPr>
              <a:t>(Dinsmore and Mathews)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032" y="898692"/>
            <a:ext cx="238835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15" action="ppaction://hlinkpres?slideindex=1&amp;slidetitle="/>
              </a:rPr>
              <a:t>Energy Flux Validation Studies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15153" y="4353283"/>
            <a:ext cx="324214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16"/>
              </a:rPr>
              <a:t>AuroraPHILE model comparisons (from Dibyendu Sur)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457297" y="2025378"/>
            <a:ext cx="196527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17" action="ppaction://hlinkpres?slideindex=1&amp;slidetitle="/>
              </a:rPr>
              <a:t>Joule Heat Case Study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424127" y="5566655"/>
            <a:ext cx="181515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18" action="ppaction://hlinkpres?slideindex=1&amp;slidetitle="/>
              </a:rPr>
              <a:t>Improved RO Inversion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9522721" y="901135"/>
            <a:ext cx="221093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19" action="ppaction://hlinkpres?slideindex=1&amp;slidetitle="/>
              </a:rPr>
              <a:t>AMPERE SuperMAG Simulations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7BA422-1826-2243-8132-B57F950D8DB0}"/>
              </a:ext>
            </a:extLst>
          </p:cNvPr>
          <p:cNvSpPr txBox="1"/>
          <p:nvPr/>
        </p:nvSpPr>
        <p:spPr>
          <a:xfrm>
            <a:off x="6138060" y="2025378"/>
            <a:ext cx="247024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20"/>
              </a:rPr>
              <a:t>Storm Current-Voltage Study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FB7538-6912-DF41-B9A0-8F5B918C34BB}"/>
              </a:ext>
            </a:extLst>
          </p:cNvPr>
          <p:cNvSpPr txBox="1"/>
          <p:nvPr/>
        </p:nvSpPr>
        <p:spPr>
          <a:xfrm>
            <a:off x="650160" y="5566655"/>
            <a:ext cx="2224391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E-Region Ionospheric </a:t>
            </a:r>
            <a:r>
              <a:rPr lang="en-US" dirty="0" err="1">
                <a:solidFill>
                  <a:schemeClr val="accent1"/>
                </a:solidFill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</a:t>
            </a:r>
            <a:r>
              <a:rPr lang="en-US" dirty="0" err="1">
                <a:solidFill>
                  <a:schemeClr val="accent1"/>
                </a:solidFill>
              </a:rPr>
              <a:t>ecificaton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6D1A64-D3AC-A850-512B-6D19D3FE91C3}"/>
              </a:ext>
            </a:extLst>
          </p:cNvPr>
          <p:cNvSpPr txBox="1"/>
          <p:nvPr/>
        </p:nvSpPr>
        <p:spPr>
          <a:xfrm>
            <a:off x="2557530" y="98338"/>
            <a:ext cx="699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Validation through Use  (over ~120 days)</a:t>
            </a:r>
          </a:p>
        </p:txBody>
      </p:sp>
    </p:spTree>
    <p:extLst>
      <p:ext uri="{BB962C8B-B14F-4D97-AF65-F5344CB8AC3E}">
        <p14:creationId xmlns:p14="http://schemas.microsoft.com/office/powerpoint/2010/main" val="556000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45238-C29D-A83A-3DEE-9BB961A76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10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A</a:t>
            </a:r>
            <a:r>
              <a:rPr lang="en-US" sz="3600" b="1" dirty="0"/>
              <a:t>MPERE-</a:t>
            </a:r>
            <a:r>
              <a:rPr lang="en-US" sz="3600" b="1" dirty="0">
                <a:solidFill>
                  <a:srgbClr val="FF0000"/>
                </a:solidFill>
              </a:rPr>
              <a:t>D</a:t>
            </a:r>
            <a:r>
              <a:rPr lang="en-US" sz="3600" b="1" dirty="0"/>
              <a:t>erived </a:t>
            </a:r>
            <a:r>
              <a:rPr lang="en-US" sz="3600" b="1" dirty="0" err="1">
                <a:solidFill>
                  <a:srgbClr val="FF0000"/>
                </a:solidFill>
              </a:rPr>
              <a:t>EL</a:t>
            </a:r>
            <a:r>
              <a:rPr lang="en-US" sz="3600" b="1" dirty="0" err="1"/>
              <a:t>ectrodynamic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rgbClr val="FF0000"/>
                </a:solidFill>
              </a:rPr>
              <a:t>P</a:t>
            </a:r>
            <a:r>
              <a:rPr lang="en-US" sz="3600" b="1" dirty="0"/>
              <a:t>roperties of the </a:t>
            </a:r>
            <a:r>
              <a:rPr lang="en-US" sz="3600" b="1" dirty="0">
                <a:solidFill>
                  <a:srgbClr val="FF0000"/>
                </a:solidFill>
              </a:rPr>
              <a:t>H</a:t>
            </a:r>
            <a:r>
              <a:rPr lang="en-US" sz="3600" b="1" dirty="0"/>
              <a:t>igh-latitude </a:t>
            </a:r>
            <a:r>
              <a:rPr lang="en-US" sz="3600" b="1" dirty="0">
                <a:solidFill>
                  <a:srgbClr val="FF0000"/>
                </a:solidFill>
              </a:rPr>
              <a:t>I</a:t>
            </a:r>
            <a:r>
              <a:rPr lang="en-US" sz="3600" b="1" dirty="0"/>
              <a:t>onosphere (</a:t>
            </a:r>
            <a:r>
              <a:rPr lang="en-US" sz="3600" b="1" dirty="0">
                <a:solidFill>
                  <a:srgbClr val="FF0000"/>
                </a:solidFill>
              </a:rPr>
              <a:t>ADELPHI</a:t>
            </a:r>
            <a:r>
              <a:rPr lang="en-US" sz="3600" b="1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88DFC9-2E8D-8982-FBE7-6BD637F550DE}"/>
              </a:ext>
            </a:extLst>
          </p:cNvPr>
          <p:cNvSpPr txBox="1"/>
          <p:nvPr/>
        </p:nvSpPr>
        <p:spPr>
          <a:xfrm>
            <a:off x="1023486" y="5938010"/>
            <a:ext cx="6372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*AMPERE data after September 2017 currently in production.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76E7B0-2185-3745-A7A4-29751A0F1AE3}"/>
              </a:ext>
            </a:extLst>
          </p:cNvPr>
          <p:cNvSpPr/>
          <p:nvPr/>
        </p:nvSpPr>
        <p:spPr>
          <a:xfrm>
            <a:off x="1385047" y="4491318"/>
            <a:ext cx="9480177" cy="766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D37394-BA40-754D-B6F6-001329FEC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1606648"/>
            <a:ext cx="121412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541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39EE6-7620-DE47-B9D0-E8B682442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611" y="-9563"/>
            <a:ext cx="10515600" cy="69311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980A8-E82D-EF41-9B95-2AA62AF68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9188" y="683550"/>
            <a:ext cx="9717741" cy="5892062"/>
          </a:xfrm>
        </p:spPr>
        <p:txBody>
          <a:bodyPr>
            <a:noAutofit/>
          </a:bodyPr>
          <a:lstStyle/>
          <a:p>
            <a:r>
              <a:rPr lang="en-US" sz="2000" dirty="0"/>
              <a:t>Global maps of field-aligned currents can be used to specify high latitude precipitating particle energy flux, </a:t>
            </a:r>
            <a:r>
              <a:rPr lang="en-US" sz="2000" dirty="0" err="1"/>
              <a:t>conductances</a:t>
            </a:r>
            <a:r>
              <a:rPr lang="en-US" sz="2000" dirty="0"/>
              <a:t>, electric fields, currents, Joule heating, and Poynting flux.</a:t>
            </a:r>
          </a:p>
          <a:p>
            <a:r>
              <a:rPr lang="en-US" sz="2000" dirty="0"/>
              <a:t>Limited validation has been conducted on local values of precipitating particle energy flux and </a:t>
            </a:r>
            <a:r>
              <a:rPr lang="en-US" sz="2000" dirty="0" err="1"/>
              <a:t>conductances</a:t>
            </a:r>
            <a:r>
              <a:rPr lang="en-US" sz="2000" dirty="0"/>
              <a:t>.</a:t>
            </a:r>
          </a:p>
          <a:p>
            <a:r>
              <a:rPr lang="en-US" sz="2000" dirty="0"/>
              <a:t>Validation on global parameters over many geomagnetically active days shows that the model:</a:t>
            </a:r>
          </a:p>
          <a:p>
            <a:pPr lvl="1"/>
            <a:r>
              <a:rPr lang="en-US" sz="2000" b="1" i="1" dirty="0"/>
              <a:t>Reproduces the relation between HPI and AE observed by Ostgaard et al. (2002) using Polar satellite data;</a:t>
            </a:r>
          </a:p>
          <a:p>
            <a:pPr lvl="1"/>
            <a:r>
              <a:rPr lang="en-US" sz="2000" b="1" i="1" dirty="0"/>
              <a:t>Reproduces the relation between cross polar cap potential and AE observed by Weimer et al. (1990) using Dynamics Explorer satellite data;</a:t>
            </a:r>
          </a:p>
          <a:p>
            <a:pPr lvl="1"/>
            <a:r>
              <a:rPr lang="en-US" sz="2000" b="1" i="1" dirty="0"/>
              <a:t>Reproduces the </a:t>
            </a:r>
            <a:r>
              <a:rPr lang="en-US" sz="2000" b="1" i="1" dirty="0" err="1"/>
              <a:t>SuperMAG</a:t>
            </a:r>
            <a:r>
              <a:rPr lang="en-US" sz="2000" b="1" i="1" dirty="0"/>
              <a:t> magnetic indices with a correlation coefficient of 0.7-0.8 over 30 geomagnetically active days;</a:t>
            </a:r>
          </a:p>
          <a:p>
            <a:pPr lvl="1"/>
            <a:r>
              <a:rPr lang="en-US" sz="2000" b="1" i="1" dirty="0"/>
              <a:t>Produces results that are self-consistent (with some exceptions) with the input field-aligned current distributions.</a:t>
            </a:r>
          </a:p>
          <a:p>
            <a:r>
              <a:rPr lang="en-US" sz="2000" dirty="0"/>
              <a:t>Validation has also been conducted through use in a number of focused studies of specific events and phenomena, and in correlative and comparative studies with data and other </a:t>
            </a:r>
            <a:r>
              <a:rPr lang="en-US" sz="2000"/>
              <a:t>models (validation </a:t>
            </a:r>
            <a:r>
              <a:rPr lang="en-US" sz="2000" dirty="0"/>
              <a:t>through use).</a:t>
            </a:r>
          </a:p>
        </p:txBody>
      </p:sp>
    </p:spTree>
    <p:extLst>
      <p:ext uri="{BB962C8B-B14F-4D97-AF65-F5344CB8AC3E}">
        <p14:creationId xmlns:p14="http://schemas.microsoft.com/office/powerpoint/2010/main" val="208455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462B9-6FC1-574F-943E-6834C31E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458" y="365126"/>
            <a:ext cx="10515600" cy="59037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164D0-5307-DB47-AD5E-402ADED9B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6466" y="1429165"/>
            <a:ext cx="9021138" cy="413791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Determination of energy fluxes and conductivities from field-aligned currents</a:t>
            </a:r>
          </a:p>
          <a:p>
            <a:r>
              <a:rPr lang="en-US" dirty="0"/>
              <a:t>Derivation of high latitude auroral electrodynamic parameters, two-D maps and one-D global products</a:t>
            </a:r>
          </a:p>
          <a:p>
            <a:r>
              <a:rPr lang="en-US" dirty="0"/>
              <a:t>Validation of derived global products</a:t>
            </a:r>
          </a:p>
          <a:p>
            <a:pPr lvl="2"/>
            <a:r>
              <a:rPr lang="en-US" dirty="0"/>
              <a:t>Hemispheric Power Index</a:t>
            </a:r>
          </a:p>
          <a:p>
            <a:pPr lvl="2"/>
            <a:r>
              <a:rPr lang="en-US" dirty="0"/>
              <a:t>Cross Polar Cap Potential</a:t>
            </a:r>
          </a:p>
          <a:p>
            <a:pPr lvl="2"/>
            <a:r>
              <a:rPr lang="en-US" dirty="0"/>
              <a:t>Magnetic Indices</a:t>
            </a:r>
          </a:p>
          <a:p>
            <a:r>
              <a:rPr lang="en-US" dirty="0"/>
              <a:t>Validation through use</a:t>
            </a:r>
          </a:p>
          <a:p>
            <a:r>
              <a:rPr lang="en-US" dirty="0"/>
              <a:t>Conclusions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33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3F9BDD-D792-C441-8410-7FDDDF298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39" y="3294529"/>
            <a:ext cx="5654784" cy="31852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95E3CA-34AF-7F4E-9759-31F135E8C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303"/>
            <a:ext cx="5735423" cy="31953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A3322C-BF91-AC41-80A9-1B332378DBD9}"/>
              </a:ext>
            </a:extLst>
          </p:cNvPr>
          <p:cNvSpPr txBox="1"/>
          <p:nvPr/>
        </p:nvSpPr>
        <p:spPr>
          <a:xfrm>
            <a:off x="5526741" y="814066"/>
            <a:ext cx="61668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Relationship between height-integrated conductivities measured by the </a:t>
            </a:r>
            <a:r>
              <a:rPr lang="en-US" sz="2800" dirty="0" err="1"/>
              <a:t>Chatanika</a:t>
            </a:r>
            <a:r>
              <a:rPr lang="en-US" sz="2800" dirty="0"/>
              <a:t> Radar and north-south component (𝚫H) of the magnetic field disturbance observed at College, Alaska.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D7C4E8-CFAD-E841-8CFE-23DC39681872}"/>
              </a:ext>
            </a:extLst>
          </p:cNvPr>
          <p:cNvSpPr txBox="1"/>
          <p:nvPr/>
        </p:nvSpPr>
        <p:spPr>
          <a:xfrm>
            <a:off x="6197958" y="4673250"/>
            <a:ext cx="4824369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From ‘Electric Conductivities, Electric Fields and Auroral Particle Energy Injection Rate in the Auroral Ionosphere and their Empirical Relations to the Horizontal Magnetic Disturbances’, </a:t>
            </a:r>
            <a:r>
              <a:rPr lang="en-US" i="1" dirty="0" err="1">
                <a:solidFill>
                  <a:srgbClr val="FF0000"/>
                </a:solidFill>
              </a:rPr>
              <a:t>Ahn</a:t>
            </a:r>
            <a:r>
              <a:rPr lang="en-US" i="1" dirty="0">
                <a:solidFill>
                  <a:srgbClr val="FF0000"/>
                </a:solidFill>
              </a:rPr>
              <a:t> et al., 1983.</a:t>
            </a:r>
          </a:p>
        </p:txBody>
      </p:sp>
    </p:spTree>
    <p:extLst>
      <p:ext uri="{BB962C8B-B14F-4D97-AF65-F5344CB8AC3E}">
        <p14:creationId xmlns:p14="http://schemas.microsoft.com/office/powerpoint/2010/main" val="2371560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8776"/>
          <a:stretch/>
        </p:blipFill>
        <p:spPr>
          <a:xfrm>
            <a:off x="3022107" y="2766778"/>
            <a:ext cx="6435731" cy="34448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52416" y="6211669"/>
            <a:ext cx="8175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AMPERE uses magnetometer data from the Iridium constellation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of 66 satellites to measure field-aligned currents globally and continuously.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E9A4A1-B0CF-1F49-ABFB-51B1AD313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755" y="0"/>
            <a:ext cx="6660434" cy="267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59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urora From Space | NASA">
            <a:extLst>
              <a:ext uri="{FF2B5EF4-FFF2-40B4-BE49-F238E27FC236}">
                <a16:creationId xmlns:a16="http://schemas.microsoft.com/office/drawing/2014/main" id="{8B0105BE-CC88-7747-AC8C-B02948F2A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03" y="7845"/>
            <a:ext cx="10833903" cy="6858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1554F5-F906-3E4A-8784-F04D62DD11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1"/>
          <a:stretch/>
        </p:blipFill>
        <p:spPr>
          <a:xfrm rot="20560794">
            <a:off x="8865564" y="384965"/>
            <a:ext cx="1820708" cy="159249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E97B46-6DD5-984C-A237-01DD47BDA48F}"/>
              </a:ext>
            </a:extLst>
          </p:cNvPr>
          <p:cNvCxnSpPr>
            <a:cxnSpLocks/>
          </p:cNvCxnSpPr>
          <p:nvPr/>
        </p:nvCxnSpPr>
        <p:spPr>
          <a:xfrm flipH="1">
            <a:off x="7099115" y="976581"/>
            <a:ext cx="2491596" cy="1818526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7FBF0AD-CB7F-0D49-B35C-5D5B7B6DF9BF}"/>
              </a:ext>
            </a:extLst>
          </p:cNvPr>
          <p:cNvCxnSpPr/>
          <p:nvPr/>
        </p:nvCxnSpPr>
        <p:spPr>
          <a:xfrm flipH="1">
            <a:off x="7960792" y="974590"/>
            <a:ext cx="1629120" cy="1900719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8A71C2-A006-5041-854F-DC8A5566B95F}"/>
              </a:ext>
            </a:extLst>
          </p:cNvPr>
          <p:cNvCxnSpPr/>
          <p:nvPr/>
        </p:nvCxnSpPr>
        <p:spPr>
          <a:xfrm>
            <a:off x="6431143" y="178079"/>
            <a:ext cx="990250" cy="255826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389CC5-7092-714E-92E4-62C346D9F2A3}"/>
              </a:ext>
            </a:extLst>
          </p:cNvPr>
          <p:cNvCxnSpPr/>
          <p:nvPr/>
        </p:nvCxnSpPr>
        <p:spPr>
          <a:xfrm>
            <a:off x="6871281" y="208904"/>
            <a:ext cx="990250" cy="255826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C49EA58-46D1-BE41-A992-16A53628065E}"/>
              </a:ext>
            </a:extLst>
          </p:cNvPr>
          <p:cNvCxnSpPr/>
          <p:nvPr/>
        </p:nvCxnSpPr>
        <p:spPr>
          <a:xfrm>
            <a:off x="7319821" y="239729"/>
            <a:ext cx="990250" cy="255826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089ABFB-041E-714C-893E-5EE1EC8CB3FC}"/>
              </a:ext>
            </a:extLst>
          </p:cNvPr>
          <p:cNvCxnSpPr/>
          <p:nvPr/>
        </p:nvCxnSpPr>
        <p:spPr>
          <a:xfrm>
            <a:off x="7705884" y="214044"/>
            <a:ext cx="990250" cy="255826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FDD0493-C93C-CE4C-AF8A-0742CC276828}"/>
              </a:ext>
            </a:extLst>
          </p:cNvPr>
          <p:cNvCxnSpPr/>
          <p:nvPr/>
        </p:nvCxnSpPr>
        <p:spPr>
          <a:xfrm>
            <a:off x="8082995" y="214045"/>
            <a:ext cx="990250" cy="255826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8E6D440-0565-2644-8837-C1391CB384C5}"/>
              </a:ext>
            </a:extLst>
          </p:cNvPr>
          <p:cNvCxnSpPr/>
          <p:nvPr/>
        </p:nvCxnSpPr>
        <p:spPr>
          <a:xfrm>
            <a:off x="4380976" y="150049"/>
            <a:ext cx="990250" cy="255826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62FF1C1-8F0E-F14B-9E4E-A8F98C0E1643}"/>
              </a:ext>
            </a:extLst>
          </p:cNvPr>
          <p:cNvCxnSpPr/>
          <p:nvPr/>
        </p:nvCxnSpPr>
        <p:spPr>
          <a:xfrm>
            <a:off x="4821113" y="180874"/>
            <a:ext cx="990250" cy="255826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19164CB-F0E7-7646-8D4A-CCCD32FA2320}"/>
              </a:ext>
            </a:extLst>
          </p:cNvPr>
          <p:cNvCxnSpPr/>
          <p:nvPr/>
        </p:nvCxnSpPr>
        <p:spPr>
          <a:xfrm>
            <a:off x="5269654" y="211699"/>
            <a:ext cx="990250" cy="255826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2D1E62F-44E5-0443-940D-DE52A6C0D9AC}"/>
              </a:ext>
            </a:extLst>
          </p:cNvPr>
          <p:cNvCxnSpPr/>
          <p:nvPr/>
        </p:nvCxnSpPr>
        <p:spPr>
          <a:xfrm>
            <a:off x="5655717" y="186014"/>
            <a:ext cx="990250" cy="255826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8AA9589-C3BA-FA40-8854-E3C749FB2D01}"/>
              </a:ext>
            </a:extLst>
          </p:cNvPr>
          <p:cNvCxnSpPr/>
          <p:nvPr/>
        </p:nvCxnSpPr>
        <p:spPr>
          <a:xfrm>
            <a:off x="6032827" y="186015"/>
            <a:ext cx="990250" cy="255826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own Arrow 22">
            <a:extLst>
              <a:ext uri="{FF2B5EF4-FFF2-40B4-BE49-F238E27FC236}">
                <a16:creationId xmlns:a16="http://schemas.microsoft.com/office/drawing/2014/main" id="{D0AA8287-6241-514D-91B4-4B566F1D3E52}"/>
              </a:ext>
            </a:extLst>
          </p:cNvPr>
          <p:cNvSpPr/>
          <p:nvPr/>
        </p:nvSpPr>
        <p:spPr>
          <a:xfrm rot="20391146">
            <a:off x="4905595" y="995444"/>
            <a:ext cx="212957" cy="50343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B568A687-5EE6-6649-BF0E-CCA3B91F7EA4}"/>
              </a:ext>
            </a:extLst>
          </p:cNvPr>
          <p:cNvSpPr/>
          <p:nvPr/>
        </p:nvSpPr>
        <p:spPr>
          <a:xfrm rot="20391146">
            <a:off x="5361946" y="993729"/>
            <a:ext cx="212957" cy="50343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4C0D8BE5-E995-CC41-8755-EE95A0918B40}"/>
              </a:ext>
            </a:extLst>
          </p:cNvPr>
          <p:cNvSpPr/>
          <p:nvPr/>
        </p:nvSpPr>
        <p:spPr>
          <a:xfrm rot="20391146">
            <a:off x="5766226" y="980032"/>
            <a:ext cx="212957" cy="50343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9CD0909A-23B0-D24D-8DA8-E6C0F500EC34}"/>
              </a:ext>
            </a:extLst>
          </p:cNvPr>
          <p:cNvSpPr/>
          <p:nvPr/>
        </p:nvSpPr>
        <p:spPr>
          <a:xfrm rot="20391146">
            <a:off x="6156721" y="995443"/>
            <a:ext cx="212957" cy="50343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903DB860-835B-184E-8AE9-3CBB3E9BC1ED}"/>
              </a:ext>
            </a:extLst>
          </p:cNvPr>
          <p:cNvSpPr/>
          <p:nvPr/>
        </p:nvSpPr>
        <p:spPr>
          <a:xfrm rot="9444841">
            <a:off x="6533495" y="972722"/>
            <a:ext cx="212957" cy="50343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>
            <a:extLst>
              <a:ext uri="{FF2B5EF4-FFF2-40B4-BE49-F238E27FC236}">
                <a16:creationId xmlns:a16="http://schemas.microsoft.com/office/drawing/2014/main" id="{F92D67DB-8C90-D642-8CBD-040F5FF73C66}"/>
              </a:ext>
            </a:extLst>
          </p:cNvPr>
          <p:cNvSpPr/>
          <p:nvPr/>
        </p:nvSpPr>
        <p:spPr>
          <a:xfrm rot="9444841">
            <a:off x="7787962" y="979864"/>
            <a:ext cx="212957" cy="50343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345ABE1C-3476-E248-83C5-7B530A287195}"/>
              </a:ext>
            </a:extLst>
          </p:cNvPr>
          <p:cNvSpPr/>
          <p:nvPr/>
        </p:nvSpPr>
        <p:spPr>
          <a:xfrm rot="9444841">
            <a:off x="7372055" y="979863"/>
            <a:ext cx="212957" cy="50343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>
            <a:extLst>
              <a:ext uri="{FF2B5EF4-FFF2-40B4-BE49-F238E27FC236}">
                <a16:creationId xmlns:a16="http://schemas.microsoft.com/office/drawing/2014/main" id="{41B3268C-AD7C-874A-83F9-061367DE31D6}"/>
              </a:ext>
            </a:extLst>
          </p:cNvPr>
          <p:cNvSpPr/>
          <p:nvPr/>
        </p:nvSpPr>
        <p:spPr>
          <a:xfrm rot="9444841">
            <a:off x="6943971" y="978149"/>
            <a:ext cx="212957" cy="50343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>
            <a:extLst>
              <a:ext uri="{FF2B5EF4-FFF2-40B4-BE49-F238E27FC236}">
                <a16:creationId xmlns:a16="http://schemas.microsoft.com/office/drawing/2014/main" id="{80B6FC26-3FBB-A34E-899E-3B80875FF990}"/>
              </a:ext>
            </a:extLst>
          </p:cNvPr>
          <p:cNvSpPr/>
          <p:nvPr/>
        </p:nvSpPr>
        <p:spPr>
          <a:xfrm rot="9444841">
            <a:off x="8202394" y="972723"/>
            <a:ext cx="212957" cy="50343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Iridium satellite design">
            <a:extLst>
              <a:ext uri="{FF2B5EF4-FFF2-40B4-BE49-F238E27FC236}">
                <a16:creationId xmlns:a16="http://schemas.microsoft.com/office/drawing/2014/main" id="{28572163-60FA-D044-A03A-753EC9399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2" y="517124"/>
            <a:ext cx="1637498" cy="85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50FC961-8121-BC42-AE9A-70CBBD0DB5A4}"/>
              </a:ext>
            </a:extLst>
          </p:cNvPr>
          <p:cNvCxnSpPr>
            <a:cxnSpLocks/>
          </p:cNvCxnSpPr>
          <p:nvPr/>
        </p:nvCxnSpPr>
        <p:spPr>
          <a:xfrm>
            <a:off x="3308480" y="734087"/>
            <a:ext cx="5685948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The Advanced Modular Incoherent Scatter Radar (AMISR) Historical  Perspectives">
            <a:extLst>
              <a:ext uri="{FF2B5EF4-FFF2-40B4-BE49-F238E27FC236}">
                <a16:creationId xmlns:a16="http://schemas.microsoft.com/office/drawing/2014/main" id="{EB73FB71-CF9A-D24C-89A9-260405BAD2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2" t="35666" r="14797" b="25110"/>
          <a:stretch/>
        </p:blipFill>
        <p:spPr bwMode="auto">
          <a:xfrm>
            <a:off x="8001660" y="3730373"/>
            <a:ext cx="2983317" cy="97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AB34E1A-AA10-7C4C-8B46-6A611FFCA50E}"/>
              </a:ext>
            </a:extLst>
          </p:cNvPr>
          <p:cNvCxnSpPr/>
          <p:nvPr/>
        </p:nvCxnSpPr>
        <p:spPr>
          <a:xfrm flipH="1" flipV="1">
            <a:off x="7261625" y="2746128"/>
            <a:ext cx="2137371" cy="125002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8EEA88D-6C45-D44A-962F-40E42FEF636E}"/>
              </a:ext>
            </a:extLst>
          </p:cNvPr>
          <p:cNvCxnSpPr>
            <a:cxnSpLocks/>
          </p:cNvCxnSpPr>
          <p:nvPr/>
        </p:nvCxnSpPr>
        <p:spPr>
          <a:xfrm flipH="1" flipV="1">
            <a:off x="7580350" y="2767169"/>
            <a:ext cx="1832754" cy="1216999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09351CFA-8DE9-DD48-BB7B-AC49A18B65D5}"/>
              </a:ext>
            </a:extLst>
          </p:cNvPr>
          <p:cNvSpPr/>
          <p:nvPr/>
        </p:nvSpPr>
        <p:spPr>
          <a:xfrm>
            <a:off x="375203" y="0"/>
            <a:ext cx="86203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2C24B8-40BF-BE40-8DC3-8472039688A0}"/>
              </a:ext>
            </a:extLst>
          </p:cNvPr>
          <p:cNvSpPr txBox="1"/>
          <p:nvPr/>
        </p:nvSpPr>
        <p:spPr>
          <a:xfrm>
            <a:off x="1576237" y="1183414"/>
            <a:ext cx="1441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Iridium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(AMPERE)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B94CE3-A6BA-FF40-B1F2-BA4D3F08513F}"/>
              </a:ext>
            </a:extLst>
          </p:cNvPr>
          <p:cNvSpPr txBox="1"/>
          <p:nvPr/>
        </p:nvSpPr>
        <p:spPr>
          <a:xfrm>
            <a:off x="9357935" y="1416489"/>
            <a:ext cx="1852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TIMED (400,000 FUV measurements from GUVI)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FAB15C-CB06-1F40-8D52-9F232809D0F1}"/>
              </a:ext>
            </a:extLst>
          </p:cNvPr>
          <p:cNvSpPr txBox="1"/>
          <p:nvPr/>
        </p:nvSpPr>
        <p:spPr>
          <a:xfrm>
            <a:off x="8201009" y="4744091"/>
            <a:ext cx="2585636" cy="83099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5880 measurements from the Poker Flat Incoherent Scatter Radar (PFISR)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606EC8-E041-E047-B9A9-58226BD6AFF5}"/>
              </a:ext>
            </a:extLst>
          </p:cNvPr>
          <p:cNvSpPr txBox="1"/>
          <p:nvPr/>
        </p:nvSpPr>
        <p:spPr>
          <a:xfrm>
            <a:off x="2568388" y="3320611"/>
            <a:ext cx="5293143" cy="120032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Auroral </a:t>
            </a:r>
            <a:r>
              <a:rPr lang="en-US" b="1" dirty="0" err="1"/>
              <a:t>conductances</a:t>
            </a:r>
            <a:r>
              <a:rPr lang="en-US" b="1" dirty="0"/>
              <a:t> determined from electron density profiles measured by PFISR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Precipitating particle energy flux from FUV luminosities measured by TIMED/GUVI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51A6631-92DB-FC49-8545-09A2BE669FD1}"/>
              </a:ext>
            </a:extLst>
          </p:cNvPr>
          <p:cNvCxnSpPr/>
          <p:nvPr/>
        </p:nvCxnSpPr>
        <p:spPr>
          <a:xfrm flipV="1">
            <a:off x="7261625" y="2797994"/>
            <a:ext cx="238510" cy="5226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DE236F2-4705-0C41-98C6-23AC4BE309D2}"/>
              </a:ext>
            </a:extLst>
          </p:cNvPr>
          <p:cNvSpPr txBox="1"/>
          <p:nvPr/>
        </p:nvSpPr>
        <p:spPr>
          <a:xfrm>
            <a:off x="1773332" y="6034848"/>
            <a:ext cx="875501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Measurements of auroral energy flux and </a:t>
            </a:r>
            <a:r>
              <a:rPr lang="en-US" sz="2400" b="1" dirty="0" err="1">
                <a:solidFill>
                  <a:srgbClr val="FF0000"/>
                </a:solidFill>
              </a:rPr>
              <a:t>conductances</a:t>
            </a:r>
            <a:r>
              <a:rPr lang="en-US" sz="2400" b="1" dirty="0">
                <a:solidFill>
                  <a:srgbClr val="FF0000"/>
                </a:solidFill>
              </a:rPr>
              <a:t> in conjunction with AMPERE measurements of field-aligned currents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F88BCBA-6838-DD4B-831E-D787872DE959}"/>
              </a:ext>
            </a:extLst>
          </p:cNvPr>
          <p:cNvSpPr txBox="1"/>
          <p:nvPr/>
        </p:nvSpPr>
        <p:spPr>
          <a:xfrm>
            <a:off x="5249870" y="1510438"/>
            <a:ext cx="2550815" cy="369332"/>
          </a:xfrm>
          <a:prstGeom prst="rect">
            <a:avLst/>
          </a:prstGeom>
          <a:solidFill>
            <a:schemeClr val="bg1">
              <a:alpha val="24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Field-aligned Currents</a:t>
            </a:r>
          </a:p>
        </p:txBody>
      </p:sp>
    </p:spTree>
    <p:extLst>
      <p:ext uri="{BB962C8B-B14F-4D97-AF65-F5344CB8AC3E}">
        <p14:creationId xmlns:p14="http://schemas.microsoft.com/office/powerpoint/2010/main" val="3131235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0158DB-FE5E-2840-B430-CB96E8ED9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88" y="2193962"/>
            <a:ext cx="4171308" cy="33926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18E13D-CA26-034E-84F2-C69FE6A15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067" y="2344204"/>
            <a:ext cx="4050661" cy="29855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143A01-8A7D-CE4F-B211-27AC5EF1C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5728" y="2344204"/>
            <a:ext cx="4050661" cy="29855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D9E3C7-47E1-F94D-AA51-7D055D206A08}"/>
              </a:ext>
            </a:extLst>
          </p:cNvPr>
          <p:cNvSpPr txBox="1"/>
          <p:nvPr/>
        </p:nvSpPr>
        <p:spPr>
          <a:xfrm>
            <a:off x="7050506" y="1487184"/>
            <a:ext cx="2239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From PFISR study</a:t>
            </a: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FEF34D71-4B33-FE4D-BD05-B5FC33D58113}"/>
              </a:ext>
            </a:extLst>
          </p:cNvPr>
          <p:cNvSpPr/>
          <p:nvPr/>
        </p:nvSpPr>
        <p:spPr>
          <a:xfrm rot="5400000">
            <a:off x="7891412" y="-1360199"/>
            <a:ext cx="557954" cy="7052941"/>
          </a:xfrm>
          <a:prstGeom prst="leftBrace">
            <a:avLst>
              <a:gd name="adj1" fmla="val 0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F23F15-1415-B740-A322-FBF1AFF49A55}"/>
              </a:ext>
            </a:extLst>
          </p:cNvPr>
          <p:cNvSpPr txBox="1"/>
          <p:nvPr/>
        </p:nvSpPr>
        <p:spPr>
          <a:xfrm>
            <a:off x="1374302" y="1524008"/>
            <a:ext cx="2013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From GUVI study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3620B1-8C43-A24B-B498-78F78E0D69FD}"/>
              </a:ext>
            </a:extLst>
          </p:cNvPr>
          <p:cNvSpPr/>
          <p:nvPr/>
        </p:nvSpPr>
        <p:spPr>
          <a:xfrm>
            <a:off x="719191" y="2135449"/>
            <a:ext cx="3647326" cy="3611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6371CA-93A0-C642-87D3-E0208022825E}"/>
              </a:ext>
            </a:extLst>
          </p:cNvPr>
          <p:cNvSpPr txBox="1"/>
          <p:nvPr/>
        </p:nvSpPr>
        <p:spPr>
          <a:xfrm>
            <a:off x="1741738" y="2245332"/>
            <a:ext cx="1278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Energy Flux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1C5A48-C662-8949-94F6-F2256C16A855}"/>
              </a:ext>
            </a:extLst>
          </p:cNvPr>
          <p:cNvSpPr txBox="1"/>
          <p:nvPr/>
        </p:nvSpPr>
        <p:spPr>
          <a:xfrm>
            <a:off x="941295" y="399333"/>
            <a:ext cx="10370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Relation between field-aligned currents and auroral energy flux and </a:t>
            </a:r>
            <a:r>
              <a:rPr lang="en-US" sz="2400" dirty="0" err="1">
                <a:solidFill>
                  <a:srgbClr val="FF0000"/>
                </a:solidFill>
              </a:rPr>
              <a:t>conductances</a:t>
            </a:r>
            <a:r>
              <a:rPr lang="en-US" sz="2400" dirty="0">
                <a:solidFill>
                  <a:srgbClr val="FF0000"/>
                </a:solidFill>
              </a:rPr>
              <a:t> as a function of magnetic local time</a:t>
            </a:r>
          </a:p>
        </p:txBody>
      </p:sp>
    </p:spTree>
    <p:extLst>
      <p:ext uri="{BB962C8B-B14F-4D97-AF65-F5344CB8AC3E}">
        <p14:creationId xmlns:p14="http://schemas.microsoft.com/office/powerpoint/2010/main" val="1403330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" t="9597" r="52788"/>
          <a:stretch/>
        </p:blipFill>
        <p:spPr>
          <a:xfrm>
            <a:off x="4559208" y="302240"/>
            <a:ext cx="3094128" cy="3212751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2261304">
            <a:off x="7274322" y="2715914"/>
            <a:ext cx="2442949" cy="4230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8306349">
            <a:off x="2433099" y="2715915"/>
            <a:ext cx="2442949" cy="4230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01E014-12DC-054B-AE23-16FAB2481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83" y="3746239"/>
            <a:ext cx="3073583" cy="30735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2A32E3-48CA-4C43-AF13-E65C9D790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5207" y="3746240"/>
            <a:ext cx="3073583" cy="30735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67E594-5808-E146-9AAD-F61116C4A0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4533" y="3755597"/>
            <a:ext cx="3073583" cy="3073583"/>
          </a:xfrm>
          <a:prstGeom prst="rect">
            <a:avLst/>
          </a:prstGeom>
        </p:spPr>
      </p:pic>
      <p:sp>
        <p:nvSpPr>
          <p:cNvPr id="14" name="Right Arrow 13">
            <a:extLst>
              <a:ext uri="{FF2B5EF4-FFF2-40B4-BE49-F238E27FC236}">
                <a16:creationId xmlns:a16="http://schemas.microsoft.com/office/drawing/2014/main" id="{64C9BAAC-BE4D-D543-8235-186EF7F6FDD1}"/>
              </a:ext>
            </a:extLst>
          </p:cNvPr>
          <p:cNvSpPr/>
          <p:nvPr/>
        </p:nvSpPr>
        <p:spPr>
          <a:xfrm rot="5400000">
            <a:off x="5809361" y="3535342"/>
            <a:ext cx="523222" cy="4230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90027" y="28820"/>
            <a:ext cx="105618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Auroral </a:t>
            </a:r>
            <a:r>
              <a:rPr lang="en-US" sz="2400" b="1" dirty="0" err="1"/>
              <a:t>Conductances</a:t>
            </a:r>
            <a:r>
              <a:rPr lang="en-US" sz="2400" b="1" dirty="0"/>
              <a:t>  and Energy Flux from AMPERE—Updated Every 2 Minutes</a:t>
            </a:r>
          </a:p>
        </p:txBody>
      </p:sp>
    </p:spTree>
    <p:extLst>
      <p:ext uri="{BB962C8B-B14F-4D97-AF65-F5344CB8AC3E}">
        <p14:creationId xmlns:p14="http://schemas.microsoft.com/office/powerpoint/2010/main" val="1233388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B02CD8C-0496-3E4C-8359-0192C315EAA3}"/>
              </a:ext>
            </a:extLst>
          </p:cNvPr>
          <p:cNvCxnSpPr>
            <a:cxnSpLocks/>
          </p:cNvCxnSpPr>
          <p:nvPr/>
        </p:nvCxnSpPr>
        <p:spPr>
          <a:xfrm flipH="1">
            <a:off x="4726107" y="3751720"/>
            <a:ext cx="1122199" cy="124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BB3A815-7320-E841-5FDD-05FD42AF4513}"/>
              </a:ext>
            </a:extLst>
          </p:cNvPr>
          <p:cNvCxnSpPr>
            <a:cxnSpLocks/>
          </p:cNvCxnSpPr>
          <p:nvPr/>
        </p:nvCxnSpPr>
        <p:spPr>
          <a:xfrm flipH="1">
            <a:off x="4498662" y="1920236"/>
            <a:ext cx="983638" cy="1740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8126375" y="2117188"/>
            <a:ext cx="70260" cy="99910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cxnSpLocks/>
          </p:cNvCxnSpPr>
          <p:nvPr/>
        </p:nvCxnSpPr>
        <p:spPr>
          <a:xfrm>
            <a:off x="6064760" y="2443847"/>
            <a:ext cx="5040" cy="69992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6105857" y="5560922"/>
            <a:ext cx="1188926" cy="380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6601721" y="3710355"/>
            <a:ext cx="958477" cy="429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013096" y="7663"/>
            <a:ext cx="81765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Auroral Precipitation and Electrodynamic Parameters </a:t>
            </a:r>
          </a:p>
          <a:p>
            <a:pPr algn="ctr"/>
            <a:r>
              <a:rPr lang="en-US" sz="2800" b="1" dirty="0"/>
              <a:t>Derived From Field-aligned Currents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105" y="1263338"/>
            <a:ext cx="1368279" cy="12668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29272" y="1712088"/>
            <a:ext cx="1396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Energy Flux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9022" y="3112063"/>
            <a:ext cx="1368279" cy="126683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445221" y="3448831"/>
            <a:ext cx="1289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Electric Fields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4115" y="3150385"/>
            <a:ext cx="1368279" cy="1266833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7560198" y="3516490"/>
            <a:ext cx="1396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Horizontal Currents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644" y="4927506"/>
            <a:ext cx="1368279" cy="1266833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6601721" y="5265357"/>
            <a:ext cx="1396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Joule heating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750" y="1188088"/>
            <a:ext cx="1368279" cy="1266833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7372167" y="1636838"/>
            <a:ext cx="1396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Conductivities</a:t>
            </a:r>
          </a:p>
        </p:txBody>
      </p:sp>
      <p:pic>
        <p:nvPicPr>
          <p:cNvPr id="49" name="Picture 48" descr="Screen Shot 2016-12-01 at 9.05.5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986"/>
          <a:stretch/>
        </p:blipFill>
        <p:spPr>
          <a:xfrm>
            <a:off x="5194844" y="1117473"/>
            <a:ext cx="1582278" cy="1568086"/>
          </a:xfrm>
          <a:prstGeom prst="rect">
            <a:avLst/>
          </a:prstGeom>
          <a:ln w="28575" cmpd="sng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835569" y="997305"/>
            <a:ext cx="23008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Field-aligned Currents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H="1">
            <a:off x="6593323" y="2362815"/>
            <a:ext cx="1153240" cy="109180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>
            <a:off x="7441231" y="4331998"/>
            <a:ext cx="537692" cy="57929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4013586" y="4146664"/>
            <a:ext cx="1535903" cy="111580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6477760" y="4202224"/>
            <a:ext cx="624631" cy="78048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8552005" y="4355828"/>
            <a:ext cx="253732" cy="57167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3078" y="1463677"/>
            <a:ext cx="1035560" cy="9801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Global Parameters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293991" y="3002734"/>
            <a:ext cx="1299833" cy="12668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HPI </a:t>
            </a:r>
            <a:r>
              <a:rPr lang="en-US" sz="1600" dirty="0">
                <a:solidFill>
                  <a:schemeClr val="tx1"/>
                </a:solidFill>
              </a:rPr>
              <a:t>Precipitation</a:t>
            </a:r>
          </a:p>
        </p:txBody>
      </p:sp>
      <p:sp>
        <p:nvSpPr>
          <p:cNvPr id="52" name="Rectangle 51"/>
          <p:cNvSpPr/>
          <p:nvPr/>
        </p:nvSpPr>
        <p:spPr>
          <a:xfrm>
            <a:off x="2716212" y="4944611"/>
            <a:ext cx="1299833" cy="12668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Cross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Polar Cap Potential</a:t>
            </a:r>
          </a:p>
        </p:txBody>
      </p:sp>
      <p:sp>
        <p:nvSpPr>
          <p:cNvPr id="53" name="Rectangle 52"/>
          <p:cNvSpPr/>
          <p:nvPr/>
        </p:nvSpPr>
        <p:spPr>
          <a:xfrm>
            <a:off x="4801562" y="4929943"/>
            <a:ext cx="1299833" cy="12668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HPI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Joule Heating</a:t>
            </a:r>
          </a:p>
        </p:txBody>
      </p:sp>
      <p:sp>
        <p:nvSpPr>
          <p:cNvPr id="54" name="Rectangle 53"/>
          <p:cNvSpPr/>
          <p:nvPr/>
        </p:nvSpPr>
        <p:spPr>
          <a:xfrm>
            <a:off x="8292477" y="4944611"/>
            <a:ext cx="1299833" cy="12668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Magnetic Indices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549489" y="2558973"/>
                <a:ext cx="2346654" cy="3700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𝑱</m:t>
                          </m:r>
                        </m:e>
                        <m:sub>
                          <m:r>
                            <a:rPr lang="en-US" sz="1600" b="1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∥</m:t>
                          </m:r>
                        </m:sub>
                      </m:sSub>
                      <m:r>
                        <a:rPr lang="en-US" sz="1600" b="1" i="1">
                          <a:solidFill>
                            <a:srgbClr val="FF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1600" b="1" i="1">
                          <a:solidFill>
                            <a:srgbClr val="FF0000"/>
                          </a:solidFill>
                          <a:latin typeface="Cambria Math" charset="0"/>
                        </a:rPr>
                        <m:t>𝜵</m:t>
                      </m:r>
                      <m:r>
                        <a:rPr lang="en-US" sz="1600" b="1" i="1">
                          <a:solidFill>
                            <a:srgbClr val="FF0000"/>
                          </a:solidFill>
                          <a:latin typeface="Cambria Math" charset="0"/>
                        </a:rPr>
                        <m:t>∙(</m:t>
                      </m:r>
                      <m:acc>
                        <m:accPr>
                          <m:chr m:val="̿"/>
                          <m:ctrlPr>
                            <a:rPr lang="en-US" sz="1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1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𝚺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lang="en-US" sz="1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1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𝑬</m:t>
                          </m:r>
                        </m:e>
                      </m:acc>
                      <m:r>
                        <a:rPr lang="en-US" sz="1600" b="1" i="1">
                          <a:solidFill>
                            <a:srgbClr val="FF0000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9489" y="2558973"/>
                <a:ext cx="2346654" cy="370038"/>
              </a:xfrm>
              <a:prstGeom prst="rect">
                <a:avLst/>
              </a:prstGeom>
              <a:blipFill>
                <a:blip r:embed="rId4"/>
                <a:stretch>
                  <a:fillRect t="-3226"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4A2A3BD-25B1-6E2F-7F30-BE57A296A8E0}"/>
              </a:ext>
            </a:extLst>
          </p:cNvPr>
          <p:cNvCxnSpPr>
            <a:cxnSpLocks/>
          </p:cNvCxnSpPr>
          <p:nvPr/>
        </p:nvCxnSpPr>
        <p:spPr>
          <a:xfrm>
            <a:off x="6767856" y="1920236"/>
            <a:ext cx="673375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cxnSpLocks/>
          </p:cNvCxnSpPr>
          <p:nvPr/>
        </p:nvCxnSpPr>
        <p:spPr>
          <a:xfrm flipH="1">
            <a:off x="2464472" y="2180701"/>
            <a:ext cx="901656" cy="82203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ADFF50A0-37DB-7F4D-840A-5B4FDBB97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486" y="3103974"/>
            <a:ext cx="1368279" cy="126683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29632D8-891A-DD4E-80AF-50B339C3D4F3}"/>
              </a:ext>
            </a:extLst>
          </p:cNvPr>
          <p:cNvSpPr txBox="1"/>
          <p:nvPr/>
        </p:nvSpPr>
        <p:spPr>
          <a:xfrm>
            <a:off x="3307218" y="3454619"/>
            <a:ext cx="1396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Poynting Flux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D4EC185-CB12-DD40-AB17-7A7287D2CC28}"/>
              </a:ext>
            </a:extLst>
          </p:cNvPr>
          <p:cNvCxnSpPr>
            <a:cxnSpLocks/>
          </p:cNvCxnSpPr>
          <p:nvPr/>
        </p:nvCxnSpPr>
        <p:spPr>
          <a:xfrm flipH="1">
            <a:off x="4429371" y="2458758"/>
            <a:ext cx="944955" cy="86645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6B40B86-2B6C-1B44-A32C-BE5696D68F4E}"/>
              </a:ext>
            </a:extLst>
          </p:cNvPr>
          <p:cNvSpPr txBox="1"/>
          <p:nvPr/>
        </p:nvSpPr>
        <p:spPr>
          <a:xfrm>
            <a:off x="3791678" y="2691291"/>
            <a:ext cx="1104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ΔBe</a:t>
            </a:r>
            <a:r>
              <a:rPr lang="en-US" dirty="0">
                <a:solidFill>
                  <a:srgbClr val="FF0000"/>
                </a:solidFill>
              </a:rPr>
              <a:t>,  </a:t>
            </a:r>
            <a:r>
              <a:rPr lang="en-US" dirty="0" err="1">
                <a:solidFill>
                  <a:srgbClr val="FF0000"/>
                </a:solidFill>
              </a:rPr>
              <a:t>ΔBn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909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17E2CC-C19A-829B-AE5A-C36C22FCC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123" y="0"/>
            <a:ext cx="5373895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D1A5D82-549A-AF4A-9D9E-0DEDC8E9EE24}"/>
              </a:ext>
            </a:extLst>
          </p:cNvPr>
          <p:cNvGrpSpPr/>
          <p:nvPr/>
        </p:nvGrpSpPr>
        <p:grpSpPr>
          <a:xfrm>
            <a:off x="6469411" y="101415"/>
            <a:ext cx="5341342" cy="6756585"/>
            <a:chOff x="6375281" y="101415"/>
            <a:chExt cx="5341342" cy="67565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B86DF33-8B93-048D-33E6-5887E329B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04202" y="534677"/>
              <a:ext cx="4212421" cy="632332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78AAAC5-646A-AF4B-9337-AC8D1664F789}"/>
                </a:ext>
              </a:extLst>
            </p:cNvPr>
            <p:cNvSpPr txBox="1"/>
            <p:nvPr/>
          </p:nvSpPr>
          <p:spPr>
            <a:xfrm>
              <a:off x="8346388" y="101415"/>
              <a:ext cx="2528047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Global Parameters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EA299EA-EEBA-B64E-9106-0605CEA3CA65}"/>
                </a:ext>
              </a:extLst>
            </p:cNvPr>
            <p:cNvSpPr txBox="1"/>
            <p:nvPr/>
          </p:nvSpPr>
          <p:spPr>
            <a:xfrm>
              <a:off x="6375281" y="1143268"/>
              <a:ext cx="170937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Cross Polar Cap Potential (kV)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5F72BE8-982C-3A49-A7B0-5177B8586106}"/>
                </a:ext>
              </a:extLst>
            </p:cNvPr>
            <p:cNvSpPr txBox="1"/>
            <p:nvPr/>
          </p:nvSpPr>
          <p:spPr>
            <a:xfrm>
              <a:off x="6711095" y="3137310"/>
              <a:ext cx="1384034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Hemispheric Power (GW)</a:t>
              </a:r>
            </a:p>
            <a:p>
              <a:pPr algn="ctr"/>
              <a:endParaRPr lang="en-US" sz="12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47FBE84-D957-3840-8316-2B2BE917AEFF}"/>
                </a:ext>
              </a:extLst>
            </p:cNvPr>
            <p:cNvSpPr txBox="1"/>
            <p:nvPr/>
          </p:nvSpPr>
          <p:spPr>
            <a:xfrm>
              <a:off x="7099417" y="5461663"/>
              <a:ext cx="86124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AE (</a:t>
              </a:r>
              <a:r>
                <a:rPr lang="en-US" dirty="0" err="1"/>
                <a:t>nT</a:t>
              </a:r>
              <a:r>
                <a:rPr lang="en-US" dirty="0"/>
                <a:t>)</a:t>
              </a:r>
            </a:p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324841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3236</TotalTime>
  <Words>715</Words>
  <Application>Microsoft Macintosh PowerPoint</Application>
  <PresentationFormat>Widescreen</PresentationFormat>
  <Paragraphs>93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Office Theme</vt:lpstr>
      <vt:lpstr>AMPERE-Derived ELectrodynamic Properties of the High Latitude Ionosphere (ADELPHI)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AMPERE-Derived ELectrodynamic Properties of the High-latitude Ionosphere (ADELPHI)</vt:lpstr>
      <vt:lpstr>Conclusions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Robert Robinson</cp:lastModifiedBy>
  <cp:revision>142</cp:revision>
  <dcterms:created xsi:type="dcterms:W3CDTF">2021-06-28T04:03:03Z</dcterms:created>
  <dcterms:modified xsi:type="dcterms:W3CDTF">2022-06-06T23:35:03Z</dcterms:modified>
</cp:coreProperties>
</file>