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  <p:sldMasterId id="2147483826" r:id="rId2"/>
  </p:sldMasterIdLst>
  <p:notesMasterIdLst>
    <p:notesMasterId r:id="rId6"/>
  </p:notesMasterIdLst>
  <p:handoutMasterIdLst>
    <p:handoutMasterId r:id="rId7"/>
  </p:handoutMasterIdLst>
  <p:sldIdLst>
    <p:sldId id="256" r:id="rId3"/>
    <p:sldId id="281" r:id="rId4"/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9CA21-AD17-7979-C9CF-6C34DB24838E}" name="Walker, Raymond J." initials="WRJ" userId="S::rjwalker@ad.ucla.edu::17e39a9a-88f0-48e1-8173-9e5b66920d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13" autoAdjust="0"/>
  </p:normalViewPr>
  <p:slideViewPr>
    <p:cSldViewPr snapToGrid="0">
      <p:cViewPr varScale="1">
        <p:scale>
          <a:sx n="70" d="100"/>
          <a:sy n="70" d="100"/>
        </p:scale>
        <p:origin x="4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6D5EE4-A7E9-A634-D3E6-DF453DA77A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43DC2-DADC-C5E3-41FA-2CF68E2679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25DBE-0AD6-45EA-B787-06030B2EDB7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395CF-9141-AD54-52F8-B6CC474F9A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59920-ED66-ACE4-FCAD-EF91C40EB1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38938-CE2D-4EA7-9C45-0CE04710B1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6E4A6-2FB3-46E0-9819-25885C18FBD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98952-6948-479B-A4CB-1BE502C9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679CC-4B66-8B3B-A14B-1D472802F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F9D5C-AC4C-5007-F766-651731982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5A82-3309-647B-0B8B-D6FCFAAE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F7F1EB-A3E8-9A46-84AF-EEC80B62D52C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692FD-DE15-9116-2378-9DC1089E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ACDB-C1E2-E542-9ADF-6BE1F8F1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CA50A-DF34-384E-AC1A-6D22BDBA9B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5A82D-84B6-4EB1-341A-F4DFC5A9909A}"/>
              </a:ext>
            </a:extLst>
          </p:cNvPr>
          <p:cNvSpPr txBox="1"/>
          <p:nvPr userDrawn="1"/>
        </p:nvSpPr>
        <p:spPr>
          <a:xfrm>
            <a:off x="7698259" y="247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2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679CC-4B66-8B3B-A14B-1D472802F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F9D5C-AC4C-5007-F766-651731982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45A82-3309-647B-0B8B-D6FCFAAE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F7F1EB-A3E8-9A46-84AF-EEC80B62D52C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692FD-DE15-9116-2378-9DC1089E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ACDB-C1E2-E542-9ADF-6BE1F8F1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CA50A-DF34-384E-AC1A-6D22BDBA9B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5A82D-84B6-4EB1-341A-F4DFC5A9909A}"/>
              </a:ext>
            </a:extLst>
          </p:cNvPr>
          <p:cNvSpPr txBox="1"/>
          <p:nvPr userDrawn="1"/>
        </p:nvSpPr>
        <p:spPr>
          <a:xfrm>
            <a:off x="7698259" y="247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5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F298-16B0-5F74-9055-4A44935A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A44C-EA1F-FA8E-4334-AAADD4ED5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DD818-C5AD-5BD6-F8BD-08557BE1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F7F1EB-A3E8-9A46-84AF-EEC80B62D52C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11E8F-C849-412E-9175-9FB27FD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D064-7360-185B-349B-1DBB591C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CA50A-DF34-384E-AC1A-6D22BDBA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7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B2FF-3BD3-BF22-68E6-E210BDA7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F4DDE-B7BA-227F-30B7-61F633087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8D520-12B5-1EFE-3F43-2F0B2EDA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0F7F1EB-A3E8-9A46-84AF-EEC80B62D52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81F8A-1606-E3C0-74F0-32BBF330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15B4D-A2AA-5545-458E-929E5BE5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30CA50A-DF34-384E-AC1A-6D22BDBA9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5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1080-638D-8ACC-BACD-79C197F8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FAD27-0B2B-DE80-D864-EBC850893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94C3E-E2DB-75C6-954D-A2027B300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+mn-lt"/>
                <a:cs typeface="Calibri" panose="020F0502020204030204" pitchFamily="34" charset="0"/>
              </a:defRPr>
            </a:lvl1pPr>
            <a:lvl2pPr>
              <a:defRPr b="0" i="0">
                <a:latin typeface="+mn-lt"/>
                <a:cs typeface="Calibri" panose="020F0502020204030204" pitchFamily="34" charset="0"/>
              </a:defRPr>
            </a:lvl2pPr>
            <a:lvl3pPr>
              <a:defRPr b="0" i="0">
                <a:latin typeface="+mn-lt"/>
                <a:cs typeface="Calibri" panose="020F0502020204030204" pitchFamily="34" charset="0"/>
              </a:defRPr>
            </a:lvl3pPr>
            <a:lvl4pPr>
              <a:defRPr b="0" i="0">
                <a:latin typeface="+mn-lt"/>
                <a:cs typeface="Calibri" panose="020F0502020204030204" pitchFamily="34" charset="0"/>
              </a:defRPr>
            </a:lvl4pPr>
            <a:lvl5pPr>
              <a:defRPr b="0" i="0"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2E9DE-2EF3-B592-82A0-037D87FC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0F7F1EB-A3E8-9A46-84AF-EEC80B62D52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3F5B6-0515-6B14-1A63-891F8739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4EE96-D7DD-25E2-836B-B258DEE2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30CA50A-DF34-384E-AC1A-6D22BDBA9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9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E8AA-287E-ED0C-8574-74E2C685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D5168-CDD5-41F1-F168-2679D90DC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A72F2-42F5-41A8-6C1D-98A5A509E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354F3-EEF8-C427-3EE9-0452A438C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35965-CA2E-9914-4FE0-8CD16E82F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72EBE3-653A-6A02-A705-C5A81E48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0F7F1EB-A3E8-9A46-84AF-EEC80B62D52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122CA-EDF3-00AE-82CA-F1A36792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915EA-836E-5A45-8B24-6ACDB4FC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30CA50A-DF34-384E-AC1A-6D22BDBA9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8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F142-5FD8-9E47-02DE-F091429A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E811B-9108-378E-FA75-4A64C7B7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F7F1EB-A3E8-9A46-84AF-EEC80B62D52C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C39DE-D93F-8496-1B6C-7CE7AF91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F79A8-3E8E-D2A4-609B-EC241AA6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CA50A-DF34-384E-AC1A-6D22BDBA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5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68D56E-3482-C262-D68D-86A2A189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F7F1EB-A3E8-9A46-84AF-EEC80B62D52C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AD455-61D4-76E0-6E67-8F77F62E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7C007-1D27-FABB-7214-15F464B6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CA50A-DF34-384E-AC1A-6D22BDBA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5B4C-F363-170E-26A3-C4F72E97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4F2E-098C-E216-BBF3-A2DD740B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3EDF6-5A30-1449-59A8-DB7A8CA5D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327C3-71AE-45F9-9B03-E291D48C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0F7F1EB-A3E8-9A46-84AF-EEC80B62D52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5C38B-4DE8-852D-4CCC-B54436B0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94892-CC20-5C2D-88FC-EAEB3EFF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30CA50A-DF34-384E-AC1A-6D22BDBA9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9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01E6-204C-77D0-0BB9-A7E8A6D6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42F46-CE5B-0564-77DD-2BE1AC748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126E5-531D-610D-567D-4621CCB83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06201-8753-64DD-04F1-C4119800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0F7F1EB-A3E8-9A46-84AF-EEC80B62D52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D1A-8EEB-10ED-FA18-4E7816A4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B798-0B91-A64D-BD9B-C060C8BF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30CA50A-DF34-384E-AC1A-6D22BDBA9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F298-16B0-5F74-9055-4A44935A9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A44C-EA1F-FA8E-4334-AAADD4ED5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DD818-C5AD-5BD6-F8BD-08557BE1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F7F1EB-A3E8-9A46-84AF-EEC80B62D52C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11E8F-C849-412E-9175-9FB27FD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6D064-7360-185B-349B-1DBB591C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CA50A-DF34-384E-AC1A-6D22BDBA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6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B2FF-3BD3-BF22-68E6-E210BDA7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F4DDE-B7BA-227F-30B7-61F633087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8D520-12B5-1EFE-3F43-2F0B2EDA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0F7F1EB-A3E8-9A46-84AF-EEC80B62D52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81F8A-1606-E3C0-74F0-32BBF330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15B4D-A2AA-5545-458E-929E5BE5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30CA50A-DF34-384E-AC1A-6D22BDBA9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1080-638D-8ACC-BACD-79C197F8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FAD27-0B2B-DE80-D864-EBC850893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cs typeface="Calibri" panose="020F0502020204030204" pitchFamily="34" charset="0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94C3E-E2DB-75C6-954D-A2027B300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+mn-lt"/>
                <a:cs typeface="Calibri" panose="020F0502020204030204" pitchFamily="34" charset="0"/>
              </a:defRPr>
            </a:lvl1pPr>
            <a:lvl2pPr>
              <a:defRPr b="0" i="0">
                <a:latin typeface="+mn-lt"/>
                <a:cs typeface="Calibri" panose="020F0502020204030204" pitchFamily="34" charset="0"/>
              </a:defRPr>
            </a:lvl2pPr>
            <a:lvl3pPr>
              <a:defRPr b="0" i="0">
                <a:latin typeface="+mn-lt"/>
                <a:cs typeface="Calibri" panose="020F0502020204030204" pitchFamily="34" charset="0"/>
              </a:defRPr>
            </a:lvl3pPr>
            <a:lvl4pPr>
              <a:defRPr b="0" i="0">
                <a:latin typeface="+mn-lt"/>
                <a:cs typeface="Calibri" panose="020F0502020204030204" pitchFamily="34" charset="0"/>
              </a:defRPr>
            </a:lvl4pPr>
            <a:lvl5pPr>
              <a:defRPr b="0" i="0"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2E9DE-2EF3-B592-82A0-037D87FC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0F7F1EB-A3E8-9A46-84AF-EEC80B62D52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3F5B6-0515-6B14-1A63-891F8739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4EE96-D7DD-25E2-836B-B258DEE2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30CA50A-DF34-384E-AC1A-6D22BDBA9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2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E8AA-287E-ED0C-8574-74E2C685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D5168-CDD5-41F1-F168-2679D90DC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A72F2-42F5-41A8-6C1D-98A5A509E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354F3-EEF8-C427-3EE9-0452A438C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35965-CA2E-9914-4FE0-8CD16E82F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72EBE3-653A-6A02-A705-C5A81E48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0F7F1EB-A3E8-9A46-84AF-EEC80B62D52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122CA-EDF3-00AE-82CA-F1A36792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915EA-836E-5A45-8B24-6ACDB4FC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30CA50A-DF34-384E-AC1A-6D22BDBA9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5F142-5FD8-9E47-02DE-F091429A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E811B-9108-378E-FA75-4A64C7B7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F7F1EB-A3E8-9A46-84AF-EEC80B62D52C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C39DE-D93F-8496-1B6C-7CE7AF91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F79A8-3E8E-D2A4-609B-EC241AA69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CA50A-DF34-384E-AC1A-6D22BDBA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6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68D56E-3482-C262-D68D-86A2A1892A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F7F1EB-A3E8-9A46-84AF-EEC80B62D52C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AD455-61D4-76E0-6E67-8F77F62E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7C007-1D27-FABB-7214-15F464B6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CA50A-DF34-384E-AC1A-6D22BDBA9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2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5B4C-F363-170E-26A3-C4F72E97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04F2E-098C-E216-BBF3-A2DD740B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73EDF6-5A30-1449-59A8-DB7A8CA5D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327C3-71AE-45F9-9B03-E291D48C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0F7F1EB-A3E8-9A46-84AF-EEC80B62D52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5C38B-4DE8-852D-4CCC-B54436B0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94892-CC20-5C2D-88FC-EAEB3EFF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30CA50A-DF34-384E-AC1A-6D22BDBA9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2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01E6-204C-77D0-0BB9-A7E8A6D6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42F46-CE5B-0564-77DD-2BE1AC748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126E5-531D-610D-567D-4621CCB83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06201-8753-64DD-04F1-C4119800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20F7F1EB-A3E8-9A46-84AF-EEC80B62D52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D1A-8EEB-10ED-FA18-4E7816A4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DB798-0B91-A64D-BD9B-C060C8BF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30CA50A-DF34-384E-AC1A-6D22BDBA9B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3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%13NASA%20Logo%20small.gif%20%20%20%20%20%20%20%20%20%20%20%20%20%20%20%20%20%20%20%20%20%20%20%20%20%20%20%20%20%20%20%20%20%20%20%20%20%20%20%20%20%20%20%2000003952%11STAAC%20Graphics%20MP%20%20%20%20%20%20%20%20%20%20%20%20%20%20ABA78158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tif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CMC_image2.tiff">
            <a:extLst>
              <a:ext uri="{FF2B5EF4-FFF2-40B4-BE49-F238E27FC236}">
                <a16:creationId xmlns:a16="http://schemas.microsoft.com/office/drawing/2014/main" id="{CD3CDAB5-CAF8-FB5A-1F2D-11681614F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41730" r="787" b="35081"/>
          <a:stretch/>
        </p:blipFill>
        <p:spPr>
          <a:xfrm>
            <a:off x="0" y="0"/>
            <a:ext cx="12192000" cy="31232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1762DAE-68F1-CB13-294F-7F535197D63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10646" y="-33316"/>
            <a:ext cx="1311055" cy="1052372"/>
          </a:xfrm>
          <a:prstGeom prst="rect">
            <a:avLst/>
          </a:prstGeom>
        </p:spPr>
      </p:pic>
      <p:pic>
        <p:nvPicPr>
          <p:cNvPr id="9" name="Picture 5" descr="NASA Logo small.gif                                            00003952STAAC Graphics MP              ABA78158:">
            <a:extLst>
              <a:ext uri="{FF2B5EF4-FFF2-40B4-BE49-F238E27FC236}">
                <a16:creationId xmlns:a16="http://schemas.microsoft.com/office/drawing/2014/main" id="{F7C362E9-65B2-3004-3D63-50C9C44B0C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019" y="114456"/>
            <a:ext cx="939338" cy="80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F7135-BAA9-11E6-8080-9652ED173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2330"/>
            <a:ext cx="10515600" cy="492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AA810-7389-791D-21F8-C08697660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7F1EB-A3E8-9A46-84AF-EEC80B62D52C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B72AF-FD51-0DD1-78D7-5247986F5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A50A-DF34-384E-AC1A-6D22BDBA9B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A13BA-9857-E82F-085B-94CEFBF700C2}"/>
              </a:ext>
            </a:extLst>
          </p:cNvPr>
          <p:cNvSpPr txBox="1"/>
          <p:nvPr userDrawn="1"/>
        </p:nvSpPr>
        <p:spPr>
          <a:xfrm>
            <a:off x="5029390" y="4551"/>
            <a:ext cx="2133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  <a:alpha val="15819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CCMC 2022 Workshop</a:t>
            </a:r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604A107A-05F0-8597-77A6-905C3FAA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904E80D-C602-2C61-79AF-6CFE3920C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BD9C0E-2AE5-7C76-CC59-100485A286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49531" y="66909"/>
            <a:ext cx="851923" cy="8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CMC_image2.tiff">
            <a:extLst>
              <a:ext uri="{FF2B5EF4-FFF2-40B4-BE49-F238E27FC236}">
                <a16:creationId xmlns:a16="http://schemas.microsoft.com/office/drawing/2014/main" id="{CD3CDAB5-CAF8-FB5A-1F2D-11681614F4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t="41730" r="787" b="35081"/>
          <a:stretch/>
        </p:blipFill>
        <p:spPr>
          <a:xfrm>
            <a:off x="0" y="0"/>
            <a:ext cx="12192000" cy="312328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F7135-BAA9-11E6-8080-9652ED173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2330"/>
            <a:ext cx="10515600" cy="492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AA810-7389-791D-21F8-C086976600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7F1EB-A3E8-9A46-84AF-EEC80B62D52C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B72AF-FD51-0DD1-78D7-5247986F5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A50A-DF34-384E-AC1A-6D22BDBA9B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A13BA-9857-E82F-085B-94CEFBF700C2}"/>
              </a:ext>
            </a:extLst>
          </p:cNvPr>
          <p:cNvSpPr txBox="1"/>
          <p:nvPr userDrawn="1"/>
        </p:nvSpPr>
        <p:spPr>
          <a:xfrm>
            <a:off x="78639" y="11260"/>
            <a:ext cx="2133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  <a:alpha val="15819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CCMC 2022 Workshop</a:t>
            </a:r>
          </a:p>
        </p:txBody>
      </p:sp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604A107A-05F0-8597-77A6-905C3FAA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904E80D-C602-2C61-79AF-6CFE3920C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2F218-D538-0646-D4FD-66D97BA65509}"/>
              </a:ext>
            </a:extLst>
          </p:cNvPr>
          <p:cNvSpPr txBox="1"/>
          <p:nvPr userDrawn="1"/>
        </p:nvSpPr>
        <p:spPr>
          <a:xfrm>
            <a:off x="8028121" y="-1350"/>
            <a:ext cx="4160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  <a:alpha val="15819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Community Coordinated Modeling Center / NASA</a:t>
            </a:r>
          </a:p>
        </p:txBody>
      </p:sp>
    </p:spTree>
    <p:extLst>
      <p:ext uri="{BB962C8B-B14F-4D97-AF65-F5344CB8AC3E}">
        <p14:creationId xmlns:p14="http://schemas.microsoft.com/office/powerpoint/2010/main" val="194641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C469999-D02A-4186-9E34-F840D5D33040}"/>
              </a:ext>
            </a:extLst>
          </p:cNvPr>
          <p:cNvSpPr txBox="1">
            <a:spLocks/>
          </p:cNvSpPr>
          <p:nvPr/>
        </p:nvSpPr>
        <p:spPr>
          <a:xfrm>
            <a:off x="857105" y="185658"/>
            <a:ext cx="9418320" cy="22804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indent="-1828800" algn="ctr">
              <a:spcBef>
                <a:spcPts val="0"/>
              </a:spcBef>
            </a:pPr>
            <a:r>
              <a:rPr lang="en-US" sz="3200" dirty="0">
                <a:solidFill>
                  <a:srgbClr val="0D0D0D"/>
                </a:solidFill>
                <a:cs typeface="Times New Roman" panose="02020603050405020304" pitchFamily="18" charset="0"/>
              </a:rPr>
              <a:t>Discussion: Moving beyond MHD for global magnetosphere simulations at CCMC</a:t>
            </a:r>
            <a:br>
              <a:rPr lang="en-US" sz="3200" dirty="0">
                <a:solidFill>
                  <a:srgbClr val="0D0D0D"/>
                </a:solidFill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0D0D0D"/>
                </a:solidFill>
                <a:cs typeface="Times New Roman" panose="02020603050405020304" pitchFamily="18" charset="0"/>
              </a:rPr>
            </a:br>
            <a:r>
              <a:rPr lang="en-US" sz="2400" b="0" i="1" dirty="0">
                <a:solidFill>
                  <a:srgbClr val="0D0D0D"/>
                </a:solidFill>
                <a:cs typeface="Times New Roman" panose="02020603050405020304" pitchFamily="18" charset="0"/>
              </a:rPr>
              <a:t>Mostafa El Alaoui, </a:t>
            </a:r>
            <a:r>
              <a:rPr lang="en-US" sz="2400" b="0" i="1" dirty="0">
                <a:solidFill>
                  <a:srgbClr val="000000"/>
                </a:solidFill>
                <a:effectLst/>
              </a:rPr>
              <a:t>Masha Kuznetsova</a:t>
            </a:r>
            <a:r>
              <a:rPr lang="en-US" sz="2400" b="0" i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US" sz="2400" b="0" i="1" dirty="0">
                <a:solidFill>
                  <a:srgbClr val="000000"/>
                </a:solidFill>
                <a:effectLst/>
              </a:rPr>
              <a:t>Lutz Rastaetter, and CCMC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45656-0E4C-41CB-B01C-459C7A6B58A2}"/>
              </a:ext>
            </a:extLst>
          </p:cNvPr>
          <p:cNvSpPr txBox="1"/>
          <p:nvPr/>
        </p:nvSpPr>
        <p:spPr>
          <a:xfrm>
            <a:off x="201385" y="2740466"/>
            <a:ext cx="1178922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Motivation: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D0D0D"/>
              </a:solidFill>
              <a:effectLst/>
              <a:ea typeface="Calibri" panose="020F0502020204030204" pitchFamily="34" charset="0"/>
            </a:endParaRPr>
          </a:p>
          <a:p>
            <a:r>
              <a:rPr lang="en-US" sz="2800" b="1" dirty="0">
                <a:effectLst/>
              </a:rPr>
              <a:t>There are problems that cannot be addressed with the codes that are currently available at CCMC.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effectLst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dirty="0">
                <a:effectLst/>
              </a:rPr>
              <a:t>Should we add codes that go beyond MHD - e.g. Hybrid, PIC,…?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alt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01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B45656-0E4C-41CB-B01C-459C7A6B58A2}"/>
              </a:ext>
            </a:extLst>
          </p:cNvPr>
          <p:cNvSpPr txBox="1"/>
          <p:nvPr/>
        </p:nvSpPr>
        <p:spPr>
          <a:xfrm>
            <a:off x="138897" y="1400812"/>
            <a:ext cx="1185171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 Challenges with Implementing </a:t>
            </a:r>
            <a:r>
              <a:rPr lang="en-US" sz="2800" b="1" dirty="0">
                <a:solidFill>
                  <a:srgbClr val="0D0D0D"/>
                </a:solidFill>
                <a:ea typeface="Calibri" panose="020F0502020204030204" pitchFamily="34" charset="0"/>
              </a:rPr>
              <a:t>k</a:t>
            </a:r>
            <a:r>
              <a:rPr lang="en-US" sz="2800" b="1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inetic </a:t>
            </a:r>
            <a:r>
              <a:rPr lang="en-US" sz="2800" b="1" dirty="0">
                <a:solidFill>
                  <a:srgbClr val="0D0D0D"/>
                </a:solidFill>
                <a:ea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odes at CCMC</a:t>
            </a:r>
          </a:p>
          <a:p>
            <a:endParaRPr lang="en-US" sz="2800" dirty="0">
              <a:solidFill>
                <a:srgbClr val="0D0D0D"/>
              </a:solidFill>
              <a:effectLst/>
              <a:ea typeface="Calibri" panose="020F0502020204030204" pitchFamily="34" charset="0"/>
            </a:endParaRP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altLang="en-US" sz="2800" dirty="0">
                <a:cs typeface="Times New Roman" panose="02020603050405020304" pitchFamily="18" charset="0"/>
              </a:rPr>
              <a:t>Need significant computing sources to support kinetic codes.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altLang="en-US" sz="2800" dirty="0">
                <a:cs typeface="Times New Roman" panose="02020603050405020304" pitchFamily="18" charset="0"/>
              </a:rPr>
              <a:t>Need codes that put the output from these simulations into usable formats.</a:t>
            </a:r>
          </a:p>
          <a:p>
            <a:pPr marL="914400" lvl="1" indent="-4572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altLang="en-US" sz="2800" dirty="0">
                <a:cs typeface="Times New Roman" panose="02020603050405020304" pitchFamily="18" charset="0"/>
              </a:rPr>
              <a:t>Need adequate metadata: For example, how the data is organized, units and normalization.</a:t>
            </a:r>
          </a:p>
        </p:txBody>
      </p:sp>
    </p:spTree>
    <p:extLst>
      <p:ext uri="{BB962C8B-B14F-4D97-AF65-F5344CB8AC3E}">
        <p14:creationId xmlns:p14="http://schemas.microsoft.com/office/powerpoint/2010/main" val="112216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F428FA-7327-4CA3-BEEC-9BB73C3F5E8A}"/>
              </a:ext>
            </a:extLst>
          </p:cNvPr>
          <p:cNvSpPr txBox="1"/>
          <p:nvPr/>
        </p:nvSpPr>
        <p:spPr>
          <a:xfrm>
            <a:off x="0" y="467310"/>
            <a:ext cx="115062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Computational and storage at CCMC</a:t>
            </a:r>
          </a:p>
          <a:p>
            <a:pPr algn="ctr"/>
            <a:endParaRPr lang="en-US" sz="2800" dirty="0">
              <a:solidFill>
                <a:srgbClr val="0D0D0D"/>
              </a:solidFill>
              <a:ea typeface="Calibri" panose="020F0502020204030204" pitchFamily="34" charset="0"/>
            </a:endParaRPr>
          </a:p>
          <a:p>
            <a:pPr marL="13208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CCMC has increased computational resource substantially, these runs can be done</a:t>
            </a:r>
            <a:r>
              <a:rPr lang="en-US" sz="2800" dirty="0">
                <a:solidFill>
                  <a:srgbClr val="0D0D0D"/>
                </a:solidFill>
                <a:ea typeface="Calibri" panose="020F0502020204030204" pitchFamily="34" charset="0"/>
              </a:rPr>
              <a:t> but </a:t>
            </a:r>
            <a:r>
              <a:rPr lang="en-US" sz="2800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are these resource sufficient?</a:t>
            </a:r>
          </a:p>
          <a:p>
            <a:pPr marL="2239963" lvl="2" indent="-457200">
              <a:buFont typeface="Courier New" panose="02070309020205020404" pitchFamily="49" charset="0"/>
              <a:buChar char="o"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Pleiades</a:t>
            </a:r>
          </a:p>
          <a:p>
            <a:pPr marL="2239963" lvl="2" indent="-457200">
              <a:buFont typeface="Courier New" panose="02070309020205020404" pitchFamily="49" charset="0"/>
              <a:buChar char="o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AWS</a:t>
            </a:r>
          </a:p>
          <a:p>
            <a:pPr marL="2239963" lvl="2" indent="-457200">
              <a:spcAft>
                <a:spcPts val="24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New local CCMC machines</a:t>
            </a:r>
            <a:endParaRPr lang="en-US" sz="2800" dirty="0">
              <a:solidFill>
                <a:srgbClr val="0D0D0D"/>
              </a:solidFill>
              <a:ea typeface="Calibri" panose="020F0502020204030204" pitchFamily="34" charset="0"/>
            </a:endParaRPr>
          </a:p>
          <a:p>
            <a:pPr marL="1320800" indent="-4508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D0D0D"/>
                </a:solidFill>
                <a:ea typeface="Calibri" panose="020F0502020204030204" pitchFamily="34" charset="0"/>
              </a:rPr>
              <a:t>CCMC has </a:t>
            </a:r>
            <a:r>
              <a:rPr lang="en-US" sz="2600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resources that enable us to </a:t>
            </a:r>
            <a:r>
              <a:rPr lang="en-US" sz="2600" dirty="0">
                <a:solidFill>
                  <a:srgbClr val="0D0D0D"/>
                </a:solidFill>
                <a:ea typeface="Calibri" panose="020F0502020204030204" pitchFamily="34" charset="0"/>
              </a:rPr>
              <a:t>store some of the simulation output and it </a:t>
            </a:r>
            <a:r>
              <a:rPr lang="en-US" altLang="en-US" sz="2600" dirty="0">
                <a:cs typeface="Times New Roman" panose="02020603050405020304" pitchFamily="18" charset="0"/>
              </a:rPr>
              <a:t>provides sufficient resources to do analysis</a:t>
            </a:r>
            <a:endParaRPr lang="en-US" sz="2600" dirty="0">
              <a:solidFill>
                <a:srgbClr val="0D0D0D"/>
              </a:solidFill>
              <a:effectLst/>
              <a:ea typeface="Calibri" panose="020F0502020204030204" pitchFamily="34" charset="0"/>
            </a:endParaRPr>
          </a:p>
          <a:p>
            <a:pPr marL="1320800" indent="-4508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D0D0D"/>
                </a:solidFill>
                <a:ea typeface="Calibri" panose="020F0502020204030204" pitchFamily="34" charset="0"/>
              </a:rPr>
              <a:t>CCMC already hosts several </a:t>
            </a:r>
            <a:r>
              <a:rPr lang="en-US" sz="2600" dirty="0">
                <a:solidFill>
                  <a:srgbClr val="0D0D0D"/>
                </a:solidFill>
                <a:effectLst/>
                <a:ea typeface="Times New Roman" panose="02020603050405020304" pitchFamily="18" charset="0"/>
                <a:cs typeface="Times New Roman (Body CS)"/>
              </a:rPr>
              <a:t>local physics simulation outputs:</a:t>
            </a:r>
          </a:p>
          <a:p>
            <a:pPr marL="1320800" lvl="1" indent="-4508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600" dirty="0">
                <a:effectLst/>
                <a:ea typeface="Times New Roman" panose="02020603050405020304" pitchFamily="18" charset="0"/>
                <a:cs typeface="Times New Roman (Body CS)"/>
              </a:rPr>
              <a:t>CCMC has Implemented 2D </a:t>
            </a:r>
            <a:r>
              <a:rPr lang="en-US" sz="2600" i="0" u="none" strike="noStrike" dirty="0">
                <a:solidFill>
                  <a:srgbClr val="000000"/>
                </a:solidFill>
                <a:effectLst/>
              </a:rPr>
              <a:t>Hybrid Particle Event-Resolving Simulator</a:t>
            </a:r>
            <a:r>
              <a:rPr lang="en-US" sz="2600" dirty="0">
                <a:effectLst/>
                <a:ea typeface="Times New Roman" panose="02020603050405020304" pitchFamily="18" charset="0"/>
                <a:cs typeface="Times New Roman (Body CS)"/>
              </a:rPr>
              <a:t> for </a:t>
            </a:r>
            <a:r>
              <a:rPr lang="en-US" sz="2600" dirty="0" err="1">
                <a:effectLst/>
                <a:ea typeface="Times New Roman" panose="02020603050405020304" pitchFamily="18" charset="0"/>
                <a:cs typeface="Times New Roman (Body CS)"/>
              </a:rPr>
              <a:t>RoR</a:t>
            </a:r>
            <a:endParaRPr lang="en-US" sz="2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21904"/>
      </p:ext>
    </p:extLst>
  </p:cSld>
  <p:clrMapOvr>
    <a:masterClrMapping/>
  </p:clrMapOvr>
</p:sld>
</file>

<file path=ppt/theme/theme1.xml><?xml version="1.0" encoding="utf-8"?>
<a:theme xmlns:a="http://schemas.openxmlformats.org/drawingml/2006/main" name="CCMC 2022 Workshop - Logos">
  <a:themeElements>
    <a:clrScheme name="CCMC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59A6"/>
      </a:accent1>
      <a:accent2>
        <a:srgbClr val="E6982A"/>
      </a:accent2>
      <a:accent3>
        <a:srgbClr val="A5A5A5"/>
      </a:accent3>
      <a:accent4>
        <a:srgbClr val="F6CE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MCWorkshop2022_theme_v2" id="{2556CE4E-F07F-6343-A6D5-D085251A7E48}" vid="{7BE067BF-95CB-0E48-B210-22EB0AC87110}"/>
    </a:ext>
  </a:extLst>
</a:theme>
</file>

<file path=ppt/theme/theme2.xml><?xml version="1.0" encoding="utf-8"?>
<a:theme xmlns:a="http://schemas.openxmlformats.org/drawingml/2006/main" name="1_CCMC 2022 Workshop - No Logos">
  <a:themeElements>
    <a:clrScheme name="CCMC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59A6"/>
      </a:accent1>
      <a:accent2>
        <a:srgbClr val="E6982A"/>
      </a:accent2>
      <a:accent3>
        <a:srgbClr val="A5A5A5"/>
      </a:accent3>
      <a:accent4>
        <a:srgbClr val="F6CE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MCWorkshop2022_theme_v2" id="{2556CE4E-F07F-6343-A6D5-D085251A7E48}" vid="{20471D1A-7A19-4C43-8138-A8D83A01D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178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Helvetica Neue</vt:lpstr>
      <vt:lpstr>Wingdings</vt:lpstr>
      <vt:lpstr>CCMC 2022 Workshop - Logos</vt:lpstr>
      <vt:lpstr>1_CCMC 2022 Workshop - No Logos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rwalker</dc:creator>
  <cp:lastModifiedBy>El Alaoui, Mostafa (GSFC-674.0)[CATHOLIC UNIV OF AMERICA]</cp:lastModifiedBy>
  <cp:revision>33</cp:revision>
  <dcterms:modified xsi:type="dcterms:W3CDTF">2022-06-08T01:13:38Z</dcterms:modified>
</cp:coreProperties>
</file>