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78" r:id="rId3"/>
    <p:sldId id="279" r:id="rId4"/>
    <p:sldId id="280" r:id="rId5"/>
    <p:sldId id="281" r:id="rId6"/>
    <p:sldId id="266" r:id="rId7"/>
    <p:sldId id="274" r:id="rId8"/>
    <p:sldId id="259" r:id="rId9"/>
    <p:sldId id="257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616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DC22A-CE36-46ED-881A-C7DC85BF6C17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690EC-F799-4320-B795-06BCD8FB1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7568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DC22A-CE36-46ED-881A-C7DC85BF6C17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690EC-F799-4320-B795-06BCD8FB1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8369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DC22A-CE36-46ED-881A-C7DC85BF6C17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690EC-F799-4320-B795-06BCD8FB1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027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DC22A-CE36-46ED-881A-C7DC85BF6C17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690EC-F799-4320-B795-06BCD8FB1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478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DC22A-CE36-46ED-881A-C7DC85BF6C17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690EC-F799-4320-B795-06BCD8FB1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663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DC22A-CE36-46ED-881A-C7DC85BF6C17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690EC-F799-4320-B795-06BCD8FB1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870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DC22A-CE36-46ED-881A-C7DC85BF6C17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690EC-F799-4320-B795-06BCD8FB1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346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DC22A-CE36-46ED-881A-C7DC85BF6C17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690EC-F799-4320-B795-06BCD8FB1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683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DC22A-CE36-46ED-881A-C7DC85BF6C17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690EC-F799-4320-B795-06BCD8FB1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867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DC22A-CE36-46ED-881A-C7DC85BF6C17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690EC-F799-4320-B795-06BCD8FB1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464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DC22A-CE36-46ED-881A-C7DC85BF6C17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690EC-F799-4320-B795-06BCD8FB1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329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0DC22A-CE36-46ED-881A-C7DC85BF6C17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2690EC-F799-4320-B795-06BCD8FB1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56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29/2021SW002993" TargetMode="External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 descr="feb2011where_is_stereo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304800"/>
            <a:ext cx="6858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2" descr="feb2011Epam_7d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4267201"/>
            <a:ext cx="2971800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3" descr="feb2011impact_A_5m_7d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96200" y="1722174"/>
            <a:ext cx="2971800" cy="2376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4" descr="feb2011impact_B_5m_7d.g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09800" y="1752600"/>
            <a:ext cx="2819400" cy="225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5" descr="feb2011event_c2small.g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81600" y="914400"/>
            <a:ext cx="2438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7" name="TextBox 6"/>
          <p:cNvSpPr txBox="1">
            <a:spLocks noChangeArrowheads="1"/>
          </p:cNvSpPr>
          <p:nvPr/>
        </p:nvSpPr>
        <p:spPr bwMode="auto">
          <a:xfrm>
            <a:off x="424207" y="103891"/>
            <a:ext cx="1149598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</a:rPr>
              <a:t>  </a:t>
            </a:r>
            <a:r>
              <a:rPr lang="en-US" sz="2000" b="1" dirty="0">
                <a:solidFill>
                  <a:srgbClr val="FFC000"/>
                </a:solidFill>
              </a:rPr>
              <a:t>STEREO  (and ACE</a:t>
            </a:r>
            <a:r>
              <a:rPr lang="en-US" sz="2000" b="1" dirty="0" smtClean="0">
                <a:solidFill>
                  <a:srgbClr val="FFC000"/>
                </a:solidFill>
              </a:rPr>
              <a:t>) </a:t>
            </a:r>
            <a:r>
              <a:rPr lang="en-US" sz="2000" b="1" dirty="0">
                <a:solidFill>
                  <a:srgbClr val="FFC000"/>
                </a:solidFill>
              </a:rPr>
              <a:t>real-time multipoint perspectives of SEPs at 1 </a:t>
            </a:r>
            <a:r>
              <a:rPr lang="en-US" sz="2000" b="1" dirty="0" smtClean="0">
                <a:solidFill>
                  <a:srgbClr val="FFC000"/>
                </a:solidFill>
              </a:rPr>
              <a:t>AU that inspired SEPMOD development</a:t>
            </a:r>
            <a:endParaRPr lang="en-US" sz="2000" b="1" dirty="0">
              <a:solidFill>
                <a:srgbClr val="FFC000"/>
              </a:solidFill>
            </a:endParaRPr>
          </a:p>
        </p:txBody>
      </p:sp>
      <p:pic>
        <p:nvPicPr>
          <p:cNvPr id="5129" name="Picture 8" descr="saia_00193_thumb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72200" y="19050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30" name="TextBox 9"/>
          <p:cNvSpPr txBox="1">
            <a:spLocks noChangeArrowheads="1"/>
          </p:cNvSpPr>
          <p:nvPr/>
        </p:nvSpPr>
        <p:spPr bwMode="auto">
          <a:xfrm>
            <a:off x="7788275" y="5715000"/>
            <a:ext cx="260488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C000"/>
                </a:solidFill>
              </a:rPr>
              <a:t>Caption:</a:t>
            </a:r>
          </a:p>
          <a:p>
            <a:r>
              <a:rPr lang="en-US">
                <a:solidFill>
                  <a:srgbClr val="FFC000"/>
                </a:solidFill>
              </a:rPr>
              <a:t>Real-time multipoint SEP</a:t>
            </a:r>
          </a:p>
          <a:p>
            <a:r>
              <a:rPr lang="en-US">
                <a:solidFill>
                  <a:srgbClr val="FFC000"/>
                </a:solidFill>
              </a:rPr>
              <a:t>Events, early March. 2012</a:t>
            </a:r>
          </a:p>
        </p:txBody>
      </p:sp>
      <p:sp>
        <p:nvSpPr>
          <p:cNvPr id="5131" name="TextBox 10"/>
          <p:cNvSpPr txBox="1">
            <a:spLocks noChangeArrowheads="1"/>
          </p:cNvSpPr>
          <p:nvPr/>
        </p:nvSpPr>
        <p:spPr bwMode="auto">
          <a:xfrm>
            <a:off x="1524001" y="5867400"/>
            <a:ext cx="286482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C000"/>
                </a:solidFill>
              </a:rPr>
              <a:t>Data plots from NOAA SWPC</a:t>
            </a:r>
          </a:p>
        </p:txBody>
      </p:sp>
      <p:sp>
        <p:nvSpPr>
          <p:cNvPr id="5132" name="TextBox 11"/>
          <p:cNvSpPr txBox="1">
            <a:spLocks noChangeArrowheads="1"/>
          </p:cNvSpPr>
          <p:nvPr/>
        </p:nvSpPr>
        <p:spPr bwMode="auto">
          <a:xfrm>
            <a:off x="1524000" y="6172200"/>
            <a:ext cx="30639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C000"/>
                </a:solidFill>
              </a:rPr>
              <a:t>SOHO/LASCO, SDO/AIA images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943601" y="6019800"/>
            <a:ext cx="1127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Earth/ACE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276601" y="3352800"/>
            <a:ext cx="524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STB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525000" y="3657600"/>
            <a:ext cx="515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STA</a:t>
            </a:r>
          </a:p>
        </p:txBody>
      </p:sp>
    </p:spTree>
    <p:extLst>
      <p:ext uri="{BB962C8B-B14F-4D97-AF65-F5344CB8AC3E}">
        <p14:creationId xmlns:p14="http://schemas.microsoft.com/office/powerpoint/2010/main" val="1156159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5280" y="72724"/>
            <a:ext cx="11186160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sz="2400" dirty="0" smtClean="0"/>
              <a:t>*SEPMOD is based on the shock source/observer magnetic connection concept of  heliosphere-wide SEP event behavior (e.g. </a:t>
            </a:r>
            <a:r>
              <a:rPr lang="en-US" sz="2400" dirty="0" err="1" smtClean="0"/>
              <a:t>Kallenrode</a:t>
            </a:r>
            <a:r>
              <a:rPr lang="en-US" sz="2400" dirty="0" smtClean="0"/>
              <a:t>, Heras et al., </a:t>
            </a:r>
            <a:r>
              <a:rPr lang="en-US" sz="2400" dirty="0" err="1" smtClean="0"/>
              <a:t>Aaran</a:t>
            </a:r>
            <a:r>
              <a:rPr lang="en-US" sz="2400" dirty="0" smtClean="0"/>
              <a:t> et al., Lario et al.) SEPMOD was developed using the shock and field line Information from WSA-ENLIL-cone models. Ease of use for multipoint data interpretation and fast forecasting has been a goal of its approach. Descriptions and sample applications can be found in Space Weather (</a:t>
            </a:r>
            <a:r>
              <a:rPr lang="en-US" sz="2400" dirty="0" err="1" smtClean="0"/>
              <a:t>Luhmann</a:t>
            </a:r>
            <a:r>
              <a:rPr lang="en-US" sz="2400" dirty="0" smtClean="0"/>
              <a:t> et al., 2014, 2018).</a:t>
            </a:r>
          </a:p>
          <a:p>
            <a:r>
              <a:rPr lang="en-US" sz="2400" dirty="0" smtClean="0"/>
              <a:t>*The original version of SEPMOD is currently available for ROR at CCMC- with user interfaces and results access developed by Leila Mays. This version is also being applied at CCMC by K. Whitman and L. Mays as part of the SRAG </a:t>
            </a:r>
            <a:r>
              <a:rPr lang="en-US" sz="2400" dirty="0" err="1" smtClean="0"/>
              <a:t>iSEP</a:t>
            </a:r>
            <a:r>
              <a:rPr lang="en-US" sz="2400" dirty="0" smtClean="0"/>
              <a:t> project featuring real-time event model testing. SRAG’s scoreboard is also  providing input to the M2M Project . </a:t>
            </a:r>
          </a:p>
          <a:p>
            <a:r>
              <a:rPr lang="en-US" sz="2400" dirty="0" smtClean="0"/>
              <a:t>*Modifications that are being developed and/or tested as part of the above include a  user option to change SEPMOD’s shock source spectral shape, and/or its dependence on shock parameters (collaboration with Maher </a:t>
            </a:r>
            <a:r>
              <a:rPr lang="en-US" sz="2400" dirty="0" err="1" smtClean="0"/>
              <a:t>Dayeh</a:t>
            </a:r>
            <a:r>
              <a:rPr lang="en-US" sz="2400" dirty="0" smtClean="0"/>
              <a:t> at SWRI)), and enabling an existing ‘flare source’ option to mimic contributions from inside the ENLIL boundary (21.5 </a:t>
            </a:r>
            <a:r>
              <a:rPr lang="en-US" sz="2400" dirty="0" err="1" smtClean="0"/>
              <a:t>Rs</a:t>
            </a:r>
            <a:r>
              <a:rPr lang="en-US" sz="2400" dirty="0" smtClean="0"/>
              <a:t>)</a:t>
            </a:r>
          </a:p>
          <a:p>
            <a:r>
              <a:rPr lang="en-US" sz="2400" dirty="0" smtClean="0"/>
              <a:t>* In addition to </a:t>
            </a:r>
            <a:r>
              <a:rPr lang="en-US" sz="2400" dirty="0" err="1" smtClean="0"/>
              <a:t>iSEP</a:t>
            </a:r>
            <a:r>
              <a:rPr lang="en-US" sz="2400" dirty="0" smtClean="0"/>
              <a:t> real-time run use, SEPMOD has recently been applied to modeling multipoint events sampled at L1, STEREO-A, PSP, </a:t>
            </a:r>
            <a:r>
              <a:rPr lang="en-US" sz="2400" dirty="0" err="1" smtClean="0"/>
              <a:t>SolO</a:t>
            </a:r>
            <a:r>
              <a:rPr lang="en-US" sz="2400" dirty="0" smtClean="0"/>
              <a:t>, and </a:t>
            </a:r>
            <a:r>
              <a:rPr lang="en-US" sz="2400" dirty="0" err="1" smtClean="0"/>
              <a:t>Bepi</a:t>
            </a:r>
            <a:r>
              <a:rPr lang="en-US" sz="2400" dirty="0" smtClean="0"/>
              <a:t>-Colombo (</a:t>
            </a:r>
            <a:r>
              <a:rPr lang="en-US" sz="2400" dirty="0" err="1" smtClean="0"/>
              <a:t>Palmerio</a:t>
            </a:r>
            <a:r>
              <a:rPr lang="en-US" sz="2400" dirty="0" smtClean="0"/>
              <a:t> et al., 2022), and at Mars by MAVEN.</a:t>
            </a:r>
          </a:p>
          <a:p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 flipH="1" flipV="1">
            <a:off x="335280" y="428323"/>
            <a:ext cx="11186160" cy="2223436"/>
          </a:xfrm>
          <a:prstGeom prst="rect">
            <a:avLst/>
          </a:prstGeom>
          <a:solidFill>
            <a:srgbClr val="00B0F0">
              <a:alpha val="1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021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5280" y="72724"/>
            <a:ext cx="11186160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sz="2400" dirty="0" smtClean="0"/>
              <a:t>*SEPMOD is based on the shock source/observer magnetic connection concept of  heliosphere-wide SEP event behavior (e.g. </a:t>
            </a:r>
            <a:r>
              <a:rPr lang="en-US" sz="2400" dirty="0" err="1" smtClean="0"/>
              <a:t>Kallenrode</a:t>
            </a:r>
            <a:r>
              <a:rPr lang="en-US" sz="2400" dirty="0" smtClean="0"/>
              <a:t>, Heras et al., </a:t>
            </a:r>
            <a:r>
              <a:rPr lang="en-US" sz="2400" dirty="0" err="1" smtClean="0"/>
              <a:t>Aaran</a:t>
            </a:r>
            <a:r>
              <a:rPr lang="en-US" sz="2400" dirty="0" smtClean="0"/>
              <a:t> et al., Lario et al.) SEPMOD was developed using the shock and field line Information from WSA-ENLIL-cone models. Ease of use for multipoint data interpretation and fast forecasting has been a goal of its approach. Descriptions and sample applications can be found in Space Weather (</a:t>
            </a:r>
            <a:r>
              <a:rPr lang="en-US" sz="2400" dirty="0" err="1" smtClean="0"/>
              <a:t>Luhmann</a:t>
            </a:r>
            <a:r>
              <a:rPr lang="en-US" sz="2400" dirty="0" smtClean="0"/>
              <a:t> et al., 2014, 2018).</a:t>
            </a:r>
          </a:p>
          <a:p>
            <a:r>
              <a:rPr lang="en-US" sz="2400" dirty="0" smtClean="0"/>
              <a:t>*The original version of SEPMOD is currently available for ROR at CCMC- with user interfaces and results access developed by Leila Mays. This version is also being applied at CCMC by K. Whitman and L. Mays as part of the SRAG </a:t>
            </a:r>
            <a:r>
              <a:rPr lang="en-US" sz="2400" dirty="0" err="1" smtClean="0"/>
              <a:t>iSEP</a:t>
            </a:r>
            <a:r>
              <a:rPr lang="en-US" sz="2400" dirty="0" smtClean="0"/>
              <a:t> project featuring real-time event model testing. SRAG’s scoreboard is also  providing input to the M2M Project . </a:t>
            </a:r>
          </a:p>
          <a:p>
            <a:r>
              <a:rPr lang="en-US" sz="2400" dirty="0" smtClean="0"/>
              <a:t>*Modifications that are being developed and/or tested as part of the above include a  user option to change SEPMOD’s shock source spectral shape, and/or its dependence on shock parameters (collaboration with Maher </a:t>
            </a:r>
            <a:r>
              <a:rPr lang="en-US" sz="2400" dirty="0" err="1" smtClean="0"/>
              <a:t>Dayeh</a:t>
            </a:r>
            <a:r>
              <a:rPr lang="en-US" sz="2400" dirty="0" smtClean="0"/>
              <a:t> at SWRI)), and enabling an existing ‘flare source’ option to mimic contributions from inside the ENLIL boundary (21.5 </a:t>
            </a:r>
            <a:r>
              <a:rPr lang="en-US" sz="2400" dirty="0" err="1" smtClean="0"/>
              <a:t>Rs</a:t>
            </a:r>
            <a:r>
              <a:rPr lang="en-US" sz="2400" dirty="0" smtClean="0"/>
              <a:t>)</a:t>
            </a:r>
          </a:p>
          <a:p>
            <a:r>
              <a:rPr lang="en-US" sz="2400" dirty="0" smtClean="0"/>
              <a:t>* In addition to </a:t>
            </a:r>
            <a:r>
              <a:rPr lang="en-US" sz="2400" dirty="0" err="1" smtClean="0"/>
              <a:t>iSEP</a:t>
            </a:r>
            <a:r>
              <a:rPr lang="en-US" sz="2400" dirty="0" smtClean="0"/>
              <a:t> real-time run use, SEPMOD has recently been applied to modeling multipoint events sampled at L1, STEREO-A, PSP, </a:t>
            </a:r>
            <a:r>
              <a:rPr lang="en-US" sz="2400" dirty="0" err="1" smtClean="0"/>
              <a:t>SolO</a:t>
            </a:r>
            <a:r>
              <a:rPr lang="en-US" sz="2400" dirty="0" smtClean="0"/>
              <a:t>, and </a:t>
            </a:r>
            <a:r>
              <a:rPr lang="en-US" sz="2400" dirty="0" err="1" smtClean="0"/>
              <a:t>Bepi</a:t>
            </a:r>
            <a:r>
              <a:rPr lang="en-US" sz="2400" dirty="0" smtClean="0"/>
              <a:t>-Colombo (</a:t>
            </a:r>
            <a:r>
              <a:rPr lang="en-US" sz="2400" dirty="0" err="1" smtClean="0"/>
              <a:t>Palmerio</a:t>
            </a:r>
            <a:r>
              <a:rPr lang="en-US" sz="2400" dirty="0" smtClean="0"/>
              <a:t> et al., 2022), and at Mars by MAVEN.</a:t>
            </a:r>
          </a:p>
          <a:p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 flipH="1" flipV="1">
            <a:off x="264160" y="2561923"/>
            <a:ext cx="11186160" cy="1481757"/>
          </a:xfrm>
          <a:prstGeom prst="rect">
            <a:avLst/>
          </a:prstGeom>
          <a:solidFill>
            <a:srgbClr val="00B0F0">
              <a:alpha val="1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308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5280" y="72724"/>
            <a:ext cx="11186160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sz="2400" dirty="0" smtClean="0"/>
              <a:t>*SEPMOD is based on the shock source/observer magnetic connection concept of  heliosphere-wide SEP event behavior (e.g. </a:t>
            </a:r>
            <a:r>
              <a:rPr lang="en-US" sz="2400" dirty="0" err="1" smtClean="0"/>
              <a:t>Kallenrode</a:t>
            </a:r>
            <a:r>
              <a:rPr lang="en-US" sz="2400" dirty="0" smtClean="0"/>
              <a:t>, Heras et al., </a:t>
            </a:r>
            <a:r>
              <a:rPr lang="en-US" sz="2400" dirty="0" err="1" smtClean="0"/>
              <a:t>Aaran</a:t>
            </a:r>
            <a:r>
              <a:rPr lang="en-US" sz="2400" dirty="0" smtClean="0"/>
              <a:t> et al., Lario et al.) SEPMOD was developed using the shock and field line Information from WSA-ENLIL-cone models. Ease of use for multipoint data interpretation and fast forecasting has been a goal of its approach. Descriptions and sample applications can be found in Space Weather (</a:t>
            </a:r>
            <a:r>
              <a:rPr lang="en-US" sz="2400" dirty="0" err="1" smtClean="0"/>
              <a:t>Luhmann</a:t>
            </a:r>
            <a:r>
              <a:rPr lang="en-US" sz="2400" dirty="0" smtClean="0"/>
              <a:t> et al., 2014, 2018).</a:t>
            </a:r>
          </a:p>
          <a:p>
            <a:r>
              <a:rPr lang="en-US" sz="2400" dirty="0" smtClean="0"/>
              <a:t>*The original version of SEPMOD is currently available for ROR at CCMC- with user interfaces and results access developed by Leila Mays. This version is also being applied at CCMC by K. Whitman and L. Mays as part of the SRAG </a:t>
            </a:r>
            <a:r>
              <a:rPr lang="en-US" sz="2400" dirty="0" err="1" smtClean="0"/>
              <a:t>iSEP</a:t>
            </a:r>
            <a:r>
              <a:rPr lang="en-US" sz="2400" dirty="0" smtClean="0"/>
              <a:t> project featuring real-time event model testing. SRAG’s scoreboard is also  providing input to the M2M Project . </a:t>
            </a:r>
          </a:p>
          <a:p>
            <a:r>
              <a:rPr lang="en-US" sz="2400" dirty="0" smtClean="0"/>
              <a:t>*Modifications that are being developed and/or tested as part of the above include a  user option to change SEPMOD’s shock source spectral shape, and/or its dependence on shock parameters (collaboration with Maher </a:t>
            </a:r>
            <a:r>
              <a:rPr lang="en-US" sz="2400" dirty="0" err="1" smtClean="0"/>
              <a:t>Dayeh</a:t>
            </a:r>
            <a:r>
              <a:rPr lang="en-US" sz="2400" dirty="0" smtClean="0"/>
              <a:t> at SWRI)), and enabling an existing ‘flare source’ option to mimic contributions from inside the ENLIL boundary (21.5 </a:t>
            </a:r>
            <a:r>
              <a:rPr lang="en-US" sz="2400" dirty="0" err="1" smtClean="0"/>
              <a:t>Rs</a:t>
            </a:r>
            <a:r>
              <a:rPr lang="en-US" sz="2400" dirty="0" smtClean="0"/>
              <a:t>)</a:t>
            </a:r>
          </a:p>
          <a:p>
            <a:r>
              <a:rPr lang="en-US" sz="2400" dirty="0" smtClean="0"/>
              <a:t>* In addition to </a:t>
            </a:r>
            <a:r>
              <a:rPr lang="en-US" sz="2400" dirty="0" err="1" smtClean="0"/>
              <a:t>iSEP</a:t>
            </a:r>
            <a:r>
              <a:rPr lang="en-US" sz="2400" dirty="0" smtClean="0"/>
              <a:t> real-time run use, SEPMOD has recently been applied to modeling multipoint events sampled at L1, STEREO-A, PSP, </a:t>
            </a:r>
            <a:r>
              <a:rPr lang="en-US" sz="2400" dirty="0" err="1" smtClean="0"/>
              <a:t>SolO</a:t>
            </a:r>
            <a:r>
              <a:rPr lang="en-US" sz="2400" dirty="0" smtClean="0"/>
              <a:t>, and </a:t>
            </a:r>
            <a:r>
              <a:rPr lang="en-US" sz="2400" dirty="0" err="1" smtClean="0"/>
              <a:t>Bepi</a:t>
            </a:r>
            <a:r>
              <a:rPr lang="en-US" sz="2400" dirty="0" smtClean="0"/>
              <a:t>-Colombo (</a:t>
            </a:r>
            <a:r>
              <a:rPr lang="en-US" sz="2400" dirty="0" err="1" smtClean="0"/>
              <a:t>Palmerio</a:t>
            </a:r>
            <a:r>
              <a:rPr lang="en-US" sz="2400" dirty="0" smtClean="0"/>
              <a:t> et al., 2022), and at Mars by MAVEN.</a:t>
            </a:r>
          </a:p>
          <a:p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 flipH="1" flipV="1">
            <a:off x="254000" y="4045283"/>
            <a:ext cx="11186160" cy="1512237"/>
          </a:xfrm>
          <a:prstGeom prst="rect">
            <a:avLst/>
          </a:prstGeom>
          <a:solidFill>
            <a:srgbClr val="00B0F0">
              <a:alpha val="1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515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5280" y="72724"/>
            <a:ext cx="11186160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sz="2400" dirty="0" smtClean="0"/>
              <a:t>*SEPMOD is based on the shock source/observer magnetic connection concept of  heliosphere-wide SEP event behavior (e.g. </a:t>
            </a:r>
            <a:r>
              <a:rPr lang="en-US" sz="2400" dirty="0" err="1" smtClean="0"/>
              <a:t>Kallenrode</a:t>
            </a:r>
            <a:r>
              <a:rPr lang="en-US" sz="2400" dirty="0" smtClean="0"/>
              <a:t>, Heras et al., </a:t>
            </a:r>
            <a:r>
              <a:rPr lang="en-US" sz="2400" dirty="0" err="1" smtClean="0"/>
              <a:t>Aaran</a:t>
            </a:r>
            <a:r>
              <a:rPr lang="en-US" sz="2400" dirty="0" smtClean="0"/>
              <a:t> et al., Lario et al.) SEPMOD was developed using the shock and field line Information from WSA-ENLIL-cone models. Ease of use for multipoint data interpretation and fast forecasting has been a goal of its approach. Descriptions and sample applications can be found in Space Weather (</a:t>
            </a:r>
            <a:r>
              <a:rPr lang="en-US" sz="2400" dirty="0" err="1" smtClean="0"/>
              <a:t>Luhmann</a:t>
            </a:r>
            <a:r>
              <a:rPr lang="en-US" sz="2400" dirty="0" smtClean="0"/>
              <a:t> et al., 2014, 2018).</a:t>
            </a:r>
          </a:p>
          <a:p>
            <a:r>
              <a:rPr lang="en-US" sz="2400" dirty="0" smtClean="0"/>
              <a:t>*The original version of SEPMOD is currently available for ROR at CCMC- with user interfaces and results access developed by Leila Mays. This version is also being applied at CCMC by K. Whitman and L. Mays as part of the SRAG </a:t>
            </a:r>
            <a:r>
              <a:rPr lang="en-US" sz="2400" dirty="0" err="1" smtClean="0"/>
              <a:t>iSEP</a:t>
            </a:r>
            <a:r>
              <a:rPr lang="en-US" sz="2400" dirty="0" smtClean="0"/>
              <a:t> project featuring real-time event model testing. SRAG’s scoreboard is also  providing input to the M2M Project . </a:t>
            </a:r>
          </a:p>
          <a:p>
            <a:r>
              <a:rPr lang="en-US" sz="2400" dirty="0" smtClean="0"/>
              <a:t>*Modifications that are being developed and/or tested as part of the above include a  user option to change SEPMOD’s shock source spectral shape, and/or its dependence on shock parameters (collaboration with Maher </a:t>
            </a:r>
            <a:r>
              <a:rPr lang="en-US" sz="2400" dirty="0" err="1" smtClean="0"/>
              <a:t>Dayeh</a:t>
            </a:r>
            <a:r>
              <a:rPr lang="en-US" sz="2400" dirty="0" smtClean="0"/>
              <a:t> at SWRI)), and enabling an existing ‘flare source’ option to mimic contributions from inside the ENLIL boundary (21.5 </a:t>
            </a:r>
            <a:r>
              <a:rPr lang="en-US" sz="2400" dirty="0" err="1" smtClean="0"/>
              <a:t>Rs</a:t>
            </a:r>
            <a:r>
              <a:rPr lang="en-US" sz="2400" dirty="0" smtClean="0"/>
              <a:t>)</a:t>
            </a:r>
          </a:p>
          <a:p>
            <a:r>
              <a:rPr lang="en-US" sz="2400" dirty="0" smtClean="0"/>
              <a:t>* In addition to </a:t>
            </a:r>
            <a:r>
              <a:rPr lang="en-US" sz="2400" dirty="0" err="1" smtClean="0"/>
              <a:t>iSEP</a:t>
            </a:r>
            <a:r>
              <a:rPr lang="en-US" sz="2400" dirty="0" smtClean="0"/>
              <a:t> real-time run use, SEPMOD has recently been applied to modeling multipoint events sampled at L1, STEREO-A, PSP, </a:t>
            </a:r>
            <a:r>
              <a:rPr lang="en-US" sz="2400" dirty="0" err="1" smtClean="0"/>
              <a:t>SolO</a:t>
            </a:r>
            <a:r>
              <a:rPr lang="en-US" sz="2400" dirty="0" smtClean="0"/>
              <a:t>, and </a:t>
            </a:r>
            <a:r>
              <a:rPr lang="en-US" sz="2400" dirty="0" err="1" smtClean="0"/>
              <a:t>Bepi</a:t>
            </a:r>
            <a:r>
              <a:rPr lang="en-US" sz="2400" dirty="0" smtClean="0"/>
              <a:t>-Colombo (</a:t>
            </a:r>
            <a:r>
              <a:rPr lang="en-US" sz="2400" dirty="0" err="1" smtClean="0"/>
              <a:t>Palmerio</a:t>
            </a:r>
            <a:r>
              <a:rPr lang="en-US" sz="2400" dirty="0" smtClean="0"/>
              <a:t> et al., 2022), and at Mars by MAVEN.</a:t>
            </a:r>
          </a:p>
          <a:p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 flipH="1" flipV="1">
            <a:off x="264160" y="5577838"/>
            <a:ext cx="11186160" cy="1117601"/>
          </a:xfrm>
          <a:prstGeom prst="rect">
            <a:avLst/>
          </a:prstGeom>
          <a:solidFill>
            <a:srgbClr val="00B0F0">
              <a:alpha val="1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338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0"/>
            <a:ext cx="59436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8480" y="91817"/>
            <a:ext cx="3807068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Importance of the</a:t>
            </a:r>
          </a:p>
          <a:p>
            <a:r>
              <a:rPr lang="en-US" sz="3200" dirty="0" err="1" smtClean="0"/>
              <a:t>Heliospheric</a:t>
            </a:r>
            <a:r>
              <a:rPr lang="en-US" sz="3200" dirty="0" smtClean="0"/>
              <a:t> model:</a:t>
            </a:r>
          </a:p>
          <a:p>
            <a:r>
              <a:rPr lang="en-US" sz="3200" dirty="0" smtClean="0"/>
              <a:t>WSA-ENLIL-cone CME</a:t>
            </a:r>
            <a:endParaRPr lang="en-US" sz="3200" dirty="0"/>
          </a:p>
          <a:p>
            <a:r>
              <a:rPr lang="en-US" sz="3200" dirty="0"/>
              <a:t>results for </a:t>
            </a:r>
            <a:r>
              <a:rPr lang="en-US" sz="3200" dirty="0" smtClean="0"/>
              <a:t>Sept 2017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538480" y="2296160"/>
            <a:ext cx="398272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-&gt; The </a:t>
            </a:r>
            <a:r>
              <a:rPr lang="en-US" sz="2000" dirty="0" err="1" smtClean="0"/>
              <a:t>heliospheric</a:t>
            </a:r>
            <a:r>
              <a:rPr lang="en-US" sz="2000" dirty="0" smtClean="0"/>
              <a:t> simulation’s </a:t>
            </a:r>
          </a:p>
          <a:p>
            <a:r>
              <a:rPr lang="en-US" sz="2000" dirty="0"/>
              <a:t>a</a:t>
            </a:r>
            <a:r>
              <a:rPr lang="en-US" sz="2000" dirty="0" smtClean="0"/>
              <a:t>bility to capture IMF,  SIR/CIRs</a:t>
            </a:r>
          </a:p>
          <a:p>
            <a:r>
              <a:rPr lang="en-US" sz="2000" dirty="0"/>
              <a:t>a</a:t>
            </a:r>
            <a:r>
              <a:rPr lang="en-US" sz="2000" dirty="0" smtClean="0"/>
              <a:t>nd ICME shocks/compressions</a:t>
            </a:r>
          </a:p>
          <a:p>
            <a:r>
              <a:rPr lang="en-US" sz="2000" dirty="0"/>
              <a:t>d</a:t>
            </a:r>
            <a:r>
              <a:rPr lang="en-US" sz="2000" dirty="0" smtClean="0"/>
              <a:t>etermines the SEPMOD results</a:t>
            </a:r>
          </a:p>
          <a:p>
            <a:endParaRPr lang="en-US" sz="2000" dirty="0"/>
          </a:p>
          <a:p>
            <a:r>
              <a:rPr lang="en-US" sz="2000" dirty="0" smtClean="0"/>
              <a:t>-&gt; Often, multiple </a:t>
            </a:r>
            <a:r>
              <a:rPr lang="en-US" sz="2000" dirty="0" err="1" smtClean="0"/>
              <a:t>heliospheric</a:t>
            </a:r>
            <a:endParaRPr lang="en-US" sz="2000" dirty="0" smtClean="0"/>
          </a:p>
          <a:p>
            <a:r>
              <a:rPr lang="en-US" sz="2000" dirty="0"/>
              <a:t>s</a:t>
            </a:r>
            <a:r>
              <a:rPr lang="en-US" sz="2000" dirty="0" smtClean="0"/>
              <a:t>hocks/compressions are present</a:t>
            </a:r>
          </a:p>
          <a:p>
            <a:r>
              <a:rPr lang="en-US" sz="2000" dirty="0"/>
              <a:t>a</a:t>
            </a:r>
            <a:r>
              <a:rPr lang="en-US" sz="2000" dirty="0" smtClean="0"/>
              <a:t>nd interacting during active times</a:t>
            </a:r>
          </a:p>
          <a:p>
            <a:endParaRPr lang="en-US" sz="2000" dirty="0"/>
          </a:p>
          <a:p>
            <a:r>
              <a:rPr lang="en-US" sz="2000" dirty="0" smtClean="0"/>
              <a:t>-&gt;WSA-ENLIL is routinely run in</a:t>
            </a:r>
          </a:p>
          <a:p>
            <a:r>
              <a:rPr lang="en-US" sz="2000" dirty="0" smtClean="0"/>
              <a:t>‘real time’ for potential Earth-</a:t>
            </a:r>
          </a:p>
          <a:p>
            <a:r>
              <a:rPr lang="en-US" sz="2000" dirty="0" smtClean="0"/>
              <a:t>Impacting events, but may not</a:t>
            </a:r>
          </a:p>
          <a:p>
            <a:r>
              <a:rPr lang="en-US" sz="2000" dirty="0"/>
              <a:t>i</a:t>
            </a:r>
            <a:r>
              <a:rPr lang="en-US" sz="2000" dirty="0" smtClean="0"/>
              <a:t>nclude ALL CMEs (e.g. </a:t>
            </a:r>
            <a:r>
              <a:rPr lang="en-US" sz="2000" dirty="0" err="1" smtClean="0"/>
              <a:t>farside</a:t>
            </a:r>
            <a:r>
              <a:rPr lang="en-US" sz="2000" dirty="0" smtClean="0"/>
              <a:t>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18543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988" y="778128"/>
            <a:ext cx="3791413" cy="28402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789" y="3981601"/>
            <a:ext cx="3835199" cy="28763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" r="-5251"/>
          <a:stretch/>
        </p:blipFill>
        <p:spPr>
          <a:xfrm>
            <a:off x="3749040" y="632874"/>
            <a:ext cx="4297680" cy="34307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36789" y="-47297"/>
            <a:ext cx="37705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C000"/>
                </a:solidFill>
              </a:rPr>
              <a:t>September </a:t>
            </a:r>
            <a:r>
              <a:rPr lang="en-US" sz="3200" dirty="0">
                <a:solidFill>
                  <a:srgbClr val="FFC000"/>
                </a:solidFill>
              </a:rPr>
              <a:t>2017 case</a:t>
            </a:r>
          </a:p>
        </p:txBody>
      </p:sp>
      <p:sp>
        <p:nvSpPr>
          <p:cNvPr id="8" name="Oval 7"/>
          <p:cNvSpPr/>
          <p:nvPr/>
        </p:nvSpPr>
        <p:spPr>
          <a:xfrm>
            <a:off x="5150608" y="1626669"/>
            <a:ext cx="383918" cy="379819"/>
          </a:xfrm>
          <a:prstGeom prst="ellipse">
            <a:avLst/>
          </a:prstGeom>
          <a:noFill/>
          <a:ln w="508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709871" y="2872959"/>
            <a:ext cx="388595" cy="382116"/>
          </a:xfrm>
          <a:prstGeom prst="ellipse">
            <a:avLst/>
          </a:prstGeom>
          <a:noFill/>
          <a:ln w="508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275671" y="900741"/>
            <a:ext cx="388515" cy="379420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904169" y="4981199"/>
            <a:ext cx="12943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ACE+GOES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72289" y="1890565"/>
            <a:ext cx="5556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STA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225180" y="1839842"/>
            <a:ext cx="9782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MAVEN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26" y="900740"/>
            <a:ext cx="3521809" cy="264135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165941" y="4796533"/>
            <a:ext cx="226919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From </a:t>
            </a:r>
            <a:r>
              <a:rPr lang="en-US" dirty="0" err="1" smtClean="0">
                <a:solidFill>
                  <a:srgbClr val="FFC000"/>
                </a:solidFill>
              </a:rPr>
              <a:t>Luhmann</a:t>
            </a:r>
            <a:r>
              <a:rPr lang="en-US" dirty="0" smtClean="0">
                <a:solidFill>
                  <a:srgbClr val="FFC000"/>
                </a:solidFill>
              </a:rPr>
              <a:t> et al</a:t>
            </a:r>
            <a:r>
              <a:rPr lang="en-US" dirty="0">
                <a:solidFill>
                  <a:srgbClr val="FFC000"/>
                </a:solidFill>
              </a:rPr>
              <a:t>., Space Weather, 16, 557– 568. https://</a:t>
            </a:r>
            <a:r>
              <a:rPr lang="en-US" dirty="0" smtClean="0">
                <a:solidFill>
                  <a:srgbClr val="FFC000"/>
                </a:solidFill>
              </a:rPr>
              <a:t>doi.org/10.1029/2018SW001860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83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53A15F2-5389-9876-58CA-F998CC8348D5}"/>
              </a:ext>
            </a:extLst>
          </p:cNvPr>
          <p:cNvSpPr/>
          <p:nvPr/>
        </p:nvSpPr>
        <p:spPr>
          <a:xfrm>
            <a:off x="1524000" y="6338722"/>
            <a:ext cx="9144000" cy="51927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1716835-571E-DC87-7C20-A2C29748A076}"/>
              </a:ext>
            </a:extLst>
          </p:cNvPr>
          <p:cNvSpPr/>
          <p:nvPr/>
        </p:nvSpPr>
        <p:spPr>
          <a:xfrm>
            <a:off x="1524000" y="0"/>
            <a:ext cx="9144000" cy="51927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949EF7-AE84-D803-16F6-800E96A6AC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4343" y="61645"/>
            <a:ext cx="8863314" cy="410383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Candara" panose="020E0502030303020204" pitchFamily="34" charset="0"/>
              </a:rPr>
              <a:t>Test of Tools for CME &amp; SEP Predictions Across the Inner Heliosphere </a:t>
            </a:r>
            <a:r>
              <a:rPr lang="en-US" sz="1800" dirty="0" smtClean="0">
                <a:solidFill>
                  <a:schemeClr val="bg1"/>
                </a:solidFill>
                <a:latin typeface="Candara" panose="020E0502030303020204" pitchFamily="34" charset="0"/>
              </a:rPr>
              <a:t> (E. </a:t>
            </a:r>
            <a:r>
              <a:rPr lang="en-US" sz="1800" dirty="0" err="1" smtClean="0">
                <a:solidFill>
                  <a:schemeClr val="bg1"/>
                </a:solidFill>
                <a:latin typeface="Candara" panose="020E0502030303020204" pitchFamily="34" charset="0"/>
              </a:rPr>
              <a:t>Palmerio</a:t>
            </a:r>
            <a:r>
              <a:rPr lang="en-US" sz="1800" dirty="0" smtClean="0">
                <a:solidFill>
                  <a:schemeClr val="bg1"/>
                </a:solidFill>
                <a:latin typeface="Candara" panose="020E0502030303020204" pitchFamily="34" charset="0"/>
              </a:rPr>
              <a:t>)</a:t>
            </a:r>
            <a:endParaRPr lang="en-US" sz="1800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4B4103-3651-DDA8-6F49-0CC369E8E7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9624" y="591880"/>
            <a:ext cx="3008376" cy="38931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683DF07-81DD-440C-1465-2D4959605F6F}"/>
              </a:ext>
            </a:extLst>
          </p:cNvPr>
          <p:cNvSpPr txBox="1"/>
          <p:nvPr/>
        </p:nvSpPr>
        <p:spPr>
          <a:xfrm>
            <a:off x="1664343" y="6370065"/>
            <a:ext cx="8863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Candara" panose="020E0502030303020204" pitchFamily="34" charset="0"/>
              </a:rPr>
              <a:t>Reference: Palmerio et al.: “CMEs and SEPs During November–December 2020: A Challenge for Real-Time Space Weather Forecasting”, 	        </a:t>
            </a:r>
            <a:r>
              <a:rPr lang="en-US" sz="1200" i="1" dirty="0">
                <a:solidFill>
                  <a:schemeClr val="bg1"/>
                </a:solidFill>
                <a:latin typeface="Candara" panose="020E0502030303020204" pitchFamily="34" charset="0"/>
              </a:rPr>
              <a:t>Space Weather</a:t>
            </a:r>
            <a:r>
              <a:rPr lang="en-US" sz="1200" dirty="0">
                <a:solidFill>
                  <a:schemeClr val="bg1"/>
                </a:solidFill>
                <a:latin typeface="Candara" panose="020E0502030303020204" pitchFamily="34" charset="0"/>
              </a:rPr>
              <a:t>, 20, e2021SW002993, doi:</a:t>
            </a:r>
            <a:r>
              <a:rPr lang="en-US" sz="1200" dirty="0">
                <a:solidFill>
                  <a:schemeClr val="bg1"/>
                </a:solidFill>
                <a:latin typeface="Candara" panose="020E0502030303020204" pitchFamily="34" charset="0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10.1029/2021SW002993</a:t>
            </a:r>
            <a:r>
              <a:rPr lang="en-US" sz="1200" dirty="0">
                <a:solidFill>
                  <a:schemeClr val="bg1"/>
                </a:solidFill>
                <a:latin typeface="Candara" panose="020E0502030303020204" pitchFamily="34" charset="0"/>
              </a:rPr>
              <a:t>, 2022.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1037287-9991-88A0-B6E9-F6AAA13763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4354" y="2986798"/>
            <a:ext cx="2411783" cy="299123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97F6DA1-651C-2E90-C0FD-19B761D9532B}"/>
              </a:ext>
            </a:extLst>
          </p:cNvPr>
          <p:cNvSpPr txBox="1"/>
          <p:nvPr/>
        </p:nvSpPr>
        <p:spPr>
          <a:xfrm>
            <a:off x="1664342" y="591880"/>
            <a:ext cx="584900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• Observation and model-based predictions of coronal mass ejections (CMEs) and solar energetic particle (SEP) events are a central goal of space weather forecasters</a:t>
            </a:r>
          </a:p>
          <a:p>
            <a:r>
              <a:rPr lang="en-US" sz="1400" dirty="0"/>
              <a:t>• The current presence of spacecraft throughout the inner heliosphere allows tests of prediction model capabilities at both the Earth and other locations of interest (e.g. other spacecraft, Mercury, Venus,  Mars…)</a:t>
            </a:r>
          </a:p>
          <a:p>
            <a:r>
              <a:rPr lang="en-US" sz="1400" dirty="0"/>
              <a:t>• Widespread CME and SEP events during Nov–Dec 2020 provided an opportunity to apply some currently available CCMC modeling resources</a:t>
            </a:r>
          </a:p>
          <a:p>
            <a:r>
              <a:rPr lang="en-US" sz="1400" dirty="0"/>
              <a:t>• In particular, STEREO-A was located ~60° east of the Sun–Earth line, approximating future observations from the L5 location that are designed to complement those from upstream (L1).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5CF7A3-6D54-EE62-B998-D2F42472E369}"/>
              </a:ext>
            </a:extLst>
          </p:cNvPr>
          <p:cNvSpPr txBox="1"/>
          <p:nvPr/>
        </p:nvSpPr>
        <p:spPr>
          <a:xfrm>
            <a:off x="4763749" y="2899107"/>
            <a:ext cx="2664502" cy="1754326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MODELS RUN AT CCMC</a:t>
            </a:r>
          </a:p>
          <a:p>
            <a:r>
              <a:rPr lang="en-US" sz="1200" dirty="0"/>
              <a:t>• WSA–Enlil–SEPMOD modeling chain</a:t>
            </a:r>
          </a:p>
          <a:p>
            <a:r>
              <a:rPr lang="en-US" sz="1200" dirty="0"/>
              <a:t>• 5 modeled eruptions between 2020</a:t>
            </a:r>
          </a:p>
          <a:p>
            <a:r>
              <a:rPr lang="en-US" sz="1200" dirty="0"/>
              <a:t>   Nov 26 and Dec 7</a:t>
            </a:r>
          </a:p>
          <a:p>
            <a:r>
              <a:rPr lang="en-US" sz="1200" dirty="0"/>
              <a:t>• Remote-sensing observations from</a:t>
            </a:r>
          </a:p>
          <a:p>
            <a:r>
              <a:rPr lang="en-US" sz="1200" dirty="0"/>
              <a:t>   Earth and STEREO-A</a:t>
            </a:r>
          </a:p>
          <a:p>
            <a:r>
              <a:rPr lang="en-US" sz="1200" dirty="0"/>
              <a:t>• In-situ observations from Parker Solar</a:t>
            </a:r>
          </a:p>
          <a:p>
            <a:r>
              <a:rPr lang="en-US" sz="1200" dirty="0"/>
              <a:t>   Probe, STEREO-A, Mars, Earth,</a:t>
            </a:r>
          </a:p>
          <a:p>
            <a:r>
              <a:rPr lang="en-US" sz="1200" dirty="0"/>
              <a:t>   BepiColombo, and Solar Orbiter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B5DDBF-B142-BE82-376E-7F7B78EC0F42}"/>
              </a:ext>
            </a:extLst>
          </p:cNvPr>
          <p:cNvSpPr txBox="1"/>
          <p:nvPr/>
        </p:nvSpPr>
        <p:spPr>
          <a:xfrm>
            <a:off x="1604301" y="5907836"/>
            <a:ext cx="27646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i="1" dirty="0">
                <a:latin typeface="Candara" panose="020E0502030303020204" pitchFamily="34" charset="0"/>
              </a:rPr>
              <a:t>Fig. 1: </a:t>
            </a:r>
            <a:r>
              <a:rPr lang="en-US" sz="1100" i="1" dirty="0">
                <a:latin typeface="Candara" panose="020E0502030303020204" pitchFamily="34" charset="0"/>
              </a:rPr>
              <a:t>Snapshots (</a:t>
            </a:r>
            <a:r>
              <a:rPr lang="en-US" sz="1100" i="1" dirty="0" err="1">
                <a:latin typeface="Candara" panose="020E0502030303020204" pitchFamily="34" charset="0"/>
              </a:rPr>
              <a:t>Vr</a:t>
            </a:r>
            <a:r>
              <a:rPr lang="en-US" sz="1100" i="1" dirty="0">
                <a:latin typeface="Candara" panose="020E0502030303020204" pitchFamily="34" charset="0"/>
              </a:rPr>
              <a:t>) of the WSA–Enlil simulation for Run4, with CMEs indicated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58293DE-B8B7-013B-AAE8-98325DF7D8E1}"/>
              </a:ext>
            </a:extLst>
          </p:cNvPr>
          <p:cNvSpPr txBox="1"/>
          <p:nvPr/>
        </p:nvSpPr>
        <p:spPr>
          <a:xfrm>
            <a:off x="7513346" y="4508329"/>
            <a:ext cx="33009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i="1" dirty="0">
                <a:latin typeface="Candara" panose="020E0502030303020204" pitchFamily="34" charset="0"/>
              </a:rPr>
              <a:t>Fig. 2: </a:t>
            </a:r>
            <a:r>
              <a:rPr lang="en-US" sz="1100" i="1" dirty="0">
                <a:latin typeface="Candara" panose="020E0502030303020204" pitchFamily="34" charset="0"/>
              </a:rPr>
              <a:t>WSA–Enlil–SEPMOD results at STEREO-A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A52C55B-62E1-D985-362C-DF3AC9CB86A8}"/>
              </a:ext>
            </a:extLst>
          </p:cNvPr>
          <p:cNvSpPr txBox="1"/>
          <p:nvPr/>
        </p:nvSpPr>
        <p:spPr>
          <a:xfrm>
            <a:off x="4221150" y="4769939"/>
            <a:ext cx="643811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• </a:t>
            </a:r>
            <a:r>
              <a:rPr lang="en-US" sz="1400" dirty="0"/>
              <a:t>Reasonable modeling results were obtained for all ICME shock arrival times at all locations.</a:t>
            </a:r>
          </a:p>
          <a:p>
            <a:r>
              <a:rPr lang="en-US" sz="1400" dirty="0"/>
              <a:t>• The best approximations to the SEP events were obtained for ‘observers’ located within a few tens of degrees from the CME source region</a:t>
            </a:r>
          </a:p>
          <a:p>
            <a:r>
              <a:rPr lang="en-US" sz="1400" dirty="0"/>
              <a:t>*The STEREO-A L5-like observations provided both CME characterization enhancements (imaging) and in-situ (shock arrival and SEP event) model validations</a:t>
            </a:r>
          </a:p>
          <a:p>
            <a:r>
              <a:rPr lang="en-US" sz="1400" dirty="0"/>
              <a:t>• This study demonstrates </a:t>
            </a:r>
            <a:r>
              <a:rPr lang="en-US" sz="1400" b="1" i="1" dirty="0"/>
              <a:t>an existing  potential </a:t>
            </a:r>
            <a:r>
              <a:rPr lang="en-US" sz="1400" dirty="0"/>
              <a:t>for real-time</a:t>
            </a:r>
            <a:r>
              <a:rPr lang="en-US" sz="1400"/>
              <a:t>, operational </a:t>
            </a:r>
            <a:r>
              <a:rPr lang="en-US" sz="1400" dirty="0"/>
              <a:t>forecasts </a:t>
            </a:r>
          </a:p>
        </p:txBody>
      </p:sp>
    </p:spTree>
    <p:extLst>
      <p:ext uri="{BB962C8B-B14F-4D97-AF65-F5344CB8AC3E}">
        <p14:creationId xmlns:p14="http://schemas.microsoft.com/office/powerpoint/2010/main" val="3418346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09569" y="196481"/>
            <a:ext cx="955040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r>
              <a:rPr lang="en-US" sz="2400" dirty="0" smtClean="0"/>
              <a:t>Future plans:</a:t>
            </a:r>
          </a:p>
          <a:p>
            <a:r>
              <a:rPr lang="en-US" sz="2400" dirty="0" smtClean="0"/>
              <a:t>  - Participate in SHINE challenge (all-clear forecasts) (L. Mays, K. Whitman)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- Apply the model to new MAVEN events at Mars (C.O. Lee et al.), + other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planetary space weather applications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- Experiment with </a:t>
            </a:r>
            <a:r>
              <a:rPr lang="en-US" sz="2400" dirty="0" err="1" smtClean="0"/>
              <a:t>heliospheric</a:t>
            </a:r>
            <a:r>
              <a:rPr lang="en-US" sz="2400" dirty="0" smtClean="0"/>
              <a:t> models including ICME ‘ejecta’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               </a:t>
            </a:r>
            <a:endParaRPr lang="en-US" sz="2400" dirty="0"/>
          </a:p>
          <a:p>
            <a:r>
              <a:rPr lang="en-US" sz="2400" dirty="0" smtClean="0"/>
              <a:t>Long Term Perspective :</a:t>
            </a:r>
          </a:p>
          <a:p>
            <a:r>
              <a:rPr lang="en-US" sz="2400"/>
              <a:t> </a:t>
            </a:r>
            <a:r>
              <a:rPr lang="en-US" sz="2400" smtClean="0"/>
              <a:t> </a:t>
            </a:r>
            <a:r>
              <a:rPr lang="en-US" sz="2400" smtClean="0"/>
              <a:t>- Continue </a:t>
            </a:r>
            <a:r>
              <a:rPr lang="en-US" sz="2400" dirty="0" smtClean="0"/>
              <a:t>to work with SRAG/</a:t>
            </a:r>
            <a:r>
              <a:rPr lang="en-US" sz="2400" dirty="0" err="1" smtClean="0"/>
              <a:t>iSEP</a:t>
            </a:r>
            <a:r>
              <a:rPr lang="en-US" sz="2400" dirty="0" smtClean="0"/>
              <a:t>, CCMC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- Collaborations, e.g. interest in improved ‘solar/coronal source’ (&lt;21.5 </a:t>
            </a:r>
            <a:r>
              <a:rPr lang="en-US" sz="2400" dirty="0" err="1" smtClean="0"/>
              <a:t>Rs</a:t>
            </a:r>
            <a:r>
              <a:rPr lang="en-US" sz="2400" dirty="0" smtClean="0"/>
              <a:t>)</a:t>
            </a:r>
          </a:p>
          <a:p>
            <a:r>
              <a:rPr lang="en-US" sz="2400" dirty="0" smtClean="0"/>
              <a:t>    descriptions, creating useful visualizations, experimenting with other 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</a:t>
            </a:r>
            <a:r>
              <a:rPr lang="en-US" sz="2400" dirty="0" err="1" smtClean="0"/>
              <a:t>heliospheric</a:t>
            </a:r>
            <a:r>
              <a:rPr lang="en-US" sz="2400" dirty="0" smtClean="0"/>
              <a:t> simulations……..</a:t>
            </a:r>
          </a:p>
          <a:p>
            <a:endParaRPr lang="en-US" sz="2400" dirty="0"/>
          </a:p>
          <a:p>
            <a:r>
              <a:rPr lang="en-US" sz="2400" i="1" dirty="0" smtClean="0"/>
              <a:t>Our thanks for the support provided by the CCMC and the </a:t>
            </a:r>
            <a:r>
              <a:rPr lang="en-US" sz="2400" i="1" dirty="0" err="1" smtClean="0"/>
              <a:t>iSEP</a:t>
            </a:r>
            <a:r>
              <a:rPr lang="en-US" sz="2400" i="1" dirty="0" smtClean="0"/>
              <a:t> project!</a:t>
            </a:r>
          </a:p>
          <a:p>
            <a:endParaRPr lang="en-US" sz="2400" i="1" dirty="0"/>
          </a:p>
          <a:p>
            <a:r>
              <a:rPr lang="en-US" sz="2400" i="1" dirty="0" smtClean="0"/>
              <a:t>(report presented to the CCMC Workshop, June 2022, by Janet </a:t>
            </a:r>
            <a:r>
              <a:rPr lang="en-US" sz="2400" i="1" dirty="0" err="1" smtClean="0"/>
              <a:t>Luhmann</a:t>
            </a:r>
            <a:r>
              <a:rPr lang="en-US" sz="2400" i="1" dirty="0" smtClean="0"/>
              <a:t>)</a:t>
            </a:r>
          </a:p>
          <a:p>
            <a:r>
              <a:rPr lang="en-US" sz="2400" dirty="0" smtClean="0"/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54385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</TotalTime>
  <Words>1594</Words>
  <Application>Microsoft Office PowerPoint</Application>
  <PresentationFormat>Widescreen</PresentationFormat>
  <Paragraphs>90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Candara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Test of Tools for CME &amp; SEP Predictions Across the Inner Heliosphere  (E. Palmerio)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jgluhman</dc:creator>
  <cp:lastModifiedBy>jgluhman</cp:lastModifiedBy>
  <cp:revision>28</cp:revision>
  <dcterms:created xsi:type="dcterms:W3CDTF">2022-06-03T16:28:11Z</dcterms:created>
  <dcterms:modified xsi:type="dcterms:W3CDTF">2022-06-06T21:06:43Z</dcterms:modified>
</cp:coreProperties>
</file>