
<file path=[Content_Types].xml><?xml version="1.0" encoding="utf-8"?>
<Types xmlns="http://schemas.openxmlformats.org/package/2006/content-types">
  <Default Extension="emf" ContentType="image/x-emf"/>
  <Default Extension="jpg" ContentType="image/jpeg"/>
  <Default Extension="mov" ContentType="video/quicktime"/>
  <Default Extension="png" ContentType="image/png"/>
  <Default Extension="rels" ContentType="application/vnd.openxmlformats-package.relationships+xml"/>
  <Default Extension="tiff" ContentType="image/tiff"/>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405" r:id="rId2"/>
    <p:sldId id="746" r:id="rId3"/>
    <p:sldId id="749" r:id="rId4"/>
    <p:sldId id="732" r:id="rId5"/>
    <p:sldId id="759" r:id="rId6"/>
    <p:sldId id="744" r:id="rId7"/>
    <p:sldId id="727" r:id="rId8"/>
    <p:sldId id="729" r:id="rId9"/>
    <p:sldId id="745" r:id="rId10"/>
    <p:sldId id="750" r:id="rId11"/>
    <p:sldId id="748" r:id="rId12"/>
    <p:sldId id="739" r:id="rId13"/>
    <p:sldId id="740" r:id="rId14"/>
    <p:sldId id="747" r:id="rId15"/>
    <p:sldId id="753" r:id="rId16"/>
    <p:sldId id="735" r:id="rId17"/>
    <p:sldId id="754" r:id="rId18"/>
    <p:sldId id="758" r:id="rId19"/>
    <p:sldId id="755" r:id="rId20"/>
    <p:sldId id="756" r:id="rId21"/>
    <p:sldId id="684" r:id="rId22"/>
    <p:sldId id="708" r:id="rId23"/>
    <p:sldId id="726" r:id="rId24"/>
    <p:sldId id="7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12" userDrawn="1">
          <p15:clr>
            <a:srgbClr val="A4A3A4"/>
          </p15:clr>
        </p15:guide>
        <p15:guide id="3" orient="horz" pos="2136" userDrawn="1">
          <p15:clr>
            <a:srgbClr val="A4A3A4"/>
          </p15:clr>
        </p15:guide>
        <p15:guide id="4" pos="7416" userDrawn="1">
          <p15:clr>
            <a:srgbClr val="A4A3A4"/>
          </p15:clr>
        </p15:guide>
        <p15:guide id="5" orient="horz" pos="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BB5"/>
    <a:srgbClr val="FFFC4D"/>
    <a:srgbClr val="8B1F17"/>
    <a:srgbClr val="DEA900"/>
    <a:srgbClr val="FDE4D2"/>
    <a:srgbClr val="FDECD1"/>
    <a:srgbClr val="FCE5C0"/>
    <a:srgbClr val="FEEFD9"/>
    <a:srgbClr val="FCD1A6"/>
    <a:srgbClr val="FFFA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9501" autoAdjust="0"/>
  </p:normalViewPr>
  <p:slideViewPr>
    <p:cSldViewPr snapToGrid="0" snapToObjects="1" showGuides="1">
      <p:cViewPr varScale="1">
        <p:scale>
          <a:sx n="54" d="100"/>
          <a:sy n="54" d="100"/>
        </p:scale>
        <p:origin x="632" y="72"/>
      </p:cViewPr>
      <p:guideLst>
        <p:guide pos="312"/>
        <p:guide orient="horz" pos="2136"/>
        <p:guide pos="7416"/>
        <p:guide orient="horz" pos="792"/>
      </p:guideLst>
    </p:cSldViewPr>
  </p:slideViewPr>
  <p:outlineViewPr>
    <p:cViewPr>
      <p:scale>
        <a:sx n="33" d="100"/>
        <a:sy n="33" d="100"/>
      </p:scale>
      <p:origin x="0" y="-29640"/>
    </p:cViewPr>
  </p:outlin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GCR/SEP</a:t>
            </a:r>
            <a:r>
              <a:rPr lang="en-US" baseline="0" dirty="0"/>
              <a:t> BFO </a:t>
            </a:r>
            <a:r>
              <a:rPr lang="en-US" dirty="0"/>
              <a:t>Dose</a:t>
            </a:r>
            <a:r>
              <a:rPr lang="en-US" baseline="0" dirty="0"/>
              <a:t> from Mars Exploration Round Trip </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Round-trip GCR Exposure</c:v>
                </c:pt>
              </c:strCache>
            </c:strRef>
          </c:tx>
          <c:spPr>
            <a:solidFill>
              <a:schemeClr val="bg1">
                <a:lumMod val="65000"/>
              </a:schemeClr>
            </a:solidFill>
            <a:ln>
              <a:noFill/>
            </a:ln>
            <a:effectLst/>
          </c:spPr>
          <c:invertIfNegative val="0"/>
          <c:cat>
            <c:strRef>
              <c:f>Sheet1!$A$2</c:f>
              <c:strCache>
                <c:ptCount val="1"/>
                <c:pt idx="0">
                  <c:v>Round-Trip BFO Dose</c:v>
                </c:pt>
              </c:strCache>
            </c:strRef>
          </c:cat>
          <c:val>
            <c:numRef>
              <c:f>Sheet1!$B$2</c:f>
              <c:numCache>
                <c:formatCode>General</c:formatCode>
                <c:ptCount val="1"/>
                <c:pt idx="0">
                  <c:v>250</c:v>
                </c:pt>
              </c:numCache>
            </c:numRef>
          </c:val>
          <c:extLst>
            <c:ext xmlns:c16="http://schemas.microsoft.com/office/drawing/2014/chart" uri="{C3380CC4-5D6E-409C-BE32-E72D297353CC}">
              <c16:uniqueId val="{00000000-E935-4FD6-8696-52D7CB26C33F}"/>
            </c:ext>
          </c:extLst>
        </c:ser>
        <c:ser>
          <c:idx val="1"/>
          <c:order val="1"/>
          <c:tx>
            <c:strRef>
              <c:f>Sheet1!$C$1</c:f>
              <c:strCache>
                <c:ptCount val="1"/>
                <c:pt idx="0">
                  <c:v>Single Worst-Case SEP Exposure</c:v>
                </c:pt>
              </c:strCache>
            </c:strRef>
          </c:tx>
          <c:spPr>
            <a:solidFill>
              <a:srgbClr val="FF0000"/>
            </a:solidFill>
            <a:ln>
              <a:noFill/>
            </a:ln>
            <a:effectLst/>
          </c:spPr>
          <c:invertIfNegative val="0"/>
          <c:cat>
            <c:strRef>
              <c:f>Sheet1!$A$2</c:f>
              <c:strCache>
                <c:ptCount val="1"/>
                <c:pt idx="0">
                  <c:v>Round-Trip BFO Dose</c:v>
                </c:pt>
              </c:strCache>
            </c:strRef>
          </c:cat>
          <c:val>
            <c:numRef>
              <c:f>Sheet1!$C$2</c:f>
              <c:numCache>
                <c:formatCode>General</c:formatCode>
                <c:ptCount val="1"/>
                <c:pt idx="0">
                  <c:v>200</c:v>
                </c:pt>
              </c:numCache>
            </c:numRef>
          </c:val>
          <c:extLst>
            <c:ext xmlns:c16="http://schemas.microsoft.com/office/drawing/2014/chart" uri="{C3380CC4-5D6E-409C-BE32-E72D297353CC}">
              <c16:uniqueId val="{00000001-E935-4FD6-8696-52D7CB26C33F}"/>
            </c:ext>
          </c:extLst>
        </c:ser>
        <c:ser>
          <c:idx val="2"/>
          <c:order val="2"/>
          <c:tx>
            <c:strRef>
              <c:f>Sheet1!$D$1</c:f>
              <c:strCache>
                <c:ptCount val="1"/>
                <c:pt idx="0">
                  <c:v>Average Astronaut Career Limit</c:v>
                </c:pt>
              </c:strCache>
            </c:strRef>
          </c:tx>
          <c:spPr>
            <a:solidFill>
              <a:srgbClr val="FFFF00"/>
            </a:solidFill>
            <a:ln>
              <a:noFill/>
            </a:ln>
            <a:effectLst/>
          </c:spPr>
          <c:invertIfNegative val="0"/>
          <c:cat>
            <c:strRef>
              <c:f>Sheet1!$A$2</c:f>
              <c:strCache>
                <c:ptCount val="1"/>
                <c:pt idx="0">
                  <c:v>Round-Trip BFO Dose</c:v>
                </c:pt>
              </c:strCache>
            </c:strRef>
          </c:cat>
          <c:val>
            <c:numRef>
              <c:f>Sheet1!$D$2</c:f>
              <c:numCache>
                <c:formatCode>General</c:formatCode>
                <c:ptCount val="1"/>
                <c:pt idx="0">
                  <c:v>457</c:v>
                </c:pt>
              </c:numCache>
            </c:numRef>
          </c:val>
          <c:extLst>
            <c:ext xmlns:c16="http://schemas.microsoft.com/office/drawing/2014/chart" uri="{C3380CC4-5D6E-409C-BE32-E72D297353CC}">
              <c16:uniqueId val="{00000002-E935-4FD6-8696-52D7CB26C33F}"/>
            </c:ext>
          </c:extLst>
        </c:ser>
        <c:dLbls>
          <c:showLegendKey val="0"/>
          <c:showVal val="0"/>
          <c:showCatName val="0"/>
          <c:showSerName val="0"/>
          <c:showPercent val="0"/>
          <c:showBubbleSize val="0"/>
        </c:dLbls>
        <c:gapWidth val="219"/>
        <c:overlap val="-27"/>
        <c:axId val="1996433407"/>
        <c:axId val="1984788063"/>
      </c:barChart>
      <c:catAx>
        <c:axId val="199643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788063"/>
        <c:crosses val="autoZero"/>
        <c:auto val="1"/>
        <c:lblAlgn val="ctr"/>
        <c:lblOffset val="100"/>
        <c:noMultiLvlLbl val="0"/>
      </c:catAx>
      <c:valAx>
        <c:axId val="1984788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Dose</a:t>
                </a:r>
                <a:r>
                  <a:rPr lang="en-US" baseline="0" dirty="0"/>
                  <a:t> [</a:t>
                </a:r>
                <a:r>
                  <a:rPr lang="en-US" baseline="0" dirty="0" err="1"/>
                  <a:t>mGv</a:t>
                </a:r>
                <a:r>
                  <a:rPr lang="en-US" baseline="0" dirty="0"/>
                  <a: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6433407"/>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0.65543</cdr:x>
      <cdr:y>0.69335</cdr:y>
    </cdr:from>
    <cdr:to>
      <cdr:x>0.81184</cdr:x>
      <cdr:y>0.85513</cdr:y>
    </cdr:to>
    <cdr:sp macro="" textlink="">
      <cdr:nvSpPr>
        <cdr:cNvPr id="2" name="TextBox 1">
          <a:extLst xmlns:a="http://schemas.openxmlformats.org/drawingml/2006/main">
            <a:ext uri="{FF2B5EF4-FFF2-40B4-BE49-F238E27FC236}">
              <a16:creationId xmlns:a16="http://schemas.microsoft.com/office/drawing/2014/main" id="{64456D7D-EBE0-4AAF-AEFE-14160EB15ECF}"/>
            </a:ext>
          </a:extLst>
        </cdr:cNvPr>
        <cdr:cNvSpPr txBox="1"/>
      </cdr:nvSpPr>
      <cdr:spPr>
        <a:xfrm xmlns:a="http://schemas.openxmlformats.org/drawingml/2006/main">
          <a:off x="6892290" y="3417666"/>
          <a:ext cx="1644650" cy="797442"/>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0.24903</cdr:x>
      <cdr:y>0.48406</cdr:y>
    </cdr:from>
    <cdr:to>
      <cdr:x>0.40664</cdr:x>
      <cdr:y>0.5553</cdr:y>
    </cdr:to>
    <cdr:sp macro="" textlink="">
      <cdr:nvSpPr>
        <cdr:cNvPr id="3" name="TextBox 2">
          <a:extLst xmlns:a="http://schemas.openxmlformats.org/drawingml/2006/main">
            <a:ext uri="{FF2B5EF4-FFF2-40B4-BE49-F238E27FC236}">
              <a16:creationId xmlns:a16="http://schemas.microsoft.com/office/drawing/2014/main" id="{BDDF9113-02C3-4104-8D94-95B811E01249}"/>
            </a:ext>
          </a:extLst>
        </cdr:cNvPr>
        <cdr:cNvSpPr txBox="1"/>
      </cdr:nvSpPr>
      <cdr:spPr>
        <a:xfrm xmlns:a="http://schemas.openxmlformats.org/drawingml/2006/main">
          <a:off x="2618739" y="2386013"/>
          <a:ext cx="1657351" cy="351171"/>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219B0-068E-A84A-8185-F22873B906E8}" type="datetimeFigureOut">
              <a:rPr lang="en-US" smtClean="0"/>
              <a:t>6/3/2022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82863-384D-A645-9536-8F1BA5D66C3E}" type="slidenum">
              <a:rPr lang="en-US" smtClean="0"/>
              <a:t>‹#›</a:t>
            </a:fld>
            <a:endParaRPr lang="en-US" dirty="0"/>
          </a:p>
        </p:txBody>
      </p:sp>
    </p:spTree>
    <p:extLst>
      <p:ext uri="{BB962C8B-B14F-4D97-AF65-F5344CB8AC3E}">
        <p14:creationId xmlns:p14="http://schemas.microsoft.com/office/powerpoint/2010/main" val="32154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182863-384D-A645-9536-8F1BA5D66C3E}" type="slidenum">
              <a:rPr lang="en-US" smtClean="0"/>
              <a:t>1</a:t>
            </a:fld>
            <a:endParaRPr lang="en-US" dirty="0"/>
          </a:p>
        </p:txBody>
      </p:sp>
    </p:spTree>
    <p:extLst>
      <p:ext uri="{BB962C8B-B14F-4D97-AF65-F5344CB8AC3E}">
        <p14:creationId xmlns:p14="http://schemas.microsoft.com/office/powerpoint/2010/main" val="385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Missing information also hampers radiation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839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table shows likelihoods of nominal solar wind speeds/speed ranges occurring at Earth, which are most of the time in the 300-450km/s range. The table further shows where on the solar disk as viewed from Earth or Mars the magnetic foot point is located: Generally near the W limb for Earth, and mostly behind the W limb for Mars.</a:t>
            </a:r>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DC7460-0B09-416F-A1E4-A361B96FCF28}" type="slidenum">
              <a:rPr lang="en-US" altLang="en-US" smtClean="0">
                <a:solidFill>
                  <a:prstClr val="black"/>
                </a:solidFill>
              </a:rPr>
              <a:pPr fontAlgn="base">
                <a:spcBef>
                  <a:spcPct val="0"/>
                </a:spcBef>
                <a:spcAft>
                  <a:spcPct val="0"/>
                </a:spcAft>
                <a:defRPr/>
              </a:pPr>
              <a:t>11</a:t>
            </a:fld>
            <a:endParaRPr lang="en-US" altLang="en-US">
              <a:solidFill>
                <a:prstClr val="black"/>
              </a:solidFill>
            </a:endParaRPr>
          </a:p>
        </p:txBody>
      </p:sp>
    </p:spTree>
    <p:extLst>
      <p:ext uri="{BB962C8B-B14F-4D97-AF65-F5344CB8AC3E}">
        <p14:creationId xmlns:p14="http://schemas.microsoft.com/office/powerpoint/2010/main" val="180952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DC7460-0B09-416F-A1E4-A361B96FCF28}" type="slidenum">
              <a:rPr lang="en-US" altLang="en-US" smtClean="0">
                <a:solidFill>
                  <a:prstClr val="black"/>
                </a:solidFill>
              </a:rPr>
              <a:pPr fontAlgn="base">
                <a:spcBef>
                  <a:spcPct val="0"/>
                </a:spcBef>
                <a:spcAft>
                  <a:spcPct val="0"/>
                </a:spcAft>
                <a:defRPr/>
              </a:pPr>
              <a:t>12</a:t>
            </a:fld>
            <a:endParaRPr lang="en-US" altLang="en-US">
              <a:solidFill>
                <a:prstClr val="black"/>
              </a:solidFill>
            </a:endParaRPr>
          </a:p>
        </p:txBody>
      </p:sp>
    </p:spTree>
    <p:extLst>
      <p:ext uri="{BB962C8B-B14F-4D97-AF65-F5344CB8AC3E}">
        <p14:creationId xmlns:p14="http://schemas.microsoft.com/office/powerpoint/2010/main" val="3448187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DC7460-0B09-416F-A1E4-A361B96FCF28}" type="slidenum">
              <a:rPr lang="en-US" altLang="en-US" smtClean="0">
                <a:solidFill>
                  <a:prstClr val="black"/>
                </a:solidFill>
              </a:rPr>
              <a:pPr fontAlgn="base">
                <a:spcBef>
                  <a:spcPct val="0"/>
                </a:spcBef>
                <a:spcAft>
                  <a:spcPct val="0"/>
                </a:spcAft>
                <a:defRPr/>
              </a:pPr>
              <a:t>13</a:t>
            </a:fld>
            <a:endParaRPr lang="en-US" altLang="en-US">
              <a:solidFill>
                <a:prstClr val="black"/>
              </a:solidFill>
            </a:endParaRPr>
          </a:p>
        </p:txBody>
      </p:sp>
    </p:spTree>
    <p:extLst>
      <p:ext uri="{BB962C8B-B14F-4D97-AF65-F5344CB8AC3E}">
        <p14:creationId xmlns:p14="http://schemas.microsoft.com/office/powerpoint/2010/main" val="210217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How bad can behind-the-limb particle events become for the Earth-moon system? The Strauss-based 2D simulation shows that those events can, under slow solar wind conditions, have a maximum intensity of ~50% of an ideally connected SPE. This poses significant danger to Lunar exploration. Moreover, the usefulness of relying on solar observations from Mars becomes questionable.</a:t>
            </a:r>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DC7460-0B09-416F-A1E4-A361B96FCF28}" type="slidenum">
              <a:rPr lang="en-US" altLang="en-US" smtClean="0">
                <a:solidFill>
                  <a:prstClr val="black"/>
                </a:solidFill>
              </a:rPr>
              <a:pPr fontAlgn="base">
                <a:spcBef>
                  <a:spcPct val="0"/>
                </a:spcBef>
                <a:spcAft>
                  <a:spcPct val="0"/>
                </a:spcAft>
                <a:defRPr/>
              </a:pPr>
              <a:t>14</a:t>
            </a:fld>
            <a:endParaRPr lang="en-US" altLang="en-US">
              <a:solidFill>
                <a:prstClr val="black"/>
              </a:solidFill>
            </a:endParaRPr>
          </a:p>
        </p:txBody>
      </p:sp>
    </p:spTree>
    <p:extLst>
      <p:ext uri="{BB962C8B-B14F-4D97-AF65-F5344CB8AC3E}">
        <p14:creationId xmlns:p14="http://schemas.microsoft.com/office/powerpoint/2010/main" val="1631185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side shows the relative locations of the Earth-moon system, the Sun, and Mars explorers on short-term round trips to Mars. The right hand side shows how much of these regions is actually “protected” by solar flare monitors based on the Sun-Earth line. Much of the inner heliosphere is deemed unsafe, including the Earth-moon system itself, and parts of the Mars trajectories.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61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How does that change if we add a “Multi-purpose Heliophysics L4 mission”?</a:t>
            </a:r>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DC7460-0B09-416F-A1E4-A361B96FCF28}" type="slidenum">
              <a:rPr lang="en-US" altLang="en-US" smtClean="0">
                <a:solidFill>
                  <a:prstClr val="black"/>
                </a:solidFill>
              </a:rPr>
              <a:pPr fontAlgn="base">
                <a:spcBef>
                  <a:spcPct val="0"/>
                </a:spcBef>
                <a:spcAft>
                  <a:spcPct val="0"/>
                </a:spcAft>
                <a:defRPr/>
              </a:pPr>
              <a:t>16</a:t>
            </a:fld>
            <a:endParaRPr lang="en-US" altLang="en-US">
              <a:solidFill>
                <a:prstClr val="black"/>
              </a:solidFill>
            </a:endParaRPr>
          </a:p>
        </p:txBody>
      </p:sp>
    </p:spTree>
    <p:extLst>
      <p:ext uri="{BB962C8B-B14F-4D97-AF65-F5344CB8AC3E}">
        <p14:creationId xmlns:p14="http://schemas.microsoft.com/office/powerpoint/2010/main" val="181843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Both the Earth-moon system AND the entire Mars return trip end up in the </a:t>
            </a:r>
            <a:r>
              <a:rPr lang="en-US" dirty="0" err="1"/>
              <a:t>SWx</a:t>
            </a:r>
            <a:r>
              <a:rPr lang="en-US" dirty="0"/>
              <a:t> safe zone.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87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Bare essential 2. 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732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how about long-term Mars exploration?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0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outline: there are three essentials.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569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73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2D simulation of relativistic electrons alongside dangerous 30 MeV protons (i.e., penetrating enough to pose hazard, highest intensity of penetrating energy range). Electrons reach all locations in the heliosphere well ahead of protons, allowing their forecast through </a:t>
            </a:r>
            <a:r>
              <a:rPr lang="en-US" dirty="0" err="1"/>
              <a:t>REleASE</a:t>
            </a:r>
            <a:r>
              <a:rPr lang="en-US" dirty="0"/>
              <a:t>.</a:t>
            </a:r>
          </a:p>
        </p:txBody>
      </p:sp>
      <p:sp>
        <p:nvSpPr>
          <p:cNvPr id="4" name="Slide Number Placeholder 3"/>
          <p:cNvSpPr>
            <a:spLocks noGrp="1"/>
          </p:cNvSpPr>
          <p:nvPr>
            <p:ph type="sldNum" sz="quarter" idx="5"/>
          </p:nvPr>
        </p:nvSpPr>
        <p:spPr/>
        <p:txBody>
          <a:bodyPr/>
          <a:lstStyle/>
          <a:p>
            <a:fld id="{47182863-384D-A645-9536-8F1BA5D66C3E}" type="slidenum">
              <a:rPr lang="en-US" smtClean="0"/>
              <a:t>21</a:t>
            </a:fld>
            <a:endParaRPr lang="en-US" dirty="0"/>
          </a:p>
        </p:txBody>
      </p:sp>
    </p:spTree>
    <p:extLst>
      <p:ext uri="{BB962C8B-B14F-4D97-AF65-F5344CB8AC3E}">
        <p14:creationId xmlns:p14="http://schemas.microsoft.com/office/powerpoint/2010/main" val="1869585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studied the advance warning time on a round trip mission to Mars based on Earth-Sun L1 and Mars-Sun L1 particle measurements, using the Hohmann-Parker effect and conclude that ~30min of advance warning time can be maintained everywhere on the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07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worst-case scenario, the dose savings are significant, on the order of the entire dose received in a radiation shelter over the duration of the event, practically cutting the exposure in half. Importantly, this does would otherwise be received within 30 minutes, potentially causing onset of acute radiation sickness.</a:t>
            </a:r>
          </a:p>
        </p:txBody>
      </p:sp>
      <p:sp>
        <p:nvSpPr>
          <p:cNvPr id="4" name="Slide Number Placeholder 3"/>
          <p:cNvSpPr>
            <a:spLocks noGrp="1"/>
          </p:cNvSpPr>
          <p:nvPr>
            <p:ph type="sldNum" sz="quarter" idx="5"/>
          </p:nvPr>
        </p:nvSpPr>
        <p:spPr/>
        <p:txBody>
          <a:bodyPr/>
          <a:lstStyle/>
          <a:p>
            <a:fld id="{47182863-384D-A645-9536-8F1BA5D66C3E}" type="slidenum">
              <a:rPr lang="en-US" smtClean="0"/>
              <a:t>23</a:t>
            </a:fld>
            <a:endParaRPr lang="en-US" dirty="0"/>
          </a:p>
        </p:txBody>
      </p:sp>
    </p:spTree>
    <p:extLst>
      <p:ext uri="{BB962C8B-B14F-4D97-AF65-F5344CB8AC3E}">
        <p14:creationId xmlns:p14="http://schemas.microsoft.com/office/powerpoint/2010/main" val="1058523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Bare essential 3: Establish Mars-Sun L1 radiation monitor.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metrics for individual systems, to my knowledge there are no long-term trends of metrics published in the peer-reviewed literature.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82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Nov. 4, 2001 X flare led to a SPE with the first particles arriving at near light speed at the white vertical line, ~1630UT. Shown is a spectrogram based on data downloaded from the SEPEM reference data set. SEPEM uses and “cleans up” GOES proton data, with questionable success. The spectrogram at onset is unphysical as low-energy protons cannot have arrived at 1 AU. </a:t>
            </a: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defRPr/>
            </a:pPr>
            <a:fld id="{2731B6DC-770F-4369-A63A-FB44CACE4BF8}" type="slidenum">
              <a:rPr lang="en-GB" altLang="en-US" smtClean="0">
                <a:solidFill>
                  <a:srgbClr val="000000"/>
                </a:solidFill>
                <a:latin typeface="Arial Narrow" panose="020B0606020202030204" pitchFamily="34" charset="0"/>
              </a:rPr>
              <a:pPr fontAlgn="base">
                <a:spcBef>
                  <a:spcPct val="0"/>
                </a:spcBef>
                <a:spcAft>
                  <a:spcPct val="0"/>
                </a:spcAft>
                <a:defRPr/>
              </a:pPr>
              <a:t>4</a:t>
            </a:fld>
            <a:endParaRPr lang="en-GB" altLang="en-US">
              <a:solidFill>
                <a:srgbClr val="000000"/>
              </a:solidFill>
              <a:latin typeface="Arial Narrow" panose="020B0606020202030204" pitchFamily="34" charset="0"/>
            </a:endParaRPr>
          </a:p>
        </p:txBody>
      </p:sp>
    </p:spTree>
    <p:extLst>
      <p:ext uri="{BB962C8B-B14F-4D97-AF65-F5344CB8AC3E}">
        <p14:creationId xmlns:p14="http://schemas.microsoft.com/office/powerpoint/2010/main" val="89264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Nov. 4, 2001 X flare led to a SPE with the first particles arriving at near light speed at the white vertical line, ~1630UT. Shown is a spectrogram based on data downloaded from the SEPEM reference data set. SEPEM uses and “cleans up” GOES proton data, with questionable success, as others have tried before. The spectrogram at onset is unphysical as low-energy protons cannot have arrived at 1 AU. </a:t>
            </a: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defRPr/>
            </a:pPr>
            <a:fld id="{2731B6DC-770F-4369-A63A-FB44CACE4BF8}" type="slidenum">
              <a:rPr lang="en-GB" altLang="en-US" smtClean="0">
                <a:solidFill>
                  <a:srgbClr val="000000"/>
                </a:solidFill>
                <a:latin typeface="Arial Narrow" panose="020B0606020202030204" pitchFamily="34" charset="0"/>
              </a:rPr>
              <a:pPr fontAlgn="base">
                <a:spcBef>
                  <a:spcPct val="0"/>
                </a:spcBef>
                <a:spcAft>
                  <a:spcPct val="0"/>
                </a:spcAft>
                <a:defRPr/>
              </a:pPr>
              <a:t>5</a:t>
            </a:fld>
            <a:endParaRPr lang="en-GB" altLang="en-US">
              <a:solidFill>
                <a:srgbClr val="000000"/>
              </a:solidFill>
              <a:latin typeface="Arial Narrow" panose="020B0606020202030204" pitchFamily="34" charset="0"/>
            </a:endParaRPr>
          </a:p>
        </p:txBody>
      </p:sp>
    </p:spTree>
    <p:extLst>
      <p:ext uri="{BB962C8B-B14F-4D97-AF65-F5344CB8AC3E}">
        <p14:creationId xmlns:p14="http://schemas.microsoft.com/office/powerpoint/2010/main" val="31776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spurious response is not important”? Well, all </a:t>
            </a:r>
            <a:r>
              <a:rPr lang="en-US" altLang="en-US" dirty="0" err="1"/>
              <a:t>scoreboarding</a:t>
            </a:r>
            <a:r>
              <a:rPr lang="en-US" altLang="en-US" dirty="0"/>
              <a:t> depends on when the measurements define the particle onset or threshold crossing. Assumptions of a soft spectrum at the onset are dangerous, in particular for radiation safety of polar flight routes. There is considerable confusion caused by GOES data, which is widely used scientifically.</a:t>
            </a: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defRPr/>
            </a:pPr>
            <a:fld id="{2731B6DC-770F-4369-A63A-FB44CACE4BF8}" type="slidenum">
              <a:rPr lang="en-GB" altLang="en-US" smtClean="0">
                <a:solidFill>
                  <a:srgbClr val="000000"/>
                </a:solidFill>
                <a:latin typeface="Arial Narrow" panose="020B0606020202030204" pitchFamily="34" charset="0"/>
              </a:rPr>
              <a:pPr fontAlgn="base">
                <a:spcBef>
                  <a:spcPct val="0"/>
                </a:spcBef>
                <a:spcAft>
                  <a:spcPct val="0"/>
                </a:spcAft>
                <a:defRPr/>
              </a:pPr>
              <a:t>6</a:t>
            </a:fld>
            <a:endParaRPr lang="en-GB" altLang="en-US">
              <a:solidFill>
                <a:srgbClr val="000000"/>
              </a:solidFill>
              <a:latin typeface="Arial Narrow" panose="020B0606020202030204" pitchFamily="34" charset="0"/>
            </a:endParaRPr>
          </a:p>
        </p:txBody>
      </p:sp>
    </p:spTree>
    <p:extLst>
      <p:ext uri="{BB962C8B-B14F-4D97-AF65-F5344CB8AC3E}">
        <p14:creationId xmlns:p14="http://schemas.microsoft.com/office/powerpoint/2010/main" val="2822524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high-energy measurements are from EPEAD and HEPAD. What I show exemplifies the problem with passive shielding.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36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shielding leaves high-energy particles entering the system unaccounted for. The results are unphysical. Better technology is available and their immediate implementation is essential.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50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get that, most SEP </a:t>
            </a:r>
            <a:r>
              <a:rPr lang="en-US" dirty="0" err="1"/>
              <a:t>scoreboarding</a:t>
            </a:r>
            <a:r>
              <a:rPr lang="en-US" dirty="0"/>
              <a:t> results are questionable.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073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6476E36-5D23-7A43-AE78-2EF1190454EC}"/>
              </a:ext>
            </a:extLst>
          </p:cNvPr>
          <p:cNvSpPr/>
          <p:nvPr userDrawn="1"/>
        </p:nvSpPr>
        <p:spPr>
          <a:xfrm>
            <a:off x="3067302" y="2435592"/>
            <a:ext cx="2990088" cy="1960606"/>
          </a:xfrm>
          <a:prstGeom prst="rect">
            <a:avLst/>
          </a:prstGeom>
          <a:solidFill>
            <a:schemeClr val="tx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ectangle 14">
            <a:extLst>
              <a:ext uri="{FF2B5EF4-FFF2-40B4-BE49-F238E27FC236}">
                <a16:creationId xmlns:a16="http://schemas.microsoft.com/office/drawing/2014/main" id="{818E4D06-59FD-3347-A911-2C281F7DF32C}"/>
              </a:ext>
            </a:extLst>
          </p:cNvPr>
          <p:cNvSpPr/>
          <p:nvPr userDrawn="1"/>
        </p:nvSpPr>
        <p:spPr>
          <a:xfrm>
            <a:off x="3067304" y="2435795"/>
            <a:ext cx="2990088" cy="1960606"/>
          </a:xfrm>
          <a:prstGeom prst="rect">
            <a:avLst/>
          </a:prstGeom>
          <a:solidFill>
            <a:schemeClr val="tx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14900"/>
            <a:ext cx="6880654" cy="978729"/>
          </a:xfrm>
        </p:spPr>
        <p:txBody>
          <a:bodyPr wrap="square" anchor="t">
            <a:spAutoFit/>
          </a:bodyPr>
          <a:lstStyle>
            <a:lvl1pPr>
              <a:defRPr sz="3200" baseline="0">
                <a:solidFill>
                  <a:schemeClr val="bg1"/>
                </a:solidFill>
              </a:defRPr>
            </a:lvl1pPr>
          </a:lstStyle>
          <a:p>
            <a:r>
              <a:rPr lang="en-US" dirty="0"/>
              <a:t>The New </a:t>
            </a:r>
            <a:r>
              <a:rPr lang="en-US" dirty="0" err="1"/>
              <a:t>Heliophysics</a:t>
            </a:r>
            <a:br>
              <a:rPr lang="en-US" dirty="0"/>
            </a:br>
            <a:r>
              <a:rPr lang="en-US" dirty="0"/>
              <a:t>Division Template</a:t>
            </a:r>
          </a:p>
        </p:txBody>
      </p:sp>
      <p:sp>
        <p:nvSpPr>
          <p:cNvPr id="6" name="Rectangle 5"/>
          <p:cNvSpPr/>
          <p:nvPr userDrawn="1"/>
        </p:nvSpPr>
        <p:spPr>
          <a:xfrm>
            <a:off x="0" y="2435795"/>
            <a:ext cx="2990088" cy="1960606"/>
          </a:xfrm>
          <a:prstGeom prst="rect">
            <a:avLst/>
          </a:prstGeom>
          <a:blipFill dpi="0" rotWithShape="1">
            <a:blip r:embed="rId3">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B5400B"/>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B5400B"/>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B5400B"/>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pic>
        <p:nvPicPr>
          <p:cNvPr id="10" name="Picture 9">
            <a:extLst>
              <a:ext uri="{FF2B5EF4-FFF2-40B4-BE49-F238E27FC236}">
                <a16:creationId xmlns:a16="http://schemas.microsoft.com/office/drawing/2014/main" id="{F0871801-199E-804F-A39A-29002B3A177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134604" y="2435592"/>
            <a:ext cx="2989347" cy="1955537"/>
          </a:xfrm>
          <a:prstGeom prst="rect">
            <a:avLst/>
          </a:prstGeom>
        </p:spPr>
      </p:pic>
      <p:pic>
        <p:nvPicPr>
          <p:cNvPr id="19" name="Picture 18">
            <a:extLst>
              <a:ext uri="{FF2B5EF4-FFF2-40B4-BE49-F238E27FC236}">
                <a16:creationId xmlns:a16="http://schemas.microsoft.com/office/drawing/2014/main" id="{680ABD16-5234-854E-9DA1-1430CA82ED5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9201163" y="2430429"/>
            <a:ext cx="2990088" cy="1960700"/>
          </a:xfrm>
          <a:prstGeom prst="rect">
            <a:avLst/>
          </a:prstGeom>
        </p:spPr>
      </p:pic>
      <p:pic>
        <p:nvPicPr>
          <p:cNvPr id="20" name="Picture 19">
            <a:extLst>
              <a:ext uri="{FF2B5EF4-FFF2-40B4-BE49-F238E27FC236}">
                <a16:creationId xmlns:a16="http://schemas.microsoft.com/office/drawing/2014/main" id="{48868990-E260-C548-B547-801F976866C5}"/>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058794" y="2437487"/>
            <a:ext cx="2990538" cy="1956816"/>
          </a:xfrm>
          <a:prstGeom prst="rect">
            <a:avLst/>
          </a:prstGeom>
        </p:spPr>
      </p:pic>
    </p:spTree>
    <p:extLst>
      <p:ext uri="{BB962C8B-B14F-4D97-AF65-F5344CB8AC3E}">
        <p14:creationId xmlns:p14="http://schemas.microsoft.com/office/powerpoint/2010/main" val="2430675725"/>
      </p:ext>
    </p:extLst>
  </p:cSld>
  <p:clrMapOvr>
    <a:masterClrMapping/>
  </p:clrMapOvr>
  <p:extLst>
    <p:ext uri="{DCECCB84-F9BA-43D5-87BE-67443E8EF086}">
      <p15:sldGuideLst xmlns:p15="http://schemas.microsoft.com/office/powerpoint/2012/main">
        <p15:guide id="1" orient="horz" pos="3096">
          <p15:clr>
            <a:srgbClr val="FBAE40"/>
          </p15:clr>
        </p15:guide>
        <p15:guide id="2"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GB"/>
              <a:t>Posner, Heber, </a:t>
            </a:r>
          </a:p>
          <a:p>
            <a:pPr>
              <a:defRPr/>
            </a:pPr>
            <a:r>
              <a:rPr lang="en-GB"/>
              <a:t>M</a:t>
            </a:r>
            <a:r>
              <a:rPr lang="en-US"/>
              <a:t>ü</a:t>
            </a:r>
            <a:r>
              <a:rPr lang="en-GB"/>
              <a:t>ller-Mellin &amp; Rother </a:t>
            </a:r>
          </a:p>
        </p:txBody>
      </p:sp>
      <p:sp>
        <p:nvSpPr>
          <p:cNvPr id="4" name="Footer Placeholder 3"/>
          <p:cNvSpPr>
            <a:spLocks noGrp="1"/>
          </p:cNvSpPr>
          <p:nvPr>
            <p:ph type="ftr" sz="quarter" idx="11"/>
          </p:nvPr>
        </p:nvSpPr>
        <p:spPr/>
        <p:txBody>
          <a:bodyPr/>
          <a:lstStyle>
            <a:lvl1pPr>
              <a:defRPr/>
            </a:lvl1pPr>
          </a:lstStyle>
          <a:p>
            <a:pPr>
              <a:defRPr/>
            </a:pPr>
            <a:r>
              <a:rPr lang="en-GB"/>
              <a:t>AGU Fall Meeting,</a:t>
            </a:r>
          </a:p>
          <a:p>
            <a:pPr>
              <a:defRPr/>
            </a:pPr>
            <a:r>
              <a:rPr lang="en-GB"/>
              <a:t>San Francisco, USA</a:t>
            </a:r>
          </a:p>
        </p:txBody>
      </p:sp>
      <p:sp>
        <p:nvSpPr>
          <p:cNvPr id="5" name="Slide Number Placeholder 4"/>
          <p:cNvSpPr>
            <a:spLocks noGrp="1"/>
          </p:cNvSpPr>
          <p:nvPr>
            <p:ph type="sldNum" sz="quarter" idx="12"/>
          </p:nvPr>
        </p:nvSpPr>
        <p:spPr/>
        <p:txBody>
          <a:bodyPr/>
          <a:lstStyle>
            <a:lvl1pPr>
              <a:defRPr/>
            </a:lvl1pPr>
          </a:lstStyle>
          <a:p>
            <a:pPr>
              <a:defRPr/>
            </a:pPr>
            <a:r>
              <a:rPr lang="en-GB"/>
              <a:t>Session SH41A</a:t>
            </a:r>
          </a:p>
        </p:txBody>
      </p:sp>
    </p:spTree>
    <p:extLst>
      <p:ext uri="{BB962C8B-B14F-4D97-AF65-F5344CB8AC3E}">
        <p14:creationId xmlns:p14="http://schemas.microsoft.com/office/powerpoint/2010/main" val="23867817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685800"/>
            <a:ext cx="10515600" cy="646331"/>
          </a:xfrm>
        </p:spPr>
        <p:txBody>
          <a:bodyPr anchor="t" anchorCtr="0">
            <a:spAutoFit/>
          </a:bodyPr>
          <a:lstStyle>
            <a:lvl1pPr algn="ctr">
              <a:defRPr sz="4000">
                <a:solidFill>
                  <a:srgbClr val="8B1F17"/>
                </a:solidFill>
              </a:defRPr>
            </a:lvl1pPr>
          </a:lstStyle>
          <a:p>
            <a:r>
              <a:rPr lang="en-US" dirty="0"/>
              <a:t>Click to edit Master title style</a:t>
            </a:r>
          </a:p>
        </p:txBody>
      </p:sp>
      <p:sp>
        <p:nvSpPr>
          <p:cNvPr id="3"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145749383"/>
      </p:ext>
    </p:extLst>
  </p:cSld>
  <p:clrMapOvr>
    <a:masterClrMapping/>
  </p:clrMapOvr>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p:cNvSpPr>
            <a:spLocks noGrp="1"/>
          </p:cNvSpPr>
          <p:nvPr>
            <p:ph type="title"/>
          </p:nvPr>
        </p:nvSpPr>
        <p:spPr>
          <a:xfrm>
            <a:off x="838200" y="685800"/>
            <a:ext cx="10515600" cy="646331"/>
          </a:xfrm>
        </p:spPr>
        <p:txBody>
          <a:bodyPr anchor="t" anchorCtr="0">
            <a:spAutoFit/>
          </a:bodyPr>
          <a:lstStyle>
            <a:lvl1pPr algn="ctr">
              <a:defRPr sz="4000">
                <a:solidFill>
                  <a:srgbClr val="8B1F17"/>
                </a:solidFill>
              </a:defRPr>
            </a:lvl1pPr>
          </a:lstStyle>
          <a:p>
            <a:r>
              <a:rPr lang="en-US" dirty="0"/>
              <a:t>Click to edit Master title style</a:t>
            </a:r>
          </a:p>
        </p:txBody>
      </p:sp>
      <p:sp>
        <p:nvSpPr>
          <p:cNvPr id="7"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758115771"/>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1289092"/>
            <a:ext cx="12192097" cy="3533742"/>
          </a:xfrm>
          <a:prstGeom prst="rect">
            <a:avLst/>
          </a:prstGeom>
        </p:spPr>
      </p:pic>
      <p:sp>
        <p:nvSpPr>
          <p:cNvPr id="9" name="Rectangle 8"/>
          <p:cNvSpPr/>
          <p:nvPr userDrawn="1"/>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8200" y="2588848"/>
            <a:ext cx="10515600" cy="784830"/>
          </a:xfrm>
        </p:spPr>
        <p:txBody>
          <a:bodyPr/>
          <a:lstStyle>
            <a:lvl1pPr algn="ctr">
              <a:defRPr sz="5000" b="1" baseline="0"/>
            </a:lvl1pPr>
          </a:lstStyle>
          <a:p>
            <a:r>
              <a:rPr lang="en-US" dirty="0"/>
              <a:t>NASA HELIOPHYSICS</a:t>
            </a:r>
          </a:p>
        </p:txBody>
      </p:sp>
    </p:spTree>
  </p:cSld>
  <p:clrMapOvr>
    <a:masterClrMapping/>
  </p:clrMapOvr>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lvl1pPr algn="ctr">
              <a:defRPr>
                <a:solidFill>
                  <a:srgbClr val="903B31"/>
                </a:solidFill>
              </a:defRPr>
            </a:lvl1pPr>
          </a:lstStyle>
          <a:p>
            <a:r>
              <a:rPr lang="en-US" dirty="0"/>
              <a:t>Click to edit Master title style</a:t>
            </a:r>
          </a:p>
        </p:txBody>
      </p:sp>
      <p:sp>
        <p:nvSpPr>
          <p:cNvPr id="9" name="Content Placeholder 2"/>
          <p:cNvSpPr>
            <a:spLocks noGrp="1"/>
          </p:cNvSpPr>
          <p:nvPr>
            <p:ph idx="1"/>
          </p:nvPr>
        </p:nvSpPr>
        <p:spPr>
          <a:xfrm>
            <a:off x="5181600" y="1841123"/>
            <a:ext cx="6461760" cy="2062103"/>
          </a:xfrm>
        </p:spPr>
        <p:txBody>
          <a:bodyPr>
            <a:spAutoFit/>
          </a:bodyPr>
          <a:lstStyle>
            <a:lvl1pPr marL="228600" indent="-228600">
              <a:lnSpc>
                <a:spcPct val="100000"/>
              </a:lnSpc>
              <a:spcBef>
                <a:spcPts val="600"/>
              </a:spcBef>
              <a:buClr>
                <a:srgbClr val="903B31"/>
              </a:buClr>
              <a:buSzPct val="100000"/>
              <a:buFont typeface="Arial" charset="0"/>
              <a:buChar char="•"/>
              <a:defRPr sz="2800">
                <a:solidFill>
                  <a:srgbClr val="903B31"/>
                </a:solidFill>
              </a:defRPr>
            </a:lvl1pPr>
            <a:lvl2pPr marL="685800" indent="-228600">
              <a:lnSpc>
                <a:spcPct val="100000"/>
              </a:lnSpc>
              <a:spcBef>
                <a:spcPts val="600"/>
              </a:spcBef>
              <a:buClr>
                <a:srgbClr val="903B31"/>
              </a:buClr>
              <a:buSzPct val="100000"/>
              <a:buFont typeface=".AppleSystemUIFont" charset="-120"/>
              <a:buChar char="-"/>
              <a:defRPr sz="2000">
                <a:solidFill>
                  <a:srgbClr val="903B31"/>
                </a:solidFill>
              </a:defRPr>
            </a:lvl2pPr>
            <a:lvl3pPr marL="1143000" indent="-228600">
              <a:lnSpc>
                <a:spcPct val="100000"/>
              </a:lnSpc>
              <a:spcBef>
                <a:spcPts val="600"/>
              </a:spcBef>
              <a:buClr>
                <a:srgbClr val="903B31"/>
              </a:buClr>
              <a:buSzPct val="100000"/>
              <a:buFont typeface="Wingdings" pitchFamily="2" charset="2"/>
              <a:buChar char="Ø"/>
              <a:defRPr sz="2000">
                <a:solidFill>
                  <a:srgbClr val="903B31"/>
                </a:solidFill>
              </a:defRPr>
            </a:lvl3pPr>
            <a:lvl4pPr marL="1600200" indent="-228600">
              <a:lnSpc>
                <a:spcPct val="100000"/>
              </a:lnSpc>
              <a:spcBef>
                <a:spcPts val="600"/>
              </a:spcBef>
              <a:buClr>
                <a:srgbClr val="903B31"/>
              </a:buClr>
              <a:buSzPct val="100000"/>
              <a:buFont typeface=".AppleSystemUIFont" charset="-120"/>
              <a:buChar char="-"/>
              <a:defRPr sz="2000">
                <a:solidFill>
                  <a:srgbClr val="903B31"/>
                </a:solidFill>
              </a:defRPr>
            </a:lvl4pPr>
            <a:lvl5pPr marL="2057400" indent="-228600">
              <a:lnSpc>
                <a:spcPct val="100000"/>
              </a:lnSpc>
              <a:spcBef>
                <a:spcPts val="600"/>
              </a:spcBef>
              <a:buClr>
                <a:srgbClr val="903B31"/>
              </a:buClr>
              <a:buSzPct val="100000"/>
              <a:buFont typeface="Arial" panose="020B0604020202020204" pitchFamily="34" charset="0"/>
              <a:buChar char="•"/>
              <a:defRPr sz="2000">
                <a:solidFill>
                  <a:srgbClr val="903B3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81706959"/>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2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sp>
        <p:nvSpPr>
          <p:cNvPr id="12" name="Title Placeholder 1"/>
          <p:cNvSpPr>
            <a:spLocks noGrp="1"/>
          </p:cNvSpPr>
          <p:nvPr>
            <p:ph type="title"/>
          </p:nvPr>
        </p:nvSpPr>
        <p:spPr>
          <a:xfrm>
            <a:off x="5181600" y="362634"/>
            <a:ext cx="6195060" cy="646331"/>
          </a:xfrm>
          <a:prstGeom prst="rect">
            <a:avLst/>
          </a:prstGeom>
        </p:spPr>
        <p:txBody>
          <a:bodyPr vert="horz" lIns="91440" tIns="45720" rIns="91440" bIns="45720" rtlCol="0" anchor="ctr">
            <a:spAutoFit/>
          </a:bodyPr>
          <a:lstStyle>
            <a:lvl1pPr algn="ctr">
              <a:defRPr>
                <a:solidFill>
                  <a:srgbClr val="903B31"/>
                </a:solidFill>
              </a:defRPr>
            </a:lvl1pPr>
          </a:lstStyle>
          <a:p>
            <a:r>
              <a:rPr lang="en-US" dirty="0"/>
              <a:t>Click to edit Master title style</a:t>
            </a:r>
          </a:p>
        </p:txBody>
      </p:sp>
      <p:sp>
        <p:nvSpPr>
          <p:cNvPr id="14" name="Content Placeholder 2"/>
          <p:cNvSpPr>
            <a:spLocks noGrp="1"/>
          </p:cNvSpPr>
          <p:nvPr>
            <p:ph idx="1"/>
          </p:nvPr>
        </p:nvSpPr>
        <p:spPr>
          <a:xfrm>
            <a:off x="5181600" y="1218664"/>
            <a:ext cx="6639560" cy="2062103"/>
          </a:xfrm>
        </p:spPr>
        <p:txBody>
          <a:bodyPr wrap="square">
            <a:spAutoFit/>
          </a:bodyPr>
          <a:lstStyle>
            <a:lvl1pPr marL="228600" indent="-228600">
              <a:lnSpc>
                <a:spcPct val="100000"/>
              </a:lnSpc>
              <a:spcBef>
                <a:spcPts val="600"/>
              </a:spcBef>
              <a:buClr>
                <a:srgbClr val="903B31"/>
              </a:buClr>
              <a:buSzPct val="100000"/>
              <a:buFont typeface="Arial" charset="0"/>
              <a:buChar char="•"/>
              <a:defRPr sz="2800">
                <a:solidFill>
                  <a:srgbClr val="903B31"/>
                </a:solidFill>
              </a:defRPr>
            </a:lvl1pPr>
            <a:lvl2pPr marL="685800" indent="-228600">
              <a:lnSpc>
                <a:spcPct val="100000"/>
              </a:lnSpc>
              <a:spcBef>
                <a:spcPts val="600"/>
              </a:spcBef>
              <a:buClr>
                <a:srgbClr val="903B31"/>
              </a:buClr>
              <a:buSzPct val="100000"/>
              <a:buFont typeface=".AppleSystemUIFont" charset="-120"/>
              <a:buChar char="-"/>
              <a:defRPr sz="2000">
                <a:solidFill>
                  <a:srgbClr val="903B31"/>
                </a:solidFill>
              </a:defRPr>
            </a:lvl2pPr>
            <a:lvl3pPr marL="1143000" indent="-228600">
              <a:lnSpc>
                <a:spcPct val="100000"/>
              </a:lnSpc>
              <a:spcBef>
                <a:spcPts val="600"/>
              </a:spcBef>
              <a:buClr>
                <a:srgbClr val="903B31"/>
              </a:buClr>
              <a:buSzPct val="100000"/>
              <a:buFont typeface="Wingdings" pitchFamily="2" charset="2"/>
              <a:buChar char="Ø"/>
              <a:defRPr sz="2000">
                <a:solidFill>
                  <a:srgbClr val="903B31"/>
                </a:solidFill>
              </a:defRPr>
            </a:lvl3pPr>
            <a:lvl4pPr marL="1600200" indent="-228600">
              <a:lnSpc>
                <a:spcPct val="100000"/>
              </a:lnSpc>
              <a:spcBef>
                <a:spcPts val="600"/>
              </a:spcBef>
              <a:buClr>
                <a:srgbClr val="903B31"/>
              </a:buClr>
              <a:buSzPct val="100000"/>
              <a:buFont typeface=".AppleSystemUIFont" charset="-120"/>
              <a:buChar char="-"/>
              <a:defRPr sz="2000">
                <a:solidFill>
                  <a:srgbClr val="903B31"/>
                </a:solidFill>
              </a:defRPr>
            </a:lvl4pPr>
            <a:lvl5pPr marL="2057400" indent="-228600">
              <a:lnSpc>
                <a:spcPct val="100000"/>
              </a:lnSpc>
              <a:spcBef>
                <a:spcPts val="600"/>
              </a:spcBef>
              <a:buClr>
                <a:srgbClr val="903B31"/>
              </a:buClr>
              <a:buSzPct val="100000"/>
              <a:buFont typeface="Arial" panose="020B0604020202020204" pitchFamily="34" charset="0"/>
              <a:buChar char="•"/>
              <a:defRPr sz="2000">
                <a:solidFill>
                  <a:srgbClr val="903B3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6170193"/>
      </p:ext>
    </p:extLst>
  </p:cSld>
  <p:clrMapOvr>
    <a:masterClrMapping/>
  </p:clrMapOvr>
  <p:extLst>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Science </a:t>
            </a:r>
            <a:br>
              <a:rPr lang="en-US" dirty="0"/>
            </a:br>
            <a:r>
              <a:rPr lang="en-US" dirty="0"/>
              <a:t>Mission Directorate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1141530351"/>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769052740"/>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8229"/>
            <a:ext cx="10515600" cy="4928734"/>
          </a:xfrm>
        </p:spPr>
        <p:txBody>
          <a:bodyPr/>
          <a:lstStyle>
            <a:lvl1pPr>
              <a:defRPr>
                <a:solidFill>
                  <a:srgbClr val="903B31"/>
                </a:solidFill>
              </a:defRPr>
            </a:lvl1pPr>
            <a:lvl2pPr marL="685800" indent="-228600">
              <a:buClr>
                <a:srgbClr val="903B31"/>
              </a:buClr>
              <a:buFont typeface=".AppleSystemUIFont" charset="-120"/>
              <a:buChar char="-"/>
              <a:defRPr>
                <a:solidFill>
                  <a:srgbClr val="903B31"/>
                </a:solidFill>
              </a:defRPr>
            </a:lvl2pPr>
            <a:lvl3pPr marL="1143000" indent="-228600">
              <a:buClr>
                <a:srgbClr val="903B31"/>
              </a:buClr>
              <a:buFont typeface="Wingdings" pitchFamily="2" charset="2"/>
              <a:buChar char="Ø"/>
              <a:defRPr>
                <a:solidFill>
                  <a:srgbClr val="903B31"/>
                </a:solidFill>
              </a:defRPr>
            </a:lvl3pPr>
            <a:lvl4pPr marL="1600200" indent="-228600">
              <a:buClr>
                <a:srgbClr val="903B31"/>
              </a:buClr>
              <a:buFont typeface=".AppleSystemUIFont" charset="-120"/>
              <a:buChar char="-"/>
              <a:defRPr b="0">
                <a:solidFill>
                  <a:srgbClr val="903B31"/>
                </a:solidFill>
              </a:defRPr>
            </a:lvl4pPr>
            <a:lvl5pPr marL="2171700" indent="-342900">
              <a:buClr>
                <a:srgbClr val="903B31"/>
              </a:buClr>
              <a:buFont typeface="Arial" panose="020B0604020202020204" pitchFamily="34" charset="0"/>
              <a:buChar char="•"/>
              <a:defRPr b="0">
                <a:solidFill>
                  <a:srgbClr val="903B3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2634"/>
            <a:ext cx="10515600" cy="646331"/>
          </a:xfrm>
        </p:spPr>
        <p:txBody>
          <a:bodyPr anchor="t" anchorCtr="0">
            <a:spAutoFit/>
          </a:bodyPr>
          <a:lstStyle>
            <a:lvl1pPr algn="ctr">
              <a:defRPr sz="4000"/>
            </a:lvl1pPr>
          </a:lstStyle>
          <a:p>
            <a:r>
              <a:rPr lang="en-US" dirty="0"/>
              <a:t>Click to edit Master title style</a:t>
            </a:r>
          </a:p>
        </p:txBody>
      </p:sp>
      <p:sp>
        <p:nvSpPr>
          <p:cNvPr id="8" name="Slide Number Placeholder 2"/>
          <p:cNvSpPr>
            <a:spLocks noGrp="1"/>
          </p:cNvSpPr>
          <p:nvPr>
            <p:ph type="sldNum" sz="quarter" idx="10"/>
          </p:nvPr>
        </p:nvSpPr>
        <p:spPr>
          <a:xfrm>
            <a:off x="9077960" y="6356350"/>
            <a:ext cx="2743200" cy="365125"/>
          </a:xfrm>
        </p:spPr>
        <p:txBody>
          <a:bodyPr/>
          <a:lstStyle>
            <a:lvl1pPr>
              <a:defRPr>
                <a:solidFill>
                  <a:srgbClr val="903B31"/>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3170939034"/>
      </p:ext>
    </p:extLst>
  </p:cSld>
  <p:clrMapOvr>
    <a:masterClrMapping/>
  </p:clrMapOvr>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1"/>
            <a:ext cx="12192002" cy="6858001"/>
          </a:xfrm>
          <a:prstGeom prst="rect">
            <a:avLst/>
          </a:prstGeom>
        </p:spPr>
      </p:pic>
      <p:sp>
        <p:nvSpPr>
          <p:cNvPr id="2" name="Title Placeholder 1"/>
          <p:cNvSpPr>
            <a:spLocks noGrp="1"/>
          </p:cNvSpPr>
          <p:nvPr>
            <p:ph type="title"/>
          </p:nvPr>
        </p:nvSpPr>
        <p:spPr>
          <a:xfrm>
            <a:off x="838200" y="685800"/>
            <a:ext cx="10515600"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rgbClr val="903B31"/>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343138878"/>
      </p:ext>
    </p:extLst>
  </p:cSld>
  <p:clrMap bg1="lt1" tx1="dk1" bg2="lt2" tx2="dk2" accent1="accent1" accent2="accent2" accent3="accent3" accent4="accent4" accent5="accent5" accent6="accent6" hlink="hlink" folHlink="folHlink"/>
  <p:sldLayoutIdLst>
    <p:sldLayoutId id="2147483674" r:id="rId1"/>
    <p:sldLayoutId id="2147483668" r:id="rId2"/>
    <p:sldLayoutId id="2147483669" r:id="rId3"/>
    <p:sldLayoutId id="2147483672" r:id="rId4"/>
    <p:sldLayoutId id="2147483650" r:id="rId5"/>
    <p:sldLayoutId id="2147483654" r:id="rId6"/>
    <p:sldLayoutId id="2147483649" r:id="rId7"/>
    <p:sldLayoutId id="2147483655" r:id="rId8"/>
    <p:sldLayoutId id="2147483677" r:id="rId9"/>
    <p:sldLayoutId id="2147483678" r:id="rId10"/>
  </p:sldLayoutIdLst>
  <p:hf hdr="0" ftr="0" dt="0"/>
  <p:txStyles>
    <p:titleStyle>
      <a:lvl1pPr algn="l"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p:titleStyle>
    <p:bodyStyle>
      <a:lvl1pPr marL="228600" indent="-228600" algn="l" defTabSz="914400" rtl="0" eaLnBrk="1" latinLnBrk="0" hangingPunct="1">
        <a:lnSpc>
          <a:spcPct val="100000"/>
        </a:lnSpc>
        <a:spcBef>
          <a:spcPts val="600"/>
        </a:spcBef>
        <a:buFont typeface="Arial"/>
        <a:buChar char="•"/>
        <a:defRPr sz="2800" kern="1200">
          <a:solidFill>
            <a:srgbClr val="903B31"/>
          </a:solidFill>
          <a:latin typeface="Arial Narrow" charset="0"/>
          <a:ea typeface="Arial Narrow" charset="0"/>
          <a:cs typeface="Arial Narrow" charset="0"/>
        </a:defRPr>
      </a:lvl1pPr>
      <a:lvl2pPr marL="685800" indent="-228600" algn="l" defTabSz="914400" rtl="0" eaLnBrk="1" latinLnBrk="0" hangingPunct="1">
        <a:lnSpc>
          <a:spcPct val="100000"/>
        </a:lnSpc>
        <a:spcBef>
          <a:spcPts val="600"/>
        </a:spcBef>
        <a:buFont typeface=".AppleSystemUIFont" charset="-120"/>
        <a:buChar char="-"/>
        <a:defRPr sz="2400" kern="1200">
          <a:solidFill>
            <a:srgbClr val="903B31"/>
          </a:solidFill>
          <a:latin typeface="Arial Narrow" charset="0"/>
          <a:ea typeface="Arial Narrow" charset="0"/>
          <a:cs typeface="Arial Narrow" charset="0"/>
        </a:defRPr>
      </a:lvl2pPr>
      <a:lvl3pPr marL="1143000" indent="-228600" algn="l" defTabSz="914400" rtl="0" eaLnBrk="1" latinLnBrk="0" hangingPunct="1">
        <a:lnSpc>
          <a:spcPct val="100000"/>
        </a:lnSpc>
        <a:spcBef>
          <a:spcPts val="600"/>
        </a:spcBef>
        <a:buFont typeface=".AppleSystemUIFont" charset="-120"/>
        <a:buChar char="-"/>
        <a:defRPr sz="2000" kern="1200">
          <a:solidFill>
            <a:srgbClr val="903B31"/>
          </a:solidFill>
          <a:latin typeface="Arial Narrow" charset="0"/>
          <a:ea typeface="Arial Narrow" charset="0"/>
          <a:cs typeface="Arial Narrow" charset="0"/>
        </a:defRPr>
      </a:lvl3pPr>
      <a:lvl4pPr marL="1600200" indent="-228600" algn="l" defTabSz="914400" rtl="0" eaLnBrk="1" latinLnBrk="0" hangingPunct="1">
        <a:lnSpc>
          <a:spcPct val="100000"/>
        </a:lnSpc>
        <a:spcBef>
          <a:spcPts val="600"/>
        </a:spcBef>
        <a:buFont typeface=".AppleSystemUIFont" charset="-120"/>
        <a:buChar char="-"/>
        <a:defRPr sz="1800" kern="1200">
          <a:solidFill>
            <a:srgbClr val="903B31"/>
          </a:solidFill>
          <a:latin typeface="Arial Narrow" charset="0"/>
          <a:ea typeface="Arial Narrow" charset="0"/>
          <a:cs typeface="Arial Narrow" charset="0"/>
        </a:defRPr>
      </a:lvl4pPr>
      <a:lvl5pPr marL="2057400" indent="-228600" algn="l" defTabSz="914400" rtl="0" eaLnBrk="1" latinLnBrk="0" hangingPunct="1">
        <a:lnSpc>
          <a:spcPct val="100000"/>
        </a:lnSpc>
        <a:spcBef>
          <a:spcPts val="600"/>
        </a:spcBef>
        <a:buFont typeface=".AppleSystemUIFont" charset="-120"/>
        <a:buChar char="-"/>
        <a:defRPr sz="1800" kern="1200">
          <a:solidFill>
            <a:srgbClr val="903B31"/>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1A38EE-2395-B84A-8B81-25A6EA5A51AD}"/>
              </a:ext>
            </a:extLst>
          </p:cNvPr>
          <p:cNvSpPr txBox="1"/>
          <p:nvPr/>
        </p:nvSpPr>
        <p:spPr>
          <a:xfrm>
            <a:off x="614965" y="5337116"/>
            <a:ext cx="8208807" cy="1015663"/>
          </a:xfrm>
          <a:prstGeom prst="rect">
            <a:avLst/>
          </a:prstGeom>
          <a:noFill/>
        </p:spPr>
        <p:txBody>
          <a:bodyPr wrap="square" rtlCol="0">
            <a:spAutoFit/>
          </a:bodyPr>
          <a:lstStyle/>
          <a:p>
            <a:r>
              <a:rPr lang="en-US" sz="3000" b="1" dirty="0">
                <a:solidFill>
                  <a:srgbClr val="8B1F17"/>
                </a:solidFill>
                <a:latin typeface="Arial Narrow" charset="0"/>
                <a:ea typeface="Arial Narrow" charset="0"/>
                <a:cs typeface="Arial Narrow" charset="0"/>
              </a:rPr>
              <a:t>Radiation Forecasting for Mars Exploration: </a:t>
            </a:r>
          </a:p>
          <a:p>
            <a:r>
              <a:rPr lang="en-US" sz="3000" b="1" dirty="0">
                <a:solidFill>
                  <a:srgbClr val="8B1F17"/>
                </a:solidFill>
                <a:latin typeface="Arial Narrow" charset="0"/>
                <a:ea typeface="Arial Narrow" charset="0"/>
                <a:cs typeface="Arial Narrow" charset="0"/>
              </a:rPr>
              <a:t>					The bare essentials</a:t>
            </a:r>
          </a:p>
        </p:txBody>
      </p:sp>
      <p:sp>
        <p:nvSpPr>
          <p:cNvPr id="7" name="TextBox 6">
            <a:extLst>
              <a:ext uri="{FF2B5EF4-FFF2-40B4-BE49-F238E27FC236}">
                <a16:creationId xmlns:a16="http://schemas.microsoft.com/office/drawing/2014/main" id="{D6FF86A1-20F0-4F49-AECC-CB1E33B60BA5}"/>
              </a:ext>
            </a:extLst>
          </p:cNvPr>
          <p:cNvSpPr txBox="1"/>
          <p:nvPr/>
        </p:nvSpPr>
        <p:spPr>
          <a:xfrm>
            <a:off x="7472632" y="4942072"/>
            <a:ext cx="4698582" cy="1631216"/>
          </a:xfrm>
          <a:prstGeom prst="rect">
            <a:avLst/>
          </a:prstGeom>
          <a:noFill/>
        </p:spPr>
        <p:txBody>
          <a:bodyPr wrap="square" rtlCol="0">
            <a:spAutoFit/>
          </a:bodyPr>
          <a:lstStyle/>
          <a:p>
            <a:pPr algn="r">
              <a:spcAft>
                <a:spcPts val="600"/>
              </a:spcAft>
            </a:pPr>
            <a:r>
              <a:rPr lang="en-US" sz="2400" b="1" dirty="0">
                <a:solidFill>
                  <a:srgbClr val="B5400B"/>
                </a:solidFill>
                <a:latin typeface="Arial Narrow" charset="0"/>
                <a:ea typeface="Arial Narrow" charset="0"/>
                <a:cs typeface="Arial Narrow" charset="0"/>
              </a:rPr>
              <a:t>Arik Posner</a:t>
            </a:r>
          </a:p>
          <a:p>
            <a:pPr algn="r">
              <a:spcAft>
                <a:spcPts val="600"/>
              </a:spcAft>
            </a:pPr>
            <a:r>
              <a:rPr lang="en-US" sz="2400" dirty="0">
                <a:solidFill>
                  <a:srgbClr val="B5400B"/>
                </a:solidFill>
                <a:latin typeface="Arial Narrow" charset="0"/>
                <a:ea typeface="Arial Narrow" charset="0"/>
                <a:cs typeface="Arial Narrow" charset="0"/>
              </a:rPr>
              <a:t>NASA SMD/Heliophysics Division</a:t>
            </a:r>
          </a:p>
          <a:p>
            <a:pPr algn="r"/>
            <a:endParaRPr lang="en-US" sz="2400" dirty="0">
              <a:solidFill>
                <a:srgbClr val="B5400B"/>
              </a:solidFill>
              <a:latin typeface="Arial Narrow" charset="0"/>
              <a:ea typeface="Arial Narrow" charset="0"/>
              <a:cs typeface="Arial Narrow" charset="0"/>
            </a:endParaRPr>
          </a:p>
          <a:p>
            <a:pPr algn="r"/>
            <a:r>
              <a:rPr lang="en-US" dirty="0">
                <a:solidFill>
                  <a:srgbClr val="B5400B"/>
                </a:solidFill>
                <a:latin typeface="Arial Narrow" charset="0"/>
                <a:ea typeface="Arial Narrow" charset="0"/>
                <a:cs typeface="Arial Narrow" charset="0"/>
              </a:rPr>
              <a:t>CCMC W/S, June 7, /2022</a:t>
            </a:r>
          </a:p>
        </p:txBody>
      </p:sp>
    </p:spTree>
    <p:extLst>
      <p:ext uri="{BB962C8B-B14F-4D97-AF65-F5344CB8AC3E}">
        <p14:creationId xmlns:p14="http://schemas.microsoft.com/office/powerpoint/2010/main" val="104106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Essentials Quick Outline:</a:t>
            </a:r>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3285460" y="2487175"/>
            <a:ext cx="6368903" cy="14219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8B1F17"/>
                </a:solidFill>
                <a:latin typeface="Arial Narrow" panose="020B0606020202030204" pitchFamily="34" charset="0"/>
              </a:rPr>
              <a:t>1: Fix our problem at home.</a:t>
            </a:r>
          </a:p>
          <a:p>
            <a:r>
              <a:rPr lang="en-US" sz="3200" dirty="0">
                <a:solidFill>
                  <a:srgbClr val="FF0000"/>
                </a:solidFill>
                <a:latin typeface="Arial Narrow" panose="020B0606020202030204" pitchFamily="34" charset="0"/>
              </a:rPr>
              <a:t>2: Look around the (right) corner.</a:t>
            </a:r>
          </a:p>
          <a:p>
            <a:r>
              <a:rPr lang="en-US" sz="3200" dirty="0">
                <a:solidFill>
                  <a:srgbClr val="8B1F17"/>
                </a:solidFill>
                <a:latin typeface="Arial Narrow" panose="020B0606020202030204" pitchFamily="34" charset="0"/>
              </a:rPr>
              <a:t>3: Fix our problem at Mars.</a:t>
            </a:r>
          </a:p>
        </p:txBody>
      </p:sp>
    </p:spTree>
    <p:extLst>
      <p:ext uri="{BB962C8B-B14F-4D97-AF65-F5344CB8AC3E}">
        <p14:creationId xmlns:p14="http://schemas.microsoft.com/office/powerpoint/2010/main" val="152317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56390" y="8748"/>
            <a:ext cx="11480799"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8B1F17"/>
                </a:solidFill>
                <a:latin typeface="Arial" panose="020B0604020202020204" pitchFamily="34" charset="0"/>
              </a:rPr>
              <a:t>Nominal Magnetic Connection Longitude from Earth/Mars</a:t>
            </a:r>
          </a:p>
        </p:txBody>
      </p:sp>
      <p:cxnSp>
        <p:nvCxnSpPr>
          <p:cNvPr id="10" name="Straight Arrow Connector 9"/>
          <p:cNvCxnSpPr>
            <a:cxnSpLocks/>
          </p:cNvCxnSpPr>
          <p:nvPr/>
        </p:nvCxnSpPr>
        <p:spPr>
          <a:xfrm flipH="1" flipV="1">
            <a:off x="4331700" y="2377272"/>
            <a:ext cx="1565090" cy="34000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flipV="1">
            <a:off x="2956864" y="2464308"/>
            <a:ext cx="2939926" cy="33129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1168400"/>
            <a:ext cx="21166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56902" y="1081365"/>
            <a:ext cx="2116667"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EF5AB05-E9EB-4BB3-8D89-5EF9D60F72A4}"/>
              </a:ext>
            </a:extLst>
          </p:cNvPr>
          <p:cNvPicPr>
            <a:picLocks noChangeAspect="1"/>
          </p:cNvPicPr>
          <p:nvPr/>
        </p:nvPicPr>
        <p:blipFill>
          <a:blip r:embed="rId3"/>
          <a:stretch>
            <a:fillRect/>
          </a:stretch>
        </p:blipFill>
        <p:spPr>
          <a:xfrm>
            <a:off x="318793" y="994331"/>
            <a:ext cx="11318395" cy="4769874"/>
          </a:xfrm>
          <a:prstGeom prst="rect">
            <a:avLst/>
          </a:prstGeom>
        </p:spPr>
      </p:pic>
      <p:sp>
        <p:nvSpPr>
          <p:cNvPr id="13" name="Title 1">
            <a:extLst>
              <a:ext uri="{FF2B5EF4-FFF2-40B4-BE49-F238E27FC236}">
                <a16:creationId xmlns:a16="http://schemas.microsoft.com/office/drawing/2014/main" id="{83C5FC47-9BED-423A-ADFA-19480548C938}"/>
              </a:ext>
            </a:extLst>
          </p:cNvPr>
          <p:cNvSpPr txBox="1">
            <a:spLocks/>
          </p:cNvSpPr>
          <p:nvPr/>
        </p:nvSpPr>
        <p:spPr>
          <a:xfrm>
            <a:off x="7310600" y="5943642"/>
            <a:ext cx="4215093" cy="7571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pPr algn="r"/>
            <a:r>
              <a:rPr lang="en-US" sz="2400" dirty="0">
                <a:solidFill>
                  <a:srgbClr val="8B1F17"/>
                </a:solidFill>
                <a:latin typeface="Arial Narrow" panose="020B0606020202030204" pitchFamily="34" charset="0"/>
              </a:rPr>
              <a:t>Posner et al., SWJ., 2021; </a:t>
            </a:r>
          </a:p>
          <a:p>
            <a:pPr algn="r"/>
            <a:r>
              <a:rPr lang="en-US" sz="2400" dirty="0">
                <a:solidFill>
                  <a:srgbClr val="8B1F17"/>
                </a:solidFill>
                <a:latin typeface="Arial Narrow" panose="020B0606020202030204" pitchFamily="34" charset="0"/>
              </a:rPr>
              <a:t>Li, </a:t>
            </a:r>
            <a:r>
              <a:rPr lang="en-US" sz="2400" dirty="0" err="1">
                <a:solidFill>
                  <a:srgbClr val="8B1F17"/>
                </a:solidFill>
                <a:latin typeface="Arial Narrow" panose="020B0606020202030204" pitchFamily="34" charset="0"/>
              </a:rPr>
              <a:t>Zhanng</a:t>
            </a:r>
            <a:r>
              <a:rPr lang="en-US" sz="2400" dirty="0">
                <a:solidFill>
                  <a:srgbClr val="8B1F17"/>
                </a:solidFill>
                <a:latin typeface="Arial Narrow" panose="020B0606020202030204" pitchFamily="34" charset="0"/>
              </a:rPr>
              <a:t> &amp; Feng, </a:t>
            </a:r>
            <a:r>
              <a:rPr lang="en-US" sz="2400" dirty="0" err="1">
                <a:solidFill>
                  <a:srgbClr val="8B1F17"/>
                </a:solidFill>
                <a:latin typeface="Arial Narrow" panose="020B0606020202030204" pitchFamily="34" charset="0"/>
              </a:rPr>
              <a:t>ApJ</a:t>
            </a:r>
            <a:r>
              <a:rPr lang="en-US" sz="2400" dirty="0">
                <a:solidFill>
                  <a:srgbClr val="8B1F17"/>
                </a:solidFill>
                <a:latin typeface="Arial Narrow" panose="020B0606020202030204" pitchFamily="34" charset="0"/>
              </a:rPr>
              <a:t>, 2016.</a:t>
            </a:r>
          </a:p>
        </p:txBody>
      </p:sp>
    </p:spTree>
    <p:extLst>
      <p:ext uri="{BB962C8B-B14F-4D97-AF65-F5344CB8AC3E}">
        <p14:creationId xmlns:p14="http://schemas.microsoft.com/office/powerpoint/2010/main" val="95320036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56390" y="61913"/>
            <a:ext cx="11480799"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8B1F17"/>
                </a:solidFill>
                <a:latin typeface="Arial" panose="020B0604020202020204" pitchFamily="34" charset="0"/>
              </a:rPr>
              <a:t>SEP Proton Forecast Systems and their Inputs</a:t>
            </a:r>
          </a:p>
        </p:txBody>
      </p:sp>
      <p:graphicFrame>
        <p:nvGraphicFramePr>
          <p:cNvPr id="3" name="Table 3">
            <a:extLst>
              <a:ext uri="{FF2B5EF4-FFF2-40B4-BE49-F238E27FC236}">
                <a16:creationId xmlns:a16="http://schemas.microsoft.com/office/drawing/2014/main" id="{8372E0E8-F94A-4BB3-B7E9-4E528E22EC54}"/>
              </a:ext>
            </a:extLst>
          </p:cNvPr>
          <p:cNvGraphicFramePr>
            <a:graphicFrameLocks noGrp="1"/>
          </p:cNvGraphicFramePr>
          <p:nvPr>
            <p:extLst>
              <p:ext uri="{D42A27DB-BD31-4B8C-83A1-F6EECF244321}">
                <p14:modId xmlns:p14="http://schemas.microsoft.com/office/powerpoint/2010/main" val="2740713870"/>
              </p:ext>
            </p:extLst>
          </p:nvPr>
        </p:nvGraphicFramePr>
        <p:xfrm>
          <a:off x="425302" y="2778484"/>
          <a:ext cx="10983433" cy="2225040"/>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58605487"/>
                    </a:ext>
                  </a:extLst>
                </a:gridCol>
                <a:gridCol w="1818561">
                  <a:extLst>
                    <a:ext uri="{9D8B030D-6E8A-4147-A177-3AD203B41FA5}">
                      <a16:colId xmlns:a16="http://schemas.microsoft.com/office/drawing/2014/main" val="3343471904"/>
                    </a:ext>
                  </a:extLst>
                </a:gridCol>
                <a:gridCol w="2275368">
                  <a:extLst>
                    <a:ext uri="{9D8B030D-6E8A-4147-A177-3AD203B41FA5}">
                      <a16:colId xmlns:a16="http://schemas.microsoft.com/office/drawing/2014/main" val="33292421"/>
                    </a:ext>
                  </a:extLst>
                </a:gridCol>
                <a:gridCol w="3104707">
                  <a:extLst>
                    <a:ext uri="{9D8B030D-6E8A-4147-A177-3AD203B41FA5}">
                      <a16:colId xmlns:a16="http://schemas.microsoft.com/office/drawing/2014/main" val="1515367882"/>
                    </a:ext>
                  </a:extLst>
                </a:gridCol>
                <a:gridCol w="2328530">
                  <a:extLst>
                    <a:ext uri="{9D8B030D-6E8A-4147-A177-3AD203B41FA5}">
                      <a16:colId xmlns:a16="http://schemas.microsoft.com/office/drawing/2014/main" val="2516788320"/>
                    </a:ext>
                  </a:extLst>
                </a:gridCol>
              </a:tblGrid>
              <a:tr h="370840">
                <a:tc>
                  <a:txBody>
                    <a:bodyPr/>
                    <a:lstStyle/>
                    <a:p>
                      <a:r>
                        <a:rPr lang="en-US" dirty="0"/>
                        <a:t>Acronym</a:t>
                      </a:r>
                    </a:p>
                  </a:txBody>
                  <a:tcPr/>
                </a:tc>
                <a:tc>
                  <a:txBody>
                    <a:bodyPr/>
                    <a:lstStyle/>
                    <a:p>
                      <a:r>
                        <a:rPr lang="en-US" dirty="0"/>
                        <a:t>Rem. Sens. Input</a:t>
                      </a:r>
                    </a:p>
                  </a:txBody>
                  <a:tcPr/>
                </a:tc>
                <a:tc>
                  <a:txBody>
                    <a:bodyPr/>
                    <a:lstStyle/>
                    <a:p>
                      <a:r>
                        <a:rPr lang="en-US" dirty="0"/>
                        <a:t>Rem. Sens. Input</a:t>
                      </a:r>
                    </a:p>
                  </a:txBody>
                  <a:tcPr/>
                </a:tc>
                <a:tc>
                  <a:txBody>
                    <a:bodyPr/>
                    <a:lstStyle/>
                    <a:p>
                      <a:r>
                        <a:rPr lang="en-US" dirty="0"/>
                        <a:t>In situ/Other Input</a:t>
                      </a:r>
                    </a:p>
                  </a:txBody>
                  <a:tcPr/>
                </a:tc>
                <a:tc>
                  <a:txBody>
                    <a:bodyPr/>
                    <a:lstStyle/>
                    <a:p>
                      <a:r>
                        <a:rPr lang="en-US" dirty="0"/>
                        <a:t>Reference</a:t>
                      </a:r>
                    </a:p>
                  </a:txBody>
                  <a:tcPr/>
                </a:tc>
                <a:extLst>
                  <a:ext uri="{0D108BD9-81ED-4DB2-BD59-A6C34878D82A}">
                    <a16:rowId xmlns:a16="http://schemas.microsoft.com/office/drawing/2014/main" val="178899925"/>
                  </a:ext>
                </a:extLst>
              </a:tr>
              <a:tr h="370840">
                <a:tc>
                  <a:txBody>
                    <a:bodyPr/>
                    <a:lstStyle/>
                    <a:p>
                      <a:r>
                        <a:rPr lang="en-US" dirty="0"/>
                        <a:t>protons</a:t>
                      </a:r>
                    </a:p>
                  </a:txBody>
                  <a:tcPr/>
                </a:tc>
                <a:tc>
                  <a:txBody>
                    <a:bodyPr/>
                    <a:lstStyle/>
                    <a:p>
                      <a:r>
                        <a:rPr lang="en-US" dirty="0"/>
                        <a:t>X rays</a:t>
                      </a:r>
                    </a:p>
                  </a:txBody>
                  <a:tcPr/>
                </a:tc>
                <a:tc>
                  <a:txBody>
                    <a:bodyPr/>
                    <a:lstStyle/>
                    <a:p>
                      <a:r>
                        <a:rPr lang="en-US" dirty="0"/>
                        <a:t>Type II/IV radio bursts</a:t>
                      </a:r>
                    </a:p>
                  </a:txBody>
                  <a:tcPr/>
                </a:tc>
                <a:tc>
                  <a:txBody>
                    <a:bodyPr/>
                    <a:lstStyle/>
                    <a:p>
                      <a:r>
                        <a:rPr lang="en-US" dirty="0"/>
                        <a:t>Human </a:t>
                      </a:r>
                      <a:r>
                        <a:rPr lang="en-US" dirty="0" err="1"/>
                        <a:t>forec</a:t>
                      </a:r>
                      <a:r>
                        <a:rPr lang="en-US" dirty="0"/>
                        <a:t>.</a:t>
                      </a:r>
                    </a:p>
                  </a:txBody>
                  <a:tcPr/>
                </a:tc>
                <a:tc>
                  <a:txBody>
                    <a:bodyPr/>
                    <a:lstStyle/>
                    <a:p>
                      <a:r>
                        <a:rPr lang="en-US" dirty="0"/>
                        <a:t>Balch, 2008</a:t>
                      </a:r>
                    </a:p>
                  </a:txBody>
                  <a:tcPr/>
                </a:tc>
                <a:extLst>
                  <a:ext uri="{0D108BD9-81ED-4DB2-BD59-A6C34878D82A}">
                    <a16:rowId xmlns:a16="http://schemas.microsoft.com/office/drawing/2014/main" val="3777712176"/>
                  </a:ext>
                </a:extLst>
              </a:tr>
              <a:tr h="370840">
                <a:tc>
                  <a:txBody>
                    <a:bodyPr/>
                    <a:lstStyle/>
                    <a:p>
                      <a:r>
                        <a:rPr lang="en-US" dirty="0"/>
                        <a:t>UMASEP</a:t>
                      </a:r>
                    </a:p>
                  </a:txBody>
                  <a:tcPr/>
                </a:tc>
                <a:tc>
                  <a:txBody>
                    <a:bodyPr/>
                    <a:lstStyle/>
                    <a:p>
                      <a:r>
                        <a:rPr lang="en-US" dirty="0"/>
                        <a:t>X rays</a:t>
                      </a:r>
                    </a:p>
                  </a:txBody>
                  <a:tcPr/>
                </a:tc>
                <a:tc>
                  <a:txBody>
                    <a:bodyPr/>
                    <a:lstStyle/>
                    <a:p>
                      <a:r>
                        <a:rPr lang="en-US" dirty="0"/>
                        <a:t>-</a:t>
                      </a:r>
                    </a:p>
                  </a:txBody>
                  <a:tcPr/>
                </a:tc>
                <a:tc>
                  <a:txBody>
                    <a:bodyPr/>
                    <a:lstStyle/>
                    <a:p>
                      <a:r>
                        <a:rPr lang="en-US" dirty="0"/>
                        <a:t>Relativ. protons</a:t>
                      </a:r>
                    </a:p>
                  </a:txBody>
                  <a:tcPr/>
                </a:tc>
                <a:tc>
                  <a:txBody>
                    <a:bodyPr/>
                    <a:lstStyle/>
                    <a:p>
                      <a:r>
                        <a:rPr lang="en-US" dirty="0"/>
                        <a:t>Nunez, 2011</a:t>
                      </a:r>
                    </a:p>
                  </a:txBody>
                  <a:tcPr/>
                </a:tc>
                <a:extLst>
                  <a:ext uri="{0D108BD9-81ED-4DB2-BD59-A6C34878D82A}">
                    <a16:rowId xmlns:a16="http://schemas.microsoft.com/office/drawing/2014/main" val="3393420485"/>
                  </a:ext>
                </a:extLst>
              </a:tr>
              <a:tr h="370840">
                <a:tc>
                  <a:txBody>
                    <a:bodyPr/>
                    <a:lstStyle/>
                    <a:p>
                      <a:r>
                        <a:rPr lang="en-US" dirty="0"/>
                        <a:t>ESPERTA</a:t>
                      </a:r>
                    </a:p>
                  </a:txBody>
                  <a:tcPr/>
                </a:tc>
                <a:tc>
                  <a:txBody>
                    <a:bodyPr/>
                    <a:lstStyle/>
                    <a:p>
                      <a:r>
                        <a:rPr lang="en-US" dirty="0"/>
                        <a:t>X rays</a:t>
                      </a:r>
                    </a:p>
                  </a:txBody>
                  <a:tcPr/>
                </a:tc>
                <a:tc>
                  <a:txBody>
                    <a:bodyPr/>
                    <a:lstStyle/>
                    <a:p>
                      <a:r>
                        <a:rPr lang="en-US" dirty="0"/>
                        <a:t>Type III radio bursts</a:t>
                      </a:r>
                    </a:p>
                  </a:txBody>
                  <a:tcPr/>
                </a:tc>
                <a:tc>
                  <a:txBody>
                    <a:bodyPr/>
                    <a:lstStyle/>
                    <a:p>
                      <a:endParaRPr lang="en-US"/>
                    </a:p>
                  </a:txBody>
                  <a:tcPr/>
                </a:tc>
                <a:tc>
                  <a:txBody>
                    <a:bodyPr/>
                    <a:lstStyle/>
                    <a:p>
                      <a:r>
                        <a:rPr lang="en-US" dirty="0" err="1"/>
                        <a:t>Laurenza</a:t>
                      </a:r>
                      <a:r>
                        <a:rPr lang="en-US" dirty="0"/>
                        <a:t> et al., 2009</a:t>
                      </a:r>
                    </a:p>
                  </a:txBody>
                  <a:tcPr/>
                </a:tc>
                <a:extLst>
                  <a:ext uri="{0D108BD9-81ED-4DB2-BD59-A6C34878D82A}">
                    <a16:rowId xmlns:a16="http://schemas.microsoft.com/office/drawing/2014/main" val="2133767439"/>
                  </a:ext>
                </a:extLst>
              </a:tr>
              <a:tr h="370840">
                <a:tc>
                  <a:txBody>
                    <a:bodyPr/>
                    <a:lstStyle/>
                    <a:p>
                      <a:r>
                        <a:rPr lang="en-US" dirty="0" err="1"/>
                        <a:t>pps</a:t>
                      </a:r>
                      <a:endParaRPr lang="en-US" dirty="0"/>
                    </a:p>
                  </a:txBody>
                  <a:tcPr/>
                </a:tc>
                <a:tc>
                  <a:txBody>
                    <a:bodyPr/>
                    <a:lstStyle/>
                    <a:p>
                      <a:r>
                        <a:rPr lang="en-US" dirty="0"/>
                        <a:t>X rays</a:t>
                      </a:r>
                    </a:p>
                  </a:txBody>
                  <a:tcPr/>
                </a:tc>
                <a:tc>
                  <a:txBody>
                    <a:bodyPr/>
                    <a:lstStyle/>
                    <a:p>
                      <a:r>
                        <a:rPr lang="en-US" dirty="0"/>
                        <a:t>Flare radio flux</a:t>
                      </a:r>
                    </a:p>
                  </a:txBody>
                  <a:tcPr/>
                </a:tc>
                <a:tc>
                  <a:txBody>
                    <a:bodyPr/>
                    <a:lstStyle/>
                    <a:p>
                      <a:endParaRPr lang="en-US"/>
                    </a:p>
                  </a:txBody>
                  <a:tcPr/>
                </a:tc>
                <a:tc>
                  <a:txBody>
                    <a:bodyPr/>
                    <a:lstStyle/>
                    <a:p>
                      <a:r>
                        <a:rPr lang="en-US" dirty="0"/>
                        <a:t>Smart &amp; Shea, 1979</a:t>
                      </a:r>
                    </a:p>
                  </a:txBody>
                  <a:tcPr/>
                </a:tc>
                <a:extLst>
                  <a:ext uri="{0D108BD9-81ED-4DB2-BD59-A6C34878D82A}">
                    <a16:rowId xmlns:a16="http://schemas.microsoft.com/office/drawing/2014/main" val="491147590"/>
                  </a:ext>
                </a:extLst>
              </a:tr>
              <a:tr h="370840">
                <a:tc>
                  <a:txBody>
                    <a:bodyPr/>
                    <a:lstStyle/>
                    <a:p>
                      <a:r>
                        <a:rPr lang="en-US" dirty="0" err="1"/>
                        <a:t>REleASE</a:t>
                      </a:r>
                      <a:endParaRPr lang="en-US" dirty="0"/>
                    </a:p>
                  </a:txBody>
                  <a:tcPr/>
                </a:tc>
                <a:tc>
                  <a:txBody>
                    <a:bodyPr/>
                    <a:lstStyle/>
                    <a:p>
                      <a:r>
                        <a:rPr lang="en-US" dirty="0"/>
                        <a:t>-</a:t>
                      </a:r>
                    </a:p>
                  </a:txBody>
                  <a:tcPr/>
                </a:tc>
                <a:tc>
                  <a:txBody>
                    <a:bodyPr/>
                    <a:lstStyle/>
                    <a:p>
                      <a:r>
                        <a:rPr lang="en-US" dirty="0"/>
                        <a:t>-</a:t>
                      </a:r>
                    </a:p>
                  </a:txBody>
                  <a:tcPr/>
                </a:tc>
                <a:tc>
                  <a:txBody>
                    <a:bodyPr/>
                    <a:lstStyle/>
                    <a:p>
                      <a:r>
                        <a:rPr lang="en-US" dirty="0"/>
                        <a:t>Relativ. electrons</a:t>
                      </a:r>
                    </a:p>
                  </a:txBody>
                  <a:tcPr/>
                </a:tc>
                <a:tc>
                  <a:txBody>
                    <a:bodyPr/>
                    <a:lstStyle/>
                    <a:p>
                      <a:r>
                        <a:rPr lang="en-US" dirty="0"/>
                        <a:t>Posner, 2007</a:t>
                      </a:r>
                    </a:p>
                  </a:txBody>
                  <a:tcPr/>
                </a:tc>
                <a:extLst>
                  <a:ext uri="{0D108BD9-81ED-4DB2-BD59-A6C34878D82A}">
                    <a16:rowId xmlns:a16="http://schemas.microsoft.com/office/drawing/2014/main" val="3143039580"/>
                  </a:ext>
                </a:extLst>
              </a:tr>
            </a:tbl>
          </a:graphicData>
        </a:graphic>
      </p:graphicFrame>
      <p:sp>
        <p:nvSpPr>
          <p:cNvPr id="5" name="Title 1">
            <a:extLst>
              <a:ext uri="{FF2B5EF4-FFF2-40B4-BE49-F238E27FC236}">
                <a16:creationId xmlns:a16="http://schemas.microsoft.com/office/drawing/2014/main" id="{9F11BCBD-6054-40F6-BFA9-F57E3C489132}"/>
              </a:ext>
            </a:extLst>
          </p:cNvPr>
          <p:cNvSpPr txBox="1">
            <a:spLocks/>
          </p:cNvSpPr>
          <p:nvPr/>
        </p:nvSpPr>
        <p:spPr>
          <a:xfrm>
            <a:off x="145756" y="6358424"/>
            <a:ext cx="9221527"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Posner et al., “A Multi-Purpose Heliophysics L4 Mission, SWJ, 2021.</a:t>
            </a:r>
          </a:p>
        </p:txBody>
      </p:sp>
    </p:spTree>
    <p:extLst>
      <p:ext uri="{BB962C8B-B14F-4D97-AF65-F5344CB8AC3E}">
        <p14:creationId xmlns:p14="http://schemas.microsoft.com/office/powerpoint/2010/main" val="408186132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45757" y="488943"/>
            <a:ext cx="11480799"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8B1F17"/>
                </a:solidFill>
                <a:latin typeface="Arial" panose="020B0604020202020204" pitchFamily="34" charset="0"/>
              </a:rPr>
              <a:t>SEP Proton Forecast Systems and their Inputs:</a:t>
            </a:r>
          </a:p>
          <a:p>
            <a:pPr algn="ctr" eaLnBrk="1" hangingPunct="1">
              <a:spcBef>
                <a:spcPct val="0"/>
              </a:spcBef>
              <a:buFontTx/>
              <a:buNone/>
            </a:pPr>
            <a:endParaRPr lang="en-US" altLang="en-US" sz="2400" b="1" dirty="0">
              <a:solidFill>
                <a:srgbClr val="8B1F17"/>
              </a:solidFill>
              <a:latin typeface="Arial" panose="020B0604020202020204" pitchFamily="34" charset="0"/>
            </a:endParaRPr>
          </a:p>
          <a:p>
            <a:pPr algn="ctr" eaLnBrk="1" hangingPunct="1">
              <a:spcBef>
                <a:spcPct val="0"/>
              </a:spcBef>
              <a:buFontTx/>
              <a:buNone/>
            </a:pPr>
            <a:r>
              <a:rPr lang="en-US" altLang="en-US" sz="2400" b="1" dirty="0">
                <a:solidFill>
                  <a:srgbClr val="8B1F17"/>
                </a:solidFill>
                <a:latin typeface="Arial" panose="020B0604020202020204" pitchFamily="34" charset="0"/>
              </a:rPr>
              <a:t>Are they robust with respect to Behind-the-Limb Activity?</a:t>
            </a:r>
          </a:p>
        </p:txBody>
      </p:sp>
      <p:sp>
        <p:nvSpPr>
          <p:cNvPr id="9" name="Title 1">
            <a:extLst>
              <a:ext uri="{FF2B5EF4-FFF2-40B4-BE49-F238E27FC236}">
                <a16:creationId xmlns:a16="http://schemas.microsoft.com/office/drawing/2014/main" id="{93C86E47-F887-BA43-BBB1-9B4C9FFF7C46}"/>
              </a:ext>
            </a:extLst>
          </p:cNvPr>
          <p:cNvSpPr txBox="1">
            <a:spLocks/>
          </p:cNvSpPr>
          <p:nvPr/>
        </p:nvSpPr>
        <p:spPr>
          <a:xfrm>
            <a:off x="145757" y="6369057"/>
            <a:ext cx="3374801"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Posner et al., SWJ, 2021.</a:t>
            </a:r>
          </a:p>
        </p:txBody>
      </p:sp>
      <p:graphicFrame>
        <p:nvGraphicFramePr>
          <p:cNvPr id="3" name="Table 3">
            <a:extLst>
              <a:ext uri="{FF2B5EF4-FFF2-40B4-BE49-F238E27FC236}">
                <a16:creationId xmlns:a16="http://schemas.microsoft.com/office/drawing/2014/main" id="{8372E0E8-F94A-4BB3-B7E9-4E528E22EC54}"/>
              </a:ext>
            </a:extLst>
          </p:cNvPr>
          <p:cNvGraphicFramePr>
            <a:graphicFrameLocks noGrp="1"/>
          </p:cNvGraphicFramePr>
          <p:nvPr>
            <p:extLst>
              <p:ext uri="{D42A27DB-BD31-4B8C-83A1-F6EECF244321}">
                <p14:modId xmlns:p14="http://schemas.microsoft.com/office/powerpoint/2010/main" val="3086751845"/>
              </p:ext>
            </p:extLst>
          </p:nvPr>
        </p:nvGraphicFramePr>
        <p:xfrm>
          <a:off x="414670" y="2789630"/>
          <a:ext cx="10973835" cy="2225040"/>
        </p:xfrm>
        <a:graphic>
          <a:graphicData uri="http://schemas.openxmlformats.org/drawingml/2006/table">
            <a:tbl>
              <a:tblPr firstRow="1" bandRow="1">
                <a:tableStyleId>{5C22544A-7EE6-4342-B048-85BDC9FD1C3A}</a:tableStyleId>
              </a:tblPr>
              <a:tblGrid>
                <a:gridCol w="1446669">
                  <a:extLst>
                    <a:ext uri="{9D8B030D-6E8A-4147-A177-3AD203B41FA5}">
                      <a16:colId xmlns:a16="http://schemas.microsoft.com/office/drawing/2014/main" val="58605487"/>
                    </a:ext>
                  </a:extLst>
                </a:gridCol>
                <a:gridCol w="1818561">
                  <a:extLst>
                    <a:ext uri="{9D8B030D-6E8A-4147-A177-3AD203B41FA5}">
                      <a16:colId xmlns:a16="http://schemas.microsoft.com/office/drawing/2014/main" val="3343471904"/>
                    </a:ext>
                  </a:extLst>
                </a:gridCol>
                <a:gridCol w="2275368">
                  <a:extLst>
                    <a:ext uri="{9D8B030D-6E8A-4147-A177-3AD203B41FA5}">
                      <a16:colId xmlns:a16="http://schemas.microsoft.com/office/drawing/2014/main" val="33292421"/>
                    </a:ext>
                  </a:extLst>
                </a:gridCol>
                <a:gridCol w="3104707">
                  <a:extLst>
                    <a:ext uri="{9D8B030D-6E8A-4147-A177-3AD203B41FA5}">
                      <a16:colId xmlns:a16="http://schemas.microsoft.com/office/drawing/2014/main" val="1515367882"/>
                    </a:ext>
                  </a:extLst>
                </a:gridCol>
                <a:gridCol w="2328530">
                  <a:extLst>
                    <a:ext uri="{9D8B030D-6E8A-4147-A177-3AD203B41FA5}">
                      <a16:colId xmlns:a16="http://schemas.microsoft.com/office/drawing/2014/main" val="2516788320"/>
                    </a:ext>
                  </a:extLst>
                </a:gridCol>
              </a:tblGrid>
              <a:tr h="370840">
                <a:tc>
                  <a:txBody>
                    <a:bodyPr/>
                    <a:lstStyle/>
                    <a:p>
                      <a:r>
                        <a:rPr lang="en-US" dirty="0"/>
                        <a:t>Acronym</a:t>
                      </a:r>
                    </a:p>
                  </a:txBody>
                  <a:tcPr/>
                </a:tc>
                <a:tc>
                  <a:txBody>
                    <a:bodyPr/>
                    <a:lstStyle/>
                    <a:p>
                      <a:r>
                        <a:rPr lang="en-US" dirty="0"/>
                        <a:t>Rem. Sens. Input</a:t>
                      </a:r>
                    </a:p>
                  </a:txBody>
                  <a:tcPr/>
                </a:tc>
                <a:tc>
                  <a:txBody>
                    <a:bodyPr/>
                    <a:lstStyle/>
                    <a:p>
                      <a:r>
                        <a:rPr lang="en-US" dirty="0"/>
                        <a:t>Rem. Sens. Input</a:t>
                      </a:r>
                    </a:p>
                  </a:txBody>
                  <a:tcPr/>
                </a:tc>
                <a:tc>
                  <a:txBody>
                    <a:bodyPr/>
                    <a:lstStyle/>
                    <a:p>
                      <a:r>
                        <a:rPr lang="en-US" dirty="0"/>
                        <a:t>In situ/Other Input</a:t>
                      </a:r>
                    </a:p>
                  </a:txBody>
                  <a:tcPr/>
                </a:tc>
                <a:tc>
                  <a:txBody>
                    <a:bodyPr/>
                    <a:lstStyle/>
                    <a:p>
                      <a:r>
                        <a:rPr lang="en-US" dirty="0"/>
                        <a:t>Reference</a:t>
                      </a:r>
                    </a:p>
                  </a:txBody>
                  <a:tcPr/>
                </a:tc>
                <a:extLst>
                  <a:ext uri="{0D108BD9-81ED-4DB2-BD59-A6C34878D82A}">
                    <a16:rowId xmlns:a16="http://schemas.microsoft.com/office/drawing/2014/main" val="178899925"/>
                  </a:ext>
                </a:extLst>
              </a:tr>
              <a:tr h="370840">
                <a:tc>
                  <a:txBody>
                    <a:bodyPr/>
                    <a:lstStyle/>
                    <a:p>
                      <a:r>
                        <a:rPr lang="en-US" dirty="0">
                          <a:solidFill>
                            <a:srgbClr val="FF0000"/>
                          </a:solidFill>
                        </a:rPr>
                        <a:t>protons</a:t>
                      </a:r>
                    </a:p>
                  </a:txBody>
                  <a:tcPr/>
                </a:tc>
                <a:tc>
                  <a:txBody>
                    <a:bodyPr/>
                    <a:lstStyle/>
                    <a:p>
                      <a:r>
                        <a:rPr lang="en-US" dirty="0">
                          <a:solidFill>
                            <a:srgbClr val="FF0000"/>
                          </a:solidFill>
                        </a:rPr>
                        <a:t>X rays</a:t>
                      </a:r>
                    </a:p>
                  </a:txBody>
                  <a:tcPr/>
                </a:tc>
                <a:tc>
                  <a:txBody>
                    <a:bodyPr/>
                    <a:lstStyle/>
                    <a:p>
                      <a:r>
                        <a:rPr lang="en-US" dirty="0"/>
                        <a:t>Type II/</a:t>
                      </a:r>
                      <a:r>
                        <a:rPr lang="en-US" dirty="0">
                          <a:solidFill>
                            <a:srgbClr val="FF0000"/>
                          </a:solidFill>
                        </a:rPr>
                        <a:t>IV</a:t>
                      </a:r>
                      <a:r>
                        <a:rPr lang="en-US" dirty="0"/>
                        <a:t> radio bursts</a:t>
                      </a:r>
                    </a:p>
                  </a:txBody>
                  <a:tcPr/>
                </a:tc>
                <a:tc>
                  <a:txBody>
                    <a:bodyPr/>
                    <a:lstStyle/>
                    <a:p>
                      <a:r>
                        <a:rPr lang="en-US" dirty="0"/>
                        <a:t>Human </a:t>
                      </a:r>
                      <a:r>
                        <a:rPr lang="en-US" dirty="0" err="1"/>
                        <a:t>forec</a:t>
                      </a:r>
                      <a:r>
                        <a:rPr lang="en-US" dirty="0"/>
                        <a:t>.</a:t>
                      </a:r>
                    </a:p>
                  </a:txBody>
                  <a:tcPr/>
                </a:tc>
                <a:tc>
                  <a:txBody>
                    <a:bodyPr/>
                    <a:lstStyle/>
                    <a:p>
                      <a:r>
                        <a:rPr lang="en-US" dirty="0"/>
                        <a:t>Balch, 2008</a:t>
                      </a:r>
                    </a:p>
                  </a:txBody>
                  <a:tcPr/>
                </a:tc>
                <a:extLst>
                  <a:ext uri="{0D108BD9-81ED-4DB2-BD59-A6C34878D82A}">
                    <a16:rowId xmlns:a16="http://schemas.microsoft.com/office/drawing/2014/main" val="3777712176"/>
                  </a:ext>
                </a:extLst>
              </a:tr>
              <a:tr h="370840">
                <a:tc>
                  <a:txBody>
                    <a:bodyPr/>
                    <a:lstStyle/>
                    <a:p>
                      <a:r>
                        <a:rPr lang="en-US" dirty="0">
                          <a:solidFill>
                            <a:srgbClr val="FF0000"/>
                          </a:solidFill>
                        </a:rPr>
                        <a:t>UMASEP</a:t>
                      </a:r>
                    </a:p>
                  </a:txBody>
                  <a:tcPr/>
                </a:tc>
                <a:tc>
                  <a:txBody>
                    <a:bodyPr/>
                    <a:lstStyle/>
                    <a:p>
                      <a:r>
                        <a:rPr lang="en-US" dirty="0">
                          <a:solidFill>
                            <a:srgbClr val="FF0000"/>
                          </a:solidFill>
                        </a:rPr>
                        <a:t>X rays</a:t>
                      </a:r>
                    </a:p>
                  </a:txBody>
                  <a:tcPr/>
                </a:tc>
                <a:tc>
                  <a:txBody>
                    <a:bodyPr/>
                    <a:lstStyle/>
                    <a:p>
                      <a:r>
                        <a:rPr lang="en-US" dirty="0"/>
                        <a:t>-</a:t>
                      </a:r>
                    </a:p>
                  </a:txBody>
                  <a:tcPr/>
                </a:tc>
                <a:tc>
                  <a:txBody>
                    <a:bodyPr/>
                    <a:lstStyle/>
                    <a:p>
                      <a:r>
                        <a:rPr lang="en-US" dirty="0"/>
                        <a:t>Relativistic protons</a:t>
                      </a:r>
                    </a:p>
                  </a:txBody>
                  <a:tcPr/>
                </a:tc>
                <a:tc>
                  <a:txBody>
                    <a:bodyPr/>
                    <a:lstStyle/>
                    <a:p>
                      <a:r>
                        <a:rPr lang="en-US" dirty="0"/>
                        <a:t>Nunez, 2011</a:t>
                      </a:r>
                    </a:p>
                  </a:txBody>
                  <a:tcPr/>
                </a:tc>
                <a:extLst>
                  <a:ext uri="{0D108BD9-81ED-4DB2-BD59-A6C34878D82A}">
                    <a16:rowId xmlns:a16="http://schemas.microsoft.com/office/drawing/2014/main" val="3393420485"/>
                  </a:ext>
                </a:extLst>
              </a:tr>
              <a:tr h="370840">
                <a:tc>
                  <a:txBody>
                    <a:bodyPr/>
                    <a:lstStyle/>
                    <a:p>
                      <a:r>
                        <a:rPr lang="en-US" dirty="0">
                          <a:solidFill>
                            <a:srgbClr val="FF0000"/>
                          </a:solidFill>
                        </a:rPr>
                        <a:t>ESPERTA</a:t>
                      </a:r>
                    </a:p>
                  </a:txBody>
                  <a:tcPr/>
                </a:tc>
                <a:tc>
                  <a:txBody>
                    <a:bodyPr/>
                    <a:lstStyle/>
                    <a:p>
                      <a:r>
                        <a:rPr lang="en-US" dirty="0">
                          <a:solidFill>
                            <a:srgbClr val="FF0000"/>
                          </a:solidFill>
                        </a:rPr>
                        <a:t>X rays</a:t>
                      </a:r>
                    </a:p>
                  </a:txBody>
                  <a:tcPr/>
                </a:tc>
                <a:tc>
                  <a:txBody>
                    <a:bodyPr/>
                    <a:lstStyle/>
                    <a:p>
                      <a:r>
                        <a:rPr lang="en-US" dirty="0"/>
                        <a:t>Type III radio bursts</a:t>
                      </a:r>
                    </a:p>
                  </a:txBody>
                  <a:tcPr/>
                </a:tc>
                <a:tc>
                  <a:txBody>
                    <a:bodyPr/>
                    <a:lstStyle/>
                    <a:p>
                      <a:endParaRPr lang="en-US" dirty="0"/>
                    </a:p>
                  </a:txBody>
                  <a:tcPr/>
                </a:tc>
                <a:tc>
                  <a:txBody>
                    <a:bodyPr/>
                    <a:lstStyle/>
                    <a:p>
                      <a:r>
                        <a:rPr lang="en-US" dirty="0" err="1"/>
                        <a:t>Laurenza</a:t>
                      </a:r>
                      <a:r>
                        <a:rPr lang="en-US" dirty="0"/>
                        <a:t> et al., 2009</a:t>
                      </a:r>
                    </a:p>
                  </a:txBody>
                  <a:tcPr/>
                </a:tc>
                <a:extLst>
                  <a:ext uri="{0D108BD9-81ED-4DB2-BD59-A6C34878D82A}">
                    <a16:rowId xmlns:a16="http://schemas.microsoft.com/office/drawing/2014/main" val="2133767439"/>
                  </a:ext>
                </a:extLst>
              </a:tr>
              <a:tr h="370840">
                <a:tc>
                  <a:txBody>
                    <a:bodyPr/>
                    <a:lstStyle/>
                    <a:p>
                      <a:r>
                        <a:rPr lang="en-US" dirty="0" err="1">
                          <a:solidFill>
                            <a:srgbClr val="FF0000"/>
                          </a:solidFill>
                        </a:rPr>
                        <a:t>pps</a:t>
                      </a:r>
                      <a:endParaRPr lang="en-US" dirty="0">
                        <a:solidFill>
                          <a:srgbClr val="FF0000"/>
                        </a:solidFill>
                      </a:endParaRPr>
                    </a:p>
                  </a:txBody>
                  <a:tcPr/>
                </a:tc>
                <a:tc>
                  <a:txBody>
                    <a:bodyPr/>
                    <a:lstStyle/>
                    <a:p>
                      <a:r>
                        <a:rPr lang="en-US" dirty="0">
                          <a:solidFill>
                            <a:srgbClr val="FF0000"/>
                          </a:solidFill>
                        </a:rPr>
                        <a:t>X rays</a:t>
                      </a:r>
                    </a:p>
                  </a:txBody>
                  <a:tcPr/>
                </a:tc>
                <a:tc>
                  <a:txBody>
                    <a:bodyPr/>
                    <a:lstStyle/>
                    <a:p>
                      <a:r>
                        <a:rPr lang="en-US" dirty="0">
                          <a:solidFill>
                            <a:srgbClr val="FF0000"/>
                          </a:solidFill>
                        </a:rPr>
                        <a:t>Flare radio flux</a:t>
                      </a:r>
                    </a:p>
                  </a:txBody>
                  <a:tcPr/>
                </a:tc>
                <a:tc>
                  <a:txBody>
                    <a:bodyPr/>
                    <a:lstStyle/>
                    <a:p>
                      <a:endParaRPr lang="en-US"/>
                    </a:p>
                  </a:txBody>
                  <a:tcPr/>
                </a:tc>
                <a:tc>
                  <a:txBody>
                    <a:bodyPr/>
                    <a:lstStyle/>
                    <a:p>
                      <a:r>
                        <a:rPr lang="en-US" dirty="0"/>
                        <a:t>Smart &amp; Shea, 1979</a:t>
                      </a:r>
                    </a:p>
                  </a:txBody>
                  <a:tcPr/>
                </a:tc>
                <a:extLst>
                  <a:ext uri="{0D108BD9-81ED-4DB2-BD59-A6C34878D82A}">
                    <a16:rowId xmlns:a16="http://schemas.microsoft.com/office/drawing/2014/main" val="491147590"/>
                  </a:ext>
                </a:extLst>
              </a:tr>
              <a:tr h="370840">
                <a:tc>
                  <a:txBody>
                    <a:bodyPr/>
                    <a:lstStyle/>
                    <a:p>
                      <a:r>
                        <a:rPr lang="en-US" dirty="0" err="1"/>
                        <a:t>REleASE</a:t>
                      </a:r>
                      <a:endParaRPr lang="en-US" dirty="0"/>
                    </a:p>
                  </a:txBody>
                  <a:tcPr/>
                </a:tc>
                <a:tc>
                  <a:txBody>
                    <a:bodyPr/>
                    <a:lstStyle/>
                    <a:p>
                      <a:r>
                        <a:rPr lang="en-US" dirty="0"/>
                        <a:t>-</a:t>
                      </a:r>
                    </a:p>
                  </a:txBody>
                  <a:tcPr/>
                </a:tc>
                <a:tc>
                  <a:txBody>
                    <a:bodyPr/>
                    <a:lstStyle/>
                    <a:p>
                      <a:r>
                        <a:rPr lang="en-US" dirty="0"/>
                        <a:t>-</a:t>
                      </a:r>
                    </a:p>
                  </a:txBody>
                  <a:tcPr/>
                </a:tc>
                <a:tc>
                  <a:txBody>
                    <a:bodyPr/>
                    <a:lstStyle/>
                    <a:p>
                      <a:r>
                        <a:rPr lang="en-US" dirty="0"/>
                        <a:t>Relativistic electrons</a:t>
                      </a:r>
                    </a:p>
                  </a:txBody>
                  <a:tcPr/>
                </a:tc>
                <a:tc>
                  <a:txBody>
                    <a:bodyPr/>
                    <a:lstStyle/>
                    <a:p>
                      <a:r>
                        <a:rPr lang="en-US" dirty="0"/>
                        <a:t>Posner, 2007</a:t>
                      </a:r>
                    </a:p>
                  </a:txBody>
                  <a:tcPr/>
                </a:tc>
                <a:extLst>
                  <a:ext uri="{0D108BD9-81ED-4DB2-BD59-A6C34878D82A}">
                    <a16:rowId xmlns:a16="http://schemas.microsoft.com/office/drawing/2014/main" val="3143039580"/>
                  </a:ext>
                </a:extLst>
              </a:tr>
            </a:tbl>
          </a:graphicData>
        </a:graphic>
      </p:graphicFrame>
    </p:spTree>
    <p:extLst>
      <p:ext uri="{BB962C8B-B14F-4D97-AF65-F5344CB8AC3E}">
        <p14:creationId xmlns:p14="http://schemas.microsoft.com/office/powerpoint/2010/main" val="132471117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76462" y="47428"/>
            <a:ext cx="11480799"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8B1F17"/>
                </a:solidFill>
                <a:latin typeface="Arial" panose="020B0604020202020204" pitchFamily="34" charset="0"/>
              </a:rPr>
              <a:t>Behind-W-Limb Flares and SEP Proton Intensity Dependence on SW Speed </a:t>
            </a:r>
          </a:p>
        </p:txBody>
      </p:sp>
      <p:sp>
        <p:nvSpPr>
          <p:cNvPr id="13" name="Title 1">
            <a:extLst>
              <a:ext uri="{FF2B5EF4-FFF2-40B4-BE49-F238E27FC236}">
                <a16:creationId xmlns:a16="http://schemas.microsoft.com/office/drawing/2014/main" id="{83C5FC47-9BED-423A-ADFA-19480548C938}"/>
              </a:ext>
            </a:extLst>
          </p:cNvPr>
          <p:cNvSpPr txBox="1">
            <a:spLocks/>
          </p:cNvSpPr>
          <p:nvPr/>
        </p:nvSpPr>
        <p:spPr>
          <a:xfrm>
            <a:off x="4340892" y="6283604"/>
            <a:ext cx="7610110"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pPr algn="r"/>
            <a:r>
              <a:rPr lang="en-US" sz="2400" dirty="0">
                <a:solidFill>
                  <a:srgbClr val="8B1F17"/>
                </a:solidFill>
                <a:latin typeface="Arial Narrow" panose="020B0606020202030204" pitchFamily="34" charset="0"/>
              </a:rPr>
              <a:t> Posner et al., SWJ., 2021. </a:t>
            </a:r>
          </a:p>
        </p:txBody>
      </p:sp>
      <p:pic>
        <p:nvPicPr>
          <p:cNvPr id="2" name="Picture 1">
            <a:extLst>
              <a:ext uri="{FF2B5EF4-FFF2-40B4-BE49-F238E27FC236}">
                <a16:creationId xmlns:a16="http://schemas.microsoft.com/office/drawing/2014/main" id="{8585B7F6-17DD-40FA-9035-BA6FF17C847E}"/>
              </a:ext>
            </a:extLst>
          </p:cNvPr>
          <p:cNvPicPr>
            <a:picLocks noChangeAspect="1"/>
          </p:cNvPicPr>
          <p:nvPr/>
        </p:nvPicPr>
        <p:blipFill>
          <a:blip r:embed="rId3"/>
          <a:stretch>
            <a:fillRect/>
          </a:stretch>
        </p:blipFill>
        <p:spPr>
          <a:xfrm>
            <a:off x="4053803" y="1257747"/>
            <a:ext cx="4343996" cy="3994437"/>
          </a:xfrm>
          <a:prstGeom prst="rect">
            <a:avLst/>
          </a:prstGeom>
        </p:spPr>
      </p:pic>
      <p:pic>
        <p:nvPicPr>
          <p:cNvPr id="4" name="Picture 3">
            <a:extLst>
              <a:ext uri="{FF2B5EF4-FFF2-40B4-BE49-F238E27FC236}">
                <a16:creationId xmlns:a16="http://schemas.microsoft.com/office/drawing/2014/main" id="{3FC82F96-F9F0-4CBA-9E8F-98BC4C6BFD32}"/>
              </a:ext>
            </a:extLst>
          </p:cNvPr>
          <p:cNvPicPr>
            <a:picLocks noChangeAspect="1"/>
          </p:cNvPicPr>
          <p:nvPr/>
        </p:nvPicPr>
        <p:blipFill>
          <a:blip r:embed="rId4"/>
          <a:stretch>
            <a:fillRect/>
          </a:stretch>
        </p:blipFill>
        <p:spPr>
          <a:xfrm>
            <a:off x="-3104" y="1262059"/>
            <a:ext cx="4343996" cy="3990342"/>
          </a:xfrm>
          <a:prstGeom prst="rect">
            <a:avLst/>
          </a:prstGeom>
        </p:spPr>
      </p:pic>
      <p:sp>
        <p:nvSpPr>
          <p:cNvPr id="14" name="Title 1">
            <a:extLst>
              <a:ext uri="{FF2B5EF4-FFF2-40B4-BE49-F238E27FC236}">
                <a16:creationId xmlns:a16="http://schemas.microsoft.com/office/drawing/2014/main" id="{4803F02D-C4A7-4352-91B5-D43CA14045C8}"/>
              </a:ext>
            </a:extLst>
          </p:cNvPr>
          <p:cNvSpPr txBox="1">
            <a:spLocks/>
          </p:cNvSpPr>
          <p:nvPr/>
        </p:nvSpPr>
        <p:spPr bwMode="auto">
          <a:xfrm>
            <a:off x="334739" y="622295"/>
            <a:ext cx="343753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solidFill>
                  <a:srgbClr val="8B1F17"/>
                </a:solidFill>
                <a:latin typeface="Arial" panose="020B0604020202020204" pitchFamily="34" charset="0"/>
              </a:rPr>
              <a:t>Vsw</a:t>
            </a:r>
            <a:r>
              <a:rPr lang="en-US" altLang="en-US" sz="2400" b="1" dirty="0">
                <a:solidFill>
                  <a:srgbClr val="8B1F17"/>
                </a:solidFill>
                <a:latin typeface="Arial" panose="020B0604020202020204" pitchFamily="34" charset="0"/>
              </a:rPr>
              <a:t> = 300 km/s</a:t>
            </a:r>
          </a:p>
        </p:txBody>
      </p:sp>
      <p:sp>
        <p:nvSpPr>
          <p:cNvPr id="15" name="Title 1">
            <a:extLst>
              <a:ext uri="{FF2B5EF4-FFF2-40B4-BE49-F238E27FC236}">
                <a16:creationId xmlns:a16="http://schemas.microsoft.com/office/drawing/2014/main" id="{DDBD118E-517E-4724-8129-E4A5B70AE309}"/>
              </a:ext>
            </a:extLst>
          </p:cNvPr>
          <p:cNvSpPr txBox="1">
            <a:spLocks/>
          </p:cNvSpPr>
          <p:nvPr/>
        </p:nvSpPr>
        <p:spPr bwMode="auto">
          <a:xfrm>
            <a:off x="6563537" y="646288"/>
            <a:ext cx="343753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8B1F17"/>
                </a:solidFill>
                <a:latin typeface="Arial" panose="020B0604020202020204" pitchFamily="34" charset="0"/>
              </a:rPr>
              <a:t>500 vs 300 km/s</a:t>
            </a:r>
          </a:p>
        </p:txBody>
      </p:sp>
      <p:pic>
        <p:nvPicPr>
          <p:cNvPr id="5" name="Picture 4">
            <a:extLst>
              <a:ext uri="{FF2B5EF4-FFF2-40B4-BE49-F238E27FC236}">
                <a16:creationId xmlns:a16="http://schemas.microsoft.com/office/drawing/2014/main" id="{C8ADD681-4E01-4914-8E4E-C4DD945CC2CE}"/>
              </a:ext>
            </a:extLst>
          </p:cNvPr>
          <p:cNvPicPr>
            <a:picLocks noChangeAspect="1"/>
          </p:cNvPicPr>
          <p:nvPr/>
        </p:nvPicPr>
        <p:blipFill>
          <a:blip r:embed="rId5"/>
          <a:stretch>
            <a:fillRect/>
          </a:stretch>
        </p:blipFill>
        <p:spPr>
          <a:xfrm>
            <a:off x="8379400" y="1592659"/>
            <a:ext cx="3847050" cy="3619200"/>
          </a:xfrm>
          <a:prstGeom prst="rect">
            <a:avLst/>
          </a:prstGeom>
        </p:spPr>
      </p:pic>
      <p:sp>
        <p:nvSpPr>
          <p:cNvPr id="16" name="Title 1">
            <a:extLst>
              <a:ext uri="{FF2B5EF4-FFF2-40B4-BE49-F238E27FC236}">
                <a16:creationId xmlns:a16="http://schemas.microsoft.com/office/drawing/2014/main" id="{B6F8E442-F9C4-435C-A888-00E1F37688DF}"/>
              </a:ext>
            </a:extLst>
          </p:cNvPr>
          <p:cNvSpPr txBox="1">
            <a:spLocks/>
          </p:cNvSpPr>
          <p:nvPr/>
        </p:nvSpPr>
        <p:spPr>
          <a:xfrm>
            <a:off x="428550" y="5490837"/>
            <a:ext cx="11208639"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Slow solar wind can lead to a higher risk of radiation exposure from “unseen” solar activity.</a:t>
            </a:r>
          </a:p>
        </p:txBody>
      </p:sp>
    </p:spTree>
    <p:extLst>
      <p:ext uri="{BB962C8B-B14F-4D97-AF65-F5344CB8AC3E}">
        <p14:creationId xmlns:p14="http://schemas.microsoft.com/office/powerpoint/2010/main" val="44549871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5" name="Title 1"/>
          <p:cNvSpPr txBox="1">
            <a:spLocks/>
          </p:cNvSpPr>
          <p:nvPr/>
        </p:nvSpPr>
        <p:spPr bwMode="auto">
          <a:xfrm>
            <a:off x="1041009" y="0"/>
            <a:ext cx="924247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8B1F17"/>
                </a:solidFill>
                <a:effectLst/>
                <a:uLnTx/>
                <a:uFillTx/>
                <a:latin typeface="Arial" panose="020B0604020202020204" pitchFamily="34" charset="0"/>
                <a:ea typeface="+mn-ea"/>
                <a:cs typeface="+mn-cs"/>
              </a:rPr>
              <a:t>Fast Mars Round Trips and </a:t>
            </a:r>
            <a:r>
              <a:rPr kumimoji="0" lang="en-US" altLang="en-US" sz="2400" b="1" i="0" u="none" strike="noStrike" kern="1200" cap="none" spc="0" normalizeH="0" baseline="0" noProof="0" dirty="0" err="1">
                <a:ln>
                  <a:noFill/>
                </a:ln>
                <a:solidFill>
                  <a:srgbClr val="8B1F17"/>
                </a:solidFill>
                <a:effectLst/>
                <a:uLnTx/>
                <a:uFillTx/>
                <a:latin typeface="Arial" panose="020B0604020202020204" pitchFamily="34" charset="0"/>
                <a:ea typeface="+mn-ea"/>
                <a:cs typeface="+mn-cs"/>
              </a:rPr>
              <a:t>SWx</a:t>
            </a:r>
            <a:r>
              <a:rPr kumimoji="0" lang="en-US" altLang="en-US" sz="2400" b="1" i="0" u="none" strike="noStrike" kern="1200" cap="none" spc="0" normalizeH="0" baseline="0" noProof="0" dirty="0">
                <a:ln>
                  <a:noFill/>
                </a:ln>
                <a:solidFill>
                  <a:srgbClr val="8B1F17"/>
                </a:solidFill>
                <a:effectLst/>
                <a:uLnTx/>
                <a:uFillTx/>
                <a:latin typeface="Arial" panose="020B0604020202020204" pitchFamily="34" charset="0"/>
                <a:ea typeface="+mn-ea"/>
                <a:cs typeface="+mn-cs"/>
              </a:rPr>
              <a:t> Safety Zones</a:t>
            </a:r>
          </a:p>
        </p:txBody>
      </p:sp>
      <p:sp>
        <p:nvSpPr>
          <p:cNvPr id="9" name="Title 1">
            <a:extLst>
              <a:ext uri="{FF2B5EF4-FFF2-40B4-BE49-F238E27FC236}">
                <a16:creationId xmlns:a16="http://schemas.microsoft.com/office/drawing/2014/main" id="{11C707F1-B5B8-4492-AA15-A516F38692BD}"/>
              </a:ext>
            </a:extLst>
          </p:cNvPr>
          <p:cNvSpPr txBox="1">
            <a:spLocks/>
          </p:cNvSpPr>
          <p:nvPr/>
        </p:nvSpPr>
        <p:spPr>
          <a:xfrm>
            <a:off x="6495511" y="6220878"/>
            <a:ext cx="5567074"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err="1">
                <a:solidFill>
                  <a:srgbClr val="8B1F17"/>
                </a:solidFill>
                <a:latin typeface="Arial Narrow" panose="020B0606020202030204" pitchFamily="34" charset="0"/>
              </a:rPr>
              <a:t>SWx</a:t>
            </a:r>
            <a:r>
              <a:rPr lang="en-US" sz="2400" dirty="0">
                <a:solidFill>
                  <a:srgbClr val="8B1F17"/>
                </a:solidFill>
                <a:latin typeface="Arial Narrow" panose="020B0606020202030204" pitchFamily="34" charset="0"/>
              </a:rPr>
              <a:t> Safety Zone supported by L1 only</a:t>
            </a:r>
          </a:p>
        </p:txBody>
      </p:sp>
      <p:pic>
        <p:nvPicPr>
          <p:cNvPr id="8" name="Picture 7">
            <a:extLst>
              <a:ext uri="{FF2B5EF4-FFF2-40B4-BE49-F238E27FC236}">
                <a16:creationId xmlns:a16="http://schemas.microsoft.com/office/drawing/2014/main" id="{6BE01470-1805-442F-BFA8-9B8789F2709E}"/>
              </a:ext>
            </a:extLst>
          </p:cNvPr>
          <p:cNvPicPr>
            <a:picLocks noChangeAspect="1"/>
          </p:cNvPicPr>
          <p:nvPr/>
        </p:nvPicPr>
        <p:blipFill>
          <a:blip r:embed="rId3"/>
          <a:stretch>
            <a:fillRect/>
          </a:stretch>
        </p:blipFill>
        <p:spPr>
          <a:xfrm>
            <a:off x="8114" y="745346"/>
            <a:ext cx="6211852" cy="5229708"/>
          </a:xfrm>
          <a:prstGeom prst="rect">
            <a:avLst/>
          </a:prstGeom>
        </p:spPr>
      </p:pic>
      <p:pic>
        <p:nvPicPr>
          <p:cNvPr id="6" name="Picture 5">
            <a:extLst>
              <a:ext uri="{FF2B5EF4-FFF2-40B4-BE49-F238E27FC236}">
                <a16:creationId xmlns:a16="http://schemas.microsoft.com/office/drawing/2014/main" id="{E4650FE4-8D50-4BFF-98A8-729FAC211B0B}"/>
              </a:ext>
            </a:extLst>
          </p:cNvPr>
          <p:cNvPicPr>
            <a:picLocks noChangeAspect="1"/>
          </p:cNvPicPr>
          <p:nvPr/>
        </p:nvPicPr>
        <p:blipFill>
          <a:blip r:embed="rId4"/>
          <a:stretch>
            <a:fillRect/>
          </a:stretch>
        </p:blipFill>
        <p:spPr>
          <a:xfrm>
            <a:off x="5972033" y="753759"/>
            <a:ext cx="6211853" cy="5303837"/>
          </a:xfrm>
          <a:prstGeom prst="rect">
            <a:avLst/>
          </a:prstGeom>
        </p:spPr>
      </p:pic>
      <p:sp>
        <p:nvSpPr>
          <p:cNvPr id="11" name="Title 1">
            <a:extLst>
              <a:ext uri="{FF2B5EF4-FFF2-40B4-BE49-F238E27FC236}">
                <a16:creationId xmlns:a16="http://schemas.microsoft.com/office/drawing/2014/main" id="{8D2E726B-6EBC-49FE-A8F9-E2FE66CA729C}"/>
              </a:ext>
            </a:extLst>
          </p:cNvPr>
          <p:cNvSpPr txBox="1">
            <a:spLocks/>
          </p:cNvSpPr>
          <p:nvPr/>
        </p:nvSpPr>
        <p:spPr bwMode="auto">
          <a:xfrm>
            <a:off x="129415" y="6132298"/>
            <a:ext cx="5966585" cy="66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8B1F17"/>
                </a:solidFill>
                <a:effectLst/>
                <a:uLnTx/>
                <a:uFillTx/>
                <a:latin typeface="Arial" panose="020B0604020202020204" pitchFamily="34" charset="0"/>
                <a:ea typeface="+mn-ea"/>
                <a:cs typeface="+mn-cs"/>
              </a:rPr>
              <a:t>Draft Trajectory 1: 6/25/2035 – 7/29/2036 (VGA)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1800" b="1" dirty="0">
                <a:solidFill>
                  <a:srgbClr val="8B1F17"/>
                </a:solidFill>
                <a:latin typeface="Arial" panose="020B0604020202020204" pitchFamily="34" charset="0"/>
              </a:rPr>
              <a:t>Draft Trajectory 2: 12/3/2036 – 1/7/2038 (no VGA)</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8B1F17"/>
                </a:solidFill>
                <a:effectLst/>
                <a:uLnTx/>
                <a:uFillTx/>
                <a:latin typeface="Arial" panose="020B0604020202020204" pitchFamily="34" charset="0"/>
                <a:ea typeface="+mn-ea"/>
                <a:cs typeface="+mn-cs"/>
              </a:rPr>
              <a:t>	Trajectory data c/o N. Hatten (NASA/GSFC)</a:t>
            </a:r>
            <a:br>
              <a:rPr kumimoji="0" lang="en-US" altLang="en-US" sz="1800" b="1" i="0" u="none" strike="noStrike" kern="1200" cap="none" spc="0" normalizeH="0" baseline="0" noProof="0" dirty="0">
                <a:ln>
                  <a:noFill/>
                </a:ln>
                <a:solidFill>
                  <a:srgbClr val="8B1F17"/>
                </a:solidFill>
                <a:effectLst/>
                <a:uLnTx/>
                <a:uFillTx/>
                <a:latin typeface="Arial" panose="020B0604020202020204" pitchFamily="34" charset="0"/>
                <a:ea typeface="+mn-ea"/>
                <a:cs typeface="+mn-cs"/>
              </a:rPr>
            </a:br>
            <a:endParaRPr kumimoji="0" lang="en-US" altLang="en-US" sz="1800" b="1" i="0" u="none" strike="noStrike" kern="1200" cap="none" spc="0" normalizeH="0" baseline="0" noProof="0" dirty="0">
              <a:ln>
                <a:noFill/>
              </a:ln>
              <a:solidFill>
                <a:srgbClr val="8B1F17"/>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2578126-43AA-4E79-ADD6-CA0EAB88BAD1}"/>
              </a:ext>
            </a:extLst>
          </p:cNvPr>
          <p:cNvSpPr txBox="1"/>
          <p:nvPr/>
        </p:nvSpPr>
        <p:spPr>
          <a:xfrm>
            <a:off x="8569396" y="1967023"/>
            <a:ext cx="1775637" cy="461665"/>
          </a:xfrm>
          <a:prstGeom prst="rect">
            <a:avLst/>
          </a:prstGeom>
          <a:noFill/>
        </p:spPr>
        <p:txBody>
          <a:bodyPr wrap="square" rtlCol="0">
            <a:spAutoFit/>
          </a:bodyPr>
          <a:lstStyle/>
          <a:p>
            <a:r>
              <a:rPr lang="en-US" sz="2400" dirty="0">
                <a:solidFill>
                  <a:srgbClr val="FF0000"/>
                </a:solidFill>
              </a:rPr>
              <a:t>Unsafe</a:t>
            </a:r>
          </a:p>
        </p:txBody>
      </p:sp>
    </p:spTree>
    <p:extLst>
      <p:ext uri="{BB962C8B-B14F-4D97-AF65-F5344CB8AC3E}">
        <p14:creationId xmlns:p14="http://schemas.microsoft.com/office/powerpoint/2010/main" val="423061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3C5FC47-9BED-423A-ADFA-19480548C938}"/>
              </a:ext>
            </a:extLst>
          </p:cNvPr>
          <p:cNvSpPr txBox="1">
            <a:spLocks/>
          </p:cNvSpPr>
          <p:nvPr/>
        </p:nvSpPr>
        <p:spPr>
          <a:xfrm>
            <a:off x="7346197" y="6108661"/>
            <a:ext cx="4380974" cy="7571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Posner et al., SWJ., 2021, </a:t>
            </a:r>
            <a:r>
              <a:rPr lang="en-US" sz="2400" dirty="0" err="1">
                <a:solidFill>
                  <a:srgbClr val="8B1F17"/>
                </a:solidFill>
                <a:latin typeface="Arial Narrow" panose="020B0606020202030204" pitchFamily="34" charset="0"/>
              </a:rPr>
              <a:t>subm</a:t>
            </a:r>
            <a:r>
              <a:rPr lang="en-US" sz="2400" dirty="0">
                <a:solidFill>
                  <a:srgbClr val="8B1F17"/>
                </a:solidFill>
                <a:latin typeface="Arial Narrow" panose="020B0606020202030204" pitchFamily="34" charset="0"/>
              </a:rPr>
              <a:t>. Richardson et al., Sol. Phys., 2014.</a:t>
            </a:r>
          </a:p>
        </p:txBody>
      </p:sp>
      <p:pic>
        <p:nvPicPr>
          <p:cNvPr id="2" name="Picture 1">
            <a:extLst>
              <a:ext uri="{FF2B5EF4-FFF2-40B4-BE49-F238E27FC236}">
                <a16:creationId xmlns:a16="http://schemas.microsoft.com/office/drawing/2014/main" id="{62E57AA4-CBEC-4282-98E6-71219F0A0474}"/>
              </a:ext>
            </a:extLst>
          </p:cNvPr>
          <p:cNvPicPr>
            <a:picLocks noChangeAspect="1"/>
          </p:cNvPicPr>
          <p:nvPr/>
        </p:nvPicPr>
        <p:blipFill>
          <a:blip r:embed="rId3"/>
          <a:stretch>
            <a:fillRect/>
          </a:stretch>
        </p:blipFill>
        <p:spPr>
          <a:xfrm>
            <a:off x="312899" y="1"/>
            <a:ext cx="9745501" cy="5944490"/>
          </a:xfrm>
          <a:prstGeom prst="rect">
            <a:avLst/>
          </a:prstGeom>
        </p:spPr>
      </p:pic>
    </p:spTree>
    <p:extLst>
      <p:ext uri="{BB962C8B-B14F-4D97-AF65-F5344CB8AC3E}">
        <p14:creationId xmlns:p14="http://schemas.microsoft.com/office/powerpoint/2010/main" val="253426996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4650FE4-8D50-4BFF-98A8-729FAC211B0B}"/>
              </a:ext>
            </a:extLst>
          </p:cNvPr>
          <p:cNvPicPr>
            <a:picLocks noChangeAspect="1"/>
          </p:cNvPicPr>
          <p:nvPr/>
        </p:nvPicPr>
        <p:blipFill>
          <a:blip r:embed="rId3"/>
          <a:stretch>
            <a:fillRect/>
          </a:stretch>
        </p:blipFill>
        <p:spPr>
          <a:xfrm>
            <a:off x="-1" y="652463"/>
            <a:ext cx="6211853" cy="5303837"/>
          </a:xfrm>
          <a:prstGeom prst="rect">
            <a:avLst/>
          </a:prstGeom>
        </p:spPr>
      </p:pic>
      <p:pic>
        <p:nvPicPr>
          <p:cNvPr id="7" name="Picture 6">
            <a:extLst>
              <a:ext uri="{FF2B5EF4-FFF2-40B4-BE49-F238E27FC236}">
                <a16:creationId xmlns:a16="http://schemas.microsoft.com/office/drawing/2014/main" id="{0F541ED5-F6EC-4DBD-843D-575894A9E40F}"/>
              </a:ext>
            </a:extLst>
          </p:cNvPr>
          <p:cNvPicPr>
            <a:picLocks noChangeAspect="1"/>
          </p:cNvPicPr>
          <p:nvPr/>
        </p:nvPicPr>
        <p:blipFill>
          <a:blip r:embed="rId4"/>
          <a:stretch>
            <a:fillRect/>
          </a:stretch>
        </p:blipFill>
        <p:spPr>
          <a:xfrm>
            <a:off x="5819332" y="669436"/>
            <a:ext cx="6211853" cy="5286864"/>
          </a:xfrm>
          <a:prstGeom prst="rect">
            <a:avLst/>
          </a:prstGeom>
        </p:spPr>
      </p:pic>
      <p:sp>
        <p:nvSpPr>
          <p:cNvPr id="9" name="Title 1">
            <a:extLst>
              <a:ext uri="{FF2B5EF4-FFF2-40B4-BE49-F238E27FC236}">
                <a16:creationId xmlns:a16="http://schemas.microsoft.com/office/drawing/2014/main" id="{11C707F1-B5B8-4492-AA15-A516F38692BD}"/>
              </a:ext>
            </a:extLst>
          </p:cNvPr>
          <p:cNvSpPr txBox="1">
            <a:spLocks/>
          </p:cNvSpPr>
          <p:nvPr/>
        </p:nvSpPr>
        <p:spPr>
          <a:xfrm>
            <a:off x="1041009" y="6205537"/>
            <a:ext cx="5567074"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err="1">
                <a:solidFill>
                  <a:srgbClr val="8B1F17"/>
                </a:solidFill>
                <a:latin typeface="Arial Narrow" panose="020B0606020202030204" pitchFamily="34" charset="0"/>
              </a:rPr>
              <a:t>SWx</a:t>
            </a:r>
            <a:r>
              <a:rPr lang="en-US" sz="2400" dirty="0">
                <a:solidFill>
                  <a:srgbClr val="8B1F17"/>
                </a:solidFill>
                <a:latin typeface="Arial Narrow" panose="020B0606020202030204" pitchFamily="34" charset="0"/>
              </a:rPr>
              <a:t> Safety Zone supported by L1 only</a:t>
            </a:r>
          </a:p>
        </p:txBody>
      </p:sp>
      <p:sp>
        <p:nvSpPr>
          <p:cNvPr id="10" name="Title 1">
            <a:extLst>
              <a:ext uri="{FF2B5EF4-FFF2-40B4-BE49-F238E27FC236}">
                <a16:creationId xmlns:a16="http://schemas.microsoft.com/office/drawing/2014/main" id="{A27358A4-49C9-4BF3-A1D9-C783D18A8901}"/>
              </a:ext>
            </a:extLst>
          </p:cNvPr>
          <p:cNvSpPr txBox="1">
            <a:spLocks/>
          </p:cNvSpPr>
          <p:nvPr/>
        </p:nvSpPr>
        <p:spPr>
          <a:xfrm>
            <a:off x="6624926" y="6188564"/>
            <a:ext cx="5567074"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err="1">
                <a:solidFill>
                  <a:srgbClr val="8B1F17"/>
                </a:solidFill>
                <a:latin typeface="Arial Narrow" panose="020B0606020202030204" pitchFamily="34" charset="0"/>
              </a:rPr>
              <a:t>SWx</a:t>
            </a:r>
            <a:r>
              <a:rPr lang="en-US" sz="2400" dirty="0">
                <a:solidFill>
                  <a:srgbClr val="8B1F17"/>
                </a:solidFill>
                <a:latin typeface="Arial Narrow" panose="020B0606020202030204" pitchFamily="34" charset="0"/>
              </a:rPr>
              <a:t> Safety Zone supported by L1 and L4</a:t>
            </a:r>
          </a:p>
        </p:txBody>
      </p:sp>
      <p:sp>
        <p:nvSpPr>
          <p:cNvPr id="8" name="TextBox 7">
            <a:extLst>
              <a:ext uri="{FF2B5EF4-FFF2-40B4-BE49-F238E27FC236}">
                <a16:creationId xmlns:a16="http://schemas.microsoft.com/office/drawing/2014/main" id="{D02881F2-3B90-471E-983D-80A643D76F7D}"/>
              </a:ext>
            </a:extLst>
          </p:cNvPr>
          <p:cNvSpPr txBox="1"/>
          <p:nvPr/>
        </p:nvSpPr>
        <p:spPr>
          <a:xfrm>
            <a:off x="7681578" y="1956390"/>
            <a:ext cx="1775637" cy="461665"/>
          </a:xfrm>
          <a:prstGeom prst="rect">
            <a:avLst/>
          </a:prstGeom>
          <a:noFill/>
        </p:spPr>
        <p:txBody>
          <a:bodyPr wrap="square" rtlCol="0">
            <a:spAutoFit/>
          </a:bodyPr>
          <a:lstStyle/>
          <a:p>
            <a:r>
              <a:rPr lang="en-US" sz="2400" dirty="0">
                <a:solidFill>
                  <a:srgbClr val="FF0000"/>
                </a:solidFill>
              </a:rPr>
              <a:t>Unsafe</a:t>
            </a:r>
          </a:p>
        </p:txBody>
      </p:sp>
      <p:sp>
        <p:nvSpPr>
          <p:cNvPr id="11" name="TextBox 10">
            <a:extLst>
              <a:ext uri="{FF2B5EF4-FFF2-40B4-BE49-F238E27FC236}">
                <a16:creationId xmlns:a16="http://schemas.microsoft.com/office/drawing/2014/main" id="{7AF5C179-B2CB-430F-A764-238C96BD1F81}"/>
              </a:ext>
            </a:extLst>
          </p:cNvPr>
          <p:cNvSpPr txBox="1"/>
          <p:nvPr/>
        </p:nvSpPr>
        <p:spPr>
          <a:xfrm>
            <a:off x="2573969" y="1782264"/>
            <a:ext cx="1775637" cy="461665"/>
          </a:xfrm>
          <a:prstGeom prst="rect">
            <a:avLst/>
          </a:prstGeom>
          <a:noFill/>
        </p:spPr>
        <p:txBody>
          <a:bodyPr wrap="square" rtlCol="0">
            <a:spAutoFit/>
          </a:bodyPr>
          <a:lstStyle/>
          <a:p>
            <a:r>
              <a:rPr lang="en-US" sz="2400" dirty="0">
                <a:solidFill>
                  <a:srgbClr val="FF0000"/>
                </a:solidFill>
              </a:rPr>
              <a:t>Unsafe</a:t>
            </a:r>
          </a:p>
        </p:txBody>
      </p:sp>
      <p:sp>
        <p:nvSpPr>
          <p:cNvPr id="13" name="Title 2">
            <a:extLst>
              <a:ext uri="{FF2B5EF4-FFF2-40B4-BE49-F238E27FC236}">
                <a16:creationId xmlns:a16="http://schemas.microsoft.com/office/drawing/2014/main" id="{888FD1A0-B05F-42E3-A66C-476409EE093C}"/>
              </a:ext>
            </a:extLst>
          </p:cNvPr>
          <p:cNvSpPr txBox="1">
            <a:spLocks/>
          </p:cNvSpPr>
          <p:nvPr/>
        </p:nvSpPr>
        <p:spPr>
          <a:xfrm>
            <a:off x="160815" y="21212"/>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 2: L4 enables safe Mars Exploration!</a:t>
            </a:r>
          </a:p>
        </p:txBody>
      </p:sp>
    </p:spTree>
    <p:extLst>
      <p:ext uri="{BB962C8B-B14F-4D97-AF65-F5344CB8AC3E}">
        <p14:creationId xmlns:p14="http://schemas.microsoft.com/office/powerpoint/2010/main" val="3757553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 2: Looking around the right corner</a:t>
            </a:r>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244548" y="1070985"/>
            <a:ext cx="11947451" cy="5355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8B1F17"/>
                </a:solidFill>
                <a:latin typeface="Arial Narrow" panose="020B0606020202030204" pitchFamily="34" charset="0"/>
              </a:rPr>
              <a:t>We need an L4 mission to enable safe Lunar and Mars exploration!</a:t>
            </a:r>
          </a:p>
        </p:txBody>
      </p:sp>
      <p:pic>
        <p:nvPicPr>
          <p:cNvPr id="10" name="Picture 9">
            <a:extLst>
              <a:ext uri="{FF2B5EF4-FFF2-40B4-BE49-F238E27FC236}">
                <a16:creationId xmlns:a16="http://schemas.microsoft.com/office/drawing/2014/main" id="{F2CEFEE5-73EF-4B44-A0D2-C4143D353A92}"/>
              </a:ext>
            </a:extLst>
          </p:cNvPr>
          <p:cNvPicPr>
            <a:picLocks noChangeAspect="1"/>
          </p:cNvPicPr>
          <p:nvPr/>
        </p:nvPicPr>
        <p:blipFill>
          <a:blip r:embed="rId4"/>
          <a:stretch>
            <a:fillRect/>
          </a:stretch>
        </p:blipFill>
        <p:spPr>
          <a:xfrm>
            <a:off x="2285686" y="1640675"/>
            <a:ext cx="7696500" cy="4694655"/>
          </a:xfrm>
          <a:prstGeom prst="rect">
            <a:avLst/>
          </a:prstGeom>
        </p:spPr>
      </p:pic>
      <p:sp>
        <p:nvSpPr>
          <p:cNvPr id="5" name="Circle: Hollow 4">
            <a:extLst>
              <a:ext uri="{FF2B5EF4-FFF2-40B4-BE49-F238E27FC236}">
                <a16:creationId xmlns:a16="http://schemas.microsoft.com/office/drawing/2014/main" id="{C1385838-EF23-40E4-B6B0-8F66BD7C8BEA}"/>
              </a:ext>
            </a:extLst>
          </p:cNvPr>
          <p:cNvSpPr/>
          <p:nvPr/>
        </p:nvSpPr>
        <p:spPr>
          <a:xfrm>
            <a:off x="3226676" y="3867806"/>
            <a:ext cx="851337" cy="830317"/>
          </a:xfrm>
          <a:prstGeom prst="donu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84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Essentials Quick Outline:</a:t>
            </a:r>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3285460" y="2487175"/>
            <a:ext cx="6368903" cy="14219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8B1F17"/>
                </a:solidFill>
                <a:latin typeface="Arial Narrow" panose="020B0606020202030204" pitchFamily="34" charset="0"/>
              </a:rPr>
              <a:t>1: Fix our problem at home.</a:t>
            </a:r>
          </a:p>
          <a:p>
            <a:r>
              <a:rPr lang="en-US" sz="3200" dirty="0">
                <a:solidFill>
                  <a:srgbClr val="8B1F17"/>
                </a:solidFill>
                <a:latin typeface="Arial Narrow" panose="020B0606020202030204" pitchFamily="34" charset="0"/>
              </a:rPr>
              <a:t>2: Look around the (right) corner.</a:t>
            </a:r>
          </a:p>
          <a:p>
            <a:r>
              <a:rPr lang="en-US" sz="3200" dirty="0">
                <a:solidFill>
                  <a:srgbClr val="FF0000"/>
                </a:solidFill>
                <a:latin typeface="Arial Narrow" panose="020B0606020202030204" pitchFamily="34" charset="0"/>
              </a:rPr>
              <a:t>3: Fix our problem at Mars.</a:t>
            </a:r>
          </a:p>
        </p:txBody>
      </p:sp>
    </p:spTree>
    <p:extLst>
      <p:ext uri="{BB962C8B-B14F-4D97-AF65-F5344CB8AC3E}">
        <p14:creationId xmlns:p14="http://schemas.microsoft.com/office/powerpoint/2010/main" val="329964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Essentials Quick Outline:</a:t>
            </a:r>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3285460" y="2487175"/>
            <a:ext cx="6368903" cy="14219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8B1F17"/>
                </a:solidFill>
                <a:latin typeface="Arial Narrow" panose="020B0606020202030204" pitchFamily="34" charset="0"/>
              </a:rPr>
              <a:t>1: Fix our problem at home.</a:t>
            </a:r>
          </a:p>
          <a:p>
            <a:r>
              <a:rPr lang="en-US" sz="3200" dirty="0">
                <a:solidFill>
                  <a:srgbClr val="8B1F17"/>
                </a:solidFill>
                <a:latin typeface="Arial Narrow" panose="020B0606020202030204" pitchFamily="34" charset="0"/>
              </a:rPr>
              <a:t>2: Look around the (right) corner.</a:t>
            </a:r>
          </a:p>
          <a:p>
            <a:r>
              <a:rPr lang="en-US" sz="3200" dirty="0">
                <a:solidFill>
                  <a:srgbClr val="8B1F17"/>
                </a:solidFill>
                <a:latin typeface="Arial Narrow" panose="020B0606020202030204" pitchFamily="34" charset="0"/>
              </a:rPr>
              <a:t>3: Fix our problem at Mars.</a:t>
            </a:r>
          </a:p>
        </p:txBody>
      </p:sp>
    </p:spTree>
    <p:extLst>
      <p:ext uri="{BB962C8B-B14F-4D97-AF65-F5344CB8AC3E}">
        <p14:creationId xmlns:p14="http://schemas.microsoft.com/office/powerpoint/2010/main" val="103552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Long-term Stays at Mars</a:t>
            </a:r>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1063255" y="1148622"/>
            <a:ext cx="10377378" cy="541071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8B1F17"/>
                </a:solidFill>
                <a:latin typeface="Arial Narrow" panose="020B0606020202030204" pitchFamily="34" charset="0"/>
              </a:rPr>
              <a:t>Our suggested solution for short-term Mars round-trips will not be sufficient for long-duration stays at Mars.</a:t>
            </a:r>
          </a:p>
          <a:p>
            <a:r>
              <a:rPr lang="en-US" sz="3200" dirty="0">
                <a:solidFill>
                  <a:srgbClr val="8B1F17"/>
                </a:solidFill>
                <a:latin typeface="Arial Narrow" panose="020B0606020202030204" pitchFamily="34" charset="0"/>
              </a:rPr>
              <a:t>Astronauts that stay at Mars long-term will go through solar conjunction and will leave the </a:t>
            </a:r>
            <a:r>
              <a:rPr lang="en-US" sz="3200" dirty="0" err="1">
                <a:solidFill>
                  <a:srgbClr val="8B1F17"/>
                </a:solidFill>
                <a:latin typeface="Arial Narrow" panose="020B0606020202030204" pitchFamily="34" charset="0"/>
              </a:rPr>
              <a:t>SWx</a:t>
            </a:r>
            <a:r>
              <a:rPr lang="en-US" sz="3200" dirty="0">
                <a:solidFill>
                  <a:srgbClr val="8B1F17"/>
                </a:solidFill>
                <a:latin typeface="Arial Narrow" panose="020B0606020202030204" pitchFamily="34" charset="0"/>
              </a:rPr>
              <a:t> safe zone.</a:t>
            </a:r>
          </a:p>
          <a:p>
            <a:r>
              <a:rPr lang="en-US" sz="3200" dirty="0">
                <a:solidFill>
                  <a:srgbClr val="8B1F17"/>
                </a:solidFill>
                <a:latin typeface="Arial Narrow" panose="020B0606020202030204" pitchFamily="34" charset="0"/>
              </a:rPr>
              <a:t> A solution for radiation protection independent from Earth is essential.</a:t>
            </a:r>
          </a:p>
          <a:p>
            <a:r>
              <a:rPr lang="en-US" sz="3200" dirty="0">
                <a:solidFill>
                  <a:srgbClr val="8B1F17"/>
                </a:solidFill>
                <a:latin typeface="Arial Narrow" panose="020B0606020202030204" pitchFamily="34" charset="0"/>
              </a:rPr>
              <a:t>Radiation forecasting that depends on solar remote sensing is not useful from Mars, as the relevant processes occur mostly behind the solar limb as viewed from Mars.</a:t>
            </a:r>
          </a:p>
          <a:p>
            <a:r>
              <a:rPr lang="en-US" sz="3200" dirty="0">
                <a:solidFill>
                  <a:srgbClr val="8B1F17"/>
                </a:solidFill>
                <a:latin typeface="Arial Narrow" panose="020B0606020202030204" pitchFamily="34" charset="0"/>
              </a:rPr>
              <a:t>This currently leaves </a:t>
            </a:r>
            <a:r>
              <a:rPr lang="en-US" sz="3200" dirty="0" err="1">
                <a:solidFill>
                  <a:srgbClr val="8B1F17"/>
                </a:solidFill>
                <a:latin typeface="Arial Narrow" panose="020B0606020202030204" pitchFamily="34" charset="0"/>
              </a:rPr>
              <a:t>REleASE</a:t>
            </a:r>
            <a:r>
              <a:rPr lang="en-US" sz="3200" dirty="0">
                <a:solidFill>
                  <a:srgbClr val="8B1F17"/>
                </a:solidFill>
                <a:latin typeface="Arial Narrow" panose="020B0606020202030204" pitchFamily="34" charset="0"/>
              </a:rPr>
              <a:t> as the best option and would require stationing a spacecraft appropriately equipped at Mars-Sun L1.</a:t>
            </a:r>
            <a:endParaRPr lang="en-US" sz="32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74235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6A64DB-DBB3-CA48-993E-0DE1651AF3A6}" type="slidenum">
              <a:rPr lang="en-US" smtClean="0"/>
              <a:pPr/>
              <a:t>21</a:t>
            </a:fld>
            <a:endParaRPr lang="en-US" dirty="0"/>
          </a:p>
        </p:txBody>
      </p:sp>
      <p:sp>
        <p:nvSpPr>
          <p:cNvPr id="7" name="Title 1"/>
          <p:cNvSpPr txBox="1">
            <a:spLocks/>
          </p:cNvSpPr>
          <p:nvPr/>
        </p:nvSpPr>
        <p:spPr bwMode="auto">
          <a:xfrm>
            <a:off x="1380822" y="142826"/>
            <a:ext cx="924247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8B1F17"/>
                </a:solidFill>
                <a:latin typeface="Arial" panose="020B0604020202020204" pitchFamily="34" charset="0"/>
              </a:rPr>
              <a:t>300 </a:t>
            </a:r>
            <a:r>
              <a:rPr lang="en-US" altLang="en-US" sz="2400" b="1" dirty="0" err="1">
                <a:solidFill>
                  <a:srgbClr val="8B1F17"/>
                </a:solidFill>
                <a:latin typeface="Arial" panose="020B0604020202020204" pitchFamily="34" charset="0"/>
              </a:rPr>
              <a:t>keV</a:t>
            </a:r>
            <a:r>
              <a:rPr lang="en-US" altLang="en-US" sz="2400" b="1" dirty="0">
                <a:solidFill>
                  <a:srgbClr val="8B1F17"/>
                </a:solidFill>
                <a:latin typeface="Arial" panose="020B0604020202020204" pitchFamily="34" charset="0"/>
              </a:rPr>
              <a:t> electrons vs 30 MeV protons</a:t>
            </a:r>
          </a:p>
        </p:txBody>
      </p:sp>
      <p:pic>
        <p:nvPicPr>
          <p:cNvPr id="2" name="Single_Ing_300keV_Electrons_and_30MeV_Protons (Converted).mov">
            <a:hlinkClick r:id="" action="ppaction://media"/>
            <a:extLst>
              <a:ext uri="{FF2B5EF4-FFF2-40B4-BE49-F238E27FC236}">
                <a16:creationId xmlns:a16="http://schemas.microsoft.com/office/drawing/2014/main" id="{470CA658-89F7-D746-A68C-FA918259D8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2000"/>
            <a:ext cx="12192000" cy="6096000"/>
          </a:xfrm>
          <a:prstGeom prst="rect">
            <a:avLst/>
          </a:prstGeom>
        </p:spPr>
      </p:pic>
    </p:spTree>
    <p:extLst>
      <p:ext uri="{BB962C8B-B14F-4D97-AF65-F5344CB8AC3E}">
        <p14:creationId xmlns:p14="http://schemas.microsoft.com/office/powerpoint/2010/main" val="37052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5" name="Title 1"/>
          <p:cNvSpPr txBox="1">
            <a:spLocks/>
          </p:cNvSpPr>
          <p:nvPr/>
        </p:nvSpPr>
        <p:spPr bwMode="auto">
          <a:xfrm>
            <a:off x="275661" y="95842"/>
            <a:ext cx="6245897" cy="14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400" b="1" dirty="0">
                <a:solidFill>
                  <a:srgbClr val="8B1F17"/>
                </a:solidFill>
                <a:latin typeface="Arial" panose="020B0604020202020204" pitchFamily="34" charset="0"/>
              </a:rPr>
              <a:t>Warning Time Analysis From SEP Simulations of a Two‐Tier </a:t>
            </a:r>
            <a:r>
              <a:rPr lang="en-US" altLang="en-US" sz="2400" b="1" dirty="0" err="1">
                <a:solidFill>
                  <a:srgbClr val="8B1F17"/>
                </a:solidFill>
                <a:latin typeface="Arial" panose="020B0604020202020204" pitchFamily="34" charset="0"/>
              </a:rPr>
              <a:t>REleASE</a:t>
            </a:r>
            <a:r>
              <a:rPr lang="en-US" altLang="en-US" sz="2400" b="1" dirty="0">
                <a:solidFill>
                  <a:srgbClr val="8B1F17"/>
                </a:solidFill>
                <a:latin typeface="Arial" panose="020B0604020202020204" pitchFamily="34" charset="0"/>
              </a:rPr>
              <a:t> System Applied to Mars Exploration</a:t>
            </a:r>
          </a:p>
        </p:txBody>
      </p:sp>
      <p:sp>
        <p:nvSpPr>
          <p:cNvPr id="7" name="TextBox 6"/>
          <p:cNvSpPr txBox="1">
            <a:spLocks noChangeArrowheads="1"/>
          </p:cNvSpPr>
          <p:nvPr/>
        </p:nvSpPr>
        <p:spPr bwMode="auto">
          <a:xfrm>
            <a:off x="316379" y="1841775"/>
            <a:ext cx="61644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00"/>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16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9pPr>
          </a:lstStyle>
          <a:p>
            <a:pPr marL="342900" indent="-342900">
              <a:spcBef>
                <a:spcPct val="0"/>
              </a:spcBef>
              <a:buClrTx/>
              <a:buSzTx/>
              <a:buFont typeface="Arial" panose="020B0604020202020204" pitchFamily="34" charset="0"/>
              <a:buChar char="•"/>
              <a:defRPr/>
            </a:pPr>
            <a:r>
              <a:rPr lang="en-US" altLang="en-US" b="1" dirty="0">
                <a:solidFill>
                  <a:srgbClr val="8B1F17"/>
                </a:solidFill>
                <a:latin typeface="Arial Narrow" panose="020B0606020202030204" pitchFamily="34" charset="0"/>
              </a:rPr>
              <a:t>Effectiveness of a two‐tier Relativistic Electron Alert System for Exploration was analyzed with 2‐D solar particle event modeling</a:t>
            </a:r>
          </a:p>
          <a:p>
            <a:pPr marL="342900" indent="-342900">
              <a:spcBef>
                <a:spcPct val="0"/>
              </a:spcBef>
              <a:buClrTx/>
              <a:buSzTx/>
              <a:buFont typeface="Arial" panose="020B0604020202020204" pitchFamily="34" charset="0"/>
              <a:buChar char="•"/>
              <a:defRPr/>
            </a:pPr>
            <a:endParaRPr lang="en-US" altLang="en-US" b="1" dirty="0">
              <a:solidFill>
                <a:srgbClr val="8B1F17"/>
              </a:solidFill>
              <a:latin typeface="Arial Narrow" panose="020B0606020202030204" pitchFamily="34" charset="0"/>
            </a:endParaRPr>
          </a:p>
          <a:p>
            <a:pPr marL="342900" indent="-342900">
              <a:spcBef>
                <a:spcPct val="0"/>
              </a:spcBef>
              <a:buClrTx/>
              <a:buSzTx/>
              <a:buFont typeface="Arial" panose="020B0604020202020204" pitchFamily="34" charset="0"/>
              <a:buChar char="•"/>
              <a:defRPr/>
            </a:pPr>
            <a:r>
              <a:rPr lang="en-US" altLang="en-US" b="1" dirty="0">
                <a:solidFill>
                  <a:srgbClr val="8B1F17"/>
                </a:solidFill>
                <a:latin typeface="Arial Narrow" panose="020B0606020202030204" pitchFamily="34" charset="0"/>
              </a:rPr>
              <a:t>System would protect astronauts from sudden solar particle radiation exposure during entire two‐way transit between Earth and Mars</a:t>
            </a:r>
          </a:p>
          <a:p>
            <a:pPr marL="342900" indent="-342900">
              <a:spcBef>
                <a:spcPct val="0"/>
              </a:spcBef>
              <a:buClrTx/>
              <a:buSzTx/>
              <a:buFont typeface="Arial" panose="020B0604020202020204" pitchFamily="34" charset="0"/>
              <a:buChar char="•"/>
              <a:defRPr/>
            </a:pPr>
            <a:endParaRPr lang="en-US" altLang="en-US" b="1" dirty="0">
              <a:solidFill>
                <a:srgbClr val="8B1F17"/>
              </a:solidFill>
              <a:latin typeface="Arial Narrow" panose="020B0606020202030204" pitchFamily="34" charset="0"/>
            </a:endParaRPr>
          </a:p>
          <a:p>
            <a:pPr marL="342900" indent="-342900">
              <a:spcBef>
                <a:spcPct val="0"/>
              </a:spcBef>
              <a:buClrTx/>
              <a:buSzTx/>
              <a:buFont typeface="Arial" panose="020B0604020202020204" pitchFamily="34" charset="0"/>
              <a:buChar char="•"/>
              <a:defRPr/>
            </a:pPr>
            <a:r>
              <a:rPr lang="en-US" altLang="en-US" b="1" dirty="0">
                <a:solidFill>
                  <a:srgbClr val="8B1F17"/>
                </a:solidFill>
                <a:latin typeface="Arial Narrow" panose="020B0606020202030204" pitchFamily="34" charset="0"/>
              </a:rPr>
              <a:t>A two‐tier warning system that exploits the Hohmann‐Parker effect would be placed at Earth‐Sun L1 and Mars‐Sun L1 Lagrange points</a:t>
            </a:r>
          </a:p>
        </p:txBody>
      </p:sp>
      <p:pic>
        <p:nvPicPr>
          <p:cNvPr id="2" name="Picture 1">
            <a:extLst>
              <a:ext uri="{FF2B5EF4-FFF2-40B4-BE49-F238E27FC236}">
                <a16:creationId xmlns:a16="http://schemas.microsoft.com/office/drawing/2014/main" id="{99301515-6755-4317-89EC-1395B2F70D35}"/>
              </a:ext>
            </a:extLst>
          </p:cNvPr>
          <p:cNvPicPr>
            <a:picLocks noChangeAspect="1"/>
          </p:cNvPicPr>
          <p:nvPr/>
        </p:nvPicPr>
        <p:blipFill>
          <a:blip r:embed="rId3"/>
          <a:stretch>
            <a:fillRect/>
          </a:stretch>
        </p:blipFill>
        <p:spPr>
          <a:xfrm>
            <a:off x="6988272" y="32110"/>
            <a:ext cx="5207430" cy="6793779"/>
          </a:xfrm>
          <a:prstGeom prst="rect">
            <a:avLst/>
          </a:prstGeom>
        </p:spPr>
      </p:pic>
      <p:sp>
        <p:nvSpPr>
          <p:cNvPr id="9" name="Title 1">
            <a:extLst>
              <a:ext uri="{FF2B5EF4-FFF2-40B4-BE49-F238E27FC236}">
                <a16:creationId xmlns:a16="http://schemas.microsoft.com/office/drawing/2014/main" id="{30B35830-487A-4868-B4D7-0FA3D2F83029}"/>
              </a:ext>
            </a:extLst>
          </p:cNvPr>
          <p:cNvSpPr txBox="1">
            <a:spLocks/>
          </p:cNvSpPr>
          <p:nvPr/>
        </p:nvSpPr>
        <p:spPr>
          <a:xfrm>
            <a:off x="3114041" y="6296743"/>
            <a:ext cx="4667573"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Posner &amp; Strauss, SWJ, 2020. </a:t>
            </a:r>
          </a:p>
        </p:txBody>
      </p:sp>
    </p:spTree>
    <p:extLst>
      <p:ext uri="{BB962C8B-B14F-4D97-AF65-F5344CB8AC3E}">
        <p14:creationId xmlns:p14="http://schemas.microsoft.com/office/powerpoint/2010/main" val="4119470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03A6D6E-C893-4035-A4F1-DD2FA70976DA}"/>
              </a:ext>
            </a:extLst>
          </p:cNvPr>
          <p:cNvGraphicFramePr>
            <a:graphicFrameLocks noGrp="1"/>
          </p:cNvGraphicFramePr>
          <p:nvPr>
            <p:ph idx="1"/>
          </p:nvPr>
        </p:nvGraphicFramePr>
        <p:xfrm>
          <a:off x="1305560" y="1789594"/>
          <a:ext cx="10515600" cy="492918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F263476-3F32-4AAF-8122-A4B84E97BF78}"/>
              </a:ext>
            </a:extLst>
          </p:cNvPr>
          <p:cNvSpPr>
            <a:spLocks noGrp="1"/>
          </p:cNvSpPr>
          <p:nvPr>
            <p:ph type="title"/>
          </p:nvPr>
        </p:nvSpPr>
        <p:spPr/>
        <p:txBody>
          <a:bodyPr/>
          <a:lstStyle/>
          <a:p>
            <a:r>
              <a:rPr lang="en-US" dirty="0"/>
              <a:t>Galactic Cosmic Ray vs SEP Exposure</a:t>
            </a:r>
          </a:p>
        </p:txBody>
      </p:sp>
      <p:sp>
        <p:nvSpPr>
          <p:cNvPr id="4" name="Slide Number Placeholder 3">
            <a:extLst>
              <a:ext uri="{FF2B5EF4-FFF2-40B4-BE49-F238E27FC236}">
                <a16:creationId xmlns:a16="http://schemas.microsoft.com/office/drawing/2014/main" id="{F83F6E84-EBC2-4AC8-9353-021AED442CA5}"/>
              </a:ext>
            </a:extLst>
          </p:cNvPr>
          <p:cNvSpPr>
            <a:spLocks noGrp="1"/>
          </p:cNvSpPr>
          <p:nvPr>
            <p:ph type="sldNum" sz="quarter" idx="10"/>
          </p:nvPr>
        </p:nvSpPr>
        <p:spPr/>
        <p:txBody>
          <a:bodyPr/>
          <a:lstStyle/>
          <a:p>
            <a:fld id="{786A64DB-DBB3-CA48-993E-0DE1651AF3A6}" type="slidenum">
              <a:rPr lang="en-US" smtClean="0"/>
              <a:pPr/>
              <a:t>23</a:t>
            </a:fld>
            <a:endParaRPr lang="en-US" dirty="0"/>
          </a:p>
        </p:txBody>
      </p:sp>
      <p:sp>
        <p:nvSpPr>
          <p:cNvPr id="8" name="TextBox 7">
            <a:extLst>
              <a:ext uri="{FF2B5EF4-FFF2-40B4-BE49-F238E27FC236}">
                <a16:creationId xmlns:a16="http://schemas.microsoft.com/office/drawing/2014/main" id="{CF2A8F4B-0229-44B3-A400-4DF433C3D065}"/>
              </a:ext>
            </a:extLst>
          </p:cNvPr>
          <p:cNvSpPr txBox="1"/>
          <p:nvPr/>
        </p:nvSpPr>
        <p:spPr>
          <a:xfrm>
            <a:off x="3848100" y="4186397"/>
            <a:ext cx="2032000" cy="369332"/>
          </a:xfrm>
          <a:prstGeom prst="rect">
            <a:avLst/>
          </a:prstGeom>
          <a:noFill/>
        </p:spPr>
        <p:txBody>
          <a:bodyPr wrap="square" rtlCol="0">
            <a:spAutoFit/>
          </a:bodyPr>
          <a:lstStyle/>
          <a:p>
            <a:r>
              <a:rPr lang="en-US" dirty="0"/>
              <a:t>Hohm. Transfers</a:t>
            </a:r>
          </a:p>
        </p:txBody>
      </p:sp>
      <p:sp>
        <p:nvSpPr>
          <p:cNvPr id="9" name="TextBox 8">
            <a:extLst>
              <a:ext uri="{FF2B5EF4-FFF2-40B4-BE49-F238E27FC236}">
                <a16:creationId xmlns:a16="http://schemas.microsoft.com/office/drawing/2014/main" id="{F9CE1AF0-5836-46AC-B0E0-296F1889CD5B}"/>
              </a:ext>
            </a:extLst>
          </p:cNvPr>
          <p:cNvSpPr txBox="1"/>
          <p:nvPr/>
        </p:nvSpPr>
        <p:spPr>
          <a:xfrm>
            <a:off x="4021328" y="4609156"/>
            <a:ext cx="2032000" cy="369332"/>
          </a:xfrm>
          <a:prstGeom prst="rect">
            <a:avLst/>
          </a:prstGeom>
          <a:noFill/>
        </p:spPr>
        <p:txBody>
          <a:bodyPr wrap="square" rtlCol="0">
            <a:spAutoFit/>
          </a:bodyPr>
          <a:lstStyle/>
          <a:p>
            <a:r>
              <a:rPr lang="en-US" dirty="0"/>
              <a:t>Fast Transfers</a:t>
            </a:r>
          </a:p>
        </p:txBody>
      </p:sp>
      <p:sp>
        <p:nvSpPr>
          <p:cNvPr id="10" name="TextBox 9">
            <a:extLst>
              <a:ext uri="{FF2B5EF4-FFF2-40B4-BE49-F238E27FC236}">
                <a16:creationId xmlns:a16="http://schemas.microsoft.com/office/drawing/2014/main" id="{EAFA7A2D-4987-43D8-9387-BAA7537632D9}"/>
              </a:ext>
            </a:extLst>
          </p:cNvPr>
          <p:cNvSpPr txBox="1"/>
          <p:nvPr/>
        </p:nvSpPr>
        <p:spPr>
          <a:xfrm>
            <a:off x="8394700" y="5221595"/>
            <a:ext cx="1587500" cy="646331"/>
          </a:xfrm>
          <a:prstGeom prst="rect">
            <a:avLst/>
          </a:prstGeom>
          <a:noFill/>
        </p:spPr>
        <p:txBody>
          <a:bodyPr wrap="square" rtlCol="0">
            <a:spAutoFit/>
          </a:bodyPr>
          <a:lstStyle/>
          <a:p>
            <a:r>
              <a:rPr lang="en-US" dirty="0"/>
              <a:t>Vulnerable Individuals</a:t>
            </a:r>
          </a:p>
        </p:txBody>
      </p:sp>
      <p:sp>
        <p:nvSpPr>
          <p:cNvPr id="12" name="TextBox 11">
            <a:extLst>
              <a:ext uri="{FF2B5EF4-FFF2-40B4-BE49-F238E27FC236}">
                <a16:creationId xmlns:a16="http://schemas.microsoft.com/office/drawing/2014/main" id="{FCDC67C2-32B8-4D14-9B29-4E487A7970D9}"/>
              </a:ext>
            </a:extLst>
          </p:cNvPr>
          <p:cNvSpPr txBox="1"/>
          <p:nvPr/>
        </p:nvSpPr>
        <p:spPr>
          <a:xfrm>
            <a:off x="8411210" y="2638320"/>
            <a:ext cx="1333500" cy="646331"/>
          </a:xfrm>
          <a:prstGeom prst="rect">
            <a:avLst/>
          </a:prstGeom>
          <a:noFill/>
        </p:spPr>
        <p:txBody>
          <a:bodyPr wrap="square" rtlCol="0">
            <a:spAutoFit/>
          </a:bodyPr>
          <a:lstStyle/>
          <a:p>
            <a:r>
              <a:rPr lang="en-US" dirty="0"/>
              <a:t>Average Individuals</a:t>
            </a:r>
          </a:p>
        </p:txBody>
      </p:sp>
      <p:sp>
        <p:nvSpPr>
          <p:cNvPr id="14" name="Rectangle 13">
            <a:extLst>
              <a:ext uri="{FF2B5EF4-FFF2-40B4-BE49-F238E27FC236}">
                <a16:creationId xmlns:a16="http://schemas.microsoft.com/office/drawing/2014/main" id="{CCCAED62-7EBB-4694-9169-8886C0CC3721}"/>
              </a:ext>
            </a:extLst>
          </p:cNvPr>
          <p:cNvSpPr/>
          <p:nvPr/>
        </p:nvSpPr>
        <p:spPr>
          <a:xfrm>
            <a:off x="6046959" y="5308915"/>
            <a:ext cx="1674227" cy="710109"/>
          </a:xfrm>
          <a:prstGeom prst="rect">
            <a:avLst/>
          </a:prstGeom>
          <a:solidFill>
            <a:srgbClr val="FFC0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07C031B-3201-4217-91CA-6749B20949C4}"/>
              </a:ext>
            </a:extLst>
          </p:cNvPr>
          <p:cNvSpPr txBox="1"/>
          <p:nvPr/>
        </p:nvSpPr>
        <p:spPr>
          <a:xfrm>
            <a:off x="6322217" y="5479303"/>
            <a:ext cx="1587500" cy="369332"/>
          </a:xfrm>
          <a:prstGeom prst="rect">
            <a:avLst/>
          </a:prstGeom>
          <a:noFill/>
        </p:spPr>
        <p:txBody>
          <a:bodyPr wrap="square" rtlCol="0">
            <a:spAutoFit/>
          </a:bodyPr>
          <a:lstStyle/>
          <a:p>
            <a:r>
              <a:rPr lang="en-US" dirty="0"/>
              <a:t>In Shelter</a:t>
            </a:r>
          </a:p>
        </p:txBody>
      </p:sp>
      <p:sp>
        <p:nvSpPr>
          <p:cNvPr id="16" name="TextBox 15">
            <a:extLst>
              <a:ext uri="{FF2B5EF4-FFF2-40B4-BE49-F238E27FC236}">
                <a16:creationId xmlns:a16="http://schemas.microsoft.com/office/drawing/2014/main" id="{B423D7B4-2D71-4D47-B328-A2C2133E4EF1}"/>
              </a:ext>
            </a:extLst>
          </p:cNvPr>
          <p:cNvSpPr txBox="1"/>
          <p:nvPr/>
        </p:nvSpPr>
        <p:spPr>
          <a:xfrm>
            <a:off x="6092777" y="4609156"/>
            <a:ext cx="1600977" cy="646331"/>
          </a:xfrm>
          <a:prstGeom prst="rect">
            <a:avLst/>
          </a:prstGeom>
          <a:noFill/>
        </p:spPr>
        <p:txBody>
          <a:bodyPr wrap="square" rtlCol="0">
            <a:spAutoFit/>
          </a:bodyPr>
          <a:lstStyle/>
          <a:p>
            <a:r>
              <a:rPr lang="en-US" dirty="0"/>
              <a:t>Out-of-Shelter Exposure</a:t>
            </a:r>
          </a:p>
        </p:txBody>
      </p:sp>
      <p:sp>
        <p:nvSpPr>
          <p:cNvPr id="17" name="TextBox 16">
            <a:extLst>
              <a:ext uri="{FF2B5EF4-FFF2-40B4-BE49-F238E27FC236}">
                <a16:creationId xmlns:a16="http://schemas.microsoft.com/office/drawing/2014/main" id="{2FEB40E1-70B7-4408-ACD1-DC3F14131FAC}"/>
              </a:ext>
            </a:extLst>
          </p:cNvPr>
          <p:cNvSpPr txBox="1"/>
          <p:nvPr/>
        </p:nvSpPr>
        <p:spPr>
          <a:xfrm>
            <a:off x="6046959" y="3909398"/>
            <a:ext cx="1674227" cy="646331"/>
          </a:xfrm>
          <a:prstGeom prst="rect">
            <a:avLst/>
          </a:prstGeom>
          <a:noFill/>
        </p:spPr>
        <p:txBody>
          <a:bodyPr wrap="square" rtlCol="0">
            <a:spAutoFit/>
          </a:bodyPr>
          <a:lstStyle/>
          <a:p>
            <a:r>
              <a:rPr lang="en-US" dirty="0"/>
              <a:t>Worst Case </a:t>
            </a:r>
          </a:p>
          <a:p>
            <a:r>
              <a:rPr lang="en-US" dirty="0"/>
              <a:t>Per SEP Event</a:t>
            </a:r>
          </a:p>
        </p:txBody>
      </p:sp>
      <p:sp>
        <p:nvSpPr>
          <p:cNvPr id="13" name="Title 1">
            <a:extLst>
              <a:ext uri="{FF2B5EF4-FFF2-40B4-BE49-F238E27FC236}">
                <a16:creationId xmlns:a16="http://schemas.microsoft.com/office/drawing/2014/main" id="{6982FAA2-64D0-4D11-B242-3126AB26855F}"/>
              </a:ext>
            </a:extLst>
          </p:cNvPr>
          <p:cNvSpPr txBox="1">
            <a:spLocks/>
          </p:cNvSpPr>
          <p:nvPr/>
        </p:nvSpPr>
        <p:spPr>
          <a:xfrm>
            <a:off x="196527" y="1128604"/>
            <a:ext cx="4667573"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Posner &amp; Strauss, SWJ, 2020. </a:t>
            </a:r>
          </a:p>
        </p:txBody>
      </p:sp>
    </p:spTree>
    <p:extLst>
      <p:ext uri="{BB962C8B-B14F-4D97-AF65-F5344CB8AC3E}">
        <p14:creationId xmlns:p14="http://schemas.microsoft.com/office/powerpoint/2010/main" val="1844179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13" name="Title 2">
            <a:extLst>
              <a:ext uri="{FF2B5EF4-FFF2-40B4-BE49-F238E27FC236}">
                <a16:creationId xmlns:a16="http://schemas.microsoft.com/office/drawing/2014/main" id="{888FD1A0-B05F-42E3-A66C-476409EE093C}"/>
              </a:ext>
            </a:extLst>
          </p:cNvPr>
          <p:cNvSpPr txBox="1">
            <a:spLocks/>
          </p:cNvSpPr>
          <p:nvPr/>
        </p:nvSpPr>
        <p:spPr>
          <a:xfrm>
            <a:off x="160815" y="21212"/>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 3: Establish a Mars-Sun L1 Monitor</a:t>
            </a:r>
          </a:p>
        </p:txBody>
      </p:sp>
      <p:sp>
        <p:nvSpPr>
          <p:cNvPr id="12" name="Title 2">
            <a:extLst>
              <a:ext uri="{FF2B5EF4-FFF2-40B4-BE49-F238E27FC236}">
                <a16:creationId xmlns:a16="http://schemas.microsoft.com/office/drawing/2014/main" id="{AC73C3EE-7086-44A6-A5EB-93B5D9DE6175}"/>
              </a:ext>
            </a:extLst>
          </p:cNvPr>
          <p:cNvSpPr txBox="1">
            <a:spLocks/>
          </p:cNvSpPr>
          <p:nvPr/>
        </p:nvSpPr>
        <p:spPr>
          <a:xfrm>
            <a:off x="142384" y="1922672"/>
            <a:ext cx="11678776" cy="2751522"/>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Monitor should as a minimum use the Particle Instrument developed under Bare Essential 1 to accurately monitor energetic protons and electrons.</a:t>
            </a:r>
          </a:p>
          <a:p>
            <a:endParaRPr lang="en-US" dirty="0"/>
          </a:p>
          <a:p>
            <a:r>
              <a:rPr lang="en-US" sz="3200" dirty="0"/>
              <a:t>Mars-Sun L1 would have many other possible scientific uses.</a:t>
            </a:r>
          </a:p>
        </p:txBody>
      </p:sp>
    </p:spTree>
    <p:extLst>
      <p:ext uri="{BB962C8B-B14F-4D97-AF65-F5344CB8AC3E}">
        <p14:creationId xmlns:p14="http://schemas.microsoft.com/office/powerpoint/2010/main" val="1212766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Essentials Quick Outline:</a:t>
            </a:r>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3285460" y="2487175"/>
            <a:ext cx="6368903" cy="14219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FF0000"/>
                </a:solidFill>
                <a:latin typeface="Arial Narrow" panose="020B0606020202030204" pitchFamily="34" charset="0"/>
              </a:rPr>
              <a:t>1: Fix our problem at home.</a:t>
            </a:r>
          </a:p>
          <a:p>
            <a:r>
              <a:rPr lang="en-US" sz="3200" dirty="0">
                <a:solidFill>
                  <a:srgbClr val="8B1F17"/>
                </a:solidFill>
                <a:latin typeface="Arial Narrow" panose="020B0606020202030204" pitchFamily="34" charset="0"/>
              </a:rPr>
              <a:t>2: Look around the (right) corner.</a:t>
            </a:r>
          </a:p>
          <a:p>
            <a:r>
              <a:rPr lang="en-US" sz="3200" dirty="0">
                <a:solidFill>
                  <a:srgbClr val="8B1F17"/>
                </a:solidFill>
                <a:latin typeface="Arial Narrow" panose="020B0606020202030204" pitchFamily="34" charset="0"/>
              </a:rPr>
              <a:t>3: Fix our problem at Mars.</a:t>
            </a:r>
          </a:p>
        </p:txBody>
      </p:sp>
    </p:spTree>
    <p:extLst>
      <p:ext uri="{BB962C8B-B14F-4D97-AF65-F5344CB8AC3E}">
        <p14:creationId xmlns:p14="http://schemas.microsoft.com/office/powerpoint/2010/main" val="25649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endParaRPr lang="en-GB" dirty="0">
              <a:solidFill>
                <a:srgbClr val="EBD189"/>
              </a:solidFill>
              <a:cs typeface="+mn-cs"/>
            </a:endParaRPr>
          </a:p>
        </p:txBody>
      </p:sp>
      <p:sp>
        <p:nvSpPr>
          <p:cNvPr id="4" name="Footer Placeholder 3"/>
          <p:cNvSpPr>
            <a:spLocks noGrp="1"/>
          </p:cNvSpPr>
          <p:nvPr>
            <p:ph type="ftr" sz="quarter" idx="11"/>
          </p:nvPr>
        </p:nvSpPr>
        <p:spPr/>
        <p:txBody>
          <a:bodyPr/>
          <a:lstStyle/>
          <a:p>
            <a:pPr>
              <a:defRPr/>
            </a:pPr>
            <a:endParaRPr lang="en-GB" dirty="0">
              <a:solidFill>
                <a:srgbClr val="EBD189"/>
              </a:solidFill>
              <a:cs typeface="+mn-cs"/>
            </a:endParaRPr>
          </a:p>
        </p:txBody>
      </p:sp>
      <p:sp>
        <p:nvSpPr>
          <p:cNvPr id="8" name="TextBox 6"/>
          <p:cNvSpPr txBox="1">
            <a:spLocks noChangeArrowheads="1"/>
          </p:cNvSpPr>
          <p:nvPr/>
        </p:nvSpPr>
        <p:spPr bwMode="auto">
          <a:xfrm>
            <a:off x="3881687" y="1788068"/>
            <a:ext cx="18534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00"/>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16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SEPEM Protons </a:t>
            </a:r>
          </a:p>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(4 – 300 MeV) based on GOES</a:t>
            </a:r>
          </a:p>
        </p:txBody>
      </p:sp>
      <p:pic>
        <p:nvPicPr>
          <p:cNvPr id="2" name="Picture 1">
            <a:extLst>
              <a:ext uri="{FF2B5EF4-FFF2-40B4-BE49-F238E27FC236}">
                <a16:creationId xmlns:a16="http://schemas.microsoft.com/office/drawing/2014/main" id="{8C6E6419-843F-4666-9220-426C8F593C11}"/>
              </a:ext>
            </a:extLst>
          </p:cNvPr>
          <p:cNvPicPr>
            <a:picLocks noChangeAspect="1"/>
          </p:cNvPicPr>
          <p:nvPr/>
        </p:nvPicPr>
        <p:blipFill rotWithShape="1">
          <a:blip r:embed="rId3"/>
          <a:srcRect t="-4" b="80757"/>
          <a:stretch/>
        </p:blipFill>
        <p:spPr>
          <a:xfrm>
            <a:off x="6096001" y="-27443"/>
            <a:ext cx="6096000" cy="1280160"/>
          </a:xfrm>
          <a:prstGeom prst="rect">
            <a:avLst/>
          </a:prstGeom>
        </p:spPr>
      </p:pic>
      <p:sp>
        <p:nvSpPr>
          <p:cNvPr id="13" name="Title 1">
            <a:extLst>
              <a:ext uri="{FF2B5EF4-FFF2-40B4-BE49-F238E27FC236}">
                <a16:creationId xmlns:a16="http://schemas.microsoft.com/office/drawing/2014/main" id="{0D43CD2E-3A41-4C4A-B57C-06445BD166A7}"/>
              </a:ext>
            </a:extLst>
          </p:cNvPr>
          <p:cNvSpPr txBox="1">
            <a:spLocks/>
          </p:cNvSpPr>
          <p:nvPr/>
        </p:nvSpPr>
        <p:spPr>
          <a:xfrm>
            <a:off x="208942" y="5430068"/>
            <a:ext cx="4674827" cy="175432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000" dirty="0">
                <a:solidFill>
                  <a:srgbClr val="8B1F17"/>
                </a:solidFill>
                <a:latin typeface="Arial Narrow" panose="020B0606020202030204" pitchFamily="34" charset="0"/>
              </a:rPr>
              <a:t>Solar Energetic Particle Environment Modeling (SEPEM) Reference Data Set (RDS)</a:t>
            </a:r>
          </a:p>
          <a:p>
            <a:r>
              <a:rPr lang="en-US" sz="2000" dirty="0">
                <a:solidFill>
                  <a:srgbClr val="8B1F17"/>
                </a:solidFill>
                <a:latin typeface="Arial Narrow" panose="020B0606020202030204" pitchFamily="34" charset="0"/>
              </a:rPr>
              <a:t>Sandberg et al., GRL, 2014; Rodriguez et al., SWJ, 2016; </a:t>
            </a:r>
            <a:r>
              <a:rPr lang="en-US" sz="2000" dirty="0" err="1">
                <a:solidFill>
                  <a:srgbClr val="8B1F17"/>
                </a:solidFill>
                <a:latin typeface="Arial Narrow" panose="020B0606020202030204" pitchFamily="34" charset="0"/>
              </a:rPr>
              <a:t>Jiggens</a:t>
            </a:r>
            <a:r>
              <a:rPr lang="en-US" sz="2000" dirty="0">
                <a:solidFill>
                  <a:srgbClr val="8B1F17"/>
                </a:solidFill>
                <a:latin typeface="Arial Narrow" panose="020B0606020202030204" pitchFamily="34" charset="0"/>
              </a:rPr>
              <a:t> et al., SWJ, 2019.</a:t>
            </a:r>
          </a:p>
          <a:p>
            <a:endParaRPr lang="en-US" sz="2000" dirty="0">
              <a:solidFill>
                <a:srgbClr val="8B1F17"/>
              </a:solidFill>
              <a:latin typeface="Arial Narrow" panose="020B0606020202030204" pitchFamily="34" charset="0"/>
            </a:endParaRPr>
          </a:p>
          <a:p>
            <a:endParaRPr lang="en-US" sz="2000" dirty="0">
              <a:solidFill>
                <a:srgbClr val="8B1F17"/>
              </a:solidFill>
              <a:latin typeface="Arial Narrow" panose="020B0606020202030204" pitchFamily="34" charset="0"/>
            </a:endParaRPr>
          </a:p>
        </p:txBody>
      </p:sp>
      <p:pic>
        <p:nvPicPr>
          <p:cNvPr id="9" name="Picture 8">
            <a:extLst>
              <a:ext uri="{FF2B5EF4-FFF2-40B4-BE49-F238E27FC236}">
                <a16:creationId xmlns:a16="http://schemas.microsoft.com/office/drawing/2014/main" id="{D72C5F04-4C79-44D6-A1E6-BCF644CCE0CB}"/>
              </a:ext>
            </a:extLst>
          </p:cNvPr>
          <p:cNvPicPr>
            <a:picLocks noChangeAspect="1"/>
          </p:cNvPicPr>
          <p:nvPr/>
        </p:nvPicPr>
        <p:blipFill rotWithShape="1">
          <a:blip r:embed="rId3"/>
          <a:srcRect t="70112" b="-353"/>
          <a:stretch/>
        </p:blipFill>
        <p:spPr>
          <a:xfrm>
            <a:off x="6096001" y="1290060"/>
            <a:ext cx="6096000" cy="2011680"/>
          </a:xfrm>
          <a:prstGeom prst="rect">
            <a:avLst/>
          </a:prstGeom>
        </p:spPr>
      </p:pic>
      <p:sp>
        <p:nvSpPr>
          <p:cNvPr id="10" name="TextBox 9">
            <a:extLst>
              <a:ext uri="{FF2B5EF4-FFF2-40B4-BE49-F238E27FC236}">
                <a16:creationId xmlns:a16="http://schemas.microsoft.com/office/drawing/2014/main" id="{099412A1-2D21-418F-8614-B68B8B965843}"/>
              </a:ext>
            </a:extLst>
          </p:cNvPr>
          <p:cNvSpPr txBox="1"/>
          <p:nvPr/>
        </p:nvSpPr>
        <p:spPr>
          <a:xfrm>
            <a:off x="345180" y="305866"/>
            <a:ext cx="3780254" cy="553998"/>
          </a:xfrm>
          <a:prstGeom prst="rect">
            <a:avLst/>
          </a:prstGeom>
          <a:noFill/>
        </p:spPr>
        <p:txBody>
          <a:bodyPr wrap="square" rtlCol="0">
            <a:spAutoFit/>
          </a:bodyPr>
          <a:lstStyle/>
          <a:p>
            <a:r>
              <a:rPr lang="en-US" sz="3000" b="1" dirty="0">
                <a:solidFill>
                  <a:srgbClr val="8B1F17"/>
                </a:solidFill>
                <a:latin typeface="Arial Narrow" charset="0"/>
                <a:ea typeface="Arial Narrow" charset="0"/>
                <a:cs typeface="Arial Narrow" charset="0"/>
              </a:rPr>
              <a:t>Anything wrong here?</a:t>
            </a:r>
          </a:p>
        </p:txBody>
      </p:sp>
    </p:spTree>
    <p:extLst>
      <p:ext uri="{BB962C8B-B14F-4D97-AF65-F5344CB8AC3E}">
        <p14:creationId xmlns:p14="http://schemas.microsoft.com/office/powerpoint/2010/main" val="8410338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endParaRPr lang="en-GB" dirty="0">
              <a:solidFill>
                <a:srgbClr val="EBD189"/>
              </a:solidFill>
              <a:cs typeface="+mn-cs"/>
            </a:endParaRPr>
          </a:p>
        </p:txBody>
      </p:sp>
      <p:sp>
        <p:nvSpPr>
          <p:cNvPr id="4" name="Footer Placeholder 3"/>
          <p:cNvSpPr>
            <a:spLocks noGrp="1"/>
          </p:cNvSpPr>
          <p:nvPr>
            <p:ph type="ftr" sz="quarter" idx="11"/>
          </p:nvPr>
        </p:nvSpPr>
        <p:spPr/>
        <p:txBody>
          <a:bodyPr/>
          <a:lstStyle/>
          <a:p>
            <a:pPr>
              <a:defRPr/>
            </a:pPr>
            <a:endParaRPr lang="en-GB" dirty="0">
              <a:solidFill>
                <a:srgbClr val="EBD189"/>
              </a:solidFill>
              <a:cs typeface="+mn-cs"/>
            </a:endParaRPr>
          </a:p>
        </p:txBody>
      </p:sp>
      <p:sp>
        <p:nvSpPr>
          <p:cNvPr id="8" name="TextBox 6"/>
          <p:cNvSpPr txBox="1">
            <a:spLocks noChangeArrowheads="1"/>
          </p:cNvSpPr>
          <p:nvPr/>
        </p:nvSpPr>
        <p:spPr bwMode="auto">
          <a:xfrm>
            <a:off x="3881687" y="1788068"/>
            <a:ext cx="18534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00"/>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16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SEPEM Protons </a:t>
            </a:r>
          </a:p>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(4 – 300 MeV) based on GOES</a:t>
            </a:r>
          </a:p>
        </p:txBody>
      </p:sp>
      <p:pic>
        <p:nvPicPr>
          <p:cNvPr id="2" name="Picture 1">
            <a:extLst>
              <a:ext uri="{FF2B5EF4-FFF2-40B4-BE49-F238E27FC236}">
                <a16:creationId xmlns:a16="http://schemas.microsoft.com/office/drawing/2014/main" id="{8C6E6419-843F-4666-9220-426C8F593C11}"/>
              </a:ext>
            </a:extLst>
          </p:cNvPr>
          <p:cNvPicPr>
            <a:picLocks noChangeAspect="1"/>
          </p:cNvPicPr>
          <p:nvPr/>
        </p:nvPicPr>
        <p:blipFill rotWithShape="1">
          <a:blip r:embed="rId3"/>
          <a:srcRect t="-4" b="80757"/>
          <a:stretch/>
        </p:blipFill>
        <p:spPr>
          <a:xfrm>
            <a:off x="6096001" y="-27443"/>
            <a:ext cx="6096000" cy="1280160"/>
          </a:xfrm>
          <a:prstGeom prst="rect">
            <a:avLst/>
          </a:prstGeom>
        </p:spPr>
      </p:pic>
      <p:sp>
        <p:nvSpPr>
          <p:cNvPr id="13" name="Title 1">
            <a:extLst>
              <a:ext uri="{FF2B5EF4-FFF2-40B4-BE49-F238E27FC236}">
                <a16:creationId xmlns:a16="http://schemas.microsoft.com/office/drawing/2014/main" id="{0D43CD2E-3A41-4C4A-B57C-06445BD166A7}"/>
              </a:ext>
            </a:extLst>
          </p:cNvPr>
          <p:cNvSpPr txBox="1">
            <a:spLocks/>
          </p:cNvSpPr>
          <p:nvPr/>
        </p:nvSpPr>
        <p:spPr>
          <a:xfrm>
            <a:off x="208942" y="5430068"/>
            <a:ext cx="4674827" cy="175432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000" dirty="0">
                <a:solidFill>
                  <a:srgbClr val="8B1F17"/>
                </a:solidFill>
                <a:latin typeface="Arial Narrow" panose="020B0606020202030204" pitchFamily="34" charset="0"/>
              </a:rPr>
              <a:t>Solar Energetic Particle Environment Modeling (SEPEM) Reference Data Set (RDS)</a:t>
            </a:r>
          </a:p>
          <a:p>
            <a:r>
              <a:rPr lang="en-US" sz="2000" dirty="0">
                <a:solidFill>
                  <a:srgbClr val="8B1F17"/>
                </a:solidFill>
                <a:latin typeface="Arial Narrow" panose="020B0606020202030204" pitchFamily="34" charset="0"/>
              </a:rPr>
              <a:t>Sandberg et al., GRL, 2014; Rodriguez et al., SWJ, 2016; </a:t>
            </a:r>
            <a:r>
              <a:rPr lang="en-US" sz="2000" dirty="0" err="1">
                <a:solidFill>
                  <a:srgbClr val="8B1F17"/>
                </a:solidFill>
                <a:latin typeface="Arial Narrow" panose="020B0606020202030204" pitchFamily="34" charset="0"/>
              </a:rPr>
              <a:t>Jiggens</a:t>
            </a:r>
            <a:r>
              <a:rPr lang="en-US" sz="2000" dirty="0">
                <a:solidFill>
                  <a:srgbClr val="8B1F17"/>
                </a:solidFill>
                <a:latin typeface="Arial Narrow" panose="020B0606020202030204" pitchFamily="34" charset="0"/>
              </a:rPr>
              <a:t> et al., SWJ, 2019.</a:t>
            </a:r>
          </a:p>
          <a:p>
            <a:endParaRPr lang="en-US" sz="2000" dirty="0">
              <a:solidFill>
                <a:srgbClr val="8B1F17"/>
              </a:solidFill>
              <a:latin typeface="Arial Narrow" panose="020B0606020202030204" pitchFamily="34" charset="0"/>
            </a:endParaRPr>
          </a:p>
          <a:p>
            <a:endParaRPr lang="en-US" sz="2000" dirty="0">
              <a:solidFill>
                <a:srgbClr val="8B1F17"/>
              </a:solidFill>
              <a:latin typeface="Arial Narrow" panose="020B0606020202030204" pitchFamily="34" charset="0"/>
            </a:endParaRPr>
          </a:p>
        </p:txBody>
      </p:sp>
      <p:pic>
        <p:nvPicPr>
          <p:cNvPr id="9" name="Picture 8">
            <a:extLst>
              <a:ext uri="{FF2B5EF4-FFF2-40B4-BE49-F238E27FC236}">
                <a16:creationId xmlns:a16="http://schemas.microsoft.com/office/drawing/2014/main" id="{D72C5F04-4C79-44D6-A1E6-BCF644CCE0CB}"/>
              </a:ext>
            </a:extLst>
          </p:cNvPr>
          <p:cNvPicPr>
            <a:picLocks noChangeAspect="1"/>
          </p:cNvPicPr>
          <p:nvPr/>
        </p:nvPicPr>
        <p:blipFill rotWithShape="1">
          <a:blip r:embed="rId3"/>
          <a:srcRect t="70112" b="-353"/>
          <a:stretch/>
        </p:blipFill>
        <p:spPr>
          <a:xfrm>
            <a:off x="6096001" y="1290060"/>
            <a:ext cx="6096000" cy="2011680"/>
          </a:xfrm>
          <a:prstGeom prst="rect">
            <a:avLst/>
          </a:prstGeom>
        </p:spPr>
      </p:pic>
      <p:sp>
        <p:nvSpPr>
          <p:cNvPr id="10" name="TextBox 9">
            <a:extLst>
              <a:ext uri="{FF2B5EF4-FFF2-40B4-BE49-F238E27FC236}">
                <a16:creationId xmlns:a16="http://schemas.microsoft.com/office/drawing/2014/main" id="{099412A1-2D21-418F-8614-B68B8B965843}"/>
              </a:ext>
            </a:extLst>
          </p:cNvPr>
          <p:cNvSpPr txBox="1"/>
          <p:nvPr/>
        </p:nvSpPr>
        <p:spPr>
          <a:xfrm>
            <a:off x="345180" y="305866"/>
            <a:ext cx="3780254" cy="553998"/>
          </a:xfrm>
          <a:prstGeom prst="rect">
            <a:avLst/>
          </a:prstGeom>
          <a:noFill/>
        </p:spPr>
        <p:txBody>
          <a:bodyPr wrap="square" rtlCol="0">
            <a:spAutoFit/>
          </a:bodyPr>
          <a:lstStyle/>
          <a:p>
            <a:r>
              <a:rPr lang="en-US" sz="3000" b="1" dirty="0">
                <a:solidFill>
                  <a:srgbClr val="8B1F17"/>
                </a:solidFill>
                <a:latin typeface="Arial Narrow" charset="0"/>
                <a:ea typeface="Arial Narrow" charset="0"/>
                <a:cs typeface="Arial Narrow" charset="0"/>
              </a:rPr>
              <a:t>Anything wrong here?</a:t>
            </a:r>
          </a:p>
        </p:txBody>
      </p:sp>
      <p:sp>
        <p:nvSpPr>
          <p:cNvPr id="11" name="Title 1">
            <a:extLst>
              <a:ext uri="{FF2B5EF4-FFF2-40B4-BE49-F238E27FC236}">
                <a16:creationId xmlns:a16="http://schemas.microsoft.com/office/drawing/2014/main" id="{1F401E4E-9C98-44F8-8F0C-CDA2F856C851}"/>
              </a:ext>
            </a:extLst>
          </p:cNvPr>
          <p:cNvSpPr txBox="1">
            <a:spLocks/>
          </p:cNvSpPr>
          <p:nvPr/>
        </p:nvSpPr>
        <p:spPr>
          <a:xfrm>
            <a:off x="6955075" y="3981316"/>
            <a:ext cx="4674827" cy="175432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000" dirty="0">
                <a:solidFill>
                  <a:srgbClr val="8B1F17"/>
                </a:solidFill>
                <a:latin typeface="Arial Narrow" panose="020B0606020202030204" pitchFamily="34" charset="0"/>
              </a:rPr>
              <a:t>Excerpt from GOESN-ENG-048 Calibration and Data Handbook:</a:t>
            </a:r>
          </a:p>
          <a:p>
            <a:r>
              <a:rPr lang="en-US" sz="2000" dirty="0">
                <a:solidFill>
                  <a:srgbClr val="8B1F17"/>
                </a:solidFill>
                <a:latin typeface="Arial Narrow" panose="020B0606020202030204" pitchFamily="34" charset="0"/>
              </a:rPr>
              <a:t>“… since most measured proton spectra have large γ values, the neglect of the spurious response is not important..”</a:t>
            </a:r>
          </a:p>
          <a:p>
            <a:endParaRPr lang="en-US" sz="2000" dirty="0">
              <a:solidFill>
                <a:srgbClr val="8B1F17"/>
              </a:solidFill>
              <a:latin typeface="Arial Narrow" panose="020B0606020202030204" pitchFamily="34" charset="0"/>
            </a:endParaRPr>
          </a:p>
        </p:txBody>
      </p:sp>
    </p:spTree>
    <p:extLst>
      <p:ext uri="{BB962C8B-B14F-4D97-AF65-F5344CB8AC3E}">
        <p14:creationId xmlns:p14="http://schemas.microsoft.com/office/powerpoint/2010/main" val="24368578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endParaRPr lang="en-GB" dirty="0">
              <a:solidFill>
                <a:srgbClr val="EBD189"/>
              </a:solidFill>
              <a:cs typeface="+mn-cs"/>
            </a:endParaRPr>
          </a:p>
        </p:txBody>
      </p:sp>
      <p:sp>
        <p:nvSpPr>
          <p:cNvPr id="4" name="Footer Placeholder 3"/>
          <p:cNvSpPr>
            <a:spLocks noGrp="1"/>
          </p:cNvSpPr>
          <p:nvPr>
            <p:ph type="ftr" sz="quarter" idx="11"/>
          </p:nvPr>
        </p:nvSpPr>
        <p:spPr/>
        <p:txBody>
          <a:bodyPr/>
          <a:lstStyle/>
          <a:p>
            <a:pPr>
              <a:defRPr/>
            </a:pPr>
            <a:endParaRPr lang="en-GB" dirty="0">
              <a:solidFill>
                <a:srgbClr val="EBD189"/>
              </a:solidFill>
              <a:cs typeface="+mn-cs"/>
            </a:endParaRPr>
          </a:p>
        </p:txBody>
      </p:sp>
      <p:sp>
        <p:nvSpPr>
          <p:cNvPr id="8" name="TextBox 6"/>
          <p:cNvSpPr txBox="1">
            <a:spLocks noChangeArrowheads="1"/>
          </p:cNvSpPr>
          <p:nvPr/>
        </p:nvSpPr>
        <p:spPr bwMode="auto">
          <a:xfrm>
            <a:off x="4625966" y="1989323"/>
            <a:ext cx="185340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00"/>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16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14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Electrons </a:t>
            </a:r>
          </a:p>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(0.2 – 9 MeV)</a:t>
            </a:r>
          </a:p>
          <a:p>
            <a:pPr eaLnBrk="1" hangingPunct="1">
              <a:spcBef>
                <a:spcPct val="0"/>
              </a:spcBef>
              <a:buClrTx/>
              <a:buSzTx/>
              <a:buFontTx/>
              <a:buNone/>
              <a:defRPr/>
            </a:pPr>
            <a:endParaRPr lang="en-US" altLang="en-US" sz="2000" b="1" dirty="0">
              <a:solidFill>
                <a:srgbClr val="8B1F17"/>
              </a:solidFill>
              <a:latin typeface="Arial Narrow" panose="020B0606020202030204" pitchFamily="34" charset="0"/>
            </a:endParaRPr>
          </a:p>
          <a:p>
            <a:pPr eaLnBrk="1" hangingPunct="1">
              <a:spcBef>
                <a:spcPct val="0"/>
              </a:spcBef>
              <a:buClrTx/>
              <a:buSzTx/>
              <a:buFontTx/>
              <a:buNone/>
              <a:defRPr/>
            </a:pPr>
            <a:endParaRPr lang="en-US" altLang="en-US" sz="2000" b="1" dirty="0">
              <a:solidFill>
                <a:srgbClr val="8B1F17"/>
              </a:solidFill>
              <a:latin typeface="Arial Narrow" panose="020B0606020202030204" pitchFamily="34" charset="0"/>
            </a:endParaRPr>
          </a:p>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Protons </a:t>
            </a:r>
          </a:p>
          <a:p>
            <a:pPr eaLnBrk="1" hangingPunct="1">
              <a:spcBef>
                <a:spcPct val="0"/>
              </a:spcBef>
              <a:buClrTx/>
              <a:buSzTx/>
              <a:buFontTx/>
              <a:buNone/>
              <a:defRPr/>
            </a:pPr>
            <a:r>
              <a:rPr lang="en-US" altLang="en-US" sz="2000" b="1" dirty="0">
                <a:solidFill>
                  <a:srgbClr val="8B1F17"/>
                </a:solidFill>
                <a:latin typeface="Arial Narrow" panose="020B0606020202030204" pitchFamily="34" charset="0"/>
              </a:rPr>
              <a:t>(4 </a:t>
            </a:r>
            <a:r>
              <a:rPr lang="en-US" altLang="en-US" sz="2000" b="1">
                <a:solidFill>
                  <a:srgbClr val="8B1F17"/>
                </a:solidFill>
                <a:latin typeface="Arial Narrow" panose="020B0606020202030204" pitchFamily="34" charset="0"/>
              </a:rPr>
              <a:t>– 300 </a:t>
            </a:r>
            <a:r>
              <a:rPr lang="en-US" altLang="en-US" sz="2000" b="1" dirty="0">
                <a:solidFill>
                  <a:srgbClr val="8B1F17"/>
                </a:solidFill>
                <a:latin typeface="Arial Narrow" panose="020B0606020202030204" pitchFamily="34" charset="0"/>
              </a:rPr>
              <a:t>MeV)</a:t>
            </a:r>
          </a:p>
          <a:p>
            <a:pPr eaLnBrk="1" hangingPunct="1">
              <a:spcBef>
                <a:spcPct val="0"/>
              </a:spcBef>
              <a:buClrTx/>
              <a:buSzTx/>
              <a:buFontTx/>
              <a:buNone/>
              <a:defRPr/>
            </a:pPr>
            <a:endParaRPr lang="en-US" altLang="en-US" sz="2000" b="1" dirty="0">
              <a:solidFill>
                <a:srgbClr val="8B1F17"/>
              </a:solidFill>
              <a:latin typeface="Arial Narrow" panose="020B0606020202030204" pitchFamily="34" charset="0"/>
            </a:endParaRPr>
          </a:p>
        </p:txBody>
      </p:sp>
      <p:pic>
        <p:nvPicPr>
          <p:cNvPr id="2" name="Picture 1">
            <a:extLst>
              <a:ext uri="{FF2B5EF4-FFF2-40B4-BE49-F238E27FC236}">
                <a16:creationId xmlns:a16="http://schemas.microsoft.com/office/drawing/2014/main" id="{8C6E6419-843F-4666-9220-426C8F593C11}"/>
              </a:ext>
            </a:extLst>
          </p:cNvPr>
          <p:cNvPicPr>
            <a:picLocks noChangeAspect="1"/>
          </p:cNvPicPr>
          <p:nvPr/>
        </p:nvPicPr>
        <p:blipFill>
          <a:blip r:embed="rId3"/>
          <a:stretch>
            <a:fillRect/>
          </a:stretch>
        </p:blipFill>
        <p:spPr>
          <a:xfrm>
            <a:off x="6096001" y="-27443"/>
            <a:ext cx="6096000" cy="6651810"/>
          </a:xfrm>
          <a:prstGeom prst="rect">
            <a:avLst/>
          </a:prstGeom>
        </p:spPr>
      </p:pic>
      <p:sp>
        <p:nvSpPr>
          <p:cNvPr id="16" name="Title 1">
            <a:extLst>
              <a:ext uri="{FF2B5EF4-FFF2-40B4-BE49-F238E27FC236}">
                <a16:creationId xmlns:a16="http://schemas.microsoft.com/office/drawing/2014/main" id="{E887EDC9-2531-4B47-BE15-DCF31BD07282}"/>
              </a:ext>
            </a:extLst>
          </p:cNvPr>
          <p:cNvSpPr txBox="1">
            <a:spLocks/>
          </p:cNvSpPr>
          <p:nvPr/>
        </p:nvSpPr>
        <p:spPr>
          <a:xfrm>
            <a:off x="38821" y="6116535"/>
            <a:ext cx="5932968" cy="6463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000" dirty="0">
                <a:solidFill>
                  <a:srgbClr val="8B1F17"/>
                </a:solidFill>
                <a:latin typeface="Arial Narrow" panose="020B0606020202030204" pitchFamily="34" charset="0"/>
              </a:rPr>
              <a:t>Appendix in Posner, SWJ, 2007; Kühl et al., SWSC, 2021; Cautionary note in Kress et al., SWJ, 2021.</a:t>
            </a:r>
          </a:p>
        </p:txBody>
      </p:sp>
      <p:sp>
        <p:nvSpPr>
          <p:cNvPr id="13" name="Title 1">
            <a:extLst>
              <a:ext uri="{FF2B5EF4-FFF2-40B4-BE49-F238E27FC236}">
                <a16:creationId xmlns:a16="http://schemas.microsoft.com/office/drawing/2014/main" id="{0D43CD2E-3A41-4C4A-B57C-06445BD166A7}"/>
              </a:ext>
            </a:extLst>
          </p:cNvPr>
          <p:cNvSpPr txBox="1">
            <a:spLocks/>
          </p:cNvSpPr>
          <p:nvPr/>
        </p:nvSpPr>
        <p:spPr>
          <a:xfrm>
            <a:off x="38821" y="1373770"/>
            <a:ext cx="4674827" cy="3693319"/>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000" dirty="0">
                <a:solidFill>
                  <a:srgbClr val="8B1F17"/>
                </a:solidFill>
                <a:latin typeface="Arial Narrow" panose="020B0606020202030204" pitchFamily="34" charset="0"/>
              </a:rPr>
              <a:t>Solar Energetic Particle Environment Modeling (SEPEM) Reference Data Set (RDS)</a:t>
            </a:r>
          </a:p>
          <a:p>
            <a:r>
              <a:rPr lang="en-US" sz="2000" dirty="0">
                <a:solidFill>
                  <a:srgbClr val="8B1F17"/>
                </a:solidFill>
                <a:latin typeface="Arial Narrow" panose="020B0606020202030204" pitchFamily="34" charset="0"/>
              </a:rPr>
              <a:t>Sandberg et al., GRL, 2014; Rodriguez et al., SWJ, 2016; </a:t>
            </a:r>
            <a:r>
              <a:rPr lang="en-US" sz="2000" dirty="0" err="1">
                <a:solidFill>
                  <a:srgbClr val="8B1F17"/>
                </a:solidFill>
                <a:latin typeface="Arial Narrow" panose="020B0606020202030204" pitchFamily="34" charset="0"/>
              </a:rPr>
              <a:t>Jiggens</a:t>
            </a:r>
            <a:r>
              <a:rPr lang="en-US" sz="2000" dirty="0">
                <a:solidFill>
                  <a:srgbClr val="8B1F17"/>
                </a:solidFill>
                <a:latin typeface="Arial Narrow" panose="020B0606020202030204" pitchFamily="34" charset="0"/>
              </a:rPr>
              <a:t> et al., SWJ, 2019.</a:t>
            </a:r>
          </a:p>
          <a:p>
            <a:endParaRPr lang="en-US" sz="2000" dirty="0">
              <a:solidFill>
                <a:srgbClr val="8B1F17"/>
              </a:solidFill>
              <a:latin typeface="Arial Narrow" panose="020B0606020202030204" pitchFamily="34" charset="0"/>
            </a:endParaRPr>
          </a:p>
          <a:p>
            <a:r>
              <a:rPr lang="en-US" sz="2000" dirty="0">
                <a:solidFill>
                  <a:srgbClr val="8B1F17"/>
                </a:solidFill>
                <a:latin typeface="Arial Narrow" panose="020B0606020202030204" pitchFamily="34" charset="0"/>
              </a:rPr>
              <a:t>Two bottom panels show the comparison of  SOHO/COSTEP-EPHIN with the GOES SEPEM RDS.</a:t>
            </a:r>
          </a:p>
          <a:p>
            <a:endParaRPr lang="en-US" sz="2000" dirty="0">
              <a:solidFill>
                <a:srgbClr val="8B1F17"/>
              </a:solidFill>
              <a:latin typeface="Arial Narrow" panose="020B0606020202030204" pitchFamily="34" charset="0"/>
            </a:endParaRPr>
          </a:p>
          <a:p>
            <a:r>
              <a:rPr lang="en-US" sz="2000" dirty="0">
                <a:solidFill>
                  <a:srgbClr val="8B1F17"/>
                </a:solidFill>
                <a:latin typeface="Arial Narrow" panose="020B0606020202030204" pitchFamily="34" charset="0"/>
              </a:rPr>
              <a:t>“assumption[s for GOES calibration are] typically violated … at the onset of a SPE when there may be a very hard spectrum…” [Kress et al., 2021]</a:t>
            </a:r>
          </a:p>
        </p:txBody>
      </p:sp>
    </p:spTree>
    <p:extLst>
      <p:ext uri="{BB962C8B-B14F-4D97-AF65-F5344CB8AC3E}">
        <p14:creationId xmlns:p14="http://schemas.microsoft.com/office/powerpoint/2010/main" val="33023767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Energetic Proton Telescope with Passive Shielding</a:t>
            </a:r>
          </a:p>
        </p:txBody>
      </p:sp>
      <p:pic>
        <p:nvPicPr>
          <p:cNvPr id="3" name="Picture 2">
            <a:extLst>
              <a:ext uri="{FF2B5EF4-FFF2-40B4-BE49-F238E27FC236}">
                <a16:creationId xmlns:a16="http://schemas.microsoft.com/office/drawing/2014/main" id="{79207BE0-71FE-4C02-803D-BD1550775B19}"/>
              </a:ext>
            </a:extLst>
          </p:cNvPr>
          <p:cNvPicPr>
            <a:picLocks noChangeAspect="1"/>
          </p:cNvPicPr>
          <p:nvPr/>
        </p:nvPicPr>
        <p:blipFill>
          <a:blip r:embed="rId3"/>
          <a:stretch>
            <a:fillRect/>
          </a:stretch>
        </p:blipFill>
        <p:spPr>
          <a:xfrm>
            <a:off x="4727275" y="1678255"/>
            <a:ext cx="6272555" cy="4678095"/>
          </a:xfrm>
          <a:prstGeom prst="rect">
            <a:avLst/>
          </a:prstGeom>
        </p:spPr>
      </p:pic>
      <p:sp>
        <p:nvSpPr>
          <p:cNvPr id="8" name="Rectangle 7">
            <a:extLst>
              <a:ext uri="{FF2B5EF4-FFF2-40B4-BE49-F238E27FC236}">
                <a16:creationId xmlns:a16="http://schemas.microsoft.com/office/drawing/2014/main" id="{DCC768E5-7221-4810-B5D5-681ACC31BB42}"/>
              </a:ext>
            </a:extLst>
          </p:cNvPr>
          <p:cNvSpPr/>
          <p:nvPr/>
        </p:nvSpPr>
        <p:spPr>
          <a:xfrm>
            <a:off x="6996222" y="4720856"/>
            <a:ext cx="1134141" cy="148856"/>
          </a:xfrm>
          <a:prstGeom prst="rec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989535-0ED9-48C3-949A-EDA74A650495}"/>
              </a:ext>
            </a:extLst>
          </p:cNvPr>
          <p:cNvSpPr/>
          <p:nvPr/>
        </p:nvSpPr>
        <p:spPr>
          <a:xfrm>
            <a:off x="6872175" y="4947684"/>
            <a:ext cx="1407044" cy="148856"/>
          </a:xfrm>
          <a:prstGeom prst="rec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2D9FA86-2255-4CDD-8B27-2F8E7DFA9BBA}"/>
              </a:ext>
            </a:extLst>
          </p:cNvPr>
          <p:cNvSpPr/>
          <p:nvPr/>
        </p:nvSpPr>
        <p:spPr>
          <a:xfrm rot="480000">
            <a:off x="7616673" y="1234982"/>
            <a:ext cx="233576" cy="3864107"/>
          </a:xfrm>
          <a:prstGeom prst="downArrow">
            <a:avLst/>
          </a:prstGeom>
          <a:solidFill>
            <a:srgbClr val="00B05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0" y="3109281"/>
            <a:ext cx="3509672" cy="7571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Green: Valid Particle entering through Aperture </a:t>
            </a:r>
          </a:p>
        </p:txBody>
      </p:sp>
    </p:spTree>
    <p:extLst>
      <p:ext uri="{BB962C8B-B14F-4D97-AF65-F5344CB8AC3E}">
        <p14:creationId xmlns:p14="http://schemas.microsoft.com/office/powerpoint/2010/main" val="3755409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Energetic Proton Telescope with Passive Shielding</a:t>
            </a:r>
          </a:p>
        </p:txBody>
      </p:sp>
      <p:pic>
        <p:nvPicPr>
          <p:cNvPr id="3" name="Picture 2">
            <a:extLst>
              <a:ext uri="{FF2B5EF4-FFF2-40B4-BE49-F238E27FC236}">
                <a16:creationId xmlns:a16="http://schemas.microsoft.com/office/drawing/2014/main" id="{79207BE0-71FE-4C02-803D-BD1550775B19}"/>
              </a:ext>
            </a:extLst>
          </p:cNvPr>
          <p:cNvPicPr>
            <a:picLocks noChangeAspect="1"/>
          </p:cNvPicPr>
          <p:nvPr/>
        </p:nvPicPr>
        <p:blipFill>
          <a:blip r:embed="rId3"/>
          <a:stretch>
            <a:fillRect/>
          </a:stretch>
        </p:blipFill>
        <p:spPr>
          <a:xfrm>
            <a:off x="4727275" y="1677260"/>
            <a:ext cx="6272555" cy="4678095"/>
          </a:xfrm>
          <a:prstGeom prst="rect">
            <a:avLst/>
          </a:prstGeom>
        </p:spPr>
      </p:pic>
      <p:sp>
        <p:nvSpPr>
          <p:cNvPr id="8" name="Rectangle 7">
            <a:extLst>
              <a:ext uri="{FF2B5EF4-FFF2-40B4-BE49-F238E27FC236}">
                <a16:creationId xmlns:a16="http://schemas.microsoft.com/office/drawing/2014/main" id="{DCC768E5-7221-4810-B5D5-681ACC31BB42}"/>
              </a:ext>
            </a:extLst>
          </p:cNvPr>
          <p:cNvSpPr/>
          <p:nvPr/>
        </p:nvSpPr>
        <p:spPr>
          <a:xfrm>
            <a:off x="6996222" y="4720856"/>
            <a:ext cx="1134141" cy="148856"/>
          </a:xfrm>
          <a:prstGeom prst="rec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989535-0ED9-48C3-949A-EDA74A650495}"/>
              </a:ext>
            </a:extLst>
          </p:cNvPr>
          <p:cNvSpPr/>
          <p:nvPr/>
        </p:nvSpPr>
        <p:spPr>
          <a:xfrm>
            <a:off x="6872175" y="4947684"/>
            <a:ext cx="1407044" cy="148856"/>
          </a:xfrm>
          <a:prstGeom prst="rec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F2583662-72DA-4986-9820-09CAF2293C78}"/>
              </a:ext>
            </a:extLst>
          </p:cNvPr>
          <p:cNvSpPr/>
          <p:nvPr/>
        </p:nvSpPr>
        <p:spPr>
          <a:xfrm rot="1140000">
            <a:off x="8386824" y="915341"/>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CFC64E0-B4D4-455B-8894-BDEC45775CFF}"/>
              </a:ext>
            </a:extLst>
          </p:cNvPr>
          <p:cNvSpPr txBox="1">
            <a:spLocks/>
          </p:cNvSpPr>
          <p:nvPr/>
        </p:nvSpPr>
        <p:spPr>
          <a:xfrm>
            <a:off x="0" y="3109281"/>
            <a:ext cx="3509672" cy="341632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2400" dirty="0">
                <a:solidFill>
                  <a:srgbClr val="8B1F17"/>
                </a:solidFill>
                <a:latin typeface="Arial Narrow" panose="020B0606020202030204" pitchFamily="34" charset="0"/>
              </a:rPr>
              <a:t>Black: Invalid particles, pass through Passive Shielding</a:t>
            </a:r>
          </a:p>
          <a:p>
            <a:endParaRPr lang="en-US" sz="2400" dirty="0">
              <a:solidFill>
                <a:srgbClr val="8B1F17"/>
              </a:solidFill>
              <a:latin typeface="Arial Narrow" panose="020B0606020202030204" pitchFamily="34" charset="0"/>
            </a:endParaRPr>
          </a:p>
          <a:p>
            <a:r>
              <a:rPr lang="en-US" sz="2400" dirty="0">
                <a:solidFill>
                  <a:srgbClr val="8B1F17"/>
                </a:solidFill>
                <a:latin typeface="Arial Narrow" panose="020B0606020202030204" pitchFamily="34" charset="0"/>
              </a:rPr>
              <a:t>Not rejected.</a:t>
            </a:r>
          </a:p>
          <a:p>
            <a:endParaRPr lang="en-US" sz="2400" dirty="0">
              <a:solidFill>
                <a:srgbClr val="FF0000"/>
              </a:solidFill>
              <a:latin typeface="Arial Narrow" panose="020B0606020202030204" pitchFamily="34" charset="0"/>
            </a:endParaRPr>
          </a:p>
          <a:p>
            <a:r>
              <a:rPr lang="en-US" sz="2400" dirty="0">
                <a:solidFill>
                  <a:srgbClr val="FF0000"/>
                </a:solidFill>
                <a:latin typeface="Arial Narrow" panose="020B0606020202030204" pitchFamily="34" charset="0"/>
              </a:rPr>
              <a:t>In SEPs with protons &gt;60 MeV: Invalid Particles Overwhelm Count Rates, likely in all channels.</a:t>
            </a:r>
          </a:p>
        </p:txBody>
      </p:sp>
      <p:sp>
        <p:nvSpPr>
          <p:cNvPr id="12" name="Arrow: Down 11">
            <a:extLst>
              <a:ext uri="{FF2B5EF4-FFF2-40B4-BE49-F238E27FC236}">
                <a16:creationId xmlns:a16="http://schemas.microsoft.com/office/drawing/2014/main" id="{2AA55434-14F8-477B-8FD3-0F7079388BC1}"/>
              </a:ext>
            </a:extLst>
          </p:cNvPr>
          <p:cNvSpPr/>
          <p:nvPr/>
        </p:nvSpPr>
        <p:spPr>
          <a:xfrm rot="-6660000">
            <a:off x="5525064" y="3398316"/>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9E11CF4-D672-40C4-B628-50987ABAEFBD}"/>
              </a:ext>
            </a:extLst>
          </p:cNvPr>
          <p:cNvSpPr/>
          <p:nvPr/>
        </p:nvSpPr>
        <p:spPr>
          <a:xfrm rot="-3600000">
            <a:off x="5442605" y="1779527"/>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71CA3DA7-55B1-4322-8741-0644E1BFA4F5}"/>
              </a:ext>
            </a:extLst>
          </p:cNvPr>
          <p:cNvSpPr/>
          <p:nvPr/>
        </p:nvSpPr>
        <p:spPr>
          <a:xfrm rot="2580000">
            <a:off x="9009642" y="1298113"/>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111E2A66-C048-4B3A-9003-D88AE73CEBE4}"/>
              </a:ext>
            </a:extLst>
          </p:cNvPr>
          <p:cNvSpPr/>
          <p:nvPr/>
        </p:nvSpPr>
        <p:spPr>
          <a:xfrm rot="-2640000">
            <a:off x="5974085" y="1296449"/>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25024713-889A-49B6-BA8E-C2158C36671D}"/>
              </a:ext>
            </a:extLst>
          </p:cNvPr>
          <p:cNvSpPr/>
          <p:nvPr/>
        </p:nvSpPr>
        <p:spPr>
          <a:xfrm rot="3300000">
            <a:off x="9314442" y="1602913"/>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EA5DF4AF-AF47-4AE9-B75E-3648FF630DA6}"/>
              </a:ext>
            </a:extLst>
          </p:cNvPr>
          <p:cNvSpPr/>
          <p:nvPr/>
        </p:nvSpPr>
        <p:spPr>
          <a:xfrm rot="120000">
            <a:off x="7213072" y="790671"/>
            <a:ext cx="198303" cy="4265103"/>
          </a:xfrm>
          <a:prstGeom prst="downArrow">
            <a:avLst/>
          </a:prstGeom>
          <a:solidFill>
            <a:srgbClr val="00206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35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C35CE-903B-A140-A48A-44E144D6D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903B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903B31"/>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7A61D28-FCF3-E74C-958C-18D4376489B4}"/>
              </a:ext>
            </a:extLst>
          </p:cNvPr>
          <p:cNvSpPr txBox="1">
            <a:spLocks/>
          </p:cNvSpPr>
          <p:nvPr/>
        </p:nvSpPr>
        <p:spPr>
          <a:xfrm>
            <a:off x="142384" y="274614"/>
            <a:ext cx="11678776" cy="6463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4000" b="1" i="0" kern="1200">
                <a:solidFill>
                  <a:srgbClr val="903B31"/>
                </a:solidFill>
                <a:latin typeface="Arial Narrow" charset="0"/>
                <a:ea typeface="Arial Narrow" charset="0"/>
                <a:cs typeface="Arial Narrow" charset="0"/>
              </a:defRPr>
            </a:lvl1pPr>
          </a:lstStyle>
          <a:p>
            <a:r>
              <a:rPr lang="en-US" dirty="0"/>
              <a:t>Bare Essential 1: Fix the problem at home!</a:t>
            </a:r>
          </a:p>
        </p:txBody>
      </p:sp>
      <p:pic>
        <p:nvPicPr>
          <p:cNvPr id="3" name="Picture 2">
            <a:extLst>
              <a:ext uri="{FF2B5EF4-FFF2-40B4-BE49-F238E27FC236}">
                <a16:creationId xmlns:a16="http://schemas.microsoft.com/office/drawing/2014/main" id="{79207BE0-71FE-4C02-803D-BD1550775B19}"/>
              </a:ext>
            </a:extLst>
          </p:cNvPr>
          <p:cNvPicPr>
            <a:picLocks noChangeAspect="1"/>
          </p:cNvPicPr>
          <p:nvPr/>
        </p:nvPicPr>
        <p:blipFill>
          <a:blip r:embed="rId3"/>
          <a:stretch>
            <a:fillRect/>
          </a:stretch>
        </p:blipFill>
        <p:spPr>
          <a:xfrm>
            <a:off x="2612036" y="1890004"/>
            <a:ext cx="6272555" cy="4678095"/>
          </a:xfrm>
          <a:prstGeom prst="rect">
            <a:avLst/>
          </a:prstGeom>
        </p:spPr>
      </p:pic>
      <p:sp>
        <p:nvSpPr>
          <p:cNvPr id="8" name="Rectangle 7">
            <a:extLst>
              <a:ext uri="{FF2B5EF4-FFF2-40B4-BE49-F238E27FC236}">
                <a16:creationId xmlns:a16="http://schemas.microsoft.com/office/drawing/2014/main" id="{DCC768E5-7221-4810-B5D5-681ACC31BB42}"/>
              </a:ext>
            </a:extLst>
          </p:cNvPr>
          <p:cNvSpPr/>
          <p:nvPr/>
        </p:nvSpPr>
        <p:spPr>
          <a:xfrm>
            <a:off x="4880511" y="4896918"/>
            <a:ext cx="1134141" cy="180303"/>
          </a:xfrm>
          <a:prstGeom prst="rec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989535-0ED9-48C3-949A-EDA74A650495}"/>
              </a:ext>
            </a:extLst>
          </p:cNvPr>
          <p:cNvSpPr/>
          <p:nvPr/>
        </p:nvSpPr>
        <p:spPr>
          <a:xfrm>
            <a:off x="4720167" y="5108667"/>
            <a:ext cx="1454830" cy="216866"/>
          </a:xfrm>
          <a:prstGeom prst="rect">
            <a:avLst/>
          </a:prstGeom>
          <a:solidFill>
            <a:srgbClr val="FFFF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961E57A-6877-4C61-899C-C1EA8CCD2902}"/>
              </a:ext>
            </a:extLst>
          </p:cNvPr>
          <p:cNvSpPr txBox="1">
            <a:spLocks/>
          </p:cNvSpPr>
          <p:nvPr/>
        </p:nvSpPr>
        <p:spPr>
          <a:xfrm>
            <a:off x="244548" y="1070985"/>
            <a:ext cx="11947451" cy="5355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000" b="1" i="0" kern="1200" dirty="0">
                <a:solidFill>
                  <a:schemeClr val="bg1"/>
                </a:solidFill>
                <a:effectLst>
                  <a:outerShdw blurRad="38100" dist="38100" dir="2700000" algn="tl">
                    <a:srgbClr val="000000">
                      <a:alpha val="43137"/>
                    </a:srgbClr>
                  </a:outerShdw>
                </a:effectLst>
                <a:latin typeface="HelveticaNeueLT Std Cn" panose="020B0506030502030204" pitchFamily="34" charset="0"/>
                <a:ea typeface="MS PGothic" panose="020B0600070205080204" pitchFamily="34" charset="-128"/>
                <a:cs typeface="Arial Narrow" charset="0"/>
              </a:defRPr>
            </a:lvl1pPr>
          </a:lstStyle>
          <a:p>
            <a:r>
              <a:rPr lang="en-US" sz="3200" dirty="0">
                <a:solidFill>
                  <a:srgbClr val="8B1F17"/>
                </a:solidFill>
                <a:latin typeface="Arial Narrow" panose="020B0606020202030204" pitchFamily="34" charset="0"/>
              </a:rPr>
              <a:t>We (SEP Scoreboard) need accurate high-energy proton measurements.</a:t>
            </a:r>
          </a:p>
        </p:txBody>
      </p:sp>
      <p:sp>
        <p:nvSpPr>
          <p:cNvPr id="2" name="Rectangle 1">
            <a:extLst>
              <a:ext uri="{FF2B5EF4-FFF2-40B4-BE49-F238E27FC236}">
                <a16:creationId xmlns:a16="http://schemas.microsoft.com/office/drawing/2014/main" id="{6910231B-7FF9-497F-B314-9711F3417D7A}"/>
              </a:ext>
            </a:extLst>
          </p:cNvPr>
          <p:cNvSpPr/>
          <p:nvPr/>
        </p:nvSpPr>
        <p:spPr>
          <a:xfrm>
            <a:off x="1569853" y="4216894"/>
            <a:ext cx="8165805" cy="180303"/>
          </a:xfrm>
          <a:prstGeom prst="rect">
            <a:avLst/>
          </a:prstGeom>
          <a:solidFill>
            <a:srgbClr val="FF0000"/>
          </a:solidFill>
          <a:ln w="92075">
            <a:noFill/>
          </a:ln>
          <a:scene3d>
            <a:camera prst="orthographicFront">
              <a:rot lat="0" lon="0" rev="194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C0EBE7-058B-453D-AA09-F7D184E23A40}"/>
              </a:ext>
            </a:extLst>
          </p:cNvPr>
          <p:cNvSpPr/>
          <p:nvPr/>
        </p:nvSpPr>
        <p:spPr>
          <a:xfrm>
            <a:off x="1701209" y="4109225"/>
            <a:ext cx="8165805" cy="180303"/>
          </a:xfrm>
          <a:prstGeom prst="rect">
            <a:avLst/>
          </a:prstGeom>
          <a:solidFill>
            <a:srgbClr val="FF0000"/>
          </a:solidFill>
          <a:ln w="92075">
            <a:noFill/>
          </a:ln>
          <a:scene3d>
            <a:camera prst="orthographicFront">
              <a:rot lat="0" lon="0" rev="2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77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{282FFED4-BD26-7A43-B3D2-F66A61F41F4B}tf16401369</Template>
  <TotalTime>48803</TotalTime>
  <Words>1936</Words>
  <Application>Microsoft Office PowerPoint</Application>
  <PresentationFormat>Widescreen</PresentationFormat>
  <Paragraphs>231</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.AppleSystemUIFont</vt:lpstr>
      <vt:lpstr>Arial</vt:lpstr>
      <vt:lpstr>Arial Narrow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Galactic Cosmic Ray vs SEP Exposure</vt:lpstr>
      <vt:lpstr>PowerPoint Presentation</vt:lpstr>
    </vt:vector>
  </TitlesOfParts>
  <Manager/>
  <Company>NASA HQ | SMD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Heliophysics Division Template</dc:title>
  <dc:subject>templates</dc:subject>
  <dc:creator>Jenny Mottar/SMD-SEP</dc:creator>
  <cp:keywords>template, HPD, heliophysics</cp:keywords>
  <dc:description/>
  <cp:lastModifiedBy>Posner, Arik (HQ-DJ000)</cp:lastModifiedBy>
  <cp:revision>892</cp:revision>
  <cp:lastPrinted>2018-10-02T14:16:14Z</cp:lastPrinted>
  <dcterms:created xsi:type="dcterms:W3CDTF">2017-10-04T20:17:07Z</dcterms:created>
  <dcterms:modified xsi:type="dcterms:W3CDTF">2022-06-03T21:09:23Z</dcterms:modified>
  <cp:category>templates</cp:category>
</cp:coreProperties>
</file>