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2" r:id="rId1"/>
  </p:sldMasterIdLst>
  <p:notesMasterIdLst>
    <p:notesMasterId r:id="rId15"/>
  </p:notesMasterIdLst>
  <p:handoutMasterIdLst>
    <p:handoutMasterId r:id="rId16"/>
  </p:handoutMasterIdLst>
  <p:sldIdLst>
    <p:sldId id="317" r:id="rId2"/>
    <p:sldId id="327" r:id="rId3"/>
    <p:sldId id="326" r:id="rId4"/>
    <p:sldId id="337" r:id="rId5"/>
    <p:sldId id="328" r:id="rId6"/>
    <p:sldId id="334" r:id="rId7"/>
    <p:sldId id="335" r:id="rId8"/>
    <p:sldId id="322" r:id="rId9"/>
    <p:sldId id="329" r:id="rId10"/>
    <p:sldId id="330" r:id="rId11"/>
    <p:sldId id="331" r:id="rId12"/>
    <p:sldId id="336" r:id="rId13"/>
    <p:sldId id="33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A3A3A"/>
    <a:srgbClr val="00F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9729"/>
  </p:normalViewPr>
  <p:slideViewPr>
    <p:cSldViewPr snapToGrid="0" snapToObjects="1">
      <p:cViewPr>
        <p:scale>
          <a:sx n="119" d="100"/>
          <a:sy n="119" d="100"/>
        </p:scale>
        <p:origin x="216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42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08AE45-C16D-044E-887A-6CCFEC604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D02DE-AF00-5B4B-BB11-CC8572AB5E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B4958-E9AA-4648-B8C6-9682CECBD11F}" type="datetimeFigureOut">
              <a:rPr lang="en-US" smtClean="0"/>
              <a:t>6/5/22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E0CBC-F7EF-EA4F-88C4-93B392CEE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8FA30-5C44-4A4D-8E2A-496E2EE772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54750-0DA4-2044-A381-9DE3F1731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E0890-F08A-7145-98D6-E87B7931A12C}" type="datetimeFigureOut">
              <a:rPr lang="en-US" smtClean="0"/>
              <a:t>6/5/22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ED897-FCC1-5348-8D3C-BDF9D2A9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2599D-E91D-3447-AD61-27602CEBB5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9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ED897-FCC1-5348-8D3C-BDF9D2A931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8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683B77-4912-A14C-BD5E-F89539459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6242" y="3429000"/>
            <a:ext cx="11516" cy="0"/>
          </a:xfrm>
          <a:prstGeom prst="rect">
            <a:avLst/>
          </a:prstGeom>
        </p:spPr>
      </p:pic>
      <p:sp>
        <p:nvSpPr>
          <p:cNvPr id="19" name="bk object 20">
            <a:extLst>
              <a:ext uri="{FF2B5EF4-FFF2-40B4-BE49-F238E27FC236}">
                <a16:creationId xmlns:a16="http://schemas.microsoft.com/office/drawing/2014/main" id="{46B58A00-7E87-A746-822A-F42342E8B8C6}"/>
              </a:ext>
            </a:extLst>
          </p:cNvPr>
          <p:cNvSpPr/>
          <p:nvPr userDrawn="1"/>
        </p:nvSpPr>
        <p:spPr>
          <a:xfrm>
            <a:off x="23939" y="6342532"/>
            <a:ext cx="2613311" cy="420630"/>
          </a:xfrm>
          <a:custGeom>
            <a:avLst/>
            <a:gdLst/>
            <a:ahLst/>
            <a:cxnLst/>
            <a:rect l="l" t="t" r="r" b="b"/>
            <a:pathLst>
              <a:path w="6427470" h="365759">
                <a:moveTo>
                  <a:pt x="6427470" y="0"/>
                </a:moveTo>
                <a:lnTo>
                  <a:pt x="0" y="0"/>
                </a:lnTo>
                <a:lnTo>
                  <a:pt x="0" y="365760"/>
                </a:lnTo>
                <a:lnTo>
                  <a:pt x="6427470" y="365760"/>
                </a:lnTo>
                <a:lnTo>
                  <a:pt x="642747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8B07F95D-A439-3840-8FDB-DCA311040D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096010" y="6426350"/>
            <a:ext cx="945494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2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‹#›</a:t>
            </a:fld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/</a:t>
            </a:r>
            <a:r>
              <a:rPr lang="en-US" spc="-73" dirty="0"/>
              <a:t> </a:t>
            </a:r>
            <a:r>
              <a:rPr lang="en-US" dirty="0"/>
              <a:t>13</a:t>
            </a:r>
          </a:p>
        </p:txBody>
      </p:sp>
      <p:pic>
        <p:nvPicPr>
          <p:cNvPr id="24" name="Picture 2" descr="Utah State University - Top 30 Most Affordable Master's in Career and  Technical Education Online Programs 2019 - Best Colleges Online">
            <a:extLst>
              <a:ext uri="{FF2B5EF4-FFF2-40B4-BE49-F238E27FC236}">
                <a16:creationId xmlns:a16="http://schemas.microsoft.com/office/drawing/2014/main" id="{8858AA3A-D36B-9744-AB3D-285BC50FD6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" y="5875619"/>
            <a:ext cx="2548467" cy="13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older 3">
            <a:extLst>
              <a:ext uri="{FF2B5EF4-FFF2-40B4-BE49-F238E27FC236}">
                <a16:creationId xmlns:a16="http://schemas.microsoft.com/office/drawing/2014/main" id="{B778FFFD-F4C4-DA42-958F-2BDCB8B41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372580"/>
            <a:ext cx="330189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r>
              <a:rPr lang="en-US" dirty="0"/>
              <a:t>The Title is here</a:t>
            </a:r>
            <a:endParaRPr dirty="0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DD480E73-6F4C-6A4F-AEC4-A3C693DB4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6660" y="6420470"/>
            <a:ext cx="5458760" cy="2766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32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pPr marL="11516">
              <a:spcBef>
                <a:spcPts val="41"/>
              </a:spcBef>
            </a:pPr>
            <a:r>
              <a:rPr lang="en-US" spc="14" dirty="0"/>
              <a:t>Combining Physics and ML models for </a:t>
            </a:r>
            <a:r>
              <a:rPr lang="en-US" b="1" spc="14" dirty="0"/>
              <a:t>SEP Prediction</a:t>
            </a:r>
          </a:p>
        </p:txBody>
      </p:sp>
    </p:spTree>
    <p:extLst>
      <p:ext uri="{BB962C8B-B14F-4D97-AF65-F5344CB8AC3E}">
        <p14:creationId xmlns:p14="http://schemas.microsoft.com/office/powerpoint/2010/main" val="15934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6">
            <a:extLst>
              <a:ext uri="{FF2B5EF4-FFF2-40B4-BE49-F238E27FC236}">
                <a16:creationId xmlns:a16="http://schemas.microsoft.com/office/drawing/2014/main" id="{3FDD4179-F1D3-8442-B251-8E674C70BF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096010" y="6426350"/>
            <a:ext cx="945494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2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‹#›</a:t>
            </a:fld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/</a:t>
            </a:r>
            <a:r>
              <a:rPr lang="en-US" spc="-73" dirty="0"/>
              <a:t> </a:t>
            </a:r>
            <a:r>
              <a:rPr lang="en-US" dirty="0"/>
              <a:t>13</a:t>
            </a:r>
          </a:p>
        </p:txBody>
      </p:sp>
      <p:sp>
        <p:nvSpPr>
          <p:cNvPr id="6" name="bk object 20">
            <a:extLst>
              <a:ext uri="{FF2B5EF4-FFF2-40B4-BE49-F238E27FC236}">
                <a16:creationId xmlns:a16="http://schemas.microsoft.com/office/drawing/2014/main" id="{BECCADE4-05BD-8143-A9D0-8595AD9C445B}"/>
              </a:ext>
            </a:extLst>
          </p:cNvPr>
          <p:cNvSpPr/>
          <p:nvPr userDrawn="1"/>
        </p:nvSpPr>
        <p:spPr>
          <a:xfrm>
            <a:off x="2637249" y="6342533"/>
            <a:ext cx="5458761" cy="420630"/>
          </a:xfrm>
          <a:custGeom>
            <a:avLst/>
            <a:gdLst/>
            <a:ahLst/>
            <a:cxnLst/>
            <a:rect l="l" t="t" r="r" b="b"/>
            <a:pathLst>
              <a:path w="6427470" h="365759">
                <a:moveTo>
                  <a:pt x="6427470" y="0"/>
                </a:moveTo>
                <a:lnTo>
                  <a:pt x="0" y="0"/>
                </a:lnTo>
                <a:lnTo>
                  <a:pt x="0" y="365760"/>
                </a:lnTo>
                <a:lnTo>
                  <a:pt x="6427470" y="365760"/>
                </a:lnTo>
                <a:lnTo>
                  <a:pt x="642747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21A75CF6-D11A-0E4F-A345-C8A1643FC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6660" y="6420470"/>
            <a:ext cx="5458760" cy="2766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32" b="0" i="0">
                <a:solidFill>
                  <a:srgbClr val="EDEDED"/>
                </a:solidFill>
                <a:latin typeface="Book Antiqua"/>
                <a:cs typeface="Book Antiqua"/>
              </a:defRPr>
            </a:lvl1pPr>
          </a:lstStyle>
          <a:p>
            <a:pPr marL="11516">
              <a:spcBef>
                <a:spcPts val="41"/>
              </a:spcBef>
            </a:pPr>
            <a:r>
              <a:rPr lang="en-US" spc="14" dirty="0">
                <a:solidFill>
                  <a:schemeClr val="accent6">
                    <a:lumMod val="75000"/>
                  </a:schemeClr>
                </a:solidFill>
              </a:rPr>
              <a:t>Combining</a:t>
            </a:r>
            <a:r>
              <a:rPr lang="en-US" spc="14" dirty="0">
                <a:solidFill>
                  <a:srgbClr val="FF6600"/>
                </a:solidFill>
              </a:rPr>
              <a:t> </a:t>
            </a:r>
            <a:r>
              <a:rPr lang="en-US" spc="14" dirty="0">
                <a:solidFill>
                  <a:schemeClr val="bg1"/>
                </a:solidFill>
              </a:rPr>
              <a:t>Physics and ML models for </a:t>
            </a:r>
            <a:r>
              <a:rPr lang="en-US" spc="14" dirty="0">
                <a:solidFill>
                  <a:schemeClr val="accent6">
                    <a:lumMod val="75000"/>
                  </a:schemeClr>
                </a:solidFill>
              </a:rPr>
              <a:t>SEP Prediction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3957E7E3-A07D-934B-A468-E00D09246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43" y="372580"/>
            <a:ext cx="333171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Book Antiqua"/>
                <a:cs typeface="Book Antiqua"/>
              </a:defRPr>
            </a:lvl1pPr>
          </a:lstStyle>
          <a:p>
            <a:r>
              <a:rPr lang="en-US" dirty="0"/>
              <a:t>The Title is here</a:t>
            </a:r>
            <a:endParaRPr dirty="0"/>
          </a:p>
        </p:txBody>
      </p:sp>
      <p:pic>
        <p:nvPicPr>
          <p:cNvPr id="7" name="Picture 2" descr="NASA says Solar energetic particles are one of the Main Challenges of  Spaceflights">
            <a:extLst>
              <a:ext uri="{FF2B5EF4-FFF2-40B4-BE49-F238E27FC236}">
                <a16:creationId xmlns:a16="http://schemas.microsoft.com/office/drawing/2014/main" id="{5E9CC5E5-D736-8A45-B3B0-81B9F6A7559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520" r="26071" b="36175"/>
          <a:stretch/>
        </p:blipFill>
        <p:spPr bwMode="auto">
          <a:xfrm>
            <a:off x="2646218" y="6341843"/>
            <a:ext cx="5433230" cy="4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4">
            <a:extLst>
              <a:ext uri="{FF2B5EF4-FFF2-40B4-BE49-F238E27FC236}">
                <a16:creationId xmlns:a16="http://schemas.microsoft.com/office/drawing/2014/main" id="{2B5E4EAC-A5F3-CF44-99EF-87D301B62878}"/>
              </a:ext>
            </a:extLst>
          </p:cNvPr>
          <p:cNvSpPr txBox="1">
            <a:spLocks/>
          </p:cNvSpPr>
          <p:nvPr userDrawn="1"/>
        </p:nvSpPr>
        <p:spPr>
          <a:xfrm>
            <a:off x="2696660" y="6426350"/>
            <a:ext cx="5458760" cy="2766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632" b="0" i="0" kern="1200">
                <a:solidFill>
                  <a:schemeClr val="bg1"/>
                </a:solidFill>
                <a:latin typeface="Book Antiqua"/>
                <a:ea typeface="+mn-ea"/>
                <a:cs typeface="Book Antiqu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16">
              <a:spcBef>
                <a:spcPts val="41"/>
              </a:spcBef>
            </a:pPr>
            <a:r>
              <a:rPr lang="en-US" spc="14"/>
              <a:t>Combining Physics and ML models for </a:t>
            </a:r>
            <a:r>
              <a:rPr lang="en-US" b="1" spc="14"/>
              <a:t>SEP Prediction</a:t>
            </a:r>
            <a:endParaRPr lang="en-US" b="1" spc="14" dirty="0"/>
          </a:p>
        </p:txBody>
      </p:sp>
    </p:spTree>
    <p:extLst>
      <p:ext uri="{BB962C8B-B14F-4D97-AF65-F5344CB8AC3E}">
        <p14:creationId xmlns:p14="http://schemas.microsoft.com/office/powerpoint/2010/main" val="37260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k object 20">
            <a:extLst>
              <a:ext uri="{FF2B5EF4-FFF2-40B4-BE49-F238E27FC236}">
                <a16:creationId xmlns:a16="http://schemas.microsoft.com/office/drawing/2014/main" id="{EDDBF29B-1621-4A4B-B287-0D46D760F058}"/>
              </a:ext>
            </a:extLst>
          </p:cNvPr>
          <p:cNvSpPr/>
          <p:nvPr userDrawn="1"/>
        </p:nvSpPr>
        <p:spPr>
          <a:xfrm>
            <a:off x="23939" y="6342532"/>
            <a:ext cx="2613311" cy="420630"/>
          </a:xfrm>
          <a:custGeom>
            <a:avLst/>
            <a:gdLst/>
            <a:ahLst/>
            <a:cxnLst/>
            <a:rect l="l" t="t" r="r" b="b"/>
            <a:pathLst>
              <a:path w="6427470" h="365759">
                <a:moveTo>
                  <a:pt x="6427470" y="0"/>
                </a:moveTo>
                <a:lnTo>
                  <a:pt x="0" y="0"/>
                </a:lnTo>
                <a:lnTo>
                  <a:pt x="0" y="365760"/>
                </a:lnTo>
                <a:lnTo>
                  <a:pt x="6427470" y="365760"/>
                </a:lnTo>
                <a:lnTo>
                  <a:pt x="642747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096010" y="6426350"/>
            <a:ext cx="945494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2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‹#›</a:t>
            </a:fld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/</a:t>
            </a:r>
            <a:r>
              <a:rPr lang="en-US" spc="-73" dirty="0"/>
              <a:t> </a:t>
            </a:r>
            <a:r>
              <a:rPr lang="en-US" dirty="0"/>
              <a:t>13</a:t>
            </a:r>
          </a:p>
        </p:txBody>
      </p:sp>
      <p:sp>
        <p:nvSpPr>
          <p:cNvPr id="17" name="bk object 20">
            <a:extLst>
              <a:ext uri="{FF2B5EF4-FFF2-40B4-BE49-F238E27FC236}">
                <a16:creationId xmlns:a16="http://schemas.microsoft.com/office/drawing/2014/main" id="{5013B138-8633-7042-9D0A-3DBA2737D8FA}"/>
              </a:ext>
            </a:extLst>
          </p:cNvPr>
          <p:cNvSpPr/>
          <p:nvPr userDrawn="1"/>
        </p:nvSpPr>
        <p:spPr>
          <a:xfrm>
            <a:off x="2637249" y="6342533"/>
            <a:ext cx="5458761" cy="420630"/>
          </a:xfrm>
          <a:custGeom>
            <a:avLst/>
            <a:gdLst/>
            <a:ahLst/>
            <a:cxnLst/>
            <a:rect l="l" t="t" r="r" b="b"/>
            <a:pathLst>
              <a:path w="6427470" h="365759">
                <a:moveTo>
                  <a:pt x="6427470" y="0"/>
                </a:moveTo>
                <a:lnTo>
                  <a:pt x="0" y="0"/>
                </a:lnTo>
                <a:lnTo>
                  <a:pt x="0" y="365760"/>
                </a:lnTo>
                <a:lnTo>
                  <a:pt x="6427470" y="365760"/>
                </a:lnTo>
                <a:lnTo>
                  <a:pt x="642747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8" name="Picture 2" descr="Utah State University - Top 30 Most Affordable Master's in Career and  Technical Education Online Programs 2019 - Best Colleges Online">
            <a:extLst>
              <a:ext uri="{FF2B5EF4-FFF2-40B4-BE49-F238E27FC236}">
                <a16:creationId xmlns:a16="http://schemas.microsoft.com/office/drawing/2014/main" id="{0EEF0A6C-12E3-3A41-AAF3-E04E0CA37A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" y="5875619"/>
            <a:ext cx="2548467" cy="13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713" y="372580"/>
            <a:ext cx="382804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6600"/>
                </a:solidFill>
                <a:latin typeface="Book Antiqua"/>
                <a:cs typeface="Book Antiqua"/>
              </a:defRPr>
            </a:lvl1pPr>
          </a:lstStyle>
          <a:p>
            <a:r>
              <a:rPr lang="en-US" dirty="0"/>
              <a:t>The Title is here</a:t>
            </a:r>
            <a:endParaRPr dirty="0"/>
          </a:p>
        </p:txBody>
      </p:sp>
      <p:pic>
        <p:nvPicPr>
          <p:cNvPr id="12" name="Picture 2" descr="NASA says Solar energetic particles are one of the Main Challenges of  Spaceflights">
            <a:extLst>
              <a:ext uri="{FF2B5EF4-FFF2-40B4-BE49-F238E27FC236}">
                <a16:creationId xmlns:a16="http://schemas.microsoft.com/office/drawing/2014/main" id="{2D4DFBF3-5371-D54B-9E29-79AECBF8EB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3520" r="26071" b="36175"/>
          <a:stretch/>
        </p:blipFill>
        <p:spPr bwMode="auto">
          <a:xfrm>
            <a:off x="2662781" y="6348467"/>
            <a:ext cx="5433230" cy="4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older 4">
            <a:extLst>
              <a:ext uri="{FF2B5EF4-FFF2-40B4-BE49-F238E27FC236}">
                <a16:creationId xmlns:a16="http://schemas.microsoft.com/office/drawing/2014/main" id="{E4B3A548-0277-DB44-944A-A96D76A2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6660" y="6420470"/>
            <a:ext cx="5458760" cy="2766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32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pPr marL="11516">
              <a:spcBef>
                <a:spcPts val="41"/>
              </a:spcBef>
            </a:pPr>
            <a:r>
              <a:rPr lang="en-US" b="1" spc="14" dirty="0"/>
              <a:t>Combining</a:t>
            </a:r>
            <a:r>
              <a:rPr lang="en-US" spc="14" dirty="0"/>
              <a:t> Physics and ML models for SEP Prediction</a:t>
            </a:r>
          </a:p>
        </p:txBody>
      </p:sp>
      <p:pic>
        <p:nvPicPr>
          <p:cNvPr id="1026" name="Picture 2" descr="Solar-Terrestrial Sciences | First year of Energetic Particle Measurements  with EPD aboard Solar Orbiter">
            <a:extLst>
              <a:ext uri="{FF2B5EF4-FFF2-40B4-BE49-F238E27FC236}">
                <a16:creationId xmlns:a16="http://schemas.microsoft.com/office/drawing/2014/main" id="{784A8849-D4DC-FD4B-8FFA-60BE1DAB06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0" b="30960"/>
          <a:stretch/>
        </p:blipFill>
        <p:spPr bwMode="auto">
          <a:xfrm flipH="1">
            <a:off x="0" y="35343"/>
            <a:ext cx="9144000" cy="13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870" y="372580"/>
            <a:ext cx="48183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cs typeface="Book Antiqu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461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hdr="0" ftr="0" dt="0"/>
  <p:txStyles>
    <p:titleStyle>
      <a:lvl1pPr>
        <a:defRPr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>
        <a:defRPr b="0" i="1">
          <a:solidFill>
            <a:srgbClr val="00FE6D"/>
          </a:solidFill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hebest-logo.blogspot.com/2016/09/bull-utah-state-logo.html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pt.qaz.wiki/wiki/National_Science_Foundation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goodfreephotos.com/vector-images/database-symbol-vector-clipart.png.php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samarshall/3522500477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samarshall/3522500477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hindawi.com/journals/aans/2012/190359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hyperlink" Target="https://svs.gsfc.nasa.gov/cgi-bin/search.cgi?person=1843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992B-EF3F-9F4F-B96A-50AEF037889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2587379"/>
            <a:ext cx="7772400" cy="922516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D1AFC-7F38-9946-8A09-43D0122C968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36941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oogle Shape;95;p14" descr="Image result for biblioteca nacional de espaÃ±a painting">
            <a:extLst>
              <a:ext uri="{FF2B5EF4-FFF2-40B4-BE49-F238E27FC236}">
                <a16:creationId xmlns:a16="http://schemas.microsoft.com/office/drawing/2014/main" id="{97767BCE-0194-6C46-B59D-14FE7AEEC3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" y="2879"/>
            <a:ext cx="9136322" cy="6852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6;p14">
            <a:extLst>
              <a:ext uri="{FF2B5EF4-FFF2-40B4-BE49-F238E27FC236}">
                <a16:creationId xmlns:a16="http://schemas.microsoft.com/office/drawing/2014/main" id="{A15C09AA-8B67-CF4A-958C-FAAE366551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8234" y="1680345"/>
            <a:ext cx="5647535" cy="20525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07617172-51DC-7B47-A989-1B8E29CFF9BD}"/>
              </a:ext>
            </a:extLst>
          </p:cNvPr>
          <p:cNvSpPr/>
          <p:nvPr/>
        </p:nvSpPr>
        <p:spPr>
          <a:xfrm>
            <a:off x="1701817" y="1992548"/>
            <a:ext cx="5750922" cy="191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8" tIns="45662" rIns="91348" bIns="45662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Combining Physics and ML models for full energy-range SEP Prediction</a:t>
            </a:r>
            <a:endParaRPr sz="1400" dirty="0"/>
          </a:p>
        </p:txBody>
      </p:sp>
      <p:pic>
        <p:nvPicPr>
          <p:cNvPr id="8" name="Google Shape;98;p14">
            <a:extLst>
              <a:ext uri="{FF2B5EF4-FFF2-40B4-BE49-F238E27FC236}">
                <a16:creationId xmlns:a16="http://schemas.microsoft.com/office/drawing/2014/main" id="{FA49101C-FF83-B041-91A9-41E16BDA14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0417" y="5179978"/>
            <a:ext cx="4633722" cy="6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9;p14">
            <a:extLst>
              <a:ext uri="{FF2B5EF4-FFF2-40B4-BE49-F238E27FC236}">
                <a16:creationId xmlns:a16="http://schemas.microsoft.com/office/drawing/2014/main" id="{73FCA14A-6FE8-C443-A512-849579CE6B96}"/>
              </a:ext>
            </a:extLst>
          </p:cNvPr>
          <p:cNvSpPr txBox="1"/>
          <p:nvPr/>
        </p:nvSpPr>
        <p:spPr>
          <a:xfrm>
            <a:off x="2302594" y="5202653"/>
            <a:ext cx="4528255" cy="49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8" tIns="45662" rIns="91348" bIns="45662" anchor="t" anchorCtr="0">
            <a:noAutofit/>
          </a:bodyPr>
          <a:lstStyle/>
          <a:p>
            <a:pPr algn="ctr"/>
            <a:r>
              <a:rPr lang="en-US" sz="2797" dirty="0" err="1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Soukaina</a:t>
            </a:r>
            <a:r>
              <a:rPr lang="en-US" sz="2797" dirty="0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797" dirty="0" err="1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Filali</a:t>
            </a:r>
            <a:r>
              <a:rPr lang="en-US" sz="2797" dirty="0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797" dirty="0" err="1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Boubrahimi</a:t>
            </a:r>
            <a:endParaRPr lang="en-US" sz="2797" dirty="0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algn="ctr"/>
            <a:endParaRPr sz="1798" dirty="0"/>
          </a:p>
        </p:txBody>
      </p:sp>
      <p:sp>
        <p:nvSpPr>
          <p:cNvPr id="10" name="Google Shape;100;p14">
            <a:extLst>
              <a:ext uri="{FF2B5EF4-FFF2-40B4-BE49-F238E27FC236}">
                <a16:creationId xmlns:a16="http://schemas.microsoft.com/office/drawing/2014/main" id="{F60E0008-662A-064E-8C89-EAE079C56B6B}"/>
              </a:ext>
            </a:extLst>
          </p:cNvPr>
          <p:cNvSpPr/>
          <p:nvPr/>
        </p:nvSpPr>
        <p:spPr>
          <a:xfrm>
            <a:off x="1753511" y="3729655"/>
            <a:ext cx="5647535" cy="45681"/>
          </a:xfrm>
          <a:custGeom>
            <a:avLst/>
            <a:gdLst/>
            <a:ahLst/>
            <a:cxnLst/>
            <a:rect l="l" t="t" r="r" b="b"/>
            <a:pathLst>
              <a:path w="10980420" h="68580" extrusionOk="0">
                <a:moveTo>
                  <a:pt x="0" y="30480"/>
                </a:moveTo>
                <a:cubicBezTo>
                  <a:pt x="20320" y="27940"/>
                  <a:pt x="41203" y="28248"/>
                  <a:pt x="60960" y="22860"/>
                </a:cubicBezTo>
                <a:cubicBezTo>
                  <a:pt x="69795" y="20450"/>
                  <a:pt x="74675" y="8101"/>
                  <a:pt x="83820" y="7620"/>
                </a:cubicBezTo>
                <a:lnTo>
                  <a:pt x="205740" y="15240"/>
                </a:lnTo>
                <a:lnTo>
                  <a:pt x="251460" y="30480"/>
                </a:lnTo>
                <a:cubicBezTo>
                  <a:pt x="481564" y="107181"/>
                  <a:pt x="266288" y="38007"/>
                  <a:pt x="929640" y="45720"/>
                </a:cubicBezTo>
                <a:cubicBezTo>
                  <a:pt x="977900" y="43180"/>
                  <a:pt x="1026260" y="42113"/>
                  <a:pt x="1074420" y="38100"/>
                </a:cubicBezTo>
                <a:cubicBezTo>
                  <a:pt x="1088931" y="36891"/>
                  <a:pt x="1127333" y="26777"/>
                  <a:pt x="1143000" y="22860"/>
                </a:cubicBezTo>
                <a:lnTo>
                  <a:pt x="1546860" y="30480"/>
                </a:lnTo>
                <a:cubicBezTo>
                  <a:pt x="1754990" y="35619"/>
                  <a:pt x="1696998" y="30197"/>
                  <a:pt x="1821180" y="45720"/>
                </a:cubicBezTo>
                <a:cubicBezTo>
                  <a:pt x="1864360" y="43180"/>
                  <a:pt x="1907628" y="41847"/>
                  <a:pt x="1950720" y="38100"/>
                </a:cubicBezTo>
                <a:cubicBezTo>
                  <a:pt x="1966112" y="36762"/>
                  <a:pt x="1980996" y="30915"/>
                  <a:pt x="1996440" y="30480"/>
                </a:cubicBezTo>
                <a:cubicBezTo>
                  <a:pt x="2161494" y="25831"/>
                  <a:pt x="2326640" y="25400"/>
                  <a:pt x="2491740" y="22860"/>
                </a:cubicBezTo>
                <a:cubicBezTo>
                  <a:pt x="2526913" y="15825"/>
                  <a:pt x="2562219" y="7620"/>
                  <a:pt x="2598420" y="7620"/>
                </a:cubicBezTo>
                <a:cubicBezTo>
                  <a:pt x="2649283" y="7620"/>
                  <a:pt x="2700020" y="12700"/>
                  <a:pt x="2750820" y="15240"/>
                </a:cubicBezTo>
                <a:cubicBezTo>
                  <a:pt x="2819572" y="32428"/>
                  <a:pt x="2791909" y="23856"/>
                  <a:pt x="2834640" y="38100"/>
                </a:cubicBezTo>
                <a:cubicBezTo>
                  <a:pt x="3200397" y="20258"/>
                  <a:pt x="3042914" y="17901"/>
                  <a:pt x="3307080" y="30480"/>
                </a:cubicBezTo>
                <a:cubicBezTo>
                  <a:pt x="3430740" y="45938"/>
                  <a:pt x="3375084" y="42270"/>
                  <a:pt x="3581400" y="30480"/>
                </a:cubicBezTo>
                <a:cubicBezTo>
                  <a:pt x="3599331" y="29455"/>
                  <a:pt x="3616860" y="24563"/>
                  <a:pt x="3634740" y="22860"/>
                </a:cubicBezTo>
                <a:cubicBezTo>
                  <a:pt x="3670230" y="19480"/>
                  <a:pt x="3705916" y="18468"/>
                  <a:pt x="3741420" y="15240"/>
                </a:cubicBezTo>
                <a:cubicBezTo>
                  <a:pt x="3761814" y="13386"/>
                  <a:pt x="3781911" y="8240"/>
                  <a:pt x="3802380" y="7620"/>
                </a:cubicBezTo>
                <a:cubicBezTo>
                  <a:pt x="3949654" y="3157"/>
                  <a:pt x="4097020" y="2540"/>
                  <a:pt x="4244340" y="0"/>
                </a:cubicBezTo>
                <a:cubicBezTo>
                  <a:pt x="4279900" y="2540"/>
                  <a:pt x="4315645" y="3198"/>
                  <a:pt x="4351020" y="7620"/>
                </a:cubicBezTo>
                <a:cubicBezTo>
                  <a:pt x="4376723" y="10833"/>
                  <a:pt x="4402646" y="14669"/>
                  <a:pt x="4427220" y="22860"/>
                </a:cubicBezTo>
                <a:cubicBezTo>
                  <a:pt x="4434840" y="25400"/>
                  <a:pt x="4442141" y="29259"/>
                  <a:pt x="4450080" y="30480"/>
                </a:cubicBezTo>
                <a:cubicBezTo>
                  <a:pt x="4543985" y="44927"/>
                  <a:pt x="4747399" y="44418"/>
                  <a:pt x="4792980" y="45720"/>
                </a:cubicBezTo>
                <a:cubicBezTo>
                  <a:pt x="4805680" y="48260"/>
                  <a:pt x="4818305" y="51211"/>
                  <a:pt x="4831080" y="53340"/>
                </a:cubicBezTo>
                <a:cubicBezTo>
                  <a:pt x="4848796" y="56293"/>
                  <a:pt x="4866668" y="58229"/>
                  <a:pt x="4884420" y="60960"/>
                </a:cubicBezTo>
                <a:cubicBezTo>
                  <a:pt x="4899691" y="63309"/>
                  <a:pt x="4914900" y="66040"/>
                  <a:pt x="4930140" y="68580"/>
                </a:cubicBezTo>
                <a:lnTo>
                  <a:pt x="5265420" y="60960"/>
                </a:lnTo>
                <a:cubicBezTo>
                  <a:pt x="5278361" y="60432"/>
                  <a:pt x="5290584" y="53971"/>
                  <a:pt x="5303520" y="53340"/>
                </a:cubicBezTo>
                <a:cubicBezTo>
                  <a:pt x="5394887" y="48883"/>
                  <a:pt x="5486400" y="48260"/>
                  <a:pt x="5577840" y="45720"/>
                </a:cubicBezTo>
                <a:cubicBezTo>
                  <a:pt x="5585460" y="43180"/>
                  <a:pt x="5592668" y="38100"/>
                  <a:pt x="5600700" y="38100"/>
                </a:cubicBezTo>
                <a:cubicBezTo>
                  <a:pt x="5636351" y="38100"/>
                  <a:pt x="5671925" y="41988"/>
                  <a:pt x="5707380" y="45720"/>
                </a:cubicBezTo>
                <a:cubicBezTo>
                  <a:pt x="5743303" y="49501"/>
                  <a:pt x="5742979" y="54964"/>
                  <a:pt x="5775960" y="60960"/>
                </a:cubicBezTo>
                <a:cubicBezTo>
                  <a:pt x="5793631" y="64173"/>
                  <a:pt x="5811520" y="66040"/>
                  <a:pt x="5829300" y="68580"/>
                </a:cubicBezTo>
                <a:cubicBezTo>
                  <a:pt x="5881342" y="66954"/>
                  <a:pt x="6045902" y="69376"/>
                  <a:pt x="6134100" y="53340"/>
                </a:cubicBezTo>
                <a:cubicBezTo>
                  <a:pt x="6142003" y="51903"/>
                  <a:pt x="6149211" y="47833"/>
                  <a:pt x="6156960" y="45720"/>
                </a:cubicBezTo>
                <a:cubicBezTo>
                  <a:pt x="6177167" y="40209"/>
                  <a:pt x="6198049" y="37104"/>
                  <a:pt x="6217920" y="30480"/>
                </a:cubicBezTo>
                <a:cubicBezTo>
                  <a:pt x="6225540" y="27940"/>
                  <a:pt x="6232904" y="24435"/>
                  <a:pt x="6240780" y="22860"/>
                </a:cubicBezTo>
                <a:cubicBezTo>
                  <a:pt x="6258392" y="19338"/>
                  <a:pt x="6276340" y="17780"/>
                  <a:pt x="6294120" y="15240"/>
                </a:cubicBezTo>
                <a:cubicBezTo>
                  <a:pt x="6304900" y="11647"/>
                  <a:pt x="6337892" y="0"/>
                  <a:pt x="6347460" y="0"/>
                </a:cubicBezTo>
                <a:cubicBezTo>
                  <a:pt x="6393251" y="0"/>
                  <a:pt x="6438900" y="5080"/>
                  <a:pt x="6484620" y="7620"/>
                </a:cubicBezTo>
                <a:cubicBezTo>
                  <a:pt x="6497320" y="10160"/>
                  <a:pt x="6510155" y="12099"/>
                  <a:pt x="6522720" y="15240"/>
                </a:cubicBezTo>
                <a:cubicBezTo>
                  <a:pt x="6530512" y="17188"/>
                  <a:pt x="6537677" y="21423"/>
                  <a:pt x="6545580" y="22860"/>
                </a:cubicBezTo>
                <a:cubicBezTo>
                  <a:pt x="6629918" y="38194"/>
                  <a:pt x="6780701" y="36285"/>
                  <a:pt x="6835140" y="38100"/>
                </a:cubicBezTo>
                <a:cubicBezTo>
                  <a:pt x="7256866" y="25696"/>
                  <a:pt x="6974791" y="42187"/>
                  <a:pt x="7155180" y="22860"/>
                </a:cubicBezTo>
                <a:cubicBezTo>
                  <a:pt x="7333182" y="3788"/>
                  <a:pt x="7254293" y="18277"/>
                  <a:pt x="7345680" y="0"/>
                </a:cubicBezTo>
                <a:cubicBezTo>
                  <a:pt x="7399020" y="2540"/>
                  <a:pt x="7452484" y="3185"/>
                  <a:pt x="7505700" y="7620"/>
                </a:cubicBezTo>
                <a:cubicBezTo>
                  <a:pt x="7513704" y="8287"/>
                  <a:pt x="7520621" y="14019"/>
                  <a:pt x="7528560" y="15240"/>
                </a:cubicBezTo>
                <a:cubicBezTo>
                  <a:pt x="7553790" y="19122"/>
                  <a:pt x="7579516" y="19073"/>
                  <a:pt x="7604760" y="22860"/>
                </a:cubicBezTo>
                <a:cubicBezTo>
                  <a:pt x="7630376" y="26702"/>
                  <a:pt x="7655409" y="33842"/>
                  <a:pt x="7680960" y="38100"/>
                </a:cubicBezTo>
                <a:cubicBezTo>
                  <a:pt x="7737010" y="47442"/>
                  <a:pt x="7711691" y="41973"/>
                  <a:pt x="7757160" y="53340"/>
                </a:cubicBezTo>
                <a:lnTo>
                  <a:pt x="7901940" y="45720"/>
                </a:lnTo>
                <a:lnTo>
                  <a:pt x="8031480" y="38100"/>
                </a:lnTo>
                <a:cubicBezTo>
                  <a:pt x="8185083" y="30786"/>
                  <a:pt x="8317713" y="27579"/>
                  <a:pt x="8473440" y="22860"/>
                </a:cubicBezTo>
                <a:lnTo>
                  <a:pt x="8839200" y="30480"/>
                </a:lnTo>
                <a:cubicBezTo>
                  <a:pt x="8859665" y="31211"/>
                  <a:pt x="8879682" y="38100"/>
                  <a:pt x="8900160" y="38100"/>
                </a:cubicBezTo>
                <a:cubicBezTo>
                  <a:pt x="8961173" y="38100"/>
                  <a:pt x="9022111" y="33687"/>
                  <a:pt x="9083040" y="30480"/>
                </a:cubicBezTo>
                <a:cubicBezTo>
                  <a:pt x="9118641" y="28606"/>
                  <a:pt x="9154272" y="26658"/>
                  <a:pt x="9189720" y="22860"/>
                </a:cubicBezTo>
                <a:cubicBezTo>
                  <a:pt x="9225437" y="19033"/>
                  <a:pt x="9296400" y="7620"/>
                  <a:pt x="9296400" y="7620"/>
                </a:cubicBezTo>
                <a:cubicBezTo>
                  <a:pt x="9366037" y="10522"/>
                  <a:pt x="9451683" y="6567"/>
                  <a:pt x="9525000" y="22860"/>
                </a:cubicBezTo>
                <a:cubicBezTo>
                  <a:pt x="9532841" y="24602"/>
                  <a:pt x="9540240" y="27940"/>
                  <a:pt x="9547860" y="30480"/>
                </a:cubicBezTo>
                <a:cubicBezTo>
                  <a:pt x="9606280" y="27940"/>
                  <a:pt x="9664783" y="26883"/>
                  <a:pt x="9723120" y="22860"/>
                </a:cubicBezTo>
                <a:cubicBezTo>
                  <a:pt x="9738534" y="21797"/>
                  <a:pt x="9753390" y="15240"/>
                  <a:pt x="9768840" y="15240"/>
                </a:cubicBezTo>
                <a:cubicBezTo>
                  <a:pt x="9875550" y="15240"/>
                  <a:pt x="9982200" y="20320"/>
                  <a:pt x="10088880" y="22860"/>
                </a:cubicBezTo>
                <a:lnTo>
                  <a:pt x="10431780" y="15240"/>
                </a:lnTo>
                <a:cubicBezTo>
                  <a:pt x="10530844" y="12881"/>
                  <a:pt x="10629867" y="7620"/>
                  <a:pt x="10728960" y="7620"/>
                </a:cubicBezTo>
                <a:cubicBezTo>
                  <a:pt x="10800125" y="7620"/>
                  <a:pt x="10871200" y="12700"/>
                  <a:pt x="10942320" y="15240"/>
                </a:cubicBezTo>
                <a:cubicBezTo>
                  <a:pt x="10969999" y="24466"/>
                  <a:pt x="10957148" y="22860"/>
                  <a:pt x="10980420" y="22860"/>
                </a:cubicBezTo>
              </a:path>
            </a:pathLst>
          </a:custGeom>
          <a:noFill/>
          <a:ln w="571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48" tIns="45662" rIns="91348" bIns="45662" anchor="ctr" anchorCtr="0">
            <a:noAutofit/>
          </a:bodyPr>
          <a:lstStyle/>
          <a:p>
            <a:pPr algn="ctr"/>
            <a:endParaRPr sz="17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1;p14">
            <a:extLst>
              <a:ext uri="{FF2B5EF4-FFF2-40B4-BE49-F238E27FC236}">
                <a16:creationId xmlns:a16="http://schemas.microsoft.com/office/drawing/2014/main" id="{30BFDDC2-AAF1-174A-AF65-08794010A935}"/>
              </a:ext>
            </a:extLst>
          </p:cNvPr>
          <p:cNvSpPr/>
          <p:nvPr/>
        </p:nvSpPr>
        <p:spPr>
          <a:xfrm>
            <a:off x="1748233" y="1678675"/>
            <a:ext cx="5647535" cy="45681"/>
          </a:xfrm>
          <a:custGeom>
            <a:avLst/>
            <a:gdLst/>
            <a:ahLst/>
            <a:cxnLst/>
            <a:rect l="l" t="t" r="r" b="b"/>
            <a:pathLst>
              <a:path w="10980420" h="68580" extrusionOk="0">
                <a:moveTo>
                  <a:pt x="0" y="30480"/>
                </a:moveTo>
                <a:cubicBezTo>
                  <a:pt x="20320" y="27940"/>
                  <a:pt x="41203" y="28248"/>
                  <a:pt x="60960" y="22860"/>
                </a:cubicBezTo>
                <a:cubicBezTo>
                  <a:pt x="69795" y="20450"/>
                  <a:pt x="74675" y="8101"/>
                  <a:pt x="83820" y="7620"/>
                </a:cubicBezTo>
                <a:lnTo>
                  <a:pt x="205740" y="15240"/>
                </a:lnTo>
                <a:lnTo>
                  <a:pt x="251460" y="30480"/>
                </a:lnTo>
                <a:cubicBezTo>
                  <a:pt x="481564" y="107181"/>
                  <a:pt x="266288" y="38007"/>
                  <a:pt x="929640" y="45720"/>
                </a:cubicBezTo>
                <a:cubicBezTo>
                  <a:pt x="977900" y="43180"/>
                  <a:pt x="1026260" y="42113"/>
                  <a:pt x="1074420" y="38100"/>
                </a:cubicBezTo>
                <a:cubicBezTo>
                  <a:pt x="1088931" y="36891"/>
                  <a:pt x="1127333" y="26777"/>
                  <a:pt x="1143000" y="22860"/>
                </a:cubicBezTo>
                <a:lnTo>
                  <a:pt x="1546860" y="30480"/>
                </a:lnTo>
                <a:cubicBezTo>
                  <a:pt x="1754990" y="35619"/>
                  <a:pt x="1696998" y="30197"/>
                  <a:pt x="1821180" y="45720"/>
                </a:cubicBezTo>
                <a:cubicBezTo>
                  <a:pt x="1864360" y="43180"/>
                  <a:pt x="1907628" y="41847"/>
                  <a:pt x="1950720" y="38100"/>
                </a:cubicBezTo>
                <a:cubicBezTo>
                  <a:pt x="1966112" y="36762"/>
                  <a:pt x="1980996" y="30915"/>
                  <a:pt x="1996440" y="30480"/>
                </a:cubicBezTo>
                <a:cubicBezTo>
                  <a:pt x="2161494" y="25831"/>
                  <a:pt x="2326640" y="25400"/>
                  <a:pt x="2491740" y="22860"/>
                </a:cubicBezTo>
                <a:cubicBezTo>
                  <a:pt x="2526913" y="15825"/>
                  <a:pt x="2562219" y="7620"/>
                  <a:pt x="2598420" y="7620"/>
                </a:cubicBezTo>
                <a:cubicBezTo>
                  <a:pt x="2649283" y="7620"/>
                  <a:pt x="2700020" y="12700"/>
                  <a:pt x="2750820" y="15240"/>
                </a:cubicBezTo>
                <a:cubicBezTo>
                  <a:pt x="2819572" y="32428"/>
                  <a:pt x="2791909" y="23856"/>
                  <a:pt x="2834640" y="38100"/>
                </a:cubicBezTo>
                <a:cubicBezTo>
                  <a:pt x="3200397" y="20258"/>
                  <a:pt x="3042914" y="17901"/>
                  <a:pt x="3307080" y="30480"/>
                </a:cubicBezTo>
                <a:cubicBezTo>
                  <a:pt x="3430740" y="45938"/>
                  <a:pt x="3375084" y="42270"/>
                  <a:pt x="3581400" y="30480"/>
                </a:cubicBezTo>
                <a:cubicBezTo>
                  <a:pt x="3599331" y="29455"/>
                  <a:pt x="3616860" y="24563"/>
                  <a:pt x="3634740" y="22860"/>
                </a:cubicBezTo>
                <a:cubicBezTo>
                  <a:pt x="3670230" y="19480"/>
                  <a:pt x="3705916" y="18468"/>
                  <a:pt x="3741420" y="15240"/>
                </a:cubicBezTo>
                <a:cubicBezTo>
                  <a:pt x="3761814" y="13386"/>
                  <a:pt x="3781911" y="8240"/>
                  <a:pt x="3802380" y="7620"/>
                </a:cubicBezTo>
                <a:cubicBezTo>
                  <a:pt x="3949654" y="3157"/>
                  <a:pt x="4097020" y="2540"/>
                  <a:pt x="4244340" y="0"/>
                </a:cubicBezTo>
                <a:cubicBezTo>
                  <a:pt x="4279900" y="2540"/>
                  <a:pt x="4315645" y="3198"/>
                  <a:pt x="4351020" y="7620"/>
                </a:cubicBezTo>
                <a:cubicBezTo>
                  <a:pt x="4376723" y="10833"/>
                  <a:pt x="4402646" y="14669"/>
                  <a:pt x="4427220" y="22860"/>
                </a:cubicBezTo>
                <a:cubicBezTo>
                  <a:pt x="4434840" y="25400"/>
                  <a:pt x="4442141" y="29259"/>
                  <a:pt x="4450080" y="30480"/>
                </a:cubicBezTo>
                <a:cubicBezTo>
                  <a:pt x="4543985" y="44927"/>
                  <a:pt x="4747399" y="44418"/>
                  <a:pt x="4792980" y="45720"/>
                </a:cubicBezTo>
                <a:cubicBezTo>
                  <a:pt x="4805680" y="48260"/>
                  <a:pt x="4818305" y="51211"/>
                  <a:pt x="4831080" y="53340"/>
                </a:cubicBezTo>
                <a:cubicBezTo>
                  <a:pt x="4848796" y="56293"/>
                  <a:pt x="4866668" y="58229"/>
                  <a:pt x="4884420" y="60960"/>
                </a:cubicBezTo>
                <a:cubicBezTo>
                  <a:pt x="4899691" y="63309"/>
                  <a:pt x="4914900" y="66040"/>
                  <a:pt x="4930140" y="68580"/>
                </a:cubicBezTo>
                <a:lnTo>
                  <a:pt x="5265420" y="60960"/>
                </a:lnTo>
                <a:cubicBezTo>
                  <a:pt x="5278361" y="60432"/>
                  <a:pt x="5290584" y="53971"/>
                  <a:pt x="5303520" y="53340"/>
                </a:cubicBezTo>
                <a:cubicBezTo>
                  <a:pt x="5394887" y="48883"/>
                  <a:pt x="5486400" y="48260"/>
                  <a:pt x="5577840" y="45720"/>
                </a:cubicBezTo>
                <a:cubicBezTo>
                  <a:pt x="5585460" y="43180"/>
                  <a:pt x="5592668" y="38100"/>
                  <a:pt x="5600700" y="38100"/>
                </a:cubicBezTo>
                <a:cubicBezTo>
                  <a:pt x="5636351" y="38100"/>
                  <a:pt x="5671925" y="41988"/>
                  <a:pt x="5707380" y="45720"/>
                </a:cubicBezTo>
                <a:cubicBezTo>
                  <a:pt x="5743303" y="49501"/>
                  <a:pt x="5742979" y="54964"/>
                  <a:pt x="5775960" y="60960"/>
                </a:cubicBezTo>
                <a:cubicBezTo>
                  <a:pt x="5793631" y="64173"/>
                  <a:pt x="5811520" y="66040"/>
                  <a:pt x="5829300" y="68580"/>
                </a:cubicBezTo>
                <a:cubicBezTo>
                  <a:pt x="5881342" y="66954"/>
                  <a:pt x="6045902" y="69376"/>
                  <a:pt x="6134100" y="53340"/>
                </a:cubicBezTo>
                <a:cubicBezTo>
                  <a:pt x="6142003" y="51903"/>
                  <a:pt x="6149211" y="47833"/>
                  <a:pt x="6156960" y="45720"/>
                </a:cubicBezTo>
                <a:cubicBezTo>
                  <a:pt x="6177167" y="40209"/>
                  <a:pt x="6198049" y="37104"/>
                  <a:pt x="6217920" y="30480"/>
                </a:cubicBezTo>
                <a:cubicBezTo>
                  <a:pt x="6225540" y="27940"/>
                  <a:pt x="6232904" y="24435"/>
                  <a:pt x="6240780" y="22860"/>
                </a:cubicBezTo>
                <a:cubicBezTo>
                  <a:pt x="6258392" y="19338"/>
                  <a:pt x="6276340" y="17780"/>
                  <a:pt x="6294120" y="15240"/>
                </a:cubicBezTo>
                <a:cubicBezTo>
                  <a:pt x="6304900" y="11647"/>
                  <a:pt x="6337892" y="0"/>
                  <a:pt x="6347460" y="0"/>
                </a:cubicBezTo>
                <a:cubicBezTo>
                  <a:pt x="6393251" y="0"/>
                  <a:pt x="6438900" y="5080"/>
                  <a:pt x="6484620" y="7620"/>
                </a:cubicBezTo>
                <a:cubicBezTo>
                  <a:pt x="6497320" y="10160"/>
                  <a:pt x="6510155" y="12099"/>
                  <a:pt x="6522720" y="15240"/>
                </a:cubicBezTo>
                <a:cubicBezTo>
                  <a:pt x="6530512" y="17188"/>
                  <a:pt x="6537677" y="21423"/>
                  <a:pt x="6545580" y="22860"/>
                </a:cubicBezTo>
                <a:cubicBezTo>
                  <a:pt x="6629918" y="38194"/>
                  <a:pt x="6780701" y="36285"/>
                  <a:pt x="6835140" y="38100"/>
                </a:cubicBezTo>
                <a:cubicBezTo>
                  <a:pt x="7256866" y="25696"/>
                  <a:pt x="6974791" y="42187"/>
                  <a:pt x="7155180" y="22860"/>
                </a:cubicBezTo>
                <a:cubicBezTo>
                  <a:pt x="7333182" y="3788"/>
                  <a:pt x="7254293" y="18277"/>
                  <a:pt x="7345680" y="0"/>
                </a:cubicBezTo>
                <a:cubicBezTo>
                  <a:pt x="7399020" y="2540"/>
                  <a:pt x="7452484" y="3185"/>
                  <a:pt x="7505700" y="7620"/>
                </a:cubicBezTo>
                <a:cubicBezTo>
                  <a:pt x="7513704" y="8287"/>
                  <a:pt x="7520621" y="14019"/>
                  <a:pt x="7528560" y="15240"/>
                </a:cubicBezTo>
                <a:cubicBezTo>
                  <a:pt x="7553790" y="19122"/>
                  <a:pt x="7579516" y="19073"/>
                  <a:pt x="7604760" y="22860"/>
                </a:cubicBezTo>
                <a:cubicBezTo>
                  <a:pt x="7630376" y="26702"/>
                  <a:pt x="7655409" y="33842"/>
                  <a:pt x="7680960" y="38100"/>
                </a:cubicBezTo>
                <a:cubicBezTo>
                  <a:pt x="7737010" y="47442"/>
                  <a:pt x="7711691" y="41973"/>
                  <a:pt x="7757160" y="53340"/>
                </a:cubicBezTo>
                <a:lnTo>
                  <a:pt x="7901940" y="45720"/>
                </a:lnTo>
                <a:lnTo>
                  <a:pt x="8031480" y="38100"/>
                </a:lnTo>
                <a:cubicBezTo>
                  <a:pt x="8185083" y="30786"/>
                  <a:pt x="8317713" y="27579"/>
                  <a:pt x="8473440" y="22860"/>
                </a:cubicBezTo>
                <a:lnTo>
                  <a:pt x="8839200" y="30480"/>
                </a:lnTo>
                <a:cubicBezTo>
                  <a:pt x="8859665" y="31211"/>
                  <a:pt x="8879682" y="38100"/>
                  <a:pt x="8900160" y="38100"/>
                </a:cubicBezTo>
                <a:cubicBezTo>
                  <a:pt x="8961173" y="38100"/>
                  <a:pt x="9022111" y="33687"/>
                  <a:pt x="9083040" y="30480"/>
                </a:cubicBezTo>
                <a:cubicBezTo>
                  <a:pt x="9118641" y="28606"/>
                  <a:pt x="9154272" y="26658"/>
                  <a:pt x="9189720" y="22860"/>
                </a:cubicBezTo>
                <a:cubicBezTo>
                  <a:pt x="9225437" y="19033"/>
                  <a:pt x="9296400" y="7620"/>
                  <a:pt x="9296400" y="7620"/>
                </a:cubicBezTo>
                <a:cubicBezTo>
                  <a:pt x="9366037" y="10522"/>
                  <a:pt x="9451683" y="6567"/>
                  <a:pt x="9525000" y="22860"/>
                </a:cubicBezTo>
                <a:cubicBezTo>
                  <a:pt x="9532841" y="24602"/>
                  <a:pt x="9540240" y="27940"/>
                  <a:pt x="9547860" y="30480"/>
                </a:cubicBezTo>
                <a:cubicBezTo>
                  <a:pt x="9606280" y="27940"/>
                  <a:pt x="9664783" y="26883"/>
                  <a:pt x="9723120" y="22860"/>
                </a:cubicBezTo>
                <a:cubicBezTo>
                  <a:pt x="9738534" y="21797"/>
                  <a:pt x="9753390" y="15240"/>
                  <a:pt x="9768840" y="15240"/>
                </a:cubicBezTo>
                <a:cubicBezTo>
                  <a:pt x="9875550" y="15240"/>
                  <a:pt x="9982200" y="20320"/>
                  <a:pt x="10088880" y="22860"/>
                </a:cubicBezTo>
                <a:lnTo>
                  <a:pt x="10431780" y="15240"/>
                </a:lnTo>
                <a:cubicBezTo>
                  <a:pt x="10530844" y="12881"/>
                  <a:pt x="10629867" y="7620"/>
                  <a:pt x="10728960" y="7620"/>
                </a:cubicBezTo>
                <a:cubicBezTo>
                  <a:pt x="10800125" y="7620"/>
                  <a:pt x="10871200" y="12700"/>
                  <a:pt x="10942320" y="15240"/>
                </a:cubicBezTo>
                <a:cubicBezTo>
                  <a:pt x="10969999" y="24466"/>
                  <a:pt x="10957148" y="22860"/>
                  <a:pt x="10980420" y="22860"/>
                </a:cubicBezTo>
              </a:path>
            </a:pathLst>
          </a:custGeom>
          <a:noFill/>
          <a:ln w="571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48" tIns="45662" rIns="91348" bIns="45662" anchor="ctr" anchorCtr="0">
            <a:noAutofit/>
          </a:bodyPr>
          <a:lstStyle/>
          <a:p>
            <a:pPr algn="ctr"/>
            <a:endParaRPr sz="17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D507C4B-6D9E-D74E-A504-C7AAA8B7E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31" y="189607"/>
            <a:ext cx="1501580" cy="1489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65722-9F6B-AB41-9EE8-8BD824DF9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29060" y="284850"/>
            <a:ext cx="1478766" cy="1236168"/>
          </a:xfrm>
          <a:prstGeom prst="rect">
            <a:avLst/>
          </a:prstGeom>
        </p:spPr>
      </p:pic>
      <p:pic>
        <p:nvPicPr>
          <p:cNvPr id="25" name="Picture 2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C6131B3-DAB2-1C4A-864E-58837F5C3C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01000" y="386696"/>
            <a:ext cx="967482" cy="9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scatter chart&#10;&#10;Description automatically generated">
            <a:extLst>
              <a:ext uri="{FF2B5EF4-FFF2-40B4-BE49-F238E27FC236}">
                <a16:creationId xmlns:a16="http://schemas.microsoft.com/office/drawing/2014/main" id="{0353550D-1330-7042-A47F-60F77E145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24" y="2995019"/>
            <a:ext cx="2890887" cy="2890887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4002FD-73B5-FB4F-A385-B9A7D8EED029}"/>
              </a:ext>
            </a:extLst>
          </p:cNvPr>
          <p:cNvSpPr txBox="1">
            <a:spLocks/>
          </p:cNvSpPr>
          <p:nvPr/>
        </p:nvSpPr>
        <p:spPr>
          <a:xfrm>
            <a:off x="-245723" y="157207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Modeling Solution (1)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E5B057A3-411D-6F42-BBBF-999DA995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56" y="2995019"/>
            <a:ext cx="2890887" cy="289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FAE9B8-908F-9A4F-952B-3F92EF8230A8}"/>
              </a:ext>
            </a:extLst>
          </p:cNvPr>
          <p:cNvSpPr txBox="1"/>
          <p:nvPr/>
        </p:nvSpPr>
        <p:spPr>
          <a:xfrm>
            <a:off x="613214" y="1804072"/>
            <a:ext cx="8343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augmentation for producing sufficient high quality data volumes to train robust SEP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Time series data generation can produce synthetic SEP catalogs.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 descr="A picture containing cup, indoor, tableware&#10;&#10;Description automatically generated">
            <a:extLst>
              <a:ext uri="{FF2B5EF4-FFF2-40B4-BE49-F238E27FC236}">
                <a16:creationId xmlns:a16="http://schemas.microsoft.com/office/drawing/2014/main" id="{27ED4606-3733-DE49-ADBF-A201449DD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973" r="7220"/>
          <a:stretch/>
        </p:blipFill>
        <p:spPr>
          <a:xfrm>
            <a:off x="7202466" y="4785594"/>
            <a:ext cx="845507" cy="1072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90A64F-1417-2A49-897A-4102E5472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997" y="3495110"/>
            <a:ext cx="1073303" cy="1249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517FB-503E-EA49-8C10-B2D57BA46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138" y="3458707"/>
            <a:ext cx="1130300" cy="1295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5DE073-89A9-9044-B227-1393AAC51651}"/>
              </a:ext>
            </a:extLst>
          </p:cNvPr>
          <p:cNvSpPr txBox="1"/>
          <p:nvPr/>
        </p:nvSpPr>
        <p:spPr>
          <a:xfrm>
            <a:off x="6114043" y="2986519"/>
            <a:ext cx="157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Synthetic SEP</a:t>
            </a:r>
          </a:p>
          <a:p>
            <a:pPr algn="ctr"/>
            <a:r>
              <a:rPr lang="en-US" sz="1600" dirty="0"/>
              <a:t>Events Catalog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223C8-3F67-614B-89DC-3CDC6C841345}"/>
              </a:ext>
            </a:extLst>
          </p:cNvPr>
          <p:cNvSpPr txBox="1"/>
          <p:nvPr/>
        </p:nvSpPr>
        <p:spPr>
          <a:xfrm>
            <a:off x="7637072" y="2971110"/>
            <a:ext cx="140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Real SEP</a:t>
            </a:r>
          </a:p>
          <a:p>
            <a:pPr algn="ctr"/>
            <a:r>
              <a:rPr lang="en-US" sz="1600" dirty="0"/>
              <a:t>Events Catalog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1528D5-B518-284D-9371-4510D1893ACD}"/>
              </a:ext>
            </a:extLst>
          </p:cNvPr>
          <p:cNvSpPr txBox="1"/>
          <p:nvPr/>
        </p:nvSpPr>
        <p:spPr>
          <a:xfrm>
            <a:off x="6848466" y="5771666"/>
            <a:ext cx="157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Hybrid SEP</a:t>
            </a:r>
          </a:p>
          <a:p>
            <a:pPr algn="ctr"/>
            <a:r>
              <a:rPr lang="en-US" sz="1600" dirty="0"/>
              <a:t>Events Catalog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6934A0-D359-4242-9661-FACAE40A01B3}"/>
              </a:ext>
            </a:extLst>
          </p:cNvPr>
          <p:cNvCxnSpPr>
            <a:cxnSpLocks/>
            <a:stCxn id="15" idx="2"/>
            <a:endCxn id="14" idx="1"/>
          </p:cNvCxnSpPr>
          <p:nvPr/>
        </p:nvCxnSpPr>
        <p:spPr>
          <a:xfrm>
            <a:off x="6902649" y="4744158"/>
            <a:ext cx="299817" cy="577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8C9ED3-6DB3-564D-A051-83305E9C1E6F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8047973" y="4768977"/>
            <a:ext cx="405162" cy="55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D62D4C3-462D-D24D-B0A8-BD8AA81740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10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3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714EDC-556C-A34D-8B79-B8F3DE501022}"/>
              </a:ext>
            </a:extLst>
          </p:cNvPr>
          <p:cNvSpPr txBox="1">
            <a:spLocks/>
          </p:cNvSpPr>
          <p:nvPr/>
        </p:nvSpPr>
        <p:spPr>
          <a:xfrm>
            <a:off x="-245723" y="157207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Modeling Challenges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C7880-0BBF-AF4C-9162-04683D35C2D2}"/>
              </a:ext>
            </a:extLst>
          </p:cNvPr>
          <p:cNvSpPr txBox="1"/>
          <p:nvPr/>
        </p:nvSpPr>
        <p:spPr>
          <a:xfrm>
            <a:off x="185013" y="1573243"/>
            <a:ext cx="87160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According to the “No free lunch (NFL)” theorem:</a:t>
            </a:r>
          </a:p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“There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no model that dominates over all types of learning problems. </a:t>
            </a:r>
          </a:p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Different predictive models may be useful in</a:t>
            </a:r>
            <a:b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representing different aspects of the problem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BDCA0-2F9E-424D-BF67-06DE1E9E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99" y="4294439"/>
            <a:ext cx="5943601" cy="17294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863997-5968-F345-86A3-6BBB5D4354AA}"/>
              </a:ext>
            </a:extLst>
          </p:cNvPr>
          <p:cNvSpPr/>
          <p:nvPr/>
        </p:nvSpPr>
        <p:spPr>
          <a:xfrm>
            <a:off x="241265" y="2883182"/>
            <a:ext cx="8483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Ensemble model can be used  as a comprehensive solution that combines physics and ML models prediction.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next step is to train the ensemble model to learn an optimal weight vector that it can assign to each model.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76F54E4-1851-DD42-B2F0-A1C4B74079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11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4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4427-DEE2-3D45-B65D-C65A838A3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43" y="372580"/>
            <a:ext cx="3331712" cy="615553"/>
          </a:xfrm>
        </p:spPr>
        <p:txBody>
          <a:bodyPr/>
          <a:lstStyle/>
          <a:p>
            <a:r>
              <a:rPr lang="en-US" sz="4000" dirty="0"/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32661A-D88D-C14E-BC74-5D9865F8EB9D}"/>
              </a:ext>
            </a:extLst>
          </p:cNvPr>
          <p:cNvSpPr/>
          <p:nvPr/>
        </p:nvSpPr>
        <p:spPr>
          <a:xfrm>
            <a:off x="304791" y="2218372"/>
            <a:ext cx="85344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Insufficient SEP events data volume can lead to overfitting (high variance) data-driven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Data augmentation can increase the SEP events catalog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“no solution fits all” for predicting SEP events at all energy ranges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SEP physics and ML model </a:t>
            </a:r>
            <a:r>
              <a:rPr lang="en-US" sz="2400" dirty="0" err="1"/>
              <a:t>ensembling</a:t>
            </a:r>
            <a:r>
              <a:rPr lang="en-US" sz="2400" dirty="0"/>
              <a:t> can increase both the interpretability and forecasting accuracy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D8C45-1260-7947-8FCA-90B3C1D897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12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23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usic, brass&#10;&#10;Description automatically generated">
            <a:extLst>
              <a:ext uri="{FF2B5EF4-FFF2-40B4-BE49-F238E27FC236}">
                <a16:creationId xmlns:a16="http://schemas.microsoft.com/office/drawing/2014/main" id="{EB8583AB-B566-8946-A579-A8BE36E8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471" b="4278"/>
          <a:stretch/>
        </p:blipFill>
        <p:spPr>
          <a:xfrm>
            <a:off x="0" y="0"/>
            <a:ext cx="9144000" cy="63322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48395D-1849-2A41-9B19-AD2EA64EAA71}"/>
              </a:ext>
            </a:extLst>
          </p:cNvPr>
          <p:cNvSpPr/>
          <p:nvPr/>
        </p:nvSpPr>
        <p:spPr>
          <a:xfrm>
            <a:off x="0" y="0"/>
            <a:ext cx="9144000" cy="6332220"/>
          </a:xfrm>
          <a:prstGeom prst="rect">
            <a:avLst/>
          </a:prstGeom>
          <a:solidFill>
            <a:srgbClr val="3A3A3A">
              <a:alpha val="592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F77ACD-3EF6-D845-ABFB-8EB1E4F71F39}"/>
              </a:ext>
            </a:extLst>
          </p:cNvPr>
          <p:cNvSpPr txBox="1">
            <a:spLocks/>
          </p:cNvSpPr>
          <p:nvPr/>
        </p:nvSpPr>
        <p:spPr>
          <a:xfrm>
            <a:off x="2209800" y="2352126"/>
            <a:ext cx="51982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414589">
              <a:defRPr>
                <a:latin typeface="+mn-lt"/>
                <a:ea typeface="+mn-ea"/>
                <a:cs typeface="+mn-cs"/>
              </a:defRPr>
            </a:lvl2pPr>
            <a:lvl3pPr marL="829178">
              <a:defRPr>
                <a:latin typeface="+mn-lt"/>
                <a:ea typeface="+mn-ea"/>
                <a:cs typeface="+mn-cs"/>
              </a:defRPr>
            </a:lvl3pPr>
            <a:lvl4pPr marL="1243767">
              <a:defRPr>
                <a:latin typeface="+mn-lt"/>
                <a:ea typeface="+mn-ea"/>
                <a:cs typeface="+mn-cs"/>
              </a:defRPr>
            </a:lvl4pPr>
            <a:lvl5pPr marL="1658356">
              <a:defRPr>
                <a:latin typeface="+mn-lt"/>
                <a:ea typeface="+mn-ea"/>
                <a:cs typeface="+mn-cs"/>
              </a:defRPr>
            </a:lvl5pPr>
            <a:lvl6pPr marL="2072945">
              <a:defRPr>
                <a:latin typeface="+mn-lt"/>
                <a:ea typeface="+mn-ea"/>
                <a:cs typeface="+mn-cs"/>
              </a:defRPr>
            </a:lvl6pPr>
            <a:lvl7pPr marL="2487534">
              <a:defRPr>
                <a:latin typeface="+mn-lt"/>
                <a:ea typeface="+mn-ea"/>
                <a:cs typeface="+mn-cs"/>
              </a:defRPr>
            </a:lvl7pPr>
            <a:lvl8pPr marL="2902123">
              <a:defRPr>
                <a:latin typeface="+mn-lt"/>
                <a:ea typeface="+mn-ea"/>
                <a:cs typeface="+mn-cs"/>
              </a:defRPr>
            </a:lvl8pPr>
            <a:lvl9pPr marL="3316712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6000" kern="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DD968-6C3E-424D-A58F-987CCF1110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13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usic, brass&#10;&#10;Description automatically generated">
            <a:extLst>
              <a:ext uri="{FF2B5EF4-FFF2-40B4-BE49-F238E27FC236}">
                <a16:creationId xmlns:a16="http://schemas.microsoft.com/office/drawing/2014/main" id="{EB8583AB-B566-8946-A579-A8BE36E8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471" b="4278"/>
          <a:stretch/>
        </p:blipFill>
        <p:spPr>
          <a:xfrm>
            <a:off x="0" y="0"/>
            <a:ext cx="9144000" cy="63322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48395D-1849-2A41-9B19-AD2EA64EAA71}"/>
              </a:ext>
            </a:extLst>
          </p:cNvPr>
          <p:cNvSpPr/>
          <p:nvPr/>
        </p:nvSpPr>
        <p:spPr>
          <a:xfrm>
            <a:off x="0" y="0"/>
            <a:ext cx="9144000" cy="6332220"/>
          </a:xfrm>
          <a:prstGeom prst="rect">
            <a:avLst/>
          </a:prstGeom>
          <a:solidFill>
            <a:srgbClr val="3A3A3A">
              <a:alpha val="592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6539-7B8E-004A-A6FB-72C218801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53" y="279558"/>
            <a:ext cx="3331712" cy="55399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F77ACD-3EF6-D845-ABFB-8EB1E4F71F39}"/>
              </a:ext>
            </a:extLst>
          </p:cNvPr>
          <p:cNvSpPr txBox="1">
            <a:spLocks/>
          </p:cNvSpPr>
          <p:nvPr/>
        </p:nvSpPr>
        <p:spPr>
          <a:xfrm>
            <a:off x="1366018" y="1672590"/>
            <a:ext cx="7388238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414589">
              <a:defRPr>
                <a:latin typeface="+mn-lt"/>
                <a:ea typeface="+mn-ea"/>
                <a:cs typeface="+mn-cs"/>
              </a:defRPr>
            </a:lvl2pPr>
            <a:lvl3pPr marL="829178">
              <a:defRPr>
                <a:latin typeface="+mn-lt"/>
                <a:ea typeface="+mn-ea"/>
                <a:cs typeface="+mn-cs"/>
              </a:defRPr>
            </a:lvl3pPr>
            <a:lvl4pPr marL="1243767">
              <a:defRPr>
                <a:latin typeface="+mn-lt"/>
                <a:ea typeface="+mn-ea"/>
                <a:cs typeface="+mn-cs"/>
              </a:defRPr>
            </a:lvl4pPr>
            <a:lvl5pPr marL="1658356">
              <a:defRPr>
                <a:latin typeface="+mn-lt"/>
                <a:ea typeface="+mn-ea"/>
                <a:cs typeface="+mn-cs"/>
              </a:defRPr>
            </a:lvl5pPr>
            <a:lvl6pPr marL="2072945">
              <a:defRPr>
                <a:latin typeface="+mn-lt"/>
                <a:ea typeface="+mn-ea"/>
                <a:cs typeface="+mn-cs"/>
              </a:defRPr>
            </a:lvl6pPr>
            <a:lvl7pPr marL="2487534">
              <a:defRPr>
                <a:latin typeface="+mn-lt"/>
                <a:ea typeface="+mn-ea"/>
                <a:cs typeface="+mn-cs"/>
              </a:defRPr>
            </a:lvl7pPr>
            <a:lvl8pPr marL="2902123">
              <a:defRPr>
                <a:latin typeface="+mn-lt"/>
                <a:ea typeface="+mn-ea"/>
                <a:cs typeface="+mn-cs"/>
              </a:defRPr>
            </a:lvl8pPr>
            <a:lvl9pPr marL="3316712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kern="0" dirty="0">
              <a:solidFill>
                <a:schemeClr val="bg1"/>
              </a:solidFill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SEP Parent Events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&gt;100 MeV SEP Model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SEP Modeling Challenges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Proposed Solutions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bg1"/>
              </a:solidFill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C9E9084-AEDD-BA45-8289-3C2F724C9B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2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3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629D1C-965E-9749-ADC6-290ACE5E0F0C}"/>
              </a:ext>
            </a:extLst>
          </p:cNvPr>
          <p:cNvSpPr txBox="1">
            <a:spLocks/>
          </p:cNvSpPr>
          <p:nvPr/>
        </p:nvSpPr>
        <p:spPr>
          <a:xfrm>
            <a:off x="171721" y="266538"/>
            <a:ext cx="523516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Parent Events</a:t>
            </a:r>
          </a:p>
        </p:txBody>
      </p:sp>
      <p:pic>
        <p:nvPicPr>
          <p:cNvPr id="7" name="Google Shape;320;p22">
            <a:extLst>
              <a:ext uri="{FF2B5EF4-FFF2-40B4-BE49-F238E27FC236}">
                <a16:creationId xmlns:a16="http://schemas.microsoft.com/office/drawing/2014/main" id="{17EA98BA-FFED-6C4C-8993-DA002BA4C2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51646" y="4065772"/>
            <a:ext cx="2490027" cy="2169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21;p22">
            <a:extLst>
              <a:ext uri="{FF2B5EF4-FFF2-40B4-BE49-F238E27FC236}">
                <a16:creationId xmlns:a16="http://schemas.microsoft.com/office/drawing/2014/main" id="{F35B3241-B8B3-EE4A-BDF0-1BD6DD5C268A}"/>
              </a:ext>
            </a:extLst>
          </p:cNvPr>
          <p:cNvSpPr txBox="1"/>
          <p:nvPr/>
        </p:nvSpPr>
        <p:spPr>
          <a:xfrm>
            <a:off x="5194953" y="4009642"/>
            <a:ext cx="45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SEP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/>
          </a:p>
        </p:txBody>
      </p:sp>
      <p:pic>
        <p:nvPicPr>
          <p:cNvPr id="9" name="Google Shape;323;p22">
            <a:extLst>
              <a:ext uri="{FF2B5EF4-FFF2-40B4-BE49-F238E27FC236}">
                <a16:creationId xmlns:a16="http://schemas.microsoft.com/office/drawing/2014/main" id="{442CB6BD-862D-0D42-BCB7-8CB4B4BB07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627" y="4048627"/>
            <a:ext cx="2589915" cy="21865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26;p22">
            <a:extLst>
              <a:ext uri="{FF2B5EF4-FFF2-40B4-BE49-F238E27FC236}">
                <a16:creationId xmlns:a16="http://schemas.microsoft.com/office/drawing/2014/main" id="{A89EAF75-D8A5-4C48-BB72-A05443178406}"/>
              </a:ext>
            </a:extLst>
          </p:cNvPr>
          <p:cNvSpPr txBox="1"/>
          <p:nvPr/>
        </p:nvSpPr>
        <p:spPr>
          <a:xfrm>
            <a:off x="1360496" y="4248146"/>
            <a:ext cx="45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779C6-B905-DA4D-BD75-5F01B240DD1F}"/>
              </a:ext>
            </a:extLst>
          </p:cNvPr>
          <p:cNvSpPr txBox="1"/>
          <p:nvPr/>
        </p:nvSpPr>
        <p:spPr>
          <a:xfrm>
            <a:off x="201701" y="1515412"/>
            <a:ext cx="859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Solar energetic</a:t>
            </a:r>
            <a:r>
              <a:rPr lang="en-US" dirty="0"/>
              <a:t> particle (SEP) </a:t>
            </a:r>
            <a:r>
              <a:rPr lang="en-US" b="1" dirty="0"/>
              <a:t>events</a:t>
            </a:r>
            <a:r>
              <a:rPr lang="en-US" dirty="0"/>
              <a:t> are related to both </a:t>
            </a:r>
            <a:r>
              <a:rPr lang="en-US" b="1" dirty="0"/>
              <a:t>solar</a:t>
            </a:r>
            <a:r>
              <a:rPr lang="en-US" dirty="0"/>
              <a:t> </a:t>
            </a:r>
            <a:r>
              <a:rPr lang="en-US" b="1" dirty="0"/>
              <a:t>flares</a:t>
            </a:r>
            <a:r>
              <a:rPr lang="en-US" dirty="0"/>
              <a:t> and and </a:t>
            </a:r>
            <a:r>
              <a:rPr lang="en-US" b="1" dirty="0"/>
              <a:t>coronal mass ejections </a:t>
            </a:r>
            <a:r>
              <a:rPr lang="en-US" dirty="0"/>
              <a:t>(CMEs)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Solar </a:t>
            </a:r>
            <a:r>
              <a:rPr lang="en-US" b="1" dirty="0"/>
              <a:t>flares</a:t>
            </a:r>
            <a:r>
              <a:rPr lang="en-US" dirty="0"/>
              <a:t> produce </a:t>
            </a:r>
            <a:r>
              <a:rPr lang="en-US" b="1" dirty="0"/>
              <a:t>impulsive</a:t>
            </a:r>
            <a:r>
              <a:rPr lang="en-US" dirty="0"/>
              <a:t> SEP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Fast and wide </a:t>
            </a:r>
            <a:r>
              <a:rPr lang="en-US" b="1" dirty="0"/>
              <a:t>CMEs</a:t>
            </a:r>
            <a:r>
              <a:rPr lang="en-US" dirty="0"/>
              <a:t> produce </a:t>
            </a:r>
            <a:r>
              <a:rPr lang="en-US" b="1" dirty="0"/>
              <a:t>gradual</a:t>
            </a:r>
            <a:r>
              <a:rPr lang="en-US" dirty="0"/>
              <a:t> SEP events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89F209-2BAE-BF47-9E4F-FD8E2F362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29" y="3075616"/>
            <a:ext cx="1853530" cy="1040036"/>
          </a:xfrm>
          <a:prstGeom prst="rect">
            <a:avLst/>
          </a:prstGeom>
        </p:spPr>
      </p:pic>
      <p:pic>
        <p:nvPicPr>
          <p:cNvPr id="15" name="Picture 14" descr="A volcano erupting at night&#10;&#10;Description automatically generated">
            <a:extLst>
              <a:ext uri="{FF2B5EF4-FFF2-40B4-BE49-F238E27FC236}">
                <a16:creationId xmlns:a16="http://schemas.microsoft.com/office/drawing/2014/main" id="{DD271001-E070-CC4D-9523-60BD3F03F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451" y="3011485"/>
            <a:ext cx="1914416" cy="107685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6091889-B8CB-DF47-8D2B-B9C11D3A8C57}"/>
              </a:ext>
            </a:extLst>
          </p:cNvPr>
          <p:cNvSpPr/>
          <p:nvPr/>
        </p:nvSpPr>
        <p:spPr>
          <a:xfrm>
            <a:off x="2903584" y="4248146"/>
            <a:ext cx="365396" cy="541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F98D7E-654B-5840-843C-478179791A8C}"/>
              </a:ext>
            </a:extLst>
          </p:cNvPr>
          <p:cNvSpPr/>
          <p:nvPr/>
        </p:nvSpPr>
        <p:spPr>
          <a:xfrm>
            <a:off x="6413961" y="4248146"/>
            <a:ext cx="365396" cy="541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2335469-51CB-0C48-81F9-D2C9D0BA48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3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9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629D1C-965E-9749-ADC6-290ACE5E0F0C}"/>
              </a:ext>
            </a:extLst>
          </p:cNvPr>
          <p:cNvSpPr txBox="1">
            <a:spLocks/>
          </p:cNvSpPr>
          <p:nvPr/>
        </p:nvSpPr>
        <p:spPr>
          <a:xfrm>
            <a:off x="171721" y="266538"/>
            <a:ext cx="523516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Parent Events</a:t>
            </a:r>
          </a:p>
        </p:txBody>
      </p:sp>
      <p:sp>
        <p:nvSpPr>
          <p:cNvPr id="14" name="Google Shape;317;p22">
            <a:extLst>
              <a:ext uri="{FF2B5EF4-FFF2-40B4-BE49-F238E27FC236}">
                <a16:creationId xmlns:a16="http://schemas.microsoft.com/office/drawing/2014/main" id="{650F616D-9747-3E4F-99C8-D15B427698B4}"/>
              </a:ext>
            </a:extLst>
          </p:cNvPr>
          <p:cNvSpPr txBox="1"/>
          <p:nvPr/>
        </p:nvSpPr>
        <p:spPr>
          <a:xfrm>
            <a:off x="443832" y="1596382"/>
            <a:ext cx="63506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Predicting &gt;100 MeV Solar Energetic Particles events using multivariate time series 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representing the proton and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 within different energy levels.</a:t>
            </a: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C2010E-C545-AE4A-B474-2D7A990B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110" y="1490012"/>
            <a:ext cx="1951738" cy="1469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B8EC4-C344-EF45-ABA9-1CAA9B68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2" y="2905255"/>
            <a:ext cx="6655468" cy="32031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49763-7097-5A43-A78B-1F2127734C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4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1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3204A-9BE4-6C47-AAD6-2CF6B1517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92" y="266131"/>
            <a:ext cx="4097408" cy="984885"/>
          </a:xfrm>
        </p:spPr>
        <p:txBody>
          <a:bodyPr/>
          <a:lstStyle/>
          <a:p>
            <a:pPr algn="ctr"/>
            <a:r>
              <a:rPr lang="en-US" dirty="0"/>
              <a:t>&gt;100 </a:t>
            </a:r>
            <a:r>
              <a:rPr lang="en-US" dirty="0" err="1"/>
              <a:t>Mev</a:t>
            </a:r>
            <a:r>
              <a:rPr lang="en-US" dirty="0"/>
              <a:t> SEP Prediction Model</a:t>
            </a:r>
          </a:p>
        </p:txBody>
      </p:sp>
      <p:sp>
        <p:nvSpPr>
          <p:cNvPr id="4" name="Google Shape;317;p22">
            <a:extLst>
              <a:ext uri="{FF2B5EF4-FFF2-40B4-BE49-F238E27FC236}">
                <a16:creationId xmlns:a16="http://schemas.microsoft.com/office/drawing/2014/main" id="{14090AE6-F6BB-D54A-8D62-21C63AE0F442}"/>
              </a:ext>
            </a:extLst>
          </p:cNvPr>
          <p:cNvSpPr txBox="1"/>
          <p:nvPr/>
        </p:nvSpPr>
        <p:spPr>
          <a:xfrm>
            <a:off x="-837192" y="-837565"/>
            <a:ext cx="95064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Predicting Solar Energetic Particles using multivariate time series 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representing the proton and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xray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within different energy levels.</a:t>
            </a:r>
            <a:endParaRPr dirty="0"/>
          </a:p>
        </p:txBody>
      </p:sp>
      <p:sp>
        <p:nvSpPr>
          <p:cNvPr id="6" name="Google Shape;319;p22">
            <a:extLst>
              <a:ext uri="{FF2B5EF4-FFF2-40B4-BE49-F238E27FC236}">
                <a16:creationId xmlns:a16="http://schemas.microsoft.com/office/drawing/2014/main" id="{5A337660-AEBD-3C45-BAAB-0456BA9A2488}"/>
              </a:ext>
            </a:extLst>
          </p:cNvPr>
          <p:cNvSpPr txBox="1"/>
          <p:nvPr/>
        </p:nvSpPr>
        <p:spPr>
          <a:xfrm>
            <a:off x="163930" y="1473448"/>
            <a:ext cx="9819056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Vector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AutoRegressive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(VAR) model to produce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	features and a decision tree model for the classification.</a:t>
            </a:r>
            <a:endParaRPr sz="1600" dirty="0"/>
          </a:p>
        </p:txBody>
      </p:sp>
      <p:pic>
        <p:nvPicPr>
          <p:cNvPr id="7" name="Google Shape;320;p22">
            <a:extLst>
              <a:ext uri="{FF2B5EF4-FFF2-40B4-BE49-F238E27FC236}">
                <a16:creationId xmlns:a16="http://schemas.microsoft.com/office/drawing/2014/main" id="{7DE3C172-E7AC-FA46-98FC-896891AB7E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6023" y="2156289"/>
            <a:ext cx="2490027" cy="2169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21;p22">
            <a:extLst>
              <a:ext uri="{FF2B5EF4-FFF2-40B4-BE49-F238E27FC236}">
                <a16:creationId xmlns:a16="http://schemas.microsoft.com/office/drawing/2014/main" id="{06BDF163-E59A-A247-B2B2-7C763138AFE8}"/>
              </a:ext>
            </a:extLst>
          </p:cNvPr>
          <p:cNvSpPr txBox="1"/>
          <p:nvPr/>
        </p:nvSpPr>
        <p:spPr>
          <a:xfrm>
            <a:off x="3759330" y="2106341"/>
            <a:ext cx="45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SEP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 dirty="0"/>
          </a:p>
        </p:txBody>
      </p:sp>
      <p:sp>
        <p:nvSpPr>
          <p:cNvPr id="9" name="Google Shape;322;p22">
            <a:extLst>
              <a:ext uri="{FF2B5EF4-FFF2-40B4-BE49-F238E27FC236}">
                <a16:creationId xmlns:a16="http://schemas.microsoft.com/office/drawing/2014/main" id="{955B716D-0A13-3748-B5DA-F422AF7DE978}"/>
              </a:ext>
            </a:extLst>
          </p:cNvPr>
          <p:cNvSpPr/>
          <p:nvPr/>
        </p:nvSpPr>
        <p:spPr>
          <a:xfrm rot="10800000">
            <a:off x="5161027" y="4390823"/>
            <a:ext cx="733500" cy="1133700"/>
          </a:xfrm>
          <a:prstGeom prst="bentArrow">
            <a:avLst>
              <a:gd name="adj1" fmla="val 25000"/>
              <a:gd name="adj2" fmla="val 18677"/>
              <a:gd name="adj3" fmla="val 25000"/>
              <a:gd name="adj4" fmla="val 43750"/>
            </a:avLst>
          </a:prstGeom>
          <a:solidFill>
            <a:srgbClr val="B8D98E"/>
          </a:solidFill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323;p22">
            <a:extLst>
              <a:ext uri="{FF2B5EF4-FFF2-40B4-BE49-F238E27FC236}">
                <a16:creationId xmlns:a16="http://schemas.microsoft.com/office/drawing/2014/main" id="{C6F89F18-E022-C74F-82E2-A2FA522595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61" y="2155605"/>
            <a:ext cx="2589915" cy="218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4;p22">
            <a:extLst>
              <a:ext uri="{FF2B5EF4-FFF2-40B4-BE49-F238E27FC236}">
                <a16:creationId xmlns:a16="http://schemas.microsoft.com/office/drawing/2014/main" id="{350687CB-67C1-5C40-BC71-2183FE1382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0521" y="4318408"/>
            <a:ext cx="3335862" cy="176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5;p22">
            <a:extLst>
              <a:ext uri="{FF2B5EF4-FFF2-40B4-BE49-F238E27FC236}">
                <a16:creationId xmlns:a16="http://schemas.microsoft.com/office/drawing/2014/main" id="{08D97CAD-9DAD-2241-ACC9-33FFBC2CB6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6050" y="3105514"/>
            <a:ext cx="2635454" cy="2789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6;p22">
            <a:extLst>
              <a:ext uri="{FF2B5EF4-FFF2-40B4-BE49-F238E27FC236}">
                <a16:creationId xmlns:a16="http://schemas.microsoft.com/office/drawing/2014/main" id="{5415E9EA-58D8-A648-8597-601B79F7E44B}"/>
              </a:ext>
            </a:extLst>
          </p:cNvPr>
          <p:cNvSpPr txBox="1"/>
          <p:nvPr/>
        </p:nvSpPr>
        <p:spPr>
          <a:xfrm>
            <a:off x="141130" y="2355124"/>
            <a:ext cx="45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 dirty="0"/>
          </a:p>
        </p:txBody>
      </p:sp>
      <p:sp>
        <p:nvSpPr>
          <p:cNvPr id="14" name="Google Shape;327;p22">
            <a:extLst>
              <a:ext uri="{FF2B5EF4-FFF2-40B4-BE49-F238E27FC236}">
                <a16:creationId xmlns:a16="http://schemas.microsoft.com/office/drawing/2014/main" id="{28783AC2-E736-D74F-9BFE-ACB0A4FF62EF}"/>
              </a:ext>
            </a:extLst>
          </p:cNvPr>
          <p:cNvSpPr/>
          <p:nvPr/>
        </p:nvSpPr>
        <p:spPr>
          <a:xfrm rot="10800000" flipH="1">
            <a:off x="825602" y="4380217"/>
            <a:ext cx="733500" cy="1133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8D98E"/>
          </a:solidFill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28;p22">
            <a:extLst>
              <a:ext uri="{FF2B5EF4-FFF2-40B4-BE49-F238E27FC236}">
                <a16:creationId xmlns:a16="http://schemas.microsoft.com/office/drawing/2014/main" id="{A183CFF9-DF0D-0549-8F29-BA4A19D5F6E3}"/>
              </a:ext>
            </a:extLst>
          </p:cNvPr>
          <p:cNvSpPr/>
          <p:nvPr/>
        </p:nvSpPr>
        <p:spPr>
          <a:xfrm>
            <a:off x="5006378" y="5637180"/>
            <a:ext cx="1399672" cy="36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E6B3"/>
          </a:solidFill>
          <a:ln w="12700" cap="flat" cmpd="sng">
            <a:solidFill>
              <a:srgbClr val="17161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29;p22">
            <a:extLst>
              <a:ext uri="{FF2B5EF4-FFF2-40B4-BE49-F238E27FC236}">
                <a16:creationId xmlns:a16="http://schemas.microsoft.com/office/drawing/2014/main" id="{BCAE073A-3B8C-1048-8C86-4395E79C388F}"/>
              </a:ext>
            </a:extLst>
          </p:cNvPr>
          <p:cNvSpPr txBox="1"/>
          <p:nvPr/>
        </p:nvSpPr>
        <p:spPr>
          <a:xfrm>
            <a:off x="-62138" y="5878521"/>
            <a:ext cx="9103642" cy="64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S. F. </a:t>
            </a:r>
            <a:r>
              <a:rPr lang="en-US" sz="1050" b="1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Boubrahimi</a:t>
            </a: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B. Aydin, P. Martens and R. </a:t>
            </a:r>
            <a:r>
              <a:rPr lang="en-US" sz="105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Angryk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"On the prediction of &gt;100 MeV solar energetic particle events using GOES satellite data," </a:t>
            </a:r>
            <a:r>
              <a:rPr lang="en-US" sz="1050" i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2017 IEEE International Conference on Big Data (Big Data)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Boston, MA, 2017, pp. 2533-2542.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2375459-421A-5B40-B52F-F519B38627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5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7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3FA6B-F1C7-2348-9715-D3516D77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87" y="3770005"/>
            <a:ext cx="2873148" cy="2147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B7326-0AC3-214A-8371-1C4DC9E90792}"/>
              </a:ext>
            </a:extLst>
          </p:cNvPr>
          <p:cNvSpPr txBox="1"/>
          <p:nvPr/>
        </p:nvSpPr>
        <p:spPr>
          <a:xfrm>
            <a:off x="501445" y="1514121"/>
            <a:ext cx="808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Time series </a:t>
            </a:r>
            <a:r>
              <a:rPr lang="en-US" dirty="0"/>
              <a:t>data-driven SEP modeling necessitate a hyperparameter search over the (1) span of the data (2) number of parameter dependencies.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8058C-EEFC-1B42-A8B7-61EAB29AB0F1}"/>
              </a:ext>
            </a:extLst>
          </p:cNvPr>
          <p:cNvSpPr txBox="1">
            <a:spLocks/>
          </p:cNvSpPr>
          <p:nvPr/>
        </p:nvSpPr>
        <p:spPr>
          <a:xfrm>
            <a:off x="171721" y="266538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&gt;100 MeV SEP Events</a:t>
            </a:r>
          </a:p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Model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3DF1A8F6-DABB-FA48-990B-5825B209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10" t="7204" r="4418" b="13646"/>
          <a:stretch/>
        </p:blipFill>
        <p:spPr>
          <a:xfrm>
            <a:off x="2621918" y="2427659"/>
            <a:ext cx="3900164" cy="1222197"/>
          </a:xfrm>
          <a:prstGeom prst="rect">
            <a:avLst/>
          </a:prstGeom>
        </p:spPr>
      </p:pic>
      <p:sp>
        <p:nvSpPr>
          <p:cNvPr id="23" name="Google Shape;329;p22">
            <a:extLst>
              <a:ext uri="{FF2B5EF4-FFF2-40B4-BE49-F238E27FC236}">
                <a16:creationId xmlns:a16="http://schemas.microsoft.com/office/drawing/2014/main" id="{CAE0115D-5306-3F4E-AE7F-5D93D74D2189}"/>
              </a:ext>
            </a:extLst>
          </p:cNvPr>
          <p:cNvSpPr txBox="1"/>
          <p:nvPr/>
        </p:nvSpPr>
        <p:spPr>
          <a:xfrm>
            <a:off x="-62138" y="5878521"/>
            <a:ext cx="9103642" cy="64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S. F. </a:t>
            </a:r>
            <a:r>
              <a:rPr lang="en-US" sz="1050" b="1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Boubrahimi</a:t>
            </a: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B. Aydin, P. Martens and R. </a:t>
            </a:r>
            <a:r>
              <a:rPr lang="en-US" sz="105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Angryk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"On the prediction of &gt;100 MeV solar energetic particle events using GOES satellite data," </a:t>
            </a:r>
            <a:r>
              <a:rPr lang="en-US" sz="1050" i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2017 IEEE International Conference on Big Data (Big Data)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Boston, MA, 2017, pp. 2533-2542.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id="{282EE63B-B9C7-E041-84E4-B6D6B071DC3F}"/>
              </a:ext>
            </a:extLst>
          </p:cNvPr>
          <p:cNvSpPr/>
          <p:nvPr/>
        </p:nvSpPr>
        <p:spPr>
          <a:xfrm>
            <a:off x="3405225" y="3362876"/>
            <a:ext cx="2113005" cy="34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Span</a:t>
            </a:r>
          </a:p>
        </p:txBody>
      </p:sp>
      <p:sp>
        <p:nvSpPr>
          <p:cNvPr id="27" name="U-Turn Arrow 26">
            <a:extLst>
              <a:ext uri="{FF2B5EF4-FFF2-40B4-BE49-F238E27FC236}">
                <a16:creationId xmlns:a16="http://schemas.microsoft.com/office/drawing/2014/main" id="{F0E28DE2-5A47-A04D-A914-6AA94072E851}"/>
              </a:ext>
            </a:extLst>
          </p:cNvPr>
          <p:cNvSpPr/>
          <p:nvPr/>
        </p:nvSpPr>
        <p:spPr>
          <a:xfrm flipH="1">
            <a:off x="4769709" y="2369839"/>
            <a:ext cx="637180" cy="422790"/>
          </a:xfrm>
          <a:prstGeom prst="uturnArrow">
            <a:avLst>
              <a:gd name="adj1" fmla="val 1619"/>
              <a:gd name="adj2" fmla="val 11848"/>
              <a:gd name="adj3" fmla="val 16232"/>
              <a:gd name="adj4" fmla="val 43750"/>
              <a:gd name="adj5" fmla="val 7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U-Turn Arrow 27">
            <a:extLst>
              <a:ext uri="{FF2B5EF4-FFF2-40B4-BE49-F238E27FC236}">
                <a16:creationId xmlns:a16="http://schemas.microsoft.com/office/drawing/2014/main" id="{A8A0FAD9-742B-5842-9D07-739BDBC8AB4F}"/>
              </a:ext>
            </a:extLst>
          </p:cNvPr>
          <p:cNvSpPr/>
          <p:nvPr/>
        </p:nvSpPr>
        <p:spPr>
          <a:xfrm flipH="1">
            <a:off x="4572000" y="2336884"/>
            <a:ext cx="826649" cy="422790"/>
          </a:xfrm>
          <a:prstGeom prst="uturnArrow">
            <a:avLst>
              <a:gd name="adj1" fmla="val 1619"/>
              <a:gd name="adj2" fmla="val 11848"/>
              <a:gd name="adj3" fmla="val 16232"/>
              <a:gd name="adj4" fmla="val 43750"/>
              <a:gd name="adj5" fmla="val 7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U-Turn Arrow 28">
            <a:extLst>
              <a:ext uri="{FF2B5EF4-FFF2-40B4-BE49-F238E27FC236}">
                <a16:creationId xmlns:a16="http://schemas.microsoft.com/office/drawing/2014/main" id="{9080AE1F-7810-9646-B2E2-06469357CD01}"/>
              </a:ext>
            </a:extLst>
          </p:cNvPr>
          <p:cNvSpPr/>
          <p:nvPr/>
        </p:nvSpPr>
        <p:spPr>
          <a:xfrm flipH="1">
            <a:off x="4263081" y="2353362"/>
            <a:ext cx="1127328" cy="422790"/>
          </a:xfrm>
          <a:prstGeom prst="uturnArrow">
            <a:avLst>
              <a:gd name="adj1" fmla="val 1619"/>
              <a:gd name="adj2" fmla="val 11848"/>
              <a:gd name="adj3" fmla="val 16232"/>
              <a:gd name="adj4" fmla="val 43750"/>
              <a:gd name="adj5" fmla="val 7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F93AA9-89F2-5045-9EF9-2E536621185E}"/>
              </a:ext>
            </a:extLst>
          </p:cNvPr>
          <p:cNvSpPr txBox="1"/>
          <p:nvPr/>
        </p:nvSpPr>
        <p:spPr>
          <a:xfrm>
            <a:off x="5387121" y="2175099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lookback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95C97F-2BE0-7749-9C8C-BC455A86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565" y="4219459"/>
            <a:ext cx="5440606" cy="14964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58E2F4-1630-6B49-8AA2-D1637002F086}"/>
              </a:ext>
            </a:extLst>
          </p:cNvPr>
          <p:cNvSpPr/>
          <p:nvPr/>
        </p:nvSpPr>
        <p:spPr>
          <a:xfrm>
            <a:off x="6203094" y="4467223"/>
            <a:ext cx="543697" cy="1204530"/>
          </a:xfrm>
          <a:prstGeom prst="rect">
            <a:avLst/>
          </a:prstGeom>
          <a:solidFill>
            <a:srgbClr val="FFFF00">
              <a:alpha val="1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246ACD-6693-CF46-8504-8E63EEDE80C4}"/>
              </a:ext>
            </a:extLst>
          </p:cNvPr>
          <p:cNvSpPr/>
          <p:nvPr/>
        </p:nvSpPr>
        <p:spPr>
          <a:xfrm>
            <a:off x="8413651" y="4455581"/>
            <a:ext cx="543697" cy="1204530"/>
          </a:xfrm>
          <a:prstGeom prst="rect">
            <a:avLst/>
          </a:prstGeom>
          <a:solidFill>
            <a:srgbClr val="FFFF00">
              <a:alpha val="1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B98B1D-9D9B-CD4A-8D61-BAC4F51B3B62}"/>
              </a:ext>
            </a:extLst>
          </p:cNvPr>
          <p:cNvSpPr/>
          <p:nvPr/>
        </p:nvSpPr>
        <p:spPr>
          <a:xfrm>
            <a:off x="3175686" y="4248937"/>
            <a:ext cx="213549" cy="1496484"/>
          </a:xfrm>
          <a:prstGeom prst="rect">
            <a:avLst/>
          </a:prstGeom>
          <a:solidFill>
            <a:srgbClr val="FFFF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091121D-E98D-994A-9519-7A45F8D18D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6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7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5B7326-0AC3-214A-8371-1C4DC9E90792}"/>
              </a:ext>
            </a:extLst>
          </p:cNvPr>
          <p:cNvSpPr txBox="1"/>
          <p:nvPr/>
        </p:nvSpPr>
        <p:spPr>
          <a:xfrm>
            <a:off x="501445" y="1514121"/>
            <a:ext cx="808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PCA visualization reveals a good separation between the classes.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PCA is used to plot the full feature space with the 254 dimensions of the lag 5 and span 30.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8058C-EEFC-1B42-A8B7-61EAB29AB0F1}"/>
              </a:ext>
            </a:extLst>
          </p:cNvPr>
          <p:cNvSpPr txBox="1">
            <a:spLocks/>
          </p:cNvSpPr>
          <p:nvPr/>
        </p:nvSpPr>
        <p:spPr>
          <a:xfrm>
            <a:off x="171721" y="266538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&gt;100 MeV SEP Events</a:t>
            </a:r>
          </a:p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23" name="Google Shape;329;p22">
            <a:extLst>
              <a:ext uri="{FF2B5EF4-FFF2-40B4-BE49-F238E27FC236}">
                <a16:creationId xmlns:a16="http://schemas.microsoft.com/office/drawing/2014/main" id="{CAE0115D-5306-3F4E-AE7F-5D93D74D2189}"/>
              </a:ext>
            </a:extLst>
          </p:cNvPr>
          <p:cNvSpPr txBox="1"/>
          <p:nvPr/>
        </p:nvSpPr>
        <p:spPr>
          <a:xfrm>
            <a:off x="-62138" y="5878521"/>
            <a:ext cx="9103642" cy="64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S. F. </a:t>
            </a:r>
            <a:r>
              <a:rPr lang="en-US" sz="1050" b="1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Boubrahimi</a:t>
            </a:r>
            <a:r>
              <a:rPr lang="en-US" sz="105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B. Aydin, P. Martens and R. </a:t>
            </a:r>
            <a:r>
              <a:rPr lang="en-US" sz="105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Angryk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"On the prediction of &gt;100 MeV solar energetic particle events using GOES satellite data," </a:t>
            </a:r>
            <a:r>
              <a:rPr lang="en-US" sz="1050" i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2017 IEEE International Conference on Big Data (Big Data)</a:t>
            </a:r>
            <a:r>
              <a:rPr lang="en-US" sz="10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Boston, MA, 2017, pp. 2533-2542.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AD207-1C69-3D4B-A4FB-232B94937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0"/>
          <a:stretch/>
        </p:blipFill>
        <p:spPr>
          <a:xfrm>
            <a:off x="825220" y="2453928"/>
            <a:ext cx="7437648" cy="2901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FF358-F47F-D040-84DF-B94D505476BE}"/>
              </a:ext>
            </a:extLst>
          </p:cNvPr>
          <p:cNvSpPr txBox="1"/>
          <p:nvPr/>
        </p:nvSpPr>
        <p:spPr>
          <a:xfrm>
            <a:off x="825220" y="5551406"/>
            <a:ext cx="714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However, the main problem is Overfitting!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A9BB0-0E47-B14F-89A4-8D18403DF7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7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F8E10A-DB56-474F-A61C-CBA7701EADF8}"/>
              </a:ext>
            </a:extLst>
          </p:cNvPr>
          <p:cNvSpPr txBox="1">
            <a:spLocks/>
          </p:cNvSpPr>
          <p:nvPr/>
        </p:nvSpPr>
        <p:spPr>
          <a:xfrm>
            <a:off x="-245723" y="157207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Modeling Challenges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50949-2B23-184A-BF6F-33F7539E7B36}"/>
              </a:ext>
            </a:extLst>
          </p:cNvPr>
          <p:cNvSpPr txBox="1"/>
          <p:nvPr/>
        </p:nvSpPr>
        <p:spPr>
          <a:xfrm>
            <a:off x="113576" y="1727548"/>
            <a:ext cx="5745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Solar energetic</a:t>
            </a:r>
            <a:r>
              <a:rPr lang="en-US" dirty="0"/>
              <a:t> particle (SEP) </a:t>
            </a:r>
            <a:r>
              <a:rPr lang="en-US" b="1" dirty="0"/>
              <a:t>events</a:t>
            </a:r>
            <a:r>
              <a:rPr lang="en-US" dirty="0"/>
              <a:t> are scare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SEP catalog contains a few hundreds (∼350 events) of SEP event.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Cycle 24 contains the lowest volume of SEP events</a:t>
            </a:r>
            <a:br>
              <a:rPr lang="en-US" dirty="0"/>
            </a:br>
            <a:r>
              <a:rPr lang="en-US" dirty="0"/>
              <a:t>data across solar cycles 22, 23, and 24.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AE82EF2E-BE98-DF42-A33F-983BFFE41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069" y="3089765"/>
            <a:ext cx="3279435" cy="32794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3117EF-BFE1-0444-8921-50B9D8E76249}"/>
              </a:ext>
            </a:extLst>
          </p:cNvPr>
          <p:cNvSpPr/>
          <p:nvPr/>
        </p:nvSpPr>
        <p:spPr>
          <a:xfrm>
            <a:off x="7145183" y="1451347"/>
            <a:ext cx="18117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Animation by </a:t>
            </a:r>
            <a:r>
              <a:rPr lang="en-US" sz="1000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Krystofer Kim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1D3ADE-F17F-E246-82ED-759DD190C2D3}"/>
              </a:ext>
            </a:extLst>
          </p:cNvPr>
          <p:cNvSpPr txBox="1"/>
          <p:nvPr/>
        </p:nvSpPr>
        <p:spPr>
          <a:xfrm>
            <a:off x="233914" y="3728928"/>
            <a:ext cx="574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Solar energetic</a:t>
            </a:r>
            <a:r>
              <a:rPr lang="en-US" dirty="0"/>
              <a:t> particle (SEP) </a:t>
            </a:r>
            <a:r>
              <a:rPr lang="en-US" b="1" dirty="0"/>
              <a:t>events</a:t>
            </a:r>
            <a:r>
              <a:rPr lang="en-US" dirty="0"/>
              <a:t> suffer from a high-class imbalance between the four classes: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&gt;10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&gt;30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&gt;60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&gt;100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SEP-spacecraft_v01" descr="SEP-spacecraft_v01">
            <a:hlinkClick r:id="" action="ppaction://media"/>
            <a:extLst>
              <a:ext uri="{FF2B5EF4-FFF2-40B4-BE49-F238E27FC236}">
                <a16:creationId xmlns:a16="http://schemas.microsoft.com/office/drawing/2014/main" id="{150965DE-F48A-7F49-8CFA-DEA8A22EC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4860" y="1641048"/>
            <a:ext cx="2689376" cy="1391567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7F596A3-8FD7-9A47-A723-409179F11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8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E6D4280A-B498-0E41-A6F8-0610DA3C6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447" y="1388313"/>
            <a:ext cx="4909050" cy="4909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F63E18-112A-8F49-8D27-BD01CA643768}"/>
              </a:ext>
            </a:extLst>
          </p:cNvPr>
          <p:cNvSpPr txBox="1">
            <a:spLocks/>
          </p:cNvSpPr>
          <p:nvPr/>
        </p:nvSpPr>
        <p:spPr>
          <a:xfrm>
            <a:off x="-245723" y="157207"/>
            <a:ext cx="523516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6600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algn="ctr" defTabSz="914400"/>
            <a:r>
              <a:rPr lang="en-US" kern="0" dirty="0">
                <a:solidFill>
                  <a:schemeClr val="tx1"/>
                </a:solidFill>
              </a:rPr>
              <a:t>SEP Modeling Challenges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39AD6-9755-3549-911D-4C8A0B5E85F4}"/>
              </a:ext>
            </a:extLst>
          </p:cNvPr>
          <p:cNvSpPr txBox="1"/>
          <p:nvPr/>
        </p:nvSpPr>
        <p:spPr>
          <a:xfrm>
            <a:off x="170727" y="2401918"/>
            <a:ext cx="4001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majority of </a:t>
            </a:r>
            <a:r>
              <a:rPr lang="en-US" sz="2000" b="1" dirty="0"/>
              <a:t>SEP</a:t>
            </a:r>
            <a:r>
              <a:rPr lang="en-US" sz="2000" dirty="0"/>
              <a:t> events occur in the two extremes: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&gt;10 MeV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&gt;100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less common </a:t>
            </a:r>
            <a:r>
              <a:rPr lang="en-US" sz="2000" b="1" dirty="0"/>
              <a:t>SEP</a:t>
            </a:r>
            <a:r>
              <a:rPr lang="en-US" sz="2000" dirty="0"/>
              <a:t> events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&gt;30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&gt;60 MeV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D62C4-5D07-9442-B090-778FBFAFD1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6680">
              <a:lnSpc>
                <a:spcPts val="1873"/>
              </a:lnSpc>
            </a:pPr>
            <a:fld id="{81D60167-4931-47E6-BA6A-407CBD079E47}" type="slidenum">
              <a:rPr lang="en-US" smtClean="0">
                <a:solidFill>
                  <a:schemeClr val="accent6">
                    <a:lumMod val="75000"/>
                  </a:schemeClr>
                </a:solidFill>
              </a:rPr>
              <a:pPr marL="126680">
                <a:lnSpc>
                  <a:spcPts val="1873"/>
                </a:lnSpc>
              </a:pPr>
              <a:t>9</a:t>
            </a:fld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/</a:t>
            </a:r>
            <a:r>
              <a:rPr lang="en-US" spc="-73"/>
              <a:t> </a:t>
            </a:r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9921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2733</TotalTime>
  <Words>747</Words>
  <Application>Microsoft Macintosh PowerPoint</Application>
  <PresentationFormat>On-screen Show (4:3)</PresentationFormat>
  <Paragraphs>100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Book Antiqua</vt:lpstr>
      <vt:lpstr>Calibri</vt:lpstr>
      <vt:lpstr>Helvetica Neue</vt:lpstr>
      <vt:lpstr>Palatino Linotype</vt:lpstr>
      <vt:lpstr>Times New Roman</vt:lpstr>
      <vt:lpstr>3_Office Theme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</dc:title>
  <dc:creator>Soukaina Filali Boubrahimi</dc:creator>
  <cp:lastModifiedBy>Soukaina Filali Boubrahimi</cp:lastModifiedBy>
  <cp:revision>119</cp:revision>
  <dcterms:created xsi:type="dcterms:W3CDTF">2022-06-05T20:10:18Z</dcterms:created>
  <dcterms:modified xsi:type="dcterms:W3CDTF">2022-06-07T18:15:40Z</dcterms:modified>
</cp:coreProperties>
</file>