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1" r:id="rId4"/>
  </p:sldMasterIdLst>
  <p:notesMasterIdLst>
    <p:notesMasterId r:id="rId15"/>
  </p:notesMasterIdLst>
  <p:sldIdLst>
    <p:sldId id="258" r:id="rId5"/>
    <p:sldId id="348" r:id="rId6"/>
    <p:sldId id="361" r:id="rId7"/>
    <p:sldId id="360" r:id="rId8"/>
    <p:sldId id="256" r:id="rId9"/>
    <p:sldId id="346" r:id="rId10"/>
    <p:sldId id="274" r:id="rId11"/>
    <p:sldId id="268" r:id="rId12"/>
    <p:sldId id="362" r:id="rId13"/>
    <p:sldId id="27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D2F2"/>
    <a:srgbClr val="73A9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791" autoAdjust="0"/>
    <p:restoredTop sz="80180"/>
  </p:normalViewPr>
  <p:slideViewPr>
    <p:cSldViewPr snapToGrid="0" snapToObjects="1" showGuides="1">
      <p:cViewPr varScale="1">
        <p:scale>
          <a:sx n="124" d="100"/>
          <a:sy n="124" d="100"/>
        </p:scale>
        <p:origin x="156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35" d="100"/>
          <a:sy n="135" d="100"/>
        </p:scale>
        <p:origin x="2696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59A375-B218-184B-B243-CB7E0F1616A7}" type="datetimeFigureOut">
              <a:rPr lang="en-US" smtClean="0"/>
              <a:t>6/6/22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D5F0F0-3408-9F4A-9B24-898CD7F5D4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006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815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119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Elena Provornikova - Ensemble modeling of ICMEs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784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Elena Provornikova - Ensemble modeling of ICMEs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5458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Elena Provornikova - Ensemble modeling of ICMEs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676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744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 Placeholder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3AE6764-091D-4B77-8756-B5D91EEABF5A}" type="datetime3">
              <a:rPr lang="en-US" smtClean="0"/>
              <a:t>6 June 2022</a:t>
            </a:fld>
            <a:endParaRPr lang="en-US" dirty="0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" y="0"/>
            <a:ext cx="12189624" cy="6856664"/>
          </a:xfrm>
          <a:prstGeom prst="rect">
            <a:avLst/>
          </a:prstGeom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0" y="4358640"/>
            <a:ext cx="12192000" cy="249936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324100"/>
            <a:ext cx="9144000" cy="1572399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038600"/>
            <a:ext cx="9144000" cy="837532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 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4876800"/>
            <a:ext cx="5410200" cy="13335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09" y="95382"/>
            <a:ext cx="3178301" cy="1309907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2" pos="43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6124C0E-DA41-468A-ABB3-2DB9ABAF6F00}" type="datetime3">
              <a:rPr lang="en-US" smtClean="0"/>
              <a:t>6 June 2022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" y="667"/>
            <a:ext cx="12189624" cy="68566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91000" y="1028700"/>
            <a:ext cx="6819900" cy="1485900"/>
          </a:xfrm>
        </p:spPr>
        <p:txBody>
          <a:bodyPr anchor="t">
            <a:normAutofit/>
          </a:bodyPr>
          <a:lstStyle>
            <a:lvl1pPr algn="l">
              <a:defRPr sz="3200"/>
            </a:lvl1pPr>
          </a:lstStyle>
          <a:p>
            <a:r>
              <a:rPr lang="en-US" dirty="0"/>
              <a:t>Click to add title</a:t>
            </a:r>
            <a:br>
              <a:rPr lang="en-US" dirty="0"/>
            </a:br>
            <a:r>
              <a:rPr lang="en-US" dirty="0"/>
              <a:t>(recommended for titles that </a:t>
            </a:r>
            <a:br>
              <a:rPr lang="en-US" dirty="0"/>
            </a:br>
            <a:r>
              <a:rPr lang="en-US" dirty="0"/>
              <a:t>are 2-3 lines long)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38" y="532082"/>
            <a:ext cx="3271029" cy="2139696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191000" y="3855309"/>
            <a:ext cx="68199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4191000" y="3976706"/>
            <a:ext cx="6819900" cy="2233594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lang="en-US" sz="1000" smtClean="0">
                <a:solidFill>
                  <a:schemeClr val="accent1"/>
                </a:solidFill>
                <a:effectLst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dirty="0">
                <a:effectLst/>
                <a:latin typeface="Helvetica" charset="0"/>
              </a:rPr>
              <a:t>Click to add classification text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1001" y="2514601"/>
            <a:ext cx="6819900" cy="354954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191000" y="2869555"/>
            <a:ext cx="6819900" cy="790832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082518" y="2541694"/>
            <a:ext cx="2210142" cy="49757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accent1"/>
                </a:solidFill>
                <a:latin typeface="+mn-lt"/>
                <a:ea typeface="Myriad Pro" charset="0"/>
                <a:cs typeface="Myriad Pro" charset="0"/>
              </a:rPr>
              <a:t>11100 Johns Hopkins Road </a:t>
            </a:r>
            <a:br>
              <a:rPr lang="en-US" sz="1200" dirty="0">
                <a:solidFill>
                  <a:schemeClr val="accent1"/>
                </a:solidFill>
                <a:latin typeface="+mn-lt"/>
                <a:ea typeface="Myriad Pro" charset="0"/>
                <a:cs typeface="Myriad Pro" charset="0"/>
              </a:rPr>
            </a:br>
            <a:r>
              <a:rPr lang="en-US" sz="1200" dirty="0">
                <a:solidFill>
                  <a:schemeClr val="accent1"/>
                </a:solidFill>
                <a:latin typeface="+mn-lt"/>
                <a:ea typeface="Myriad Pro" charset="0"/>
                <a:cs typeface="Myriad Pro" charset="0"/>
              </a:rPr>
              <a:t>Laurel, MD 20723-6099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1082518" y="2387995"/>
            <a:ext cx="2210142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25" pos="6936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952500" y="1179514"/>
            <a:ext cx="10287000" cy="5030786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3C2CCE9-65D5-4615-9B27-785F94F466C1}" type="datetime3">
              <a:rPr lang="en-US" smtClean="0"/>
              <a:t>6 June 2022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2735"/>
            <a:ext cx="11277600" cy="342899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00" y="1485900"/>
            <a:ext cx="10287000" cy="4724400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795015"/>
            <a:ext cx="11277600" cy="386085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5EA4699-75BE-494C-BD9A-E994FCCCDC34}" type="datetime3">
              <a:rPr lang="en-US" smtClean="0"/>
              <a:t>6 June 2022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00" y="1181100"/>
            <a:ext cx="4953000" cy="4176257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548312"/>
            <a:ext cx="10286999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286501" y="1181100"/>
            <a:ext cx="4952998" cy="4176257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580F1980-BB30-462A-8444-E0A13D5FE3AD}" type="datetime3">
              <a:rPr lang="en-US" smtClean="0"/>
              <a:t>6 June 2022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00" y="1485900"/>
            <a:ext cx="4953000" cy="3871457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548312"/>
            <a:ext cx="10286999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286501" y="1485900"/>
            <a:ext cx="4952998" cy="3871457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42899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801380"/>
            <a:ext cx="11277600" cy="379720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FAF91DCA-BF81-465E-9F1A-7A79772C474D}" type="datetime3">
              <a:rPr lang="en-US" smtClean="0"/>
              <a:t>6 June 2022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6" hasCustomPrompt="1"/>
          </p:nvPr>
        </p:nvSpPr>
        <p:spPr>
          <a:xfrm>
            <a:off x="952500" y="1181100"/>
            <a:ext cx="4953000" cy="417671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chart</a:t>
            </a:r>
          </a:p>
        </p:txBody>
      </p:sp>
      <p:sp>
        <p:nvSpPr>
          <p:cNvPr id="15" name="Chart Placeholder 8"/>
          <p:cNvSpPr>
            <a:spLocks noGrp="1"/>
          </p:cNvSpPr>
          <p:nvPr>
            <p:ph type="chart" sz="quarter" idx="17" hasCustomPrompt="1"/>
          </p:nvPr>
        </p:nvSpPr>
        <p:spPr>
          <a:xfrm>
            <a:off x="6286501" y="1181100"/>
            <a:ext cx="4953000" cy="417671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chart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1602236" y="5548312"/>
            <a:ext cx="3653528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chart label</a:t>
            </a: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6936237" y="5548312"/>
            <a:ext cx="3653528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chart label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88C59A10-D951-4511-B360-AF4768E60CC8}" type="datetime3">
              <a:rPr lang="en-US" smtClean="0"/>
              <a:t>6 June 2022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mparison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art Placeholder 8"/>
          <p:cNvSpPr>
            <a:spLocks noGrp="1"/>
          </p:cNvSpPr>
          <p:nvPr>
            <p:ph type="chart" sz="quarter" idx="16" hasCustomPrompt="1"/>
          </p:nvPr>
        </p:nvSpPr>
        <p:spPr>
          <a:xfrm>
            <a:off x="952500" y="1485900"/>
            <a:ext cx="4953000" cy="387191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chart</a:t>
            </a:r>
          </a:p>
        </p:txBody>
      </p:sp>
      <p:sp>
        <p:nvSpPr>
          <p:cNvPr id="15" name="Chart Placeholder 8"/>
          <p:cNvSpPr>
            <a:spLocks noGrp="1"/>
          </p:cNvSpPr>
          <p:nvPr>
            <p:ph type="chart" sz="quarter" idx="17" hasCustomPrompt="1"/>
          </p:nvPr>
        </p:nvSpPr>
        <p:spPr>
          <a:xfrm>
            <a:off x="6286501" y="1485900"/>
            <a:ext cx="4953000" cy="387191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chart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1602236" y="5548312"/>
            <a:ext cx="3653528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chart label</a:t>
            </a: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6936237" y="5548312"/>
            <a:ext cx="3653528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chart label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42899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801380"/>
            <a:ext cx="11277600" cy="379720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9A16586A-7AB4-4A0F-AFE9-2AAF56529E8A}" type="datetime3">
              <a:rPr lang="en-US" smtClean="0"/>
              <a:t>6 June 2022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Column Fe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44" y="3924301"/>
            <a:ext cx="2988364" cy="12573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0" y="3619500"/>
            <a:ext cx="2988405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7" hasCustomPrompt="1"/>
          </p:nvPr>
        </p:nvSpPr>
        <p:spPr>
          <a:xfrm>
            <a:off x="4606154" y="3924301"/>
            <a:ext cx="2979692" cy="12573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4606109" y="3619500"/>
            <a:ext cx="2979733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9" hasCustomPrompt="1"/>
          </p:nvPr>
        </p:nvSpPr>
        <p:spPr>
          <a:xfrm>
            <a:off x="8256050" y="3924301"/>
            <a:ext cx="2983450" cy="12573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8257327" y="3619500"/>
            <a:ext cx="2982173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277927" y="1181100"/>
            <a:ext cx="0" cy="40005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920948" y="1181100"/>
            <a:ext cx="0" cy="40005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0" y="1181100"/>
            <a:ext cx="2988409" cy="222893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7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4606105" y="1181100"/>
            <a:ext cx="2979737" cy="222893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8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8257323" y="1181100"/>
            <a:ext cx="2982177" cy="222893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766450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548312"/>
            <a:ext cx="10286999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D684D9DB-6B4E-4EE6-AB27-6327E77927F7}" type="datetime3">
              <a:rPr lang="en-US" smtClean="0"/>
              <a:t>6 June 2022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Column Feature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44" y="4229101"/>
            <a:ext cx="2988364" cy="9525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0" y="3924300"/>
            <a:ext cx="2988405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7" hasCustomPrompt="1"/>
          </p:nvPr>
        </p:nvSpPr>
        <p:spPr>
          <a:xfrm>
            <a:off x="4606154" y="4229101"/>
            <a:ext cx="2979692" cy="9525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4606109" y="3924300"/>
            <a:ext cx="2979733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9" hasCustomPrompt="1"/>
          </p:nvPr>
        </p:nvSpPr>
        <p:spPr>
          <a:xfrm>
            <a:off x="8256050" y="4229101"/>
            <a:ext cx="2983450" cy="9525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8257327" y="3924300"/>
            <a:ext cx="2982173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277927" y="1485900"/>
            <a:ext cx="0" cy="36957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920948" y="1485900"/>
            <a:ext cx="0" cy="36957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0" y="1485899"/>
            <a:ext cx="2988409" cy="2231136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7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4606105" y="1485900"/>
            <a:ext cx="2979737" cy="222893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8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8257323" y="1485900"/>
            <a:ext cx="2982177" cy="222893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42899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801380"/>
            <a:ext cx="11277600" cy="379720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  <p:sp>
        <p:nvSpPr>
          <p:cNvPr id="20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548314"/>
            <a:ext cx="10286999" cy="661986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EC256D03-65E9-47C3-AA90-60A52F309A0A}" type="datetime3">
              <a:rPr lang="en-US" smtClean="0"/>
              <a:t>6 June 2022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-Column Fe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44" y="3938459"/>
            <a:ext cx="2301354" cy="1243142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1" y="3633658"/>
            <a:ext cx="2301386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7" hasCustomPrompt="1"/>
          </p:nvPr>
        </p:nvSpPr>
        <p:spPr>
          <a:xfrm>
            <a:off x="3592038" y="3938459"/>
            <a:ext cx="2332240" cy="1243142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3591980" y="3633658"/>
            <a:ext cx="2332272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9" hasCustomPrompt="1"/>
          </p:nvPr>
        </p:nvSpPr>
        <p:spPr>
          <a:xfrm>
            <a:off x="6260210" y="3938459"/>
            <a:ext cx="2302372" cy="1243142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6262343" y="3633658"/>
            <a:ext cx="2301386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0" y="1185550"/>
            <a:ext cx="2301389" cy="222893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7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3591975" y="1185550"/>
            <a:ext cx="2332275" cy="222893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8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6262335" y="1185550"/>
            <a:ext cx="2301389" cy="222893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766450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idx="27" hasCustomPrompt="1"/>
          </p:nvPr>
        </p:nvSpPr>
        <p:spPr>
          <a:xfrm>
            <a:off x="8899761" y="3938459"/>
            <a:ext cx="2338690" cy="1243142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28" hasCustomPrompt="1"/>
          </p:nvPr>
        </p:nvSpPr>
        <p:spPr>
          <a:xfrm>
            <a:off x="8901816" y="3633658"/>
            <a:ext cx="2337688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29" hasCustomPrompt="1"/>
          </p:nvPr>
        </p:nvSpPr>
        <p:spPr>
          <a:xfrm>
            <a:off x="8901808" y="1185550"/>
            <a:ext cx="2337691" cy="222893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9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548312"/>
            <a:ext cx="10286999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3439DF4C-82F3-4A48-944C-5946FED69E88}" type="datetime3">
              <a:rPr lang="en-US" smtClean="0"/>
              <a:t>6 June 2022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67"/>
            <a:ext cx="12189624" cy="68566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324100"/>
            <a:ext cx="9144000" cy="1572399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038600"/>
            <a:ext cx="9144000" cy="838200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4876800"/>
            <a:ext cx="5410200" cy="13335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09" y="95382"/>
            <a:ext cx="3178301" cy="1309907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5" pos="43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-Column Feature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44" y="4216231"/>
            <a:ext cx="2301354" cy="96537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1" y="3911430"/>
            <a:ext cx="2301386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7" hasCustomPrompt="1"/>
          </p:nvPr>
        </p:nvSpPr>
        <p:spPr>
          <a:xfrm>
            <a:off x="3592038" y="4216231"/>
            <a:ext cx="2332240" cy="96537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3591980" y="3911430"/>
            <a:ext cx="2332272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9" hasCustomPrompt="1"/>
          </p:nvPr>
        </p:nvSpPr>
        <p:spPr>
          <a:xfrm>
            <a:off x="6260210" y="4216231"/>
            <a:ext cx="2302372" cy="96537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6262343" y="3911430"/>
            <a:ext cx="2301386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0" y="1485900"/>
            <a:ext cx="2301389" cy="222893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7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3591975" y="1485900"/>
            <a:ext cx="2332275" cy="222893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8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6262335" y="1485900"/>
            <a:ext cx="2301389" cy="222893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idx="27" hasCustomPrompt="1"/>
          </p:nvPr>
        </p:nvSpPr>
        <p:spPr>
          <a:xfrm>
            <a:off x="8899761" y="4216231"/>
            <a:ext cx="2338690" cy="96537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28" hasCustomPrompt="1"/>
          </p:nvPr>
        </p:nvSpPr>
        <p:spPr>
          <a:xfrm>
            <a:off x="8901816" y="3911430"/>
            <a:ext cx="2337688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29" hasCustomPrompt="1"/>
          </p:nvPr>
        </p:nvSpPr>
        <p:spPr>
          <a:xfrm>
            <a:off x="8901808" y="1485900"/>
            <a:ext cx="2337691" cy="222893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42899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801380"/>
            <a:ext cx="11277600" cy="379720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  <p:sp>
        <p:nvSpPr>
          <p:cNvPr id="21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548312"/>
            <a:ext cx="10286999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E2B08519-6315-41FB-B0E1-A3F114F5BC8D}" type="datetime3">
              <a:rPr lang="en-US" smtClean="0"/>
              <a:t>6 June 2022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0" y="2829927"/>
            <a:ext cx="2456925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0" y="1181100"/>
            <a:ext cx="2456925" cy="151326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22" hasCustomPrompt="1"/>
          </p:nvPr>
        </p:nvSpPr>
        <p:spPr>
          <a:xfrm>
            <a:off x="3581400" y="2829927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3577696" y="1181100"/>
            <a:ext cx="2446337" cy="151326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6181726" y="2829927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25" hasCustomPrompt="1"/>
          </p:nvPr>
        </p:nvSpPr>
        <p:spPr>
          <a:xfrm>
            <a:off x="6185429" y="1181100"/>
            <a:ext cx="2446337" cy="151326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26" hasCustomPrompt="1"/>
          </p:nvPr>
        </p:nvSpPr>
        <p:spPr>
          <a:xfrm>
            <a:off x="8793163" y="2829927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27" hasCustomPrompt="1"/>
          </p:nvPr>
        </p:nvSpPr>
        <p:spPr>
          <a:xfrm>
            <a:off x="8793163" y="1181100"/>
            <a:ext cx="2446337" cy="151326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2" name="Text Placeholder 9"/>
          <p:cNvSpPr>
            <a:spLocks noGrp="1"/>
          </p:cNvSpPr>
          <p:nvPr>
            <p:ph type="body" sz="quarter" idx="28" hasCustomPrompt="1"/>
          </p:nvPr>
        </p:nvSpPr>
        <p:spPr>
          <a:xfrm>
            <a:off x="952500" y="5183771"/>
            <a:ext cx="2456925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3" name="Picture Placeholder 8"/>
          <p:cNvSpPr>
            <a:spLocks noGrp="1"/>
          </p:cNvSpPr>
          <p:nvPr>
            <p:ph type="pic" sz="quarter" idx="29" hasCustomPrompt="1"/>
          </p:nvPr>
        </p:nvSpPr>
        <p:spPr>
          <a:xfrm>
            <a:off x="952500" y="3543300"/>
            <a:ext cx="2456925" cy="1504912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4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3581400" y="5183771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5" name="Picture Placeholder 8"/>
          <p:cNvSpPr>
            <a:spLocks noGrp="1"/>
          </p:cNvSpPr>
          <p:nvPr>
            <p:ph type="pic" sz="quarter" idx="31" hasCustomPrompt="1"/>
          </p:nvPr>
        </p:nvSpPr>
        <p:spPr>
          <a:xfrm>
            <a:off x="3577696" y="3543300"/>
            <a:ext cx="2446337" cy="1504912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32" hasCustomPrompt="1"/>
          </p:nvPr>
        </p:nvSpPr>
        <p:spPr>
          <a:xfrm>
            <a:off x="6181726" y="5183771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7" name="Picture Placeholder 8"/>
          <p:cNvSpPr>
            <a:spLocks noGrp="1"/>
          </p:cNvSpPr>
          <p:nvPr>
            <p:ph type="pic" sz="quarter" idx="33" hasCustomPrompt="1"/>
          </p:nvPr>
        </p:nvSpPr>
        <p:spPr>
          <a:xfrm>
            <a:off x="6185429" y="3543300"/>
            <a:ext cx="2446337" cy="1504912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8" name="Text Placeholder 9"/>
          <p:cNvSpPr>
            <a:spLocks noGrp="1"/>
          </p:cNvSpPr>
          <p:nvPr>
            <p:ph type="body" sz="quarter" idx="34" hasCustomPrompt="1"/>
          </p:nvPr>
        </p:nvSpPr>
        <p:spPr>
          <a:xfrm>
            <a:off x="8793163" y="5183771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9" name="Picture Placeholder 8"/>
          <p:cNvSpPr>
            <a:spLocks noGrp="1"/>
          </p:cNvSpPr>
          <p:nvPr>
            <p:ph type="pic" sz="quarter" idx="35" hasCustomPrompt="1"/>
          </p:nvPr>
        </p:nvSpPr>
        <p:spPr>
          <a:xfrm>
            <a:off x="8793163" y="3543300"/>
            <a:ext cx="2446337" cy="1504912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762000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36"/>
          </p:nvPr>
        </p:nvSpPr>
        <p:spPr/>
        <p:txBody>
          <a:bodyPr/>
          <a:lstStyle/>
          <a:p>
            <a:fld id="{780C1BFE-65F8-42BA-AEC6-E1CDCD1D9510}" type="datetime3">
              <a:rPr lang="en-US" smtClean="0"/>
              <a:t>6 June 2022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Gallery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0" y="3134727"/>
            <a:ext cx="2456925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0" y="1485900"/>
            <a:ext cx="2456925" cy="151326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22" hasCustomPrompt="1"/>
          </p:nvPr>
        </p:nvSpPr>
        <p:spPr>
          <a:xfrm>
            <a:off x="3581400" y="3134727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3577696" y="1485900"/>
            <a:ext cx="2446337" cy="151326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6181726" y="3134727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25" hasCustomPrompt="1"/>
          </p:nvPr>
        </p:nvSpPr>
        <p:spPr>
          <a:xfrm>
            <a:off x="6185429" y="1485900"/>
            <a:ext cx="2446337" cy="151326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26" hasCustomPrompt="1"/>
          </p:nvPr>
        </p:nvSpPr>
        <p:spPr>
          <a:xfrm>
            <a:off x="8793163" y="3134727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27" hasCustomPrompt="1"/>
          </p:nvPr>
        </p:nvSpPr>
        <p:spPr>
          <a:xfrm>
            <a:off x="8793163" y="1485900"/>
            <a:ext cx="2446337" cy="151326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2" name="Text Placeholder 9"/>
          <p:cNvSpPr>
            <a:spLocks noGrp="1"/>
          </p:cNvSpPr>
          <p:nvPr>
            <p:ph type="body" sz="quarter" idx="28" hasCustomPrompt="1"/>
          </p:nvPr>
        </p:nvSpPr>
        <p:spPr>
          <a:xfrm>
            <a:off x="952500" y="5488571"/>
            <a:ext cx="2456925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3" name="Picture Placeholder 8"/>
          <p:cNvSpPr>
            <a:spLocks noGrp="1"/>
          </p:cNvSpPr>
          <p:nvPr>
            <p:ph type="pic" sz="quarter" idx="29" hasCustomPrompt="1"/>
          </p:nvPr>
        </p:nvSpPr>
        <p:spPr>
          <a:xfrm>
            <a:off x="952500" y="3848100"/>
            <a:ext cx="2456925" cy="1504912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4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3581400" y="5488571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5" name="Picture Placeholder 8"/>
          <p:cNvSpPr>
            <a:spLocks noGrp="1"/>
          </p:cNvSpPr>
          <p:nvPr>
            <p:ph type="pic" sz="quarter" idx="31" hasCustomPrompt="1"/>
          </p:nvPr>
        </p:nvSpPr>
        <p:spPr>
          <a:xfrm>
            <a:off x="3577696" y="3848100"/>
            <a:ext cx="2446337" cy="1504912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32" hasCustomPrompt="1"/>
          </p:nvPr>
        </p:nvSpPr>
        <p:spPr>
          <a:xfrm>
            <a:off x="6181726" y="5488571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7" name="Picture Placeholder 8"/>
          <p:cNvSpPr>
            <a:spLocks noGrp="1"/>
          </p:cNvSpPr>
          <p:nvPr>
            <p:ph type="pic" sz="quarter" idx="33" hasCustomPrompt="1"/>
          </p:nvPr>
        </p:nvSpPr>
        <p:spPr>
          <a:xfrm>
            <a:off x="6185429" y="3848100"/>
            <a:ext cx="2446337" cy="1504912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8" name="Text Placeholder 9"/>
          <p:cNvSpPr>
            <a:spLocks noGrp="1"/>
          </p:cNvSpPr>
          <p:nvPr>
            <p:ph type="body" sz="quarter" idx="34" hasCustomPrompt="1"/>
          </p:nvPr>
        </p:nvSpPr>
        <p:spPr>
          <a:xfrm>
            <a:off x="8793163" y="5488571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9" name="Picture Placeholder 8"/>
          <p:cNvSpPr>
            <a:spLocks noGrp="1"/>
          </p:cNvSpPr>
          <p:nvPr>
            <p:ph type="pic" sz="quarter" idx="35" hasCustomPrompt="1"/>
          </p:nvPr>
        </p:nvSpPr>
        <p:spPr>
          <a:xfrm>
            <a:off x="8793163" y="3848100"/>
            <a:ext cx="2446337" cy="1504912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42899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801380"/>
            <a:ext cx="11277600" cy="379720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36"/>
          </p:nvPr>
        </p:nvSpPr>
        <p:spPr/>
        <p:txBody>
          <a:bodyPr/>
          <a:lstStyle/>
          <a:p>
            <a:fld id="{08D55A71-4362-4593-87CB-E41823C064DC}" type="datetime3">
              <a:rPr lang="en-US" smtClean="0"/>
              <a:t>6 June 2022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03"/>
          <a:stretch/>
        </p:blipFill>
        <p:spPr>
          <a:xfrm>
            <a:off x="817" y="1459"/>
            <a:ext cx="12187996" cy="64990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1181100"/>
            <a:ext cx="9144000" cy="1143000"/>
          </a:xfrm>
        </p:spPr>
        <p:txBody>
          <a:bodyPr anchor="b">
            <a:noAutofit/>
          </a:bodyPr>
          <a:lstStyle>
            <a:lvl1pPr>
              <a:defRPr sz="400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5798" y="2437483"/>
            <a:ext cx="9145706" cy="501371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76B74-4D7C-41B8-8716-243FC10350F8}" type="datetime3">
              <a:rPr lang="en-US" smtClean="0"/>
              <a:t>6 June 2022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3" pos="432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03"/>
          <a:stretch/>
        </p:blipFill>
        <p:spPr>
          <a:xfrm>
            <a:off x="817" y="1459"/>
            <a:ext cx="12187996" cy="64990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3825129"/>
            <a:ext cx="9144000" cy="594360"/>
          </a:xfrm>
        </p:spPr>
        <p:txBody>
          <a:bodyPr anchor="t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5800" y="4415475"/>
            <a:ext cx="9144000" cy="49921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0" y="-9053"/>
            <a:ext cx="12192000" cy="34417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EAF675D3-EE53-4DF3-9873-AA023D326548}" type="datetime3">
              <a:rPr lang="en-US" smtClean="0"/>
              <a:t>6 June 2022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32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out with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4229100" y="0"/>
            <a:ext cx="7962900" cy="6500474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457200" y="2705100"/>
            <a:ext cx="3225800" cy="28448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paragraph text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419100"/>
            <a:ext cx="3225800" cy="1905000"/>
          </a:xfrm>
        </p:spPr>
        <p:txBody>
          <a:bodyPr anchor="b">
            <a:normAutofit/>
          </a:bodyPr>
          <a:lstStyle>
            <a:lvl1pPr marL="0" indent="0">
              <a:buNone/>
              <a:defRPr sz="3200" baseline="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quote or interesting fact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6C55A886-F9A0-437D-B093-E2576B00778B}" type="datetime3">
              <a:rPr lang="en-US" smtClean="0"/>
              <a:t>6 June 2022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out with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4229100" y="0"/>
            <a:ext cx="7962900" cy="6500474"/>
          </a:xfr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457200" y="2705100"/>
            <a:ext cx="3225800" cy="28448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paragraph text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419100"/>
            <a:ext cx="3225800" cy="1905000"/>
          </a:xfrm>
        </p:spPr>
        <p:txBody>
          <a:bodyPr anchor="b">
            <a:normAutofit/>
          </a:bodyPr>
          <a:lstStyle>
            <a:lvl1pPr marL="0" indent="0">
              <a:buNone/>
              <a:defRPr sz="3200" baseline="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quote or interesting fact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 flipV="1">
            <a:off x="4229100" y="1"/>
            <a:ext cx="0" cy="650047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11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0CEBF907-8E11-4E61-ACAA-D5A7842D1285}" type="datetime3">
              <a:rPr lang="en-US" smtClean="0"/>
              <a:t>6 June 2022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-Bleed 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0" y="1"/>
            <a:ext cx="12192000" cy="6500473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8089900" y="5462403"/>
            <a:ext cx="3644900" cy="747897"/>
          </a:xfrm>
          <a:solidFill>
            <a:schemeClr val="bg1"/>
          </a:solidFill>
        </p:spPr>
        <p:txBody>
          <a:bodyPr lIns="365760" tIns="274320" rIns="365760" bIns="274320" anchor="t" anchorCtr="0">
            <a:spAutoFit/>
          </a:bodyPr>
          <a:lstStyle>
            <a:lvl1pPr marL="0" indent="0">
              <a:buNone/>
              <a:defRPr sz="12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C4093419-78AC-4927-BF95-8261133CCBF6}" type="datetime3">
              <a:rPr lang="en-US" smtClean="0"/>
              <a:t>6 June 2022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E8A4B-C163-4750-8A07-20C27F1DD650}" type="datetime3">
              <a:rPr lang="en-US" smtClean="0"/>
              <a:t>6 June 2022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42899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801380"/>
            <a:ext cx="11277600" cy="379720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F999DA4-C7B3-416B-B64C-11D36F7936CF}" type="datetime3">
              <a:rPr lang="en-US" smtClean="0"/>
              <a:t>6 June 2022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ate Placeholder 20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2E2D5CE-0F96-472A-9978-FE830B70B0C0}" type="datetime3">
              <a:rPr lang="en-US" smtClean="0"/>
              <a:t>6 June 2022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" y="0"/>
            <a:ext cx="12189624" cy="6856664"/>
          </a:xfrm>
          <a:prstGeom prst="rect">
            <a:avLst/>
          </a:prstGeom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1" y="4358640"/>
            <a:ext cx="12192000" cy="249936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324100"/>
            <a:ext cx="5410200" cy="1572399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038600"/>
            <a:ext cx="5410200" cy="837532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6858001" y="566530"/>
            <a:ext cx="5334000" cy="5734880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09" y="95382"/>
            <a:ext cx="3178301" cy="1309907"/>
          </a:xfrm>
          <a:prstGeom prst="rect">
            <a:avLst/>
          </a:prstGeom>
        </p:spPr>
      </p:pic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4876800"/>
            <a:ext cx="5410200" cy="13335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2" pos="432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6500488"/>
            <a:ext cx="12192000" cy="3566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6500488"/>
            <a:ext cx="12192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11428508" y="6604000"/>
            <a:ext cx="0" cy="155141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3" y="6565216"/>
            <a:ext cx="212200" cy="228116"/>
          </a:xfrm>
          <a:prstGeom prst="rect">
            <a:avLst/>
          </a:prstGeom>
        </p:spPr>
      </p:pic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D07BC06-E3AA-42D2-AF66-ED3A66270159}" type="datetime3">
              <a:rPr lang="en-US" smtClean="0"/>
              <a:t>6 June 2022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Media Placeholder 10"/>
          <p:cNvSpPr>
            <a:spLocks noGrp="1" noChangeAspect="1"/>
          </p:cNvSpPr>
          <p:nvPr>
            <p:ph type="media" sz="quarter" idx="13" hasCustomPrompt="1"/>
          </p:nvPr>
        </p:nvSpPr>
        <p:spPr>
          <a:xfrm>
            <a:off x="0" y="0"/>
            <a:ext cx="12192000" cy="6858000"/>
          </a:xfrm>
          <a:solidFill>
            <a:schemeClr val="tx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video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D1E29-81CB-4D34-A965-504F330C5D59}" type="datetime3">
              <a:rPr lang="en-US" smtClean="0"/>
              <a:t>6 June 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 Chart with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7"/>
          <p:cNvSpPr>
            <a:spLocks noGrp="1"/>
          </p:cNvSpPr>
          <p:nvPr userDrawn="1">
            <p:ph type="title" hasCustomPrompt="1"/>
          </p:nvPr>
        </p:nvSpPr>
        <p:spPr>
          <a:xfrm>
            <a:off x="457200" y="419100"/>
            <a:ext cx="11277600" cy="389709"/>
          </a:xfrm>
        </p:spPr>
        <p:txBody>
          <a:bodyPr>
            <a:noAutofit/>
          </a:bodyPr>
          <a:lstStyle>
            <a:lvl1pPr>
              <a:defRPr sz="2200"/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49" name="Straight Connector 48"/>
          <p:cNvCxnSpPr/>
          <p:nvPr/>
        </p:nvCxnSpPr>
        <p:spPr>
          <a:xfrm>
            <a:off x="6096000" y="887620"/>
            <a:ext cx="0" cy="561241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0" y="3695999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 userDrawn="1"/>
        </p:nvCxnSpPr>
        <p:spPr>
          <a:xfrm>
            <a:off x="0" y="884420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14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457200" y="1447875"/>
            <a:ext cx="5295900" cy="1210588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tx2">
                    <a:lumMod val="75000"/>
                  </a:schemeClr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3" name="Text Placeholder 16"/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457200" y="1154384"/>
            <a:ext cx="5295900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55" name="Text Placeholder 14"/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457200" y="4295396"/>
            <a:ext cx="5295899" cy="1210588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tx2">
                    <a:lumMod val="75000"/>
                  </a:schemeClr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6" name="Text Placeholder 16"/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457200" y="4001905"/>
            <a:ext cx="5295900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59" name="Text Placeholder 14"/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6442617" y="1444158"/>
            <a:ext cx="5292183" cy="1210588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tx2">
                    <a:lumMod val="75000"/>
                  </a:schemeClr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0" name="Text Placeholder 16"/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6442616" y="1150667"/>
            <a:ext cx="5292183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62" name="Text Placeholder 14"/>
          <p:cNvSpPr>
            <a:spLocks noGrp="1"/>
          </p:cNvSpPr>
          <p:nvPr userDrawn="1">
            <p:ph type="body" sz="quarter" idx="35" hasCustomPrompt="1"/>
          </p:nvPr>
        </p:nvSpPr>
        <p:spPr>
          <a:xfrm>
            <a:off x="6438900" y="4291679"/>
            <a:ext cx="5295900" cy="1210588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tx2">
                    <a:lumMod val="75000"/>
                  </a:schemeClr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</a:t>
            </a:r>
            <a:r>
              <a:rPr lang="en-US"/>
              <a:t>to add text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3" name="Text Placeholder 16"/>
          <p:cNvSpPr>
            <a:spLocks noGrp="1"/>
          </p:cNvSpPr>
          <p:nvPr userDrawn="1">
            <p:ph type="body" sz="quarter" idx="36" hasCustomPrompt="1"/>
          </p:nvPr>
        </p:nvSpPr>
        <p:spPr>
          <a:xfrm>
            <a:off x="6438900" y="3998188"/>
            <a:ext cx="5295900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37"/>
          </p:nvPr>
        </p:nvSpPr>
        <p:spPr/>
        <p:txBody>
          <a:bodyPr/>
          <a:lstStyle/>
          <a:p>
            <a:fld id="{D9FF2945-7E72-42AF-B32A-46DF8F0E0A43}" type="datetime3">
              <a:rPr lang="en-US" smtClean="0"/>
              <a:t>6 June 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 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6096000" y="0"/>
            <a:ext cx="0" cy="649922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3255080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457200" y="712591"/>
            <a:ext cx="5295900" cy="1210588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tx2">
                    <a:lumMod val="75000"/>
                  </a:schemeClr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16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457200" y="419100"/>
            <a:ext cx="5296821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26" name="Text Placeholder 14"/>
          <p:cNvSpPr>
            <a:spLocks noGrp="1"/>
          </p:cNvSpPr>
          <p:nvPr>
            <p:ph type="body" sz="quarter" idx="27" hasCustomPrompt="1"/>
          </p:nvPr>
        </p:nvSpPr>
        <p:spPr>
          <a:xfrm>
            <a:off x="457201" y="3880422"/>
            <a:ext cx="5295899" cy="1210588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tx2">
                    <a:lumMod val="75000"/>
                  </a:schemeClr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Text Placeholder 16"/>
          <p:cNvSpPr>
            <a:spLocks noGrp="1"/>
          </p:cNvSpPr>
          <p:nvPr>
            <p:ph type="body" sz="quarter" idx="28" hasCustomPrompt="1"/>
          </p:nvPr>
        </p:nvSpPr>
        <p:spPr>
          <a:xfrm>
            <a:off x="457199" y="3586931"/>
            <a:ext cx="5295901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30" name="Text Placeholder 14"/>
          <p:cNvSpPr>
            <a:spLocks noGrp="1"/>
          </p:cNvSpPr>
          <p:nvPr>
            <p:ph type="body" sz="quarter" idx="31" hasCustomPrompt="1"/>
          </p:nvPr>
        </p:nvSpPr>
        <p:spPr>
          <a:xfrm>
            <a:off x="6438900" y="712591"/>
            <a:ext cx="5295900" cy="1210588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tx2">
                    <a:lumMod val="75000"/>
                  </a:schemeClr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1" name="Text Placeholder 16"/>
          <p:cNvSpPr>
            <a:spLocks noGrp="1"/>
          </p:cNvSpPr>
          <p:nvPr>
            <p:ph type="body" sz="quarter" idx="32" hasCustomPrompt="1"/>
          </p:nvPr>
        </p:nvSpPr>
        <p:spPr>
          <a:xfrm>
            <a:off x="6438901" y="419100"/>
            <a:ext cx="5293104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34" name="Text Placeholder 14"/>
          <p:cNvSpPr>
            <a:spLocks noGrp="1"/>
          </p:cNvSpPr>
          <p:nvPr>
            <p:ph type="body" sz="quarter" idx="35" hasCustomPrompt="1"/>
          </p:nvPr>
        </p:nvSpPr>
        <p:spPr>
          <a:xfrm>
            <a:off x="6438900" y="3876705"/>
            <a:ext cx="5295900" cy="1210588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tx2">
                    <a:lumMod val="75000"/>
                  </a:schemeClr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5" name="Text Placeholder 16"/>
          <p:cNvSpPr>
            <a:spLocks noGrp="1"/>
          </p:cNvSpPr>
          <p:nvPr>
            <p:ph type="body" sz="quarter" idx="36" hasCustomPrompt="1"/>
          </p:nvPr>
        </p:nvSpPr>
        <p:spPr>
          <a:xfrm>
            <a:off x="6438901" y="3583214"/>
            <a:ext cx="5293104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37"/>
          </p:nvPr>
        </p:nvSpPr>
        <p:spPr/>
        <p:txBody>
          <a:bodyPr/>
          <a:lstStyle/>
          <a:p>
            <a:fld id="{61FF344C-A647-423B-8258-92E40F29087E}" type="datetime3">
              <a:rPr lang="en-US" smtClean="0"/>
              <a:t>6 June 2022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2BCFE-D255-4C4B-BA1D-51B94D9D938B}" type="datetime3">
              <a:rPr lang="en-US" smtClean="0"/>
              <a:t>6 June 2022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163" y="1371600"/>
            <a:ext cx="5479673" cy="35844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67"/>
            <a:ext cx="12189624" cy="6856664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-1" y="4358640"/>
            <a:ext cx="12192000" cy="249936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163" y="1371600"/>
            <a:ext cx="5479673" cy="358444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AF200-3133-408E-AEAA-04B3ACA33176}" type="datetime3">
              <a:rPr lang="en-US" smtClean="0"/>
              <a:t>6 June 2022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" y="667"/>
            <a:ext cx="12189624" cy="68566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163" y="1371600"/>
            <a:ext cx="5479673" cy="358444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2E0F3FA-8CD8-43D9-A075-B2FCCA17907D}" type="datetime3">
              <a:rPr lang="en-US" smtClean="0"/>
              <a:t>6 June 2022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67"/>
            <a:ext cx="12189624" cy="68566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324100"/>
            <a:ext cx="5410200" cy="1572399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038600"/>
            <a:ext cx="5410200" cy="838200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6858001" y="570368"/>
            <a:ext cx="5334000" cy="5721790"/>
          </a:xfr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09" y="95382"/>
            <a:ext cx="3178301" cy="1309907"/>
          </a:xfrm>
          <a:prstGeom prst="rect">
            <a:avLst/>
          </a:prstGeom>
        </p:spPr>
      </p:pic>
      <p:sp>
        <p:nvSpPr>
          <p:cNvPr id="9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4876800"/>
            <a:ext cx="5410200" cy="13335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2" pos="43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3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 Placeholder 1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BF0E5F8-7748-4ACC-8C37-B57E090ABD2F}" type="datetime3">
              <a:rPr lang="en-US" smtClean="0"/>
              <a:t>6 June 2022</a:t>
            </a:fld>
            <a:endParaRPr lang="en-US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67"/>
            <a:ext cx="12189624" cy="6856664"/>
          </a:xfrm>
          <a:prstGeom prst="rect">
            <a:avLst/>
          </a:prstGeom>
        </p:spPr>
      </p:pic>
      <p:sp>
        <p:nvSpPr>
          <p:cNvPr id="22" name="Rectangle 21"/>
          <p:cNvSpPr/>
          <p:nvPr userDrawn="1"/>
        </p:nvSpPr>
        <p:spPr>
          <a:xfrm>
            <a:off x="0" y="4358640"/>
            <a:ext cx="12192000" cy="249936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67200" y="3886201"/>
            <a:ext cx="6972300" cy="609600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67200" y="4495800"/>
            <a:ext cx="6972300" cy="571499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267200" y="5067300"/>
            <a:ext cx="4010128" cy="1143000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344028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3778686" y="3886200"/>
            <a:ext cx="0" cy="2324100"/>
          </a:xfrm>
          <a:prstGeom prst="line">
            <a:avLst/>
          </a:prstGeom>
          <a:ln w="63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75" y="3411128"/>
            <a:ext cx="3030109" cy="1982102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C5172D4-EDD0-482A-9D59-5376F3068746}" type="datetime3">
              <a:rPr lang="en-US" smtClean="0"/>
              <a:t>6 June 2022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67"/>
            <a:ext cx="12189624" cy="68566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67200" y="3886201"/>
            <a:ext cx="6972300" cy="609600"/>
          </a:xfrm>
        </p:spPr>
        <p:txBody>
          <a:bodyPr anchor="t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67200" y="4495800"/>
            <a:ext cx="6972300" cy="571499"/>
          </a:xfrm>
        </p:spPr>
        <p:txBody>
          <a:bodyPr lIns="0" tIns="0" rIns="0" bIns="0"/>
          <a:lstStyle>
            <a:lvl1pPr marL="0" indent="0" algn="l">
              <a:buNone/>
              <a:defRPr sz="2400" b="1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267200" y="5067300"/>
            <a:ext cx="4010128" cy="1143000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344028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3778686" y="3886200"/>
            <a:ext cx="0" cy="23241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75" y="3411128"/>
            <a:ext cx="3030108" cy="1982101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 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19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4CED436F-B354-4514-8219-71B6E1462638}" type="datetime3">
              <a:rPr lang="en-US" smtClean="0"/>
              <a:t>6 June 2022</a:t>
            </a:fld>
            <a:endParaRPr lang="en-US" dirty="0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67"/>
            <a:ext cx="12189624" cy="685666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358640"/>
            <a:ext cx="12192000" cy="249936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67200" y="3886201"/>
            <a:ext cx="6972300" cy="609600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67200" y="4495800"/>
            <a:ext cx="6972300" cy="571499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267200" y="5067300"/>
            <a:ext cx="4010128" cy="1143000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-2370" y="0"/>
            <a:ext cx="4063997" cy="3440287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4061628" y="0"/>
            <a:ext cx="4063996" cy="3440287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3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8125625" y="0"/>
            <a:ext cx="4066376" cy="3440287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3778686" y="3886200"/>
            <a:ext cx="0" cy="2324100"/>
          </a:xfrm>
          <a:prstGeom prst="line">
            <a:avLst/>
          </a:prstGeom>
          <a:ln w="63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75" y="3411128"/>
            <a:ext cx="3030109" cy="1982102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e Placeholder 1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139929EE-879A-4574-B146-9BED48A4C5B4}" type="datetime3">
              <a:rPr lang="en-US" smtClean="0"/>
              <a:t>6 June 2022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" y="667"/>
            <a:ext cx="12189624" cy="68566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67200" y="3886201"/>
            <a:ext cx="6972300" cy="609600"/>
          </a:xfrm>
        </p:spPr>
        <p:txBody>
          <a:bodyPr anchor="t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67200" y="4495800"/>
            <a:ext cx="6972300" cy="571499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267200" y="5067300"/>
            <a:ext cx="4010128" cy="1143000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1" y="0"/>
            <a:ext cx="4063999" cy="3440287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4064000" y="0"/>
            <a:ext cx="4061625" cy="3440287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3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8125625" y="0"/>
            <a:ext cx="4066375" cy="3440287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3778686" y="3886200"/>
            <a:ext cx="0" cy="232410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75" y="3411128"/>
            <a:ext cx="3030108" cy="1982101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 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 Placeholder 1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4D2E7C0A-B003-47BB-897B-0979338FF81B}" type="datetime3">
              <a:rPr lang="en-US" smtClean="0"/>
              <a:t>6 June 2022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67"/>
            <a:ext cx="12189624" cy="685666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4361627"/>
            <a:ext cx="12192000" cy="249936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91000" y="1028700"/>
            <a:ext cx="6819900" cy="1482245"/>
          </a:xfrm>
        </p:spPr>
        <p:txBody>
          <a:bodyPr anchor="t">
            <a:norm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 </a:t>
            </a:r>
            <a:br>
              <a:rPr lang="en-US" dirty="0"/>
            </a:br>
            <a:r>
              <a:rPr lang="en-US" dirty="0"/>
              <a:t>(recommended for titles that </a:t>
            </a:r>
            <a:br>
              <a:rPr lang="en-US" dirty="0"/>
            </a:br>
            <a:r>
              <a:rPr lang="en-US" dirty="0"/>
              <a:t>are 2-3 lines long)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38" y="532082"/>
            <a:ext cx="3271029" cy="2139696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191000" y="3855309"/>
            <a:ext cx="681990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4191000" y="3976706"/>
            <a:ext cx="6819900" cy="2233594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sz="10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dirty="0">
                <a:effectLst/>
                <a:latin typeface="Helvetica" charset="0"/>
              </a:rPr>
              <a:t>Click to add classification text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4191000" y="3855309"/>
            <a:ext cx="681990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>
            <a:off x="4191000" y="3855309"/>
            <a:ext cx="68199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1001" y="2514600"/>
            <a:ext cx="6819900" cy="342899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6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191000" y="2860102"/>
            <a:ext cx="6819900" cy="790832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sp>
        <p:nvSpPr>
          <p:cNvPr id="24" name="TextBox 23"/>
          <p:cNvSpPr txBox="1"/>
          <p:nvPr userDrawn="1"/>
        </p:nvSpPr>
        <p:spPr>
          <a:xfrm>
            <a:off x="1082518" y="2541694"/>
            <a:ext cx="2210142" cy="49757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Myriad Pro" charset="0"/>
                <a:cs typeface="Myriad Pro" charset="0"/>
              </a:rPr>
              <a:t>11100 Johns Hopkins Road </a:t>
            </a:r>
            <a:br>
              <a:rPr lang="en-US" sz="1200" dirty="0">
                <a:solidFill>
                  <a:schemeClr val="bg1"/>
                </a:solidFill>
                <a:latin typeface="+mn-lt"/>
                <a:ea typeface="Myriad Pro" charset="0"/>
                <a:cs typeface="Myriad Pro" charset="0"/>
              </a:rPr>
            </a:br>
            <a:r>
              <a:rPr lang="en-US" sz="1200" dirty="0">
                <a:solidFill>
                  <a:schemeClr val="bg1"/>
                </a:solidFill>
                <a:latin typeface="+mn-lt"/>
                <a:ea typeface="Myriad Pro" charset="0"/>
                <a:cs typeface="Myriad Pro" charset="0"/>
              </a:rPr>
              <a:t>Laurel, MD 20723-6099</a:t>
            </a:r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1082518" y="2387995"/>
            <a:ext cx="2210142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5" pos="6936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6499798"/>
            <a:ext cx="12192000" cy="3566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0" y="6500474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19100"/>
            <a:ext cx="11277600" cy="762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2500" y="1181100"/>
            <a:ext cx="10287000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36810" y="6500814"/>
            <a:ext cx="1371600" cy="357186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EBD90533-0019-439F-9033-E5FD503D101E}" type="datetime3">
              <a:rPr lang="en-US" smtClean="0"/>
              <a:t>6 June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42416" y="6500814"/>
            <a:ext cx="3197406" cy="355600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40302" y="6500474"/>
            <a:ext cx="381000" cy="35752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1">
                <a:solidFill>
                  <a:schemeClr val="accent2"/>
                </a:solidFill>
              </a:defRPr>
            </a:lvl1pPr>
          </a:lstStyle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1424239" y="6604000"/>
            <a:ext cx="0" cy="155141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66791"/>
            <a:ext cx="210893" cy="22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44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692" r:id="rId2"/>
    <p:sldLayoutId id="2147483721" r:id="rId3"/>
    <p:sldLayoutId id="2147483693" r:id="rId4"/>
    <p:sldLayoutId id="2147483722" r:id="rId5"/>
    <p:sldLayoutId id="2147483694" r:id="rId6"/>
    <p:sldLayoutId id="2147483723" r:id="rId7"/>
    <p:sldLayoutId id="2147483695" r:id="rId8"/>
    <p:sldLayoutId id="2147483724" r:id="rId9"/>
    <p:sldLayoutId id="2147483717" r:id="rId10"/>
    <p:sldLayoutId id="2147483697" r:id="rId11"/>
    <p:sldLayoutId id="2147483731" r:id="rId12"/>
    <p:sldLayoutId id="2147483701" r:id="rId13"/>
    <p:sldLayoutId id="2147483732" r:id="rId14"/>
    <p:sldLayoutId id="2147483703" r:id="rId15"/>
    <p:sldLayoutId id="2147483733" r:id="rId16"/>
    <p:sldLayoutId id="2147483704" r:id="rId17"/>
    <p:sldLayoutId id="2147483734" r:id="rId18"/>
    <p:sldLayoutId id="2147483730" r:id="rId19"/>
    <p:sldLayoutId id="2147483736" r:id="rId20"/>
    <p:sldLayoutId id="2147483705" r:id="rId21"/>
    <p:sldLayoutId id="2147483735" r:id="rId22"/>
    <p:sldLayoutId id="2147483707" r:id="rId23"/>
    <p:sldLayoutId id="2147483708" r:id="rId24"/>
    <p:sldLayoutId id="2147483709" r:id="rId25"/>
    <p:sldLayoutId id="2147483725" r:id="rId26"/>
    <p:sldLayoutId id="2147483710" r:id="rId27"/>
    <p:sldLayoutId id="2147483711" r:id="rId28"/>
    <p:sldLayoutId id="2147483737" r:id="rId29"/>
    <p:sldLayoutId id="2147483712" r:id="rId30"/>
    <p:sldLayoutId id="2147483713" r:id="rId31"/>
    <p:sldLayoutId id="2147483727" r:id="rId32"/>
    <p:sldLayoutId id="2147483726" r:id="rId33"/>
    <p:sldLayoutId id="2147483720" r:id="rId34"/>
    <p:sldLayoutId id="2147483715" r:id="rId3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0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1pPr>
      <a:lvl2pPr marL="693738" indent="-246063" algn="l" defTabSz="914400" rtl="0" eaLnBrk="1" latinLnBrk="0" hangingPunct="1">
        <a:lnSpc>
          <a:spcPct val="100000"/>
        </a:lnSpc>
        <a:spcBef>
          <a:spcPts val="400"/>
        </a:spcBef>
        <a:buFont typeface=".AppleSystemUIFont" charset="-120"/>
        <a:buChar char="-"/>
        <a:tabLst/>
        <a:defRPr sz="16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1150938" indent="-228600" algn="l" defTabSz="914400" rtl="0" eaLnBrk="1" latinLnBrk="0" hangingPunct="1">
        <a:lnSpc>
          <a:spcPct val="100000"/>
        </a:lnSpc>
        <a:spcBef>
          <a:spcPts val="400"/>
        </a:spcBef>
        <a:buSzPct val="80000"/>
        <a:buFont typeface="Wingdings" charset="2"/>
        <a:buChar char="§"/>
        <a:tabLst/>
        <a:defRPr sz="16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3pPr>
      <a:lvl4pPr marL="1606550" indent="-227013" algn="l" defTabSz="914400" rtl="0" eaLnBrk="1" latinLnBrk="0" hangingPunct="1">
        <a:lnSpc>
          <a:spcPct val="100000"/>
        </a:lnSpc>
        <a:spcBef>
          <a:spcPts val="400"/>
        </a:spcBef>
        <a:buSzPct val="80000"/>
        <a:buFont typeface="Courier New" charset="0"/>
        <a:buChar char="o"/>
        <a:tabLst/>
        <a:defRPr sz="16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4pPr>
      <a:lvl5pPr marL="2063750" indent="-228600" algn="l" defTabSz="914400" rtl="0" eaLnBrk="1" latinLnBrk="0" hangingPunct="1">
        <a:lnSpc>
          <a:spcPct val="100000"/>
        </a:lnSpc>
        <a:spcBef>
          <a:spcPts val="400"/>
        </a:spcBef>
        <a:buFont typeface="Arial"/>
        <a:buChar char="•"/>
        <a:tabLst/>
        <a:defRPr sz="1600" kern="1200" baseline="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0" orient="horz" pos="264" userDrawn="1">
          <p15:clr>
            <a:srgbClr val="F26B43"/>
          </p15:clr>
        </p15:guide>
        <p15:guide id="11" pos="288" userDrawn="1">
          <p15:clr>
            <a:srgbClr val="F26B43"/>
          </p15:clr>
        </p15:guide>
        <p15:guide id="12" pos="7392" userDrawn="1">
          <p15:clr>
            <a:srgbClr val="F26B43"/>
          </p15:clr>
        </p15:guide>
        <p15:guide id="13" orient="horz" pos="3912" userDrawn="1">
          <p15:clr>
            <a:srgbClr val="F26B43"/>
          </p15:clr>
        </p15:guide>
        <p15:guide id="14" pos="3840" userDrawn="1">
          <p15:clr>
            <a:srgbClr val="F26B43"/>
          </p15:clr>
        </p15:guide>
        <p15:guide id="16" orient="horz" pos="936" userDrawn="1">
          <p15:clr>
            <a:srgbClr val="F26B43"/>
          </p15:clr>
        </p15:guide>
        <p15:guide id="17" pos="600" userDrawn="1">
          <p15:clr>
            <a:srgbClr val="F26B43"/>
          </p15:clr>
        </p15:guide>
        <p15:guide id="18" pos="7080" userDrawn="1">
          <p15:clr>
            <a:srgbClr val="F26B43"/>
          </p15:clr>
        </p15:guide>
        <p15:guide id="19" pos="4056" userDrawn="1">
          <p15:clr>
            <a:srgbClr val="F26B43"/>
          </p15:clr>
        </p15:guide>
        <p15:guide id="20" pos="3624" userDrawn="1">
          <p15:clr>
            <a:srgbClr val="F26B43"/>
          </p15:clr>
        </p15:guide>
        <p15:guide id="22" orient="horz" pos="74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7" Type="http://schemas.openxmlformats.org/officeDocument/2006/relationships/image" Target="../media/image2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11" Type="http://schemas.openxmlformats.org/officeDocument/2006/relationships/image" Target="../media/image25.emf"/><Relationship Id="rId10" Type="http://schemas.openxmlformats.org/officeDocument/2006/relationships/image" Target="../media/image24.png"/><Relationship Id="rId4" Type="http://schemas.openxmlformats.org/officeDocument/2006/relationships/image" Target="../media/image23.emf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80936" y="1351660"/>
            <a:ext cx="9144000" cy="1572399"/>
          </a:xfrm>
        </p:spPr>
        <p:txBody>
          <a:bodyPr>
            <a:normAutofit/>
          </a:bodyPr>
          <a:lstStyle/>
          <a:p>
            <a:r>
              <a:rPr lang="en-US" b="0" dirty="0"/>
              <a:t>GAMERA-</a:t>
            </a:r>
            <a:r>
              <a:rPr lang="en-US" b="0" dirty="0" err="1"/>
              <a:t>Helio</a:t>
            </a:r>
            <a:endParaRPr lang="en-US" b="0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680936" y="3009900"/>
            <a:ext cx="8224736" cy="838200"/>
          </a:xfrm>
        </p:spPr>
        <p:txBody>
          <a:bodyPr>
            <a:normAutofit lnSpcReduction="10000"/>
          </a:bodyPr>
          <a:lstStyle/>
          <a:p>
            <a:r>
              <a:rPr lang="en-US" sz="2800" b="0" dirty="0"/>
              <a:t>A new addition to the CCMC family of inner heliosphere models</a:t>
            </a:r>
            <a:endParaRPr lang="en-US" sz="28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80936" y="4162269"/>
            <a:ext cx="4751962" cy="2116005"/>
          </a:xfrm>
        </p:spPr>
        <p:txBody>
          <a:bodyPr>
            <a:normAutofit/>
          </a:bodyPr>
          <a:lstStyle/>
          <a:p>
            <a:r>
              <a:rPr lang="en-US" sz="1600" dirty="0"/>
              <a:t>Elena Provornikova</a:t>
            </a:r>
            <a:r>
              <a:rPr lang="en-US" sz="1600" baseline="30000" dirty="0"/>
              <a:t>1</a:t>
            </a:r>
            <a:r>
              <a:rPr lang="en-US" sz="1600" dirty="0"/>
              <a:t>, Slava Merkin</a:t>
            </a:r>
            <a:r>
              <a:rPr lang="en-US" sz="1600" baseline="30000" dirty="0"/>
              <a:t>1</a:t>
            </a:r>
            <a:r>
              <a:rPr lang="en-US" sz="1600" dirty="0"/>
              <a:t>, Eric Winter</a:t>
            </a:r>
            <a:r>
              <a:rPr lang="en-US" sz="1600" baseline="30000" dirty="0"/>
              <a:t>1</a:t>
            </a:r>
            <a:r>
              <a:rPr lang="en-US" sz="1600" dirty="0"/>
              <a:t>, Kareem Sorathia</a:t>
            </a:r>
            <a:r>
              <a:rPr lang="en-US" sz="1600" baseline="30000" dirty="0"/>
              <a:t>1</a:t>
            </a:r>
            <a:r>
              <a:rPr lang="en-US" sz="1600" dirty="0"/>
              <a:t>, Jeff Garretson</a:t>
            </a:r>
            <a:r>
              <a:rPr lang="en-US" sz="1600" baseline="30000" dirty="0"/>
              <a:t>1</a:t>
            </a:r>
            <a:r>
              <a:rPr lang="en-US" sz="1600" dirty="0"/>
              <a:t>, Brent Smith</a:t>
            </a:r>
            <a:r>
              <a:rPr lang="en-US" sz="1600" baseline="30000" dirty="0"/>
              <a:t>1</a:t>
            </a:r>
            <a:r>
              <a:rPr lang="en-US" sz="1600" dirty="0"/>
              <a:t>,</a:t>
            </a:r>
          </a:p>
          <a:p>
            <a:r>
              <a:rPr lang="en-US" sz="1600" dirty="0"/>
              <a:t>Parisa Mostafavi</a:t>
            </a:r>
            <a:r>
              <a:rPr lang="en-US" sz="1600" baseline="30000" dirty="0"/>
              <a:t>1</a:t>
            </a:r>
            <a:r>
              <a:rPr lang="en-US" sz="1600" dirty="0"/>
              <a:t>, Nick Arge</a:t>
            </a:r>
            <a:r>
              <a:rPr lang="en-US" sz="1600" baseline="30000" dirty="0"/>
              <a:t>2</a:t>
            </a:r>
            <a:r>
              <a:rPr lang="en-US" sz="1600" dirty="0"/>
              <a:t>, Sarah Gibson</a:t>
            </a:r>
            <a:r>
              <a:rPr lang="en-US" sz="1600" baseline="30000" dirty="0"/>
              <a:t>3</a:t>
            </a:r>
            <a:r>
              <a:rPr lang="en-US" sz="1600" dirty="0"/>
              <a:t>, </a:t>
            </a:r>
          </a:p>
          <a:p>
            <a:r>
              <a:rPr lang="en-US" sz="1600" dirty="0"/>
              <a:t>Anna Malanushenko</a:t>
            </a:r>
            <a:r>
              <a:rPr lang="en-US" sz="1600" baseline="30000" dirty="0"/>
              <a:t>3</a:t>
            </a:r>
            <a:r>
              <a:rPr lang="en-US" sz="1600" dirty="0"/>
              <a:t>, Kalman Knizhnik</a:t>
            </a:r>
            <a:r>
              <a:rPr lang="en-US" sz="1600" baseline="30000" dirty="0"/>
              <a:t>4</a:t>
            </a:r>
          </a:p>
          <a:p>
            <a:endParaRPr lang="en-US" sz="1600" baseline="30000" dirty="0"/>
          </a:p>
          <a:p>
            <a:r>
              <a:rPr lang="en-US" sz="1600" baseline="30000" dirty="0"/>
              <a:t>1</a:t>
            </a:r>
            <a:r>
              <a:rPr lang="en-US" sz="1600" dirty="0"/>
              <a:t> Johns Hopkins Applied Physics Laboratory</a:t>
            </a:r>
          </a:p>
          <a:p>
            <a:r>
              <a:rPr lang="en-US" sz="1600" baseline="30000" dirty="0"/>
              <a:t>2</a:t>
            </a:r>
            <a:r>
              <a:rPr lang="en-US" sz="1600" dirty="0"/>
              <a:t> NASA GSFC</a:t>
            </a:r>
          </a:p>
          <a:p>
            <a:r>
              <a:rPr lang="en-US" sz="1600" baseline="30000" dirty="0"/>
              <a:t>3</a:t>
            </a:r>
            <a:r>
              <a:rPr lang="en-US" sz="1600" dirty="0"/>
              <a:t> NCAR, HAO</a:t>
            </a:r>
          </a:p>
          <a:p>
            <a:r>
              <a:rPr lang="en-US" sz="1600" baseline="30000" dirty="0"/>
              <a:t>4</a:t>
            </a:r>
            <a:r>
              <a:rPr lang="en-US" sz="1600" dirty="0"/>
              <a:t> Naval Research Laboratory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FE798E-0310-1AC8-71FF-1B4429062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1072" y="3548802"/>
            <a:ext cx="5684195" cy="320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358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24522-72E9-5479-9903-E00311E19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9F69ED-C7D1-3E32-CD80-251525BE1EA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2400" dirty="0"/>
              <a:t>Three capabilities of the GAMERA-</a:t>
            </a:r>
            <a:r>
              <a:rPr lang="en-US" sz="2400" dirty="0" err="1"/>
              <a:t>Helio</a:t>
            </a:r>
            <a:r>
              <a:rPr lang="en-US" sz="2400" dirty="0"/>
              <a:t>:</a:t>
            </a:r>
          </a:p>
          <a:p>
            <a:pPr lvl="1"/>
            <a:r>
              <a:rPr lang="en-US" sz="1800" dirty="0"/>
              <a:t>Steady-state simulations in the inner heliosphere including unprecedently high-resolution runs</a:t>
            </a:r>
          </a:p>
          <a:p>
            <a:pPr lvl="1"/>
            <a:r>
              <a:rPr lang="en-US" sz="1800" dirty="0"/>
              <a:t>Evolution of a CME with internal magnetic field in the inner heliosphere</a:t>
            </a:r>
          </a:p>
          <a:p>
            <a:pPr lvl="1"/>
            <a:r>
              <a:rPr lang="en-US" sz="1800" dirty="0"/>
              <a:t>Time-dependent inner heliosphere simulations (in development)</a:t>
            </a:r>
          </a:p>
          <a:p>
            <a:r>
              <a:rPr lang="en-US" sz="2400" dirty="0"/>
              <a:t>Current onboarding at CCMC </a:t>
            </a:r>
          </a:p>
          <a:p>
            <a:r>
              <a:rPr lang="en-US" sz="2400" dirty="0"/>
              <a:t>Tagged versions of GAMERA released to CCMC</a:t>
            </a:r>
          </a:p>
          <a:p>
            <a:r>
              <a:rPr lang="en-US" sz="2400" dirty="0"/>
              <a:t>Quick start test cases with documented steps to configure, build, run and visualize both serial and MPI simulations</a:t>
            </a:r>
          </a:p>
          <a:p>
            <a:r>
              <a:rPr lang="en-US" sz="2400" dirty="0"/>
              <a:t>Next steps: </a:t>
            </a:r>
          </a:p>
          <a:p>
            <a:pPr lvl="1"/>
            <a:r>
              <a:rPr lang="en-US" sz="1800" dirty="0"/>
              <a:t>Model-data comparison with automatic data ingestion from NASA </a:t>
            </a:r>
            <a:r>
              <a:rPr lang="en-US" sz="1800" dirty="0" err="1"/>
              <a:t>CDAWeb</a:t>
            </a:r>
            <a:endParaRPr lang="en-US" sz="1800" dirty="0"/>
          </a:p>
          <a:p>
            <a:pPr lvl="1"/>
            <a:r>
              <a:rPr lang="en-US" sz="1800" dirty="0"/>
              <a:t>Deliver to CCMC time-dependent GAMERA-</a:t>
            </a:r>
            <a:r>
              <a:rPr lang="en-US" sz="1800" dirty="0" err="1"/>
              <a:t>Helio</a:t>
            </a:r>
            <a:endParaRPr lang="en-US" sz="1800" dirty="0"/>
          </a:p>
          <a:p>
            <a:endParaRPr lang="en-US" sz="2400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196A5-23E3-B90A-B3E5-7BF7881F120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3C2CCE9-65D5-4615-9B27-785F94F466C1}" type="datetime3">
              <a:rPr lang="en-US" smtClean="0"/>
              <a:t>6 June 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6A23E1-1D9B-5135-983B-DC6FD8A8D24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85842A-FD0E-AAA2-89B9-F4A7515A5F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0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E9F26-0B29-1C43-B641-D047C658C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GAMERA-</a:t>
            </a:r>
            <a:r>
              <a:rPr lang="en-US" dirty="0" err="1"/>
              <a:t>Helio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30D60-9031-A244-B74B-31A82BD6F5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152" y="1248034"/>
            <a:ext cx="6243431" cy="472440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Driven by WSA-ADAPT</a:t>
            </a:r>
            <a:r>
              <a:rPr lang="en-US" sz="1800" i="1" dirty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output at 21.5 R</a:t>
            </a:r>
            <a:r>
              <a:rPr lang="en-US" sz="1800" baseline="-25000" dirty="0">
                <a:solidFill>
                  <a:schemeClr val="tx1"/>
                </a:solidFill>
              </a:rPr>
              <a:t>s </a:t>
            </a:r>
            <a:r>
              <a:rPr lang="en-US" sz="1800" i="1" dirty="0">
                <a:solidFill>
                  <a:schemeClr val="tx1"/>
                </a:solidFill>
              </a:rPr>
              <a:t>(Wallace et al. 2020; </a:t>
            </a:r>
            <a:r>
              <a:rPr lang="en-US" sz="1800" i="1" dirty="0" err="1">
                <a:solidFill>
                  <a:schemeClr val="tx1"/>
                </a:solidFill>
              </a:rPr>
              <a:t>Arge</a:t>
            </a:r>
            <a:r>
              <a:rPr lang="en-US" sz="1800" i="1" dirty="0">
                <a:solidFill>
                  <a:schemeClr val="tx1"/>
                </a:solidFill>
              </a:rPr>
              <a:t> et al. 2004)</a:t>
            </a:r>
            <a:endParaRPr lang="en-US" sz="1800" baseline="-250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At the inner boundary 21.5 R</a:t>
            </a:r>
            <a:r>
              <a:rPr lang="en-US" sz="1800" baseline="-25000" dirty="0">
                <a:solidFill>
                  <a:schemeClr val="tx1"/>
                </a:solidFill>
              </a:rPr>
              <a:t>s</a:t>
            </a:r>
            <a:r>
              <a:rPr lang="en-US" sz="1800" dirty="0">
                <a:solidFill>
                  <a:schemeClr val="tx1"/>
                </a:solidFill>
              </a:rPr>
              <a:t> density is calculated from an empirical relation, temperature is from the total pressure balance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Simulation with given boundary conditions proceeds until steady state solution is reached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Heritage of LFM-</a:t>
            </a:r>
            <a:r>
              <a:rPr lang="en-US" sz="1800" dirty="0" err="1">
                <a:solidFill>
                  <a:schemeClr val="tx1"/>
                </a:solidFill>
              </a:rPr>
              <a:t>Helio</a:t>
            </a:r>
            <a:r>
              <a:rPr lang="en-US" sz="1800" dirty="0">
                <a:solidFill>
                  <a:schemeClr val="tx1"/>
                </a:solidFill>
              </a:rPr>
              <a:t>: </a:t>
            </a:r>
            <a:r>
              <a:rPr lang="en-US" sz="1800" i="1" dirty="0" err="1">
                <a:solidFill>
                  <a:schemeClr val="tx1"/>
                </a:solidFill>
              </a:rPr>
              <a:t>Merkin</a:t>
            </a:r>
            <a:r>
              <a:rPr lang="en-US" sz="1800" i="1" dirty="0">
                <a:solidFill>
                  <a:schemeClr val="tx1"/>
                </a:solidFill>
              </a:rPr>
              <a:t> et al. 2011, 2016a, 2016b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u="sng" dirty="0">
                <a:solidFill>
                  <a:schemeClr val="tx1"/>
                </a:solidFill>
              </a:rPr>
              <a:t>Three current capabilities of GAMERA-</a:t>
            </a:r>
            <a:r>
              <a:rPr lang="en-US" sz="1800" u="sng" dirty="0" err="1">
                <a:solidFill>
                  <a:schemeClr val="tx1"/>
                </a:solidFill>
              </a:rPr>
              <a:t>Helio</a:t>
            </a:r>
            <a:r>
              <a:rPr lang="en-US" sz="1800" dirty="0">
                <a:solidFill>
                  <a:schemeClr val="tx1"/>
                </a:solidFill>
              </a:rPr>
              <a:t>:</a:t>
            </a:r>
          </a:p>
          <a:p>
            <a:pPr marL="750888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Steady state including high-resolution simulations</a:t>
            </a:r>
          </a:p>
          <a:p>
            <a:pPr marL="750888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Evolution of interplanetary CMEs with internal magnetic field </a:t>
            </a:r>
          </a:p>
          <a:p>
            <a:pPr marL="750888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Time-dependent simulations (in development)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3DE8621-6F2D-98AF-16D9-6E41F6BE2B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Inner Heliosphere Model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8E35EB-B6A9-7B49-9404-2B6C89E47F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369CD30-DFC3-E549-AF5E-85E1A9E14223}" type="datetime3">
              <a:rPr lang="en-US" smtClean="0"/>
              <a:t>6 June 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78787C-C6F6-9442-9E39-0F0FF4A00A9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Elena.Provornikova@jhuapl.edu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85F389-1BDF-D44A-8B60-A9B0EF0CB2E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793491-42DA-6C46-B9C7-62B3999BD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2469" y="3712053"/>
            <a:ext cx="5185862" cy="27657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D656FF-1E9D-A146-995D-B4BA71A8CD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1" r="19931"/>
          <a:stretch/>
        </p:blipFill>
        <p:spPr>
          <a:xfrm>
            <a:off x="7776214" y="218974"/>
            <a:ext cx="3580356" cy="34826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2B015FA-7150-BE45-893F-ABB7BF2D5C1A}"/>
              </a:ext>
            </a:extLst>
          </p:cNvPr>
          <p:cNvSpPr txBox="1"/>
          <p:nvPr/>
        </p:nvSpPr>
        <p:spPr>
          <a:xfrm>
            <a:off x="7776214" y="824416"/>
            <a:ext cx="816249" cy="369332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FA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ADAPT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6DB91E0-7CE7-C64D-AD27-8EECDAF38312}"/>
              </a:ext>
            </a:extLst>
          </p:cNvPr>
          <p:cNvCxnSpPr>
            <a:cxnSpLocks/>
          </p:cNvCxnSpPr>
          <p:nvPr/>
        </p:nvCxnSpPr>
        <p:spPr>
          <a:xfrm>
            <a:off x="8323127" y="1193748"/>
            <a:ext cx="674117" cy="414492"/>
          </a:xfrm>
          <a:prstGeom prst="straightConnector1">
            <a:avLst/>
          </a:prstGeom>
          <a:ln w="12700">
            <a:solidFill>
              <a:srgbClr val="00FA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3D31249-4BB6-9248-8FC4-EAEACB685C93}"/>
              </a:ext>
            </a:extLst>
          </p:cNvPr>
          <p:cNvSpPr txBox="1"/>
          <p:nvPr/>
        </p:nvSpPr>
        <p:spPr>
          <a:xfrm>
            <a:off x="8686471" y="3418684"/>
            <a:ext cx="2753831" cy="492443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Image credit A.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Kollberg&amp;S.H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.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Nikkilä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 </a:t>
            </a:r>
          </a:p>
          <a:p>
            <a:endParaRPr lang="en-US" sz="1400" dirty="0" err="1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8EAEEA7-BF91-0F40-9D14-AE86A4959B16}"/>
              </a:ext>
            </a:extLst>
          </p:cNvPr>
          <p:cNvSpPr txBox="1"/>
          <p:nvPr/>
        </p:nvSpPr>
        <p:spPr>
          <a:xfrm>
            <a:off x="7762272" y="2973388"/>
            <a:ext cx="1172554" cy="73866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FA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WSA outer coronal boundary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55069A8-F226-0146-B88D-2232B01771CC}"/>
              </a:ext>
            </a:extLst>
          </p:cNvPr>
          <p:cNvCxnSpPr>
            <a:cxnSpLocks/>
          </p:cNvCxnSpPr>
          <p:nvPr/>
        </p:nvCxnSpPr>
        <p:spPr>
          <a:xfrm flipV="1">
            <a:off x="7904244" y="2494844"/>
            <a:ext cx="167312" cy="478544"/>
          </a:xfrm>
          <a:prstGeom prst="straightConnector1">
            <a:avLst/>
          </a:prstGeom>
          <a:ln w="12700">
            <a:solidFill>
              <a:srgbClr val="00FA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0FEE2AE9-564E-5049-8AEC-A16A13D4CAD8}"/>
              </a:ext>
            </a:extLst>
          </p:cNvPr>
          <p:cNvSpPr txBox="1"/>
          <p:nvPr/>
        </p:nvSpPr>
        <p:spPr>
          <a:xfrm>
            <a:off x="6842469" y="6141187"/>
            <a:ext cx="3377912" cy="369332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GAMERA solar wind simulation</a:t>
            </a:r>
          </a:p>
        </p:txBody>
      </p:sp>
    </p:spTree>
    <p:extLst>
      <p:ext uri="{BB962C8B-B14F-4D97-AF65-F5344CB8AC3E}">
        <p14:creationId xmlns:p14="http://schemas.microsoft.com/office/powerpoint/2010/main" val="675616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0720D-EF32-314E-9094-93AC9B81B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Steady state GAMERA-</a:t>
            </a:r>
            <a:r>
              <a:rPr lang="en-US" dirty="0" err="1"/>
              <a:t>Helio</a:t>
            </a:r>
            <a:r>
              <a:rPr lang="en-US" dirty="0"/>
              <a:t> simulations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58647F9-F8F2-A05F-DE35-D960CEBC4A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Pushing resolution of inner heliosphere simulations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D4D45B-F433-0748-89A8-21131D8280C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6D05DDA-CED5-9244-8E4F-365F8C240C21}" type="datetime3">
              <a:rPr lang="en-US" smtClean="0"/>
              <a:t>6 June 2022</a:t>
            </a:fld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24D2FBF2-C8F5-6548-8733-FB5DF636C23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Elena Provornikova, Inner Heliosphere Simulations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63BBB1-4B80-0648-B83F-F5A69DDF4E0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C4575E-B6D3-4E4F-8414-C00CF08B53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051798"/>
            <a:ext cx="3592961" cy="30939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D578C8-57BF-704B-AF03-6CEFC82801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7523" y="2051801"/>
            <a:ext cx="3592960" cy="30939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DF0D02-B820-404F-951F-4758B6F9C8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0932" y="2051801"/>
            <a:ext cx="3592960" cy="3093937"/>
          </a:xfrm>
          <a:prstGeom prst="rect">
            <a:avLst/>
          </a:prstGeom>
        </p:spPr>
      </p:pic>
      <p:sp>
        <p:nvSpPr>
          <p:cNvPr id="10" name="Right Arrow 9">
            <a:extLst>
              <a:ext uri="{FF2B5EF4-FFF2-40B4-BE49-F238E27FC236}">
                <a16:creationId xmlns:a16="http://schemas.microsoft.com/office/drawing/2014/main" id="{BA88CDE6-3CE7-5841-828D-47D792BEEC97}"/>
              </a:ext>
            </a:extLst>
          </p:cNvPr>
          <p:cNvSpPr/>
          <p:nvPr/>
        </p:nvSpPr>
        <p:spPr>
          <a:xfrm>
            <a:off x="3087769" y="1755933"/>
            <a:ext cx="6647901" cy="205069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25000" lnSpcReduction="20000"/>
          </a:bodyPr>
          <a:lstStyle/>
          <a:p>
            <a:pPr algn="ctr"/>
            <a:endParaRPr lang="en-US" sz="2000" dirty="0" err="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5EF21B-C33B-E941-A566-E01980D4D148}"/>
              </a:ext>
            </a:extLst>
          </p:cNvPr>
          <p:cNvSpPr txBox="1"/>
          <p:nvPr/>
        </p:nvSpPr>
        <p:spPr>
          <a:xfrm>
            <a:off x="4820651" y="1310424"/>
            <a:ext cx="2678938" cy="40011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Low to high resolution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240505-30D1-E742-B51A-B673B5EFD9E9}"/>
              </a:ext>
            </a:extLst>
          </p:cNvPr>
          <p:cNvSpPr txBox="1"/>
          <p:nvPr/>
        </p:nvSpPr>
        <p:spPr>
          <a:xfrm>
            <a:off x="2635991" y="4807184"/>
            <a:ext cx="1414170" cy="338554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256x128x256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51938E-E678-9B45-B8B9-AC138A971029}"/>
              </a:ext>
            </a:extLst>
          </p:cNvPr>
          <p:cNvSpPr txBox="1"/>
          <p:nvPr/>
        </p:nvSpPr>
        <p:spPr>
          <a:xfrm>
            <a:off x="6546313" y="4807184"/>
            <a:ext cx="1414170" cy="338554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512x256x512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F006AB-3028-8E4B-B042-6AC2729A5FE7}"/>
              </a:ext>
            </a:extLst>
          </p:cNvPr>
          <p:cNvSpPr txBox="1"/>
          <p:nvPr/>
        </p:nvSpPr>
        <p:spPr>
          <a:xfrm>
            <a:off x="10188777" y="4807184"/>
            <a:ext cx="1641796" cy="338554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1024x512x1024</a:t>
            </a:r>
          </a:p>
        </p:txBody>
      </p:sp>
    </p:spTree>
    <p:extLst>
      <p:ext uri="{BB962C8B-B14F-4D97-AF65-F5344CB8AC3E}">
        <p14:creationId xmlns:p14="http://schemas.microsoft.com/office/powerpoint/2010/main" val="1751128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1E4B2DE-38D8-1342-9C57-C0206C577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576" y="3843809"/>
            <a:ext cx="6858000" cy="27432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99D1B-BFCC-534E-84BC-53A36FED170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24AF626-84D2-1E46-9976-C46BF4E6C3E2}" type="datetime3">
              <a:rPr lang="en-US" smtClean="0"/>
              <a:t>6 June 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1CB96F-B667-9A49-8A97-DFE7B6AD7AA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Elena Provornikova, Inner Heliosphere Simulations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17BF0-3685-8F4E-A361-5FF6EA1636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8" name="Content Placeholder 17">
            <a:extLst>
              <a:ext uri="{FF2B5EF4-FFF2-40B4-BE49-F238E27FC236}">
                <a16:creationId xmlns:a16="http://schemas.microsoft.com/office/drawing/2014/main" id="{2E2C5940-2105-B143-A425-A2DA362668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0826" y="-36647"/>
            <a:ext cx="6296908" cy="41660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F3A5D78-F5C2-8B4C-93E7-3646A703DD9A}"/>
                  </a:ext>
                </a:extLst>
              </p:cNvPr>
              <p:cNvSpPr txBox="1"/>
              <p:nvPr/>
            </p:nvSpPr>
            <p:spPr>
              <a:xfrm>
                <a:off x="3892505" y="0"/>
                <a:ext cx="2172390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Low resolution</a:t>
                </a:r>
              </a:p>
              <a:p>
                <a:pPr algn="ctr"/>
                <a:r>
                  <a:rPr lang="en-US" sz="2400" dirty="0"/>
                  <a:t> ~ 0.9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F3A5D78-F5C2-8B4C-93E7-3646A703DD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2505" y="0"/>
                <a:ext cx="2172390" cy="830997"/>
              </a:xfrm>
              <a:prstGeom prst="rect">
                <a:avLst/>
              </a:prstGeom>
              <a:blipFill>
                <a:blip r:embed="rId7"/>
                <a:stretch>
                  <a:fillRect l="-4070" t="-6061" r="-3488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AFEAE25-D808-5B4F-BBE5-458F52302473}"/>
                  </a:ext>
                </a:extLst>
              </p:cNvPr>
              <p:cNvSpPr txBox="1"/>
              <p:nvPr/>
            </p:nvSpPr>
            <p:spPr>
              <a:xfrm>
                <a:off x="9822045" y="0"/>
                <a:ext cx="2241319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High resolution</a:t>
                </a:r>
              </a:p>
              <a:p>
                <a:pPr algn="ctr"/>
                <a:r>
                  <a:rPr lang="en-US" sz="2400" dirty="0"/>
                  <a:t>~ 0.2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AFEAE25-D808-5B4F-BBE5-458F523024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2045" y="0"/>
                <a:ext cx="2241319" cy="830997"/>
              </a:xfrm>
              <a:prstGeom prst="rect">
                <a:avLst/>
              </a:prstGeom>
              <a:blipFill>
                <a:blip r:embed="rId9"/>
                <a:stretch>
                  <a:fillRect l="-3955" t="-6061" r="-3390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F5C42B5F-56CF-FD48-B08F-F2B5E1B178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-78026"/>
            <a:ext cx="6411093" cy="42487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C73E70-667F-8446-98CD-D3B2904884D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51175" y="3812501"/>
            <a:ext cx="6639790" cy="26559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3A0A2F-4CC2-843A-EFFB-DB464780FDAE}"/>
              </a:ext>
            </a:extLst>
          </p:cNvPr>
          <p:cNvSpPr txBox="1"/>
          <p:nvPr/>
        </p:nvSpPr>
        <p:spPr>
          <a:xfrm>
            <a:off x="8010939" y="6478559"/>
            <a:ext cx="2079415" cy="338554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1600" i="1" dirty="0" err="1">
                <a:solidFill>
                  <a:schemeClr val="tx2">
                    <a:lumMod val="75000"/>
                  </a:schemeClr>
                </a:solidFill>
              </a:rPr>
              <a:t>Mostafavi</a:t>
            </a:r>
            <a:r>
              <a:rPr lang="en-US" sz="1600" i="1" dirty="0">
                <a:solidFill>
                  <a:schemeClr val="tx2">
                    <a:lumMod val="75000"/>
                  </a:schemeClr>
                </a:solidFill>
              </a:rPr>
              <a:t> et al. 2021</a:t>
            </a:r>
          </a:p>
        </p:txBody>
      </p:sp>
    </p:spTree>
    <p:extLst>
      <p:ext uri="{BB962C8B-B14F-4D97-AF65-F5344CB8AC3E}">
        <p14:creationId xmlns:p14="http://schemas.microsoft.com/office/powerpoint/2010/main" val="6281300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02E328D-D43C-F54E-A4D8-F1B1EAA9EE39}"/>
              </a:ext>
            </a:extLst>
          </p:cNvPr>
          <p:cNvSpPr txBox="1">
            <a:spLocks/>
          </p:cNvSpPr>
          <p:nvPr/>
        </p:nvSpPr>
        <p:spPr>
          <a:xfrm>
            <a:off x="95328" y="1422183"/>
            <a:ext cx="3867153" cy="23149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Parameterized Gibson-Low CME model with magnetic flux rope </a:t>
            </a:r>
            <a:r>
              <a:rPr lang="en-US" sz="1400" i="1" dirty="0">
                <a:solidFill>
                  <a:schemeClr val="tx1"/>
                </a:solidFill>
              </a:rPr>
              <a:t>(Gibson &amp;Low 1998)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CME is emerged into the solar wind through the GAMERA inner boundary at 21.5 R</a:t>
            </a:r>
            <a:r>
              <a:rPr lang="en-US" sz="1800" baseline="-25000" dirty="0">
                <a:solidFill>
                  <a:schemeClr val="tx1"/>
                </a:solidFill>
              </a:rPr>
              <a:t>S </a:t>
            </a:r>
            <a:r>
              <a:rPr lang="en-US" sz="1800" dirty="0">
                <a:solidFill>
                  <a:schemeClr val="tx1"/>
                </a:solidFill>
              </a:rPr>
              <a:t>and propagates up to 1 AU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815CF5-4FCC-4449-AAD5-E12A66109D83}"/>
              </a:ext>
            </a:extLst>
          </p:cNvPr>
          <p:cNvSpPr txBox="1"/>
          <p:nvPr/>
        </p:nvSpPr>
        <p:spPr>
          <a:xfrm>
            <a:off x="95328" y="5948890"/>
            <a:ext cx="12071958" cy="58477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Ensemble simulations with GAMERA-G&amp;L model allow us to explore a range of different scenarios for CME-solar wind interactions, various CME topologies (arcade, flux rope, tethered </a:t>
            </a:r>
            <a:r>
              <a:rPr lang="en-US" sz="1600" dirty="0" err="1">
                <a:solidFill>
                  <a:schemeClr val="tx1"/>
                </a:solidFill>
              </a:rPr>
              <a:t>spheromak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 err="1">
                <a:solidFill>
                  <a:schemeClr val="tx1"/>
                </a:solidFill>
              </a:rPr>
              <a:t>spheromak</a:t>
            </a:r>
            <a:r>
              <a:rPr lang="en-US" sz="1600" dirty="0">
                <a:solidFill>
                  <a:schemeClr val="tx1"/>
                </a:solidFill>
              </a:rPr>
              <a:t>), CME geometries and speeds.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3748E57-4641-9A49-B7C3-9770BFED5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28" y="14047"/>
            <a:ext cx="935023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GAMERA + </a:t>
            </a:r>
            <a:r>
              <a:rPr lang="en-US" sz="3600" dirty="0" err="1"/>
              <a:t>Gibson&amp;Low</a:t>
            </a:r>
            <a:r>
              <a:rPr lang="en-US" sz="3600" dirty="0"/>
              <a:t>: simulations of flux rope CMEs in the inner heliosphere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7C46B6-D4FE-4446-AE03-190329EC8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9426" y="2524865"/>
            <a:ext cx="4584725" cy="307160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A0ADD23-3631-3447-9245-E31D8072719A}"/>
              </a:ext>
            </a:extLst>
          </p:cNvPr>
          <p:cNvSpPr txBox="1"/>
          <p:nvPr/>
        </p:nvSpPr>
        <p:spPr>
          <a:xfrm>
            <a:off x="7472548" y="1364798"/>
            <a:ext cx="45847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Simulation of the April 3, 2010 CME with data constrained CME flux rope producing extended region of negative </a:t>
            </a:r>
            <a:r>
              <a:rPr lang="en-US" sz="1600" dirty="0" err="1">
                <a:solidFill>
                  <a:schemeClr val="accent1"/>
                </a:solidFill>
              </a:rPr>
              <a:t>Bz</a:t>
            </a:r>
            <a:r>
              <a:rPr lang="en-US" sz="1600" dirty="0">
                <a:solidFill>
                  <a:schemeClr val="accent1"/>
                </a:solidFill>
              </a:rPr>
              <a:t> is consistent with Wind observations at 1 AU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8E1DF0E-0923-B145-9627-443793EEEF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5730"/>
          <a:stretch/>
        </p:blipFill>
        <p:spPr>
          <a:xfrm>
            <a:off x="4271813" y="1576455"/>
            <a:ext cx="2889155" cy="415336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EDE19B8-6617-E844-A20A-773480D064E9}"/>
              </a:ext>
            </a:extLst>
          </p:cNvPr>
          <p:cNvSpPr/>
          <p:nvPr/>
        </p:nvSpPr>
        <p:spPr>
          <a:xfrm>
            <a:off x="7396292" y="1281949"/>
            <a:ext cx="4770994" cy="444787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FA5CB6D-4602-0941-AF8F-064D602E4F72}"/>
              </a:ext>
            </a:extLst>
          </p:cNvPr>
          <p:cNvSpPr/>
          <p:nvPr/>
        </p:nvSpPr>
        <p:spPr>
          <a:xfrm>
            <a:off x="4197805" y="1281950"/>
            <a:ext cx="3037173" cy="444787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118076-60EC-2843-96A0-BA4DEE2A628C}"/>
              </a:ext>
            </a:extLst>
          </p:cNvPr>
          <p:cNvSpPr txBox="1"/>
          <p:nvPr/>
        </p:nvSpPr>
        <p:spPr>
          <a:xfrm>
            <a:off x="4397247" y="1264116"/>
            <a:ext cx="2638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chemeClr val="accent1"/>
                </a:solidFill>
              </a:rPr>
              <a:t>GAMERA-G&amp;L coupling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BBD2F3-C841-3301-E562-94E49D22F7A6}"/>
              </a:ext>
            </a:extLst>
          </p:cNvPr>
          <p:cNvSpPr txBox="1"/>
          <p:nvPr/>
        </p:nvSpPr>
        <p:spPr>
          <a:xfrm>
            <a:off x="9498102" y="5643391"/>
            <a:ext cx="2706190" cy="338554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tx2">
                    <a:lumMod val="75000"/>
                  </a:schemeClr>
                </a:solidFill>
              </a:rPr>
              <a:t>Provornikova et al. (in prep)</a:t>
            </a:r>
          </a:p>
        </p:txBody>
      </p:sp>
    </p:spTree>
    <p:extLst>
      <p:ext uri="{BB962C8B-B14F-4D97-AF65-F5344CB8AC3E}">
        <p14:creationId xmlns:p14="http://schemas.microsoft.com/office/powerpoint/2010/main" val="3534243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4750D-8F97-4343-9BAD-F2B5B2887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698" y="231119"/>
            <a:ext cx="11277600" cy="762000"/>
          </a:xfrm>
        </p:spPr>
        <p:txBody>
          <a:bodyPr/>
          <a:lstStyle/>
          <a:p>
            <a:r>
              <a:rPr lang="en-US" dirty="0"/>
              <a:t>Toward time-dependent GAMERA-</a:t>
            </a:r>
            <a:r>
              <a:rPr lang="en-US" dirty="0" err="1"/>
              <a:t>Helio</a:t>
            </a:r>
            <a:r>
              <a:rPr lang="en-US" dirty="0"/>
              <a:t>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568DE1-2DD0-514B-98DE-A85A829F9F3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98" y="1637055"/>
            <a:ext cx="4619297" cy="5030786"/>
          </a:xfrm>
        </p:spPr>
        <p:txBody>
          <a:bodyPr/>
          <a:lstStyle/>
          <a:p>
            <a:r>
              <a:rPr lang="en-US" dirty="0"/>
              <a:t>Changing WSA-ADAPT maps (goal 2-hr cadence, preliminary runs with 1-day cadence)</a:t>
            </a:r>
          </a:p>
          <a:p>
            <a:r>
              <a:rPr lang="en-US" dirty="0"/>
              <a:t>Picked 27 day period around the first Parker Solar Probe encounter 2018:11:06</a:t>
            </a:r>
          </a:p>
          <a:p>
            <a:r>
              <a:rPr lang="en-US" dirty="0"/>
              <a:t>Main challenge: boundary conditions treatment</a:t>
            </a:r>
          </a:p>
          <a:p>
            <a:r>
              <a:rPr lang="en-US" dirty="0"/>
              <a:t>Applying tangential electric field at the inner boundary to evolve B</a:t>
            </a:r>
            <a:r>
              <a:rPr lang="en-US" baseline="-25000" dirty="0"/>
              <a:t>r</a:t>
            </a:r>
          </a:p>
          <a:p>
            <a:r>
              <a:rPr lang="en-US" dirty="0"/>
              <a:t>Work in development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7004E9-883F-894F-B3A9-50D26F3C338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AD2240D-042B-FD47-975D-724DEA93F66E}" type="datetime3">
              <a:rPr lang="en-US" smtClean="0"/>
              <a:t>6 June 2022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6895E9-38CB-6C41-AF76-569C25337D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435992-68C8-FA47-AD90-713ACA6D8BD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Elena Provornikova, Inner Heliosphere Simulations</a:t>
            </a:r>
            <a:endParaRPr lang="en-US" dirty="0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FE0A6C91-2532-FAA1-2C68-E5865920CB6D}"/>
              </a:ext>
            </a:extLst>
          </p:cNvPr>
          <p:cNvSpPr/>
          <p:nvPr/>
        </p:nvSpPr>
        <p:spPr>
          <a:xfrm>
            <a:off x="2236305" y="2325756"/>
            <a:ext cx="606287" cy="198782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25000" lnSpcReduction="20000"/>
          </a:bodyPr>
          <a:lstStyle/>
          <a:p>
            <a:pPr algn="ctr"/>
            <a:endParaRPr lang="en-US" sz="2000" dirty="0" err="1"/>
          </a:p>
        </p:txBody>
      </p:sp>
      <p:pic>
        <p:nvPicPr>
          <p:cNvPr id="11" name="lon_lat_movie" descr="lon_lat_movie">
            <a:hlinkClick r:id="" action="ppaction://media"/>
            <a:extLst>
              <a:ext uri="{FF2B5EF4-FFF2-40B4-BE49-F238E27FC236}">
                <a16:creationId xmlns:a16="http://schemas.microsoft.com/office/drawing/2014/main" id="{8E6B3C09-4D31-6E93-6FAF-78CDFC94BA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92299" y="1752155"/>
            <a:ext cx="6428394" cy="383678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2AF8B39-9CAE-EC76-4D10-BE10F9729B34}"/>
              </a:ext>
            </a:extLst>
          </p:cNvPr>
          <p:cNvSpPr txBox="1"/>
          <p:nvPr/>
        </p:nvSpPr>
        <p:spPr>
          <a:xfrm>
            <a:off x="6230562" y="1413601"/>
            <a:ext cx="4951868" cy="338554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Preliminary results: longitude-latitude maps at 1 AU </a:t>
            </a:r>
          </a:p>
        </p:txBody>
      </p:sp>
    </p:spTree>
    <p:extLst>
      <p:ext uri="{BB962C8B-B14F-4D97-AF65-F5344CB8AC3E}">
        <p14:creationId xmlns:p14="http://schemas.microsoft.com/office/powerpoint/2010/main" val="144386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C3868-1445-A141-6AC4-CC1CF480A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Using best software development practices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087F4457-0312-FE38-4DC7-3C1B11F71F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0" y="1181100"/>
            <a:ext cx="5567570" cy="4176091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Collaborative code development</a:t>
            </a:r>
          </a:p>
          <a:p>
            <a:r>
              <a:rPr lang="en-US" dirty="0"/>
              <a:t>Version control using Bitbucket repositories</a:t>
            </a:r>
          </a:p>
          <a:p>
            <a:r>
              <a:rPr lang="en-US" dirty="0"/>
              <a:t>Following well-defined branching policies with reviews of pull-requests before committing to the main branch</a:t>
            </a:r>
          </a:p>
          <a:p>
            <a:r>
              <a:rPr lang="en-US" dirty="0"/>
              <a:t>Creating tags for releases to CCMC</a:t>
            </a:r>
          </a:p>
          <a:p>
            <a:r>
              <a:rPr lang="en-US" dirty="0"/>
              <a:t>Automatic nightly builds. Slack Bot reports success/issue detection from automatic tests. </a:t>
            </a:r>
          </a:p>
          <a:p>
            <a:endParaRPr lang="en-US" dirty="0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668F29B6-AA41-FC4A-B357-996E1BE5C171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7286920" y="1471614"/>
            <a:ext cx="3435690" cy="343569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2720A4-3372-B12F-4A16-543A1E23C3F2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23C2CCE9-65D5-4615-9B27-785F94F466C1}" type="datetime3">
              <a:rPr lang="en-US" smtClean="0"/>
              <a:t>6 June 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A52197-E03C-69E9-4899-CC4179C1C1E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32194D-387D-85DA-A8AE-A7AE6731254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4492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24522-72E9-5479-9903-E00311E19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Onboarding to CCMC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9F69ED-C7D1-3E32-CD80-251525BE1EA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1181100"/>
            <a:ext cx="8845826" cy="5030786"/>
          </a:xfrm>
        </p:spPr>
        <p:txBody>
          <a:bodyPr/>
          <a:lstStyle/>
          <a:p>
            <a:r>
              <a:rPr lang="en-US" dirty="0"/>
              <a:t>CCMC staff have access to the GAMERA repo</a:t>
            </a:r>
          </a:p>
          <a:p>
            <a:r>
              <a:rPr lang="en-US" dirty="0"/>
              <a:t>Developed user-friendly quick start cases, both serial and MPI, verifying the code build, pre-processing and quick-look visualization</a:t>
            </a:r>
          </a:p>
          <a:p>
            <a:pPr lvl="1"/>
            <a:r>
              <a:rPr lang="en-US" dirty="0"/>
              <a:t>Low resolution steady-state inner heliosphere simulation for a selected WSA map</a:t>
            </a:r>
          </a:p>
          <a:p>
            <a:r>
              <a:rPr lang="en-US" dirty="0"/>
              <a:t>Assisting CCMC team to build and run quick start cases</a:t>
            </a:r>
          </a:p>
          <a:p>
            <a:r>
              <a:rPr lang="en-US" dirty="0"/>
              <a:t>Wiki documentation describing steps to build and run the prepackaged test case on Pleiades</a:t>
            </a:r>
          </a:p>
          <a:p>
            <a:r>
              <a:rPr lang="en-US" dirty="0"/>
              <a:t>Communication with CCMC:</a:t>
            </a:r>
          </a:p>
          <a:p>
            <a:pPr lvl="1"/>
            <a:r>
              <a:rPr lang="en-US" dirty="0"/>
              <a:t>Bi-weekly tag-ups between GAMERA team of scientists and science software engineers and CCMC team</a:t>
            </a:r>
          </a:p>
          <a:p>
            <a:pPr lvl="1"/>
            <a:r>
              <a:rPr lang="en-US" dirty="0"/>
              <a:t>Dedicated science software engineer from GAMERA side  leading the onboarding process</a:t>
            </a:r>
          </a:p>
          <a:p>
            <a:endParaRPr lang="en-US" dirty="0"/>
          </a:p>
          <a:p>
            <a:endParaRPr lang="en-US" dirty="0"/>
          </a:p>
          <a:p>
            <a:pPr marL="447675" lvl="1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196A5-23E3-B90A-B3E5-7BF7881F120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3C2CCE9-65D5-4615-9B27-785F94F466C1}" type="datetime3">
              <a:rPr lang="en-US" smtClean="0"/>
              <a:t>6 June 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6A23E1-1D9B-5135-983B-DC6FD8A8D24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85842A-FD0E-AAA2-89B9-F4A7515A5F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D8AAF63-5068-21A8-EC9A-33EC123713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25114" y="201731"/>
            <a:ext cx="1569073" cy="109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895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D20C1-0AD3-D1BE-CD50-C4EDAD0F9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 for GAMERA-</a:t>
            </a:r>
            <a:r>
              <a:rPr lang="en-US" dirty="0" err="1"/>
              <a:t>Helio</a:t>
            </a:r>
            <a:r>
              <a:rPr lang="en-US" dirty="0"/>
              <a:t> at CCMC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2A2863F-8768-2F9B-D940-5E368C1F06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50828" y="1239057"/>
            <a:ext cx="6270474" cy="4176257"/>
          </a:xfr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164219-4BF7-C9DC-ADC3-C31960CC890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70698" y="1447568"/>
            <a:ext cx="4952998" cy="4176257"/>
          </a:xfrm>
        </p:spPr>
        <p:txBody>
          <a:bodyPr/>
          <a:lstStyle/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/>
              <a:t>Implementing model-data comparison tools to compare GAMERA-</a:t>
            </a:r>
            <a:r>
              <a:rPr lang="en-US" sz="2000" dirty="0" err="1"/>
              <a:t>Helio</a:t>
            </a:r>
            <a:r>
              <a:rPr lang="en-US" sz="2000" dirty="0"/>
              <a:t> with ACE, STEREO, PSP and Solar Orbiter measurements along trajectories with automatic data ingestion from NASA </a:t>
            </a:r>
            <a:r>
              <a:rPr lang="en-US" sz="2000" dirty="0" err="1"/>
              <a:t>CDAWeb</a:t>
            </a:r>
            <a:endParaRPr lang="en-US" sz="2000" dirty="0"/>
          </a:p>
          <a:p>
            <a:pPr marL="447675" lvl="1" indent="0">
              <a:buNone/>
            </a:pPr>
            <a:endParaRPr lang="en-US" sz="20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/>
              <a:t>Deliver time-dependent GAMERA-</a:t>
            </a:r>
            <a:r>
              <a:rPr lang="en-US" sz="2000" dirty="0" err="1"/>
              <a:t>Helio</a:t>
            </a:r>
            <a:r>
              <a:rPr lang="en-US" sz="2000" dirty="0"/>
              <a:t> to CCMC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ABE753-58C2-B554-2DD4-61E9251EE15E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23C2CCE9-65D5-4615-9B27-785F94F466C1}" type="datetime3">
              <a:rPr lang="en-US" smtClean="0"/>
              <a:t>6 June 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934F0-9B7E-AE46-D23B-6DC3E057CBF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17E716-662D-1D4D-710A-18E7F15B095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D3F7DD-2558-C783-0563-BC5DF611D4A5}"/>
              </a:ext>
            </a:extLst>
          </p:cNvPr>
          <p:cNvSpPr txBox="1"/>
          <p:nvPr/>
        </p:nvSpPr>
        <p:spPr>
          <a:xfrm>
            <a:off x="10416750" y="5143386"/>
            <a:ext cx="1404552" cy="276999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1200" i="1" dirty="0" err="1">
                <a:solidFill>
                  <a:schemeClr val="tx2">
                    <a:lumMod val="75000"/>
                  </a:schemeClr>
                </a:solidFill>
              </a:rPr>
              <a:t>Merkin</a:t>
            </a:r>
            <a:r>
              <a:rPr lang="en-US" sz="1200" i="1" dirty="0">
                <a:solidFill>
                  <a:schemeClr val="tx2">
                    <a:lumMod val="75000"/>
                  </a:schemeClr>
                </a:solidFill>
              </a:rPr>
              <a:t> et al. 2016</a:t>
            </a:r>
          </a:p>
        </p:txBody>
      </p:sp>
    </p:spTree>
    <p:extLst>
      <p:ext uri="{BB962C8B-B14F-4D97-AF65-F5344CB8AC3E}">
        <p14:creationId xmlns:p14="http://schemas.microsoft.com/office/powerpoint/2010/main" val="2103046684"/>
      </p:ext>
    </p:extLst>
  </p:cSld>
  <p:clrMapOvr>
    <a:masterClrMapping/>
  </p:clrMapOvr>
</p:sld>
</file>

<file path=ppt/theme/theme1.xml><?xml version="1.0" encoding="utf-8"?>
<a:theme xmlns:a="http://schemas.openxmlformats.org/drawingml/2006/main" name="APL-PowerPoint-Theme_light">
  <a:themeElements>
    <a:clrScheme name="Custom 2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2C73"/>
      </a:accent1>
      <a:accent2>
        <a:srgbClr val="3E8EDE"/>
      </a:accent2>
      <a:accent3>
        <a:srgbClr val="74AA50"/>
      </a:accent3>
      <a:accent4>
        <a:srgbClr val="D2D755"/>
      </a:accent4>
      <a:accent5>
        <a:srgbClr val="FF9E16"/>
      </a:accent5>
      <a:accent6>
        <a:srgbClr val="E03C30"/>
      </a:accent6>
      <a:hlink>
        <a:srgbClr val="0537FF"/>
      </a:hlink>
      <a:folHlink>
        <a:srgbClr val="953A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solidFill>
            <a:schemeClr val="accent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rmAutofit/>
      </a:bodyPr>
      <a:lstStyle>
        <a:defPPr algn="ctr"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19050">
          <a:noFill/>
        </a:ln>
      </a:spPr>
      <a:bodyPr wrap="square" rtlCol="0">
        <a:spAutoFit/>
      </a:bodyPr>
      <a:lstStyle>
        <a:defPPr>
          <a:defRPr sz="2000" dirty="0" err="1" smtClean="0">
            <a:solidFill>
              <a:schemeClr val="tx2">
                <a:lumMod val="7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315DFE08-84FE-FA4A-ABCB-E337641C4736}" vid="{93EA3F8C-A712-8E48-8ED4-FFFE1239D3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conOverlay xmlns="http://schemas.microsoft.com/sharepoint/v4" xsi:nil="true"/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57BFD2CB1E744298C1AF8AA7379FF3" ma:contentTypeVersion="2" ma:contentTypeDescription="Create a new document." ma:contentTypeScope="" ma:versionID="7dc69b7d5cdc30166cb3b33179ded647">
  <xsd:schema xmlns:xsd="http://www.w3.org/2001/XMLSchema" xmlns:xs="http://www.w3.org/2001/XMLSchema" xmlns:p="http://schemas.microsoft.com/office/2006/metadata/properties" xmlns:ns1="http://schemas.microsoft.com/sharepoint/v3" xmlns:ns2="http://schemas.microsoft.com/sharepoint/v4" targetNamespace="http://schemas.microsoft.com/office/2006/metadata/properties" ma:root="true" ma:fieldsID="8b1f32b3baab200f1a8fb7d5950201f6" ns1:_="" ns2:_="">
    <xsd:import namespace="http://schemas.microsoft.com/sharepoint/v3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0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67E9159-B4E5-458F-AE2E-4A186E1ACA1C}">
  <ds:schemaRefs>
    <ds:schemaRef ds:uri="http://schemas.microsoft.com/office/2006/metadata/properties"/>
    <ds:schemaRef ds:uri="http://schemas.microsoft.com/office/infopath/2007/PartnerControls"/>
    <ds:schemaRef ds:uri="http://schemas.microsoft.com/sharepoint/v4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5DD39467-C7FB-426B-8E69-80141231BEA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6705E72-33D2-49FE-82C1-AC4E719A717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APL-PowerPoint-Theme_light</Template>
  <TotalTime>5759</TotalTime>
  <Words>735</Words>
  <Application>Microsoft Macintosh PowerPoint</Application>
  <PresentationFormat>Widescreen</PresentationFormat>
  <Paragraphs>111</Paragraphs>
  <Slides>10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.AppleSystemUIFont</vt:lpstr>
      <vt:lpstr>Arial</vt:lpstr>
      <vt:lpstr>Arial Narrow</vt:lpstr>
      <vt:lpstr>Calibri</vt:lpstr>
      <vt:lpstr>Cambria Math</vt:lpstr>
      <vt:lpstr>Courier New</vt:lpstr>
      <vt:lpstr>Helvetica</vt:lpstr>
      <vt:lpstr>Wingdings</vt:lpstr>
      <vt:lpstr>APL-PowerPoint-Theme_light</vt:lpstr>
      <vt:lpstr>GAMERA-Helio</vt:lpstr>
      <vt:lpstr>GAMERA-Helio</vt:lpstr>
      <vt:lpstr>Steady state GAMERA-Helio simulations</vt:lpstr>
      <vt:lpstr>PowerPoint Presentation</vt:lpstr>
      <vt:lpstr>GAMERA + Gibson&amp;Low: simulations of flux rope CMEs in the inner heliosphere</vt:lpstr>
      <vt:lpstr>Toward time-dependent GAMERA-Helio model</vt:lpstr>
      <vt:lpstr>Using best software development practices</vt:lpstr>
      <vt:lpstr>Onboarding to CCMC</vt:lpstr>
      <vt:lpstr>Next steps for GAMERA-Helio at CCMC</vt:lpstr>
      <vt:lpstr>Summary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GAMERA-Helio: A new addition to the CCMC family of inner heliosphere models</dc:title>
  <dc:subject/>
  <dc:creator>Elena Provornikova</dc:creator>
  <cp:keywords/>
  <dc:description>Version 1.0</dc:description>
  <cp:lastModifiedBy>Elena Provornikova</cp:lastModifiedBy>
  <cp:revision>16</cp:revision>
  <cp:lastPrinted>2017-08-24T18:44:08Z</cp:lastPrinted>
  <dcterms:created xsi:type="dcterms:W3CDTF">2022-06-03T02:27:49Z</dcterms:created>
  <dcterms:modified xsi:type="dcterms:W3CDTF">2022-06-07T02:32:58Z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0x0101009757BFD2CB1E744298C1AF8AA7379FF3</vt:lpwstr>
  </property>
</Properties>
</file>