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928" r:id="rId2"/>
  </p:sldMasterIdLst>
  <p:notesMasterIdLst>
    <p:notesMasterId r:id="rId25"/>
  </p:notesMasterIdLst>
  <p:handoutMasterIdLst>
    <p:handoutMasterId r:id="rId26"/>
  </p:handoutMasterIdLst>
  <p:sldIdLst>
    <p:sldId id="563" r:id="rId3"/>
    <p:sldId id="566" r:id="rId4"/>
    <p:sldId id="544" r:id="rId5"/>
    <p:sldId id="571" r:id="rId6"/>
    <p:sldId id="565" r:id="rId7"/>
    <p:sldId id="569" r:id="rId8"/>
    <p:sldId id="568" r:id="rId9"/>
    <p:sldId id="579" r:id="rId10"/>
    <p:sldId id="575" r:id="rId11"/>
    <p:sldId id="582" r:id="rId12"/>
    <p:sldId id="583" r:id="rId13"/>
    <p:sldId id="585" r:id="rId14"/>
    <p:sldId id="586" r:id="rId15"/>
    <p:sldId id="587" r:id="rId16"/>
    <p:sldId id="580" r:id="rId17"/>
    <p:sldId id="577" r:id="rId18"/>
    <p:sldId id="589" r:id="rId19"/>
    <p:sldId id="573" r:id="rId20"/>
    <p:sldId id="581" r:id="rId21"/>
    <p:sldId id="560" r:id="rId22"/>
    <p:sldId id="588" r:id="rId23"/>
    <p:sldId id="590" r:id="rId24"/>
  </p:sldIdLst>
  <p:sldSz cx="9144000" cy="6858000" type="screen4x3"/>
  <p:notesSz cx="7023100" cy="93091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a Rodriguez" initials="LR" lastIdx="1" clrIdx="0"/>
  <p:cmAuthor id="1" name="Unknown User1" initials="Unknown User1" lastIdx="1" clrIdx="0">
    <p:extLst>
      <p:ext uri="{19B8F6BF-5375-455C-9EA6-DF929625EA0E}">
        <p15:presenceInfo xmlns:p15="http://schemas.microsoft.com/office/powerpoint/2012/main" userId="c13a79a3f1e9ba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9300"/>
    <a:srgbClr val="941651"/>
    <a:srgbClr val="FFD579"/>
    <a:srgbClr val="FFFD78"/>
    <a:srgbClr val="AB7942"/>
    <a:srgbClr val="B7722E"/>
    <a:srgbClr val="7C177E"/>
    <a:srgbClr val="B7D4EF"/>
    <a:srgbClr val="EBD1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03" autoAdjust="0"/>
    <p:restoredTop sz="89781" autoAdjust="0"/>
  </p:normalViewPr>
  <p:slideViewPr>
    <p:cSldViewPr snapToGrid="0">
      <p:cViewPr varScale="1">
        <p:scale>
          <a:sx n="109" d="100"/>
          <a:sy n="109" d="100"/>
        </p:scale>
        <p:origin x="1736" y="184"/>
      </p:cViewPr>
      <p:guideLst/>
    </p:cSldViewPr>
  </p:slideViewPr>
  <p:outlineViewPr>
    <p:cViewPr>
      <p:scale>
        <a:sx n="33" d="100"/>
        <a:sy n="33" d="100"/>
      </p:scale>
      <p:origin x="0" y="0"/>
    </p:cViewPr>
  </p:outlineViewPr>
  <p:notesTextViewPr>
    <p:cViewPr>
      <p:scale>
        <a:sx n="135" d="100"/>
        <a:sy n="135" d="100"/>
      </p:scale>
      <p:origin x="0" y="0"/>
    </p:cViewPr>
  </p:notesTextViewPr>
  <p:sorterViewPr>
    <p:cViewPr>
      <p:scale>
        <a:sx n="66" d="100"/>
        <a:sy n="66" d="100"/>
      </p:scale>
      <p:origin x="0" y="0"/>
    </p:cViewPr>
  </p:sorterViewPr>
  <p:notesViewPr>
    <p:cSldViewPr snapToGrid="0">
      <p:cViewPr varScale="1">
        <p:scale>
          <a:sx n="129" d="100"/>
          <a:sy n="129" d="100"/>
        </p:scale>
        <p:origin x="416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6/6/22</a:t>
            </a:fld>
            <a:endParaRPr lang="en-US"/>
          </a:p>
        </p:txBody>
      </p:sp>
      <p:sp>
        <p:nvSpPr>
          <p:cNvPr id="11268" name="Rectangle 4"/>
          <p:cNvSpPr>
            <a:spLocks noGrp="1" noRot="1" noChangeAspect="1" noChangeArrowheads="1" noTextEdit="1"/>
          </p:cNvSpPr>
          <p:nvPr>
            <p:ph type="sldImg" idx="2"/>
          </p:nvPr>
        </p:nvSpPr>
        <p:spPr bwMode="auto">
          <a:xfrm>
            <a:off x="1231900" y="693738"/>
            <a:ext cx="46212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cSld>
  <p:clrMap bg1="lt1" tx1="dk1" bg2="lt2" tx2="dk2" accent1="accent1" accent2="accent2" accent3="accent3" accent4="accent4" accent5="accent5" accent6="accent6" hlink="hlink" folHlink="folHlink"/>
  <p:hf ftr="0" dt="0"/>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noRot="1" noChangeAspect="1"/>
          </p:cNvSpPr>
          <p:nvPr>
            <p:ph type="sldImg"/>
          </p:nvPr>
        </p:nvSpPr>
        <p:spPr>
          <a:xfrm>
            <a:off x="1231900" y="693738"/>
            <a:ext cx="4621213" cy="3465512"/>
          </a:xfrm>
          <a:prstGeom prst="rect">
            <a:avLst/>
          </a:prstGeom>
        </p:spPr>
      </p:sp>
      <p:sp>
        <p:nvSpPr>
          <p:cNvPr id="203" name="PlaceHolder 2"/>
          <p:cNvSpPr>
            <a:spLocks noGrp="1"/>
          </p:cNvSpPr>
          <p:nvPr>
            <p:ph type="body"/>
          </p:nvPr>
        </p:nvSpPr>
        <p:spPr>
          <a:xfrm>
            <a:off x="905040" y="4435560"/>
            <a:ext cx="5200200" cy="4158720"/>
          </a:xfrm>
          <a:prstGeom prst="rect">
            <a:avLst/>
          </a:prstGeom>
        </p:spPr>
        <p:txBody>
          <a:bodyPr lIns="86040" tIns="43200" rIns="86040" bIns="43200"/>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0" i="0" u="none" strike="noStrike" kern="1200" noProof="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kern="1200" noProof="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1200" b="0" i="0" u="none" strike="noStrike" kern="1200" noProof="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200" b="0" i="0" u="none" strike="noStrike" kern="1200" noProof="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s-ES" sz="1200" b="0" i="0" u="none" strike="noStrike" kern="1200" noProof="0" dirty="0">
              <a:solidFill>
                <a:schemeClr val="tx1"/>
              </a:solidFill>
              <a:effectLst/>
              <a:latin typeface="Calibri" pitchFamily="34" charset="0"/>
              <a:ea typeface="+mn-ea"/>
              <a:cs typeface="+mn-cs"/>
            </a:endParaRPr>
          </a:p>
        </p:txBody>
      </p:sp>
      <p:sp>
        <p:nvSpPr>
          <p:cNvPr id="204" name="TextShape 3"/>
          <p:cNvSpPr txBox="1"/>
          <p:nvPr/>
        </p:nvSpPr>
        <p:spPr>
          <a:xfrm>
            <a:off x="3995640" y="8871120"/>
            <a:ext cx="3014280" cy="415440"/>
          </a:xfrm>
          <a:prstGeom prst="rect">
            <a:avLst/>
          </a:prstGeom>
          <a:noFill/>
          <a:ln w="9360">
            <a:noFill/>
          </a:ln>
        </p:spPr>
        <p:txBody>
          <a:bodyPr lIns="86040" tIns="43200" rIns="86040" bIns="43200" anchor="b"/>
          <a:lstStyle/>
          <a:p>
            <a:pPr algn="r">
              <a:lnSpc>
                <a:spcPct val="100000"/>
              </a:lnSpc>
            </a:pPr>
            <a:fld id="{05C73029-5147-4932-BACF-6011DA096C62}" type="slidenum">
              <a:rPr lang="en-US" sz="1100" b="0" strike="noStrike" spc="-1">
                <a:solidFill>
                  <a:srgbClr val="000000"/>
                </a:solidFill>
                <a:latin typeface="Verdana"/>
                <a:ea typeface="+mn-ea"/>
              </a:rPr>
              <a:t>1</a:t>
            </a:fld>
            <a:endParaRPr lang="en-US" sz="1100" b="0" strike="noStrike" spc="-1">
              <a:latin typeface="Times New Roman"/>
            </a:endParaRPr>
          </a:p>
        </p:txBody>
      </p:sp>
      <p:sp>
        <p:nvSpPr>
          <p:cNvPr id="2" name="Header Placeholder 1">
            <a:extLst>
              <a:ext uri="{FF2B5EF4-FFF2-40B4-BE49-F238E27FC236}">
                <a16:creationId xmlns:a16="http://schemas.microsoft.com/office/drawing/2014/main" id="{F2243FE6-DAA7-1F4A-B8C4-FBC276D01E3E}"/>
              </a:ext>
            </a:extLst>
          </p:cNvPr>
          <p:cNvSpPr>
            <a:spLocks noGrp="1"/>
          </p:cNvSpPr>
          <p:nvPr>
            <p:ph type="hdr" sz="quarter"/>
          </p:nvPr>
        </p:nvSpPr>
        <p:spPr/>
        <p:txBody>
          <a:bodyPr/>
          <a:lstStyle/>
          <a:p>
            <a:pPr>
              <a:defRPr/>
            </a:pPr>
            <a:endParaRPr lang="en-US"/>
          </a:p>
        </p:txBody>
      </p:sp>
    </p:spTree>
    <p:extLst>
      <p:ext uri="{BB962C8B-B14F-4D97-AF65-F5344CB8AC3E}">
        <p14:creationId xmlns:p14="http://schemas.microsoft.com/office/powerpoint/2010/main" val="115402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Interaction starts around 12 hours in the meridional view but around 23 hours in the ecliptic plane</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17</a:t>
            </a:fld>
            <a:endParaRPr lang="en-US"/>
          </a:p>
        </p:txBody>
      </p:sp>
    </p:spTree>
    <p:extLst>
      <p:ext uri="{BB962C8B-B14F-4D97-AF65-F5344CB8AC3E}">
        <p14:creationId xmlns:p14="http://schemas.microsoft.com/office/powerpoint/2010/main" val="241777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Interaction starts around 12 hours in the meridional view but around 23 hours in the ecliptic plane. Not well reproduced the ICME interaction magnetic field</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18</a:t>
            </a:fld>
            <a:endParaRPr lang="en-US"/>
          </a:p>
        </p:txBody>
      </p:sp>
    </p:spTree>
    <p:extLst>
      <p:ext uri="{BB962C8B-B14F-4D97-AF65-F5344CB8AC3E}">
        <p14:creationId xmlns:p14="http://schemas.microsoft.com/office/powerpoint/2010/main" val="371875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Gradual increase at STEREO-B. Anisotropies increase around the time ENLIL predicts IP shock connection</a:t>
            </a:r>
          </a:p>
          <a:p>
            <a:r>
              <a:rPr lang="en-GB" dirty="0"/>
              <a:t>ICME flank arrival at STB, flux-rope signatures only during 8 hours, as predicted by ENLIL</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3</a:t>
            </a:fld>
            <a:endParaRPr lang="en-US"/>
          </a:p>
        </p:txBody>
      </p:sp>
    </p:spTree>
    <p:extLst>
      <p:ext uri="{BB962C8B-B14F-4D97-AF65-F5344CB8AC3E}">
        <p14:creationId xmlns:p14="http://schemas.microsoft.com/office/powerpoint/2010/main" val="146693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 onset observed in situ and knowing the IMFL length we could derive the estimated released time to compare with the solar flare timing </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4</a:t>
            </a:fld>
            <a:endParaRPr lang="en-US"/>
          </a:p>
        </p:txBody>
      </p:sp>
    </p:spTree>
    <p:extLst>
      <p:ext uri="{BB962C8B-B14F-4D97-AF65-F5344CB8AC3E}">
        <p14:creationId xmlns:p14="http://schemas.microsoft.com/office/powerpoint/2010/main" val="275883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ENLIL (radially extended from 20 Rs and Parker magnetic field lines) to estimate the connection of the spacecraft</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5</a:t>
            </a:fld>
            <a:endParaRPr lang="en-US"/>
          </a:p>
        </p:txBody>
      </p:sp>
    </p:spTree>
    <p:extLst>
      <p:ext uri="{BB962C8B-B14F-4D97-AF65-F5344CB8AC3E}">
        <p14:creationId xmlns:p14="http://schemas.microsoft.com/office/powerpoint/2010/main" val="224213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showing the late connection of STB to the shock, shock files from ENLIL</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6</a:t>
            </a:fld>
            <a:endParaRPr lang="en-US"/>
          </a:p>
        </p:txBody>
      </p:sp>
    </p:spTree>
    <p:extLst>
      <p:ext uri="{BB962C8B-B14F-4D97-AF65-F5344CB8AC3E}">
        <p14:creationId xmlns:p14="http://schemas.microsoft.com/office/powerpoint/2010/main" val="473816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IP status prior to the SEP onset, ICME arrival (flank arrival to STB)</a:t>
            </a:r>
          </a:p>
          <a:p>
            <a:r>
              <a:rPr lang="en-GB" dirty="0"/>
              <a:t>Low resolution was better for the flank arrival to derive the shock parameters</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7</a:t>
            </a:fld>
            <a:endParaRPr lang="en-US"/>
          </a:p>
        </p:txBody>
      </p:sp>
    </p:spTree>
    <p:extLst>
      <p:ext uri="{BB962C8B-B14F-4D97-AF65-F5344CB8AC3E}">
        <p14:creationId xmlns:p14="http://schemas.microsoft.com/office/powerpoint/2010/main" val="366279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derived shock parameters fluctuate significantly, while the low resolution match </a:t>
            </a:r>
            <a:r>
              <a:rPr lang="en-GB" dirty="0" err="1"/>
              <a:t>insitu</a:t>
            </a:r>
            <a:r>
              <a:rPr lang="en-GB" dirty="0"/>
              <a:t> data more closely</a:t>
            </a:r>
          </a:p>
          <a:p>
            <a:r>
              <a:rPr lang="en-GB" dirty="0"/>
              <a:t>Flank arrival, even they are 80 degrees apart, wide CME</a:t>
            </a:r>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8</a:t>
            </a:fld>
            <a:endParaRPr lang="en-US"/>
          </a:p>
        </p:txBody>
      </p:sp>
    </p:spTree>
    <p:extLst>
      <p:ext uri="{BB962C8B-B14F-4D97-AF65-F5344CB8AC3E}">
        <p14:creationId xmlns:p14="http://schemas.microsoft.com/office/powerpoint/2010/main" val="365884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9</a:t>
            </a:fld>
            <a:endParaRPr lang="en-US"/>
          </a:p>
        </p:txBody>
      </p:sp>
    </p:spTree>
    <p:extLst>
      <p:ext uri="{BB962C8B-B14F-4D97-AF65-F5344CB8AC3E}">
        <p14:creationId xmlns:p14="http://schemas.microsoft.com/office/powerpoint/2010/main" val="180638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alibri" pitchFamily="34" charset="0"/>
                <a:ea typeface="+mn-ea"/>
                <a:cs typeface="+mn-cs"/>
              </a:rPr>
              <a:t>we consider the temporal evolution of the shock parameters at the connected field lines and the SEP properties, the connectivity estimates from the ENLIL+MAS model seem more consistent with observations than the PS+MAS. For example, the maximum MA values are observed at PSP-connected field lines, moderate values are found on SolO and STEREO-A connecting lines, and Earth-connected lines are associated with weak shock strength regions (Table 2). This seems broadly consistent with the apparent ordering of the maximum SEP intensities observed from the different instruments during the SEP event.</a:t>
            </a:r>
          </a:p>
          <a:p>
            <a:endParaRPr lang="en-GB" sz="1200" kern="1200" dirty="0">
              <a:solidFill>
                <a:schemeClr val="tx1"/>
              </a:solidFill>
              <a:effectLst/>
              <a:latin typeface="Calibri" pitchFamily="34" charset="0"/>
              <a:ea typeface="+mn-ea"/>
              <a:cs typeface="+mn-cs"/>
            </a:endParaRPr>
          </a:p>
          <a:p>
            <a:endParaRPr lang="en-GB" dirty="0"/>
          </a:p>
        </p:txBody>
      </p:sp>
      <p:sp>
        <p:nvSpPr>
          <p:cNvPr id="4" name="Header Placeholder 3"/>
          <p:cNvSpPr>
            <a:spLocks noGrp="1"/>
          </p:cNvSpPr>
          <p:nvPr>
            <p:ph type="hdr" sz="quarter"/>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D8DF57D7-2670-4E78-96DD-D9B22805124F}" type="slidenum">
              <a:rPr lang="en-US" smtClean="0"/>
              <a:pPr>
                <a:defRPr/>
              </a:pPr>
              <a:t>12</a:t>
            </a:fld>
            <a:endParaRPr lang="en-US"/>
          </a:p>
        </p:txBody>
      </p:sp>
    </p:spTree>
    <p:extLst>
      <p:ext uri="{BB962C8B-B14F-4D97-AF65-F5344CB8AC3E}">
        <p14:creationId xmlns:p14="http://schemas.microsoft.com/office/powerpoint/2010/main" val="3902004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
        <p:nvSpPr>
          <p:cNvPr id="77"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78"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
        <p:nvSpPr>
          <p:cNvPr id="8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8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82"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83"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97423" y="134280"/>
            <a:ext cx="7609667" cy="1144800"/>
          </a:xfrm>
          <a:prstGeom prst="rect">
            <a:avLst/>
          </a:prstGeom>
        </p:spPr>
        <p:txBody>
          <a:bodyPr lIns="0" tIns="0" rIns="0" bIns="0" anchor="ctr"/>
          <a:lstStyle/>
          <a:p>
            <a:endParaRPr lang="en-GB" sz="2200" b="0" strike="noStrike" spc="-1" dirty="0">
              <a:solidFill>
                <a:srgbClr val="000000"/>
              </a:solidFill>
              <a:latin typeface="Verdana"/>
            </a:endParaRPr>
          </a:p>
        </p:txBody>
      </p:sp>
      <p:sp>
        <p:nvSpPr>
          <p:cNvPr id="85"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86"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87"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88"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89"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90"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3886200"/>
            <a:ext cx="7948800" cy="419100"/>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4" y="2574925"/>
            <a:ext cx="7947025" cy="579438"/>
          </a:xfrm>
        </p:spPr>
        <p:txBody>
          <a:bodyPr/>
          <a:lstStyle>
            <a:lvl1pPr>
              <a:defRPr sz="3200">
                <a:solidFill>
                  <a:schemeClr val="accent1"/>
                </a:solidFill>
              </a:defRPr>
            </a:lvl1pPr>
          </a:lstStyle>
          <a:p>
            <a:pPr lvl="0"/>
            <a:r>
              <a:rPr lang="en-US" noProof="0" dirty="0"/>
              <a:t>Click to edit Master title style</a:t>
            </a:r>
            <a:endParaRPr lang="en-GB" noProof="0" dirty="0"/>
          </a:p>
        </p:txBody>
      </p:sp>
      <p:pic>
        <p:nvPicPr>
          <p:cNvPr id="56344" name="Picture 24" descr="PPT_Header0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pic>
        <p:nvPicPr>
          <p:cNvPr id="56345" name="Picture 25" descr="PPT_Header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631825" y="6429375"/>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a:p>
        </p:txBody>
      </p:sp>
      <p:pic>
        <p:nvPicPr>
          <p:cNvPr id="9" name="Picture 57" descr="Descripción: sr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446" y="48541"/>
            <a:ext cx="1082554" cy="108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C33404-433B-4449-94B1-A4AA44ACE54C}"/>
              </a:ext>
            </a:extLst>
          </p:cNvPr>
          <p:cNvSpPr txBox="1"/>
          <p:nvPr userDrawn="1"/>
        </p:nvSpPr>
        <p:spPr>
          <a:xfrm>
            <a:off x="7005234" y="519193"/>
            <a:ext cx="582211" cy="369332"/>
          </a:xfrm>
          <a:prstGeom prst="rect">
            <a:avLst/>
          </a:prstGeom>
          <a:noFill/>
        </p:spPr>
        <p:txBody>
          <a:bodyPr wrap="none" rtlCol="0">
            <a:spAutoFit/>
          </a:bodyPr>
          <a:lstStyle/>
          <a:p>
            <a:fld id="{227EB28F-5C86-1748-B4F3-B684E4AD8F11}" type="slidenum">
              <a:rPr lang="es-ES" smtClean="0"/>
              <a:t>‹#›</a:t>
            </a:fld>
            <a:endParaRPr lang="es-ES"/>
          </a:p>
        </p:txBody>
      </p:sp>
      <p:sp>
        <p:nvSpPr>
          <p:cNvPr id="10" name="CustomShape 5">
            <a:extLst>
              <a:ext uri="{FF2B5EF4-FFF2-40B4-BE49-F238E27FC236}">
                <a16:creationId xmlns:a16="http://schemas.microsoft.com/office/drawing/2014/main" id="{A093A390-0F08-8742-9817-FB7C81AC9CC5}"/>
              </a:ext>
            </a:extLst>
          </p:cNvPr>
          <p:cNvSpPr/>
          <p:nvPr userDrawn="1"/>
        </p:nvSpPr>
        <p:spPr>
          <a:xfrm>
            <a:off x="405360" y="6411960"/>
            <a:ext cx="789912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en-US" sz="800" b="0" strike="noStrike" spc="-1" dirty="0">
                <a:solidFill>
                  <a:srgbClr val="808080"/>
                </a:solidFill>
                <a:latin typeface="+mn-lt"/>
              </a:rPr>
              <a:t>                        Laura Rodríguez-García                                                          </a:t>
            </a:r>
            <a:r>
              <a:rPr lang="en-US" sz="800" b="1" strike="noStrike" spc="-1" dirty="0">
                <a:solidFill>
                  <a:srgbClr val="C1C2BE"/>
                </a:solidFill>
                <a:latin typeface="+mn-lt"/>
              </a:rPr>
              <a:t>NPI ESAC November 2019</a:t>
            </a:r>
            <a:r>
              <a:rPr lang="en-US" sz="800" b="0" strike="noStrike" spc="-1" dirty="0">
                <a:solidFill>
                  <a:srgbClr val="808080"/>
                </a:solidFill>
                <a:latin typeface="+mn-lt"/>
              </a:rPr>
              <a:t>	</a:t>
            </a:r>
            <a:r>
              <a:rPr lang="en-US" sz="800" b="0" strike="noStrike" spc="-1" dirty="0">
                <a:solidFill>
                  <a:srgbClr val="808080"/>
                </a:solidFill>
                <a:latin typeface="Verdana"/>
              </a:rPr>
              <a:t>	</a:t>
            </a:r>
            <a:endParaRPr lang="en-US" sz="800" b="0" strike="noStrike" spc="-1" dirty="0">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02483" y="396661"/>
            <a:ext cx="5485775" cy="430887"/>
          </a:xfrm>
        </p:spPr>
        <p:txBody>
          <a:bodyPr/>
          <a:lstStyle>
            <a:lvl1pPr>
              <a:defRPr/>
            </a:lvl1pPr>
          </a:lstStyle>
          <a:p>
            <a:r>
              <a:rPr lang="en-US" noProof="0" dirty="0"/>
              <a:t>Click to edit Master title style.       </a:t>
            </a:r>
            <a:endParaRPr lang="en-GB" noProof="0" dirty="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18801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4406898"/>
            <a:ext cx="7789050" cy="1323439"/>
          </a:xfrm>
        </p:spPr>
        <p:txBody>
          <a:bodyPr anchor="t"/>
          <a:lstStyle>
            <a:lvl1pPr algn="l">
              <a:defRPr sz="4000" b="1"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2906713"/>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804" y="373251"/>
            <a:ext cx="6105525" cy="427038"/>
          </a:xfr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85823" y="407977"/>
            <a:ext cx="6105600" cy="428400"/>
          </a:xfrm>
        </p:spPr>
        <p:txBody>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2174875"/>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2174400"/>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4054093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99198" y="389792"/>
            <a:ext cx="6105525" cy="427038"/>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39165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hasCustomPrompt="1"/>
          </p:nvPr>
        </p:nvSpPr>
        <p:spPr>
          <a:xfrm>
            <a:off x="457200" y="273600"/>
            <a:ext cx="8229240" cy="1144800"/>
          </a:xfrm>
          <a:prstGeom prst="rect">
            <a:avLst/>
          </a:prstGeom>
        </p:spPr>
        <p:txBody>
          <a:bodyPr lIns="0" tIns="0" rIns="0" bIns="0" anchor="ctr"/>
          <a:lstStyle>
            <a:lvl1pPr>
              <a:defRPr/>
            </a:lvl1pPr>
          </a:lstStyle>
          <a:p>
            <a:r>
              <a:rPr lang="en-GB" sz="2200" b="0" strike="noStrike" spc="-1" dirty="0">
                <a:solidFill>
                  <a:srgbClr val="000000"/>
                </a:solidFill>
                <a:latin typeface="Verdana"/>
              </a:rPr>
              <a:t>                                                                     </a:t>
            </a:r>
          </a:p>
        </p:txBody>
      </p:sp>
      <p:sp>
        <p:nvSpPr>
          <p:cNvPr id="5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
        <p:nvSpPr>
          <p:cNvPr id="4" name="TextBox 3">
            <a:extLst>
              <a:ext uri="{FF2B5EF4-FFF2-40B4-BE49-F238E27FC236}">
                <a16:creationId xmlns:a16="http://schemas.microsoft.com/office/drawing/2014/main" id="{D8CC2468-2A66-F04D-9B82-709CD7696DBA}"/>
              </a:ext>
            </a:extLst>
          </p:cNvPr>
          <p:cNvSpPr txBox="1"/>
          <p:nvPr userDrawn="1"/>
        </p:nvSpPr>
        <p:spPr>
          <a:xfrm>
            <a:off x="8677206" y="825095"/>
            <a:ext cx="402674" cy="307777"/>
          </a:xfrm>
          <a:prstGeom prst="rect">
            <a:avLst/>
          </a:prstGeom>
          <a:noFill/>
        </p:spPr>
        <p:txBody>
          <a:bodyPr wrap="none" rtlCol="0">
            <a:spAutoFit/>
          </a:bodyPr>
          <a:lstStyle/>
          <a:p>
            <a:fld id="{9EC52E0A-C422-8B43-ADBD-089D88CE62D2}" type="slidenum">
              <a:rPr lang="es-ES" sz="1400" smtClean="0">
                <a:solidFill>
                  <a:schemeClr val="bg1"/>
                </a:solidFill>
              </a:rPr>
              <a:t>‹#›</a:t>
            </a:fld>
            <a:endParaRPr lang="es-ES" sz="1400" dirty="0">
              <a:solidFill>
                <a:schemeClr val="bg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9108" y="409890"/>
            <a:ext cx="6105600" cy="400110"/>
          </a:xfrm>
        </p:spPr>
        <p:txBody>
          <a:bodyPr anchor="b"/>
          <a:lstStyle>
            <a:lvl1pPr algn="l">
              <a:defRPr sz="2000" b="1"/>
            </a:lvl1pPr>
          </a:lstStyle>
          <a:p>
            <a:r>
              <a:rPr lang="en-US" noProof="0"/>
              <a:t>Click to edit Master title style</a:t>
            </a:r>
            <a:endParaRPr lang="en-GB" noProof="0"/>
          </a:p>
        </p:txBody>
      </p:sp>
      <p:sp>
        <p:nvSpPr>
          <p:cNvPr id="3" name="Content Placeholder 2"/>
          <p:cNvSpPr>
            <a:spLocks noGrp="1"/>
          </p:cNvSpPr>
          <p:nvPr>
            <p:ph idx="1"/>
          </p:nvPr>
        </p:nvSpPr>
        <p:spPr>
          <a:xfrm>
            <a:off x="3575050" y="1666874"/>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666800"/>
            <a:ext cx="2846388"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741985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666873"/>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GB"/>
          </a:p>
        </p:txBody>
      </p:sp>
      <p:sp>
        <p:nvSpPr>
          <p:cNvPr id="4" name="Text Placeholder 3"/>
          <p:cNvSpPr>
            <a:spLocks noGrp="1"/>
          </p:cNvSpPr>
          <p:nvPr>
            <p:ph type="body" sz="half" idx="2"/>
          </p:nvPr>
        </p:nvSpPr>
        <p:spPr>
          <a:xfrm>
            <a:off x="1602000" y="5372100"/>
            <a:ext cx="59328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
        <p:nvSpPr>
          <p:cNvPr id="58"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
        <p:nvSpPr>
          <p:cNvPr id="6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61"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6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67"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
        <p:nvSpPr>
          <p:cNvPr id="6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7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200" b="0" strike="noStrike" spc="-1">
              <a:solidFill>
                <a:srgbClr val="000000"/>
              </a:solidFill>
              <a:latin typeface="Verdana"/>
            </a:endParaRPr>
          </a:p>
        </p:txBody>
      </p:sp>
      <p:sp>
        <p:nvSpPr>
          <p:cNvPr id="7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7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GB" sz="1600" b="0" strike="noStrike" spc="-1">
              <a:solidFill>
                <a:srgbClr val="4D4F53"/>
              </a:solidFill>
              <a:latin typeface="Verdana"/>
            </a:endParaRPr>
          </a:p>
        </p:txBody>
      </p:sp>
      <p:sp>
        <p:nvSpPr>
          <p:cNvPr id="75"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GB" sz="1600" b="0" strike="noStrike" spc="-1">
              <a:solidFill>
                <a:srgbClr val="4D4F53"/>
              </a:solidFill>
              <a:latin typeface="Verdan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tif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 name="Picture 35"/>
          <p:cNvPicPr/>
          <p:nvPr/>
        </p:nvPicPr>
        <p:blipFill>
          <a:blip r:embed="rId14"/>
          <a:stretch/>
        </p:blipFill>
        <p:spPr>
          <a:xfrm>
            <a:off x="0" y="0"/>
            <a:ext cx="9143640" cy="1204560"/>
          </a:xfrm>
          <a:prstGeom prst="rect">
            <a:avLst/>
          </a:prstGeom>
          <a:ln>
            <a:noFill/>
          </a:ln>
        </p:spPr>
      </p:pic>
      <p:pic>
        <p:nvPicPr>
          <p:cNvPr id="48" name="Picture 36"/>
          <p:cNvPicPr/>
          <p:nvPr/>
        </p:nvPicPr>
        <p:blipFill>
          <a:blip r:embed="rId15"/>
          <a:stretch/>
        </p:blipFill>
        <p:spPr>
          <a:xfrm>
            <a:off x="360" y="9540"/>
            <a:ext cx="9143640" cy="1204560"/>
          </a:xfrm>
          <a:prstGeom prst="rect">
            <a:avLst/>
          </a:prstGeom>
          <a:ln>
            <a:noFill/>
          </a:ln>
        </p:spPr>
      </p:pic>
      <p:sp>
        <p:nvSpPr>
          <p:cNvPr id="49" name="CustomShape 1"/>
          <p:cNvSpPr/>
          <p:nvPr/>
        </p:nvSpPr>
        <p:spPr>
          <a:xfrm>
            <a:off x="630360" y="6197760"/>
            <a:ext cx="6976800" cy="147240"/>
          </a:xfrm>
          <a:prstGeom prst="rect">
            <a:avLst/>
          </a:prstGeom>
          <a:noFill/>
          <a:ln>
            <a:noFill/>
          </a:ln>
        </p:spPr>
        <p:style>
          <a:lnRef idx="0">
            <a:scrgbClr r="0" g="0" b="0"/>
          </a:lnRef>
          <a:fillRef idx="0">
            <a:scrgbClr r="0" g="0" b="0"/>
          </a:fillRef>
          <a:effectRef idx="0">
            <a:scrgbClr r="0" g="0" b="0"/>
          </a:effectRef>
          <a:fontRef idx="minor"/>
        </p:style>
      </p:sp>
      <p:sp>
        <p:nvSpPr>
          <p:cNvPr id="50" name="CustomShape 2"/>
          <p:cNvSpPr/>
          <p:nvPr/>
        </p:nvSpPr>
        <p:spPr>
          <a:xfrm>
            <a:off x="631800" y="6429240"/>
            <a:ext cx="5016240" cy="213840"/>
          </a:xfrm>
          <a:prstGeom prst="rect">
            <a:avLst/>
          </a:prstGeom>
          <a:noFill/>
          <a:ln>
            <a:noFill/>
          </a:ln>
        </p:spPr>
        <p:style>
          <a:lnRef idx="0">
            <a:scrgbClr r="0" g="0" b="0"/>
          </a:lnRef>
          <a:fillRef idx="0">
            <a:scrgbClr r="0" g="0" b="0"/>
          </a:fillRef>
          <a:effectRef idx="0">
            <a:scrgbClr r="0" g="0" b="0"/>
          </a:effectRef>
          <a:fontRef idx="minor"/>
        </p:style>
      </p:sp>
      <p:sp>
        <p:nvSpPr>
          <p:cNvPr id="52" name="PlaceHolder 3"/>
          <p:cNvSpPr>
            <a:spLocks noGrp="1"/>
          </p:cNvSpPr>
          <p:nvPr>
            <p:ph type="title"/>
          </p:nvPr>
        </p:nvSpPr>
        <p:spPr>
          <a:xfrm>
            <a:off x="1302480" y="398520"/>
            <a:ext cx="6105240" cy="426600"/>
          </a:xfrm>
          <a:prstGeom prst="rect">
            <a:avLst/>
          </a:prstGeom>
        </p:spPr>
        <p:txBody>
          <a:bodyPr anchor="ctr"/>
          <a:lstStyle/>
          <a:p>
            <a:pPr>
              <a:lnSpc>
                <a:spcPct val="100000"/>
              </a:lnSpc>
            </a:pPr>
            <a:r>
              <a:rPr lang="en-GB" sz="2200" b="1" strike="noStrike" spc="-1">
                <a:solidFill>
                  <a:srgbClr val="FFFFFF"/>
                </a:solidFill>
                <a:latin typeface="Verdana"/>
              </a:rPr>
              <a:t>Click to edit Master title style</a:t>
            </a:r>
            <a:endParaRPr lang="en-GB" sz="2200" b="0" strike="noStrike" spc="-1">
              <a:solidFill>
                <a:srgbClr val="000000"/>
              </a:solidFill>
              <a:latin typeface="Verdana"/>
            </a:endParaRPr>
          </a:p>
        </p:txBody>
      </p:sp>
      <p:sp>
        <p:nvSpPr>
          <p:cNvPr id="53" name="PlaceHolder 4"/>
          <p:cNvSpPr>
            <a:spLocks noGrp="1"/>
          </p:cNvSpPr>
          <p:nvPr>
            <p:ph type="body"/>
          </p:nvPr>
        </p:nvSpPr>
        <p:spPr>
          <a:xfrm>
            <a:off x="615960" y="1673280"/>
            <a:ext cx="7905240" cy="4317480"/>
          </a:xfrm>
          <a:prstGeom prst="rect">
            <a:avLst/>
          </a:prstGeom>
        </p:spPr>
        <p:txBody>
          <a:bodyPr/>
          <a:lstStyle/>
          <a:p>
            <a:pPr marL="343080" indent="-342720">
              <a:lnSpc>
                <a:spcPct val="119000"/>
              </a:lnSpc>
              <a:spcBef>
                <a:spcPts val="320"/>
              </a:spcBef>
              <a:buClr>
                <a:srgbClr val="0098DB"/>
              </a:buClr>
              <a:buFont typeface="Verdana"/>
              <a:buAutoNum type="arabicPeriod"/>
            </a:pPr>
            <a:r>
              <a:rPr lang="en-GB" sz="1600" b="0" strike="noStrike" spc="-1">
                <a:solidFill>
                  <a:srgbClr val="4D4F53"/>
                </a:solidFill>
                <a:latin typeface="Verdana"/>
              </a:rPr>
              <a:t>Click to edit Master text styles</a:t>
            </a:r>
          </a:p>
          <a:p>
            <a:pPr marL="1227240" lvl="1" indent="-418680">
              <a:lnSpc>
                <a:spcPct val="119000"/>
              </a:lnSpc>
              <a:spcBef>
                <a:spcPts val="320"/>
              </a:spcBef>
              <a:buClr>
                <a:srgbClr val="0098DB"/>
              </a:buClr>
              <a:buFont typeface="Verdana"/>
              <a:buAutoNum type="alphaLcPeriod"/>
            </a:pPr>
            <a:r>
              <a:rPr lang="en-GB" sz="1600" b="0" strike="noStrike" spc="-1">
                <a:solidFill>
                  <a:srgbClr val="4D4F53"/>
                </a:solidFill>
                <a:latin typeface="Verdana"/>
              </a:rPr>
              <a:t>Second level</a:t>
            </a:r>
          </a:p>
          <a:p>
            <a:pPr marL="1825560" lvl="2" indent="-418680">
              <a:lnSpc>
                <a:spcPct val="119000"/>
              </a:lnSpc>
              <a:spcBef>
                <a:spcPts val="320"/>
              </a:spcBef>
              <a:buClr>
                <a:srgbClr val="0098DB"/>
              </a:buClr>
              <a:buFont typeface="Verdana"/>
              <a:buChar char="–"/>
            </a:pPr>
            <a:r>
              <a:rPr lang="en-GB" sz="1600" b="0" strike="noStrike" spc="-1">
                <a:solidFill>
                  <a:srgbClr val="4D4F53"/>
                </a:solidFill>
                <a:latin typeface="Verdana"/>
              </a:rPr>
              <a:t>Third level</a:t>
            </a:r>
          </a:p>
          <a:p>
            <a:pPr marL="2424240" lvl="3" indent="-418680">
              <a:lnSpc>
                <a:spcPct val="119000"/>
              </a:lnSpc>
              <a:spcBef>
                <a:spcPts val="320"/>
              </a:spcBef>
              <a:buClr>
                <a:srgbClr val="0098DB"/>
              </a:buClr>
              <a:buFont typeface="Verdana"/>
              <a:buChar char="–"/>
            </a:pPr>
            <a:r>
              <a:rPr lang="en-GB" sz="1600" b="0" strike="noStrike" spc="-1">
                <a:solidFill>
                  <a:srgbClr val="4D4F53"/>
                </a:solidFill>
                <a:latin typeface="Verdana"/>
              </a:rPr>
              <a:t>Fourth level</a:t>
            </a:r>
          </a:p>
          <a:p>
            <a:pPr marL="3022560" lvl="4" indent="-418680">
              <a:lnSpc>
                <a:spcPct val="119000"/>
              </a:lnSpc>
              <a:spcBef>
                <a:spcPts val="320"/>
              </a:spcBef>
              <a:buClr>
                <a:srgbClr val="0098DB"/>
              </a:buClr>
              <a:buFont typeface="Verdana"/>
              <a:buChar char="–"/>
            </a:pPr>
            <a:r>
              <a:rPr lang="en-GB" sz="1600" b="0" strike="noStrike" spc="-1">
                <a:solidFill>
                  <a:srgbClr val="4D4F53"/>
                </a:solidFill>
                <a:latin typeface="Verdana"/>
              </a:rPr>
              <a:t>Fifth level</a:t>
            </a:r>
          </a:p>
        </p:txBody>
      </p:sp>
      <p:pic>
        <p:nvPicPr>
          <p:cNvPr id="2" name="Picture 1">
            <a:extLst>
              <a:ext uri="{FF2B5EF4-FFF2-40B4-BE49-F238E27FC236}">
                <a16:creationId xmlns:a16="http://schemas.microsoft.com/office/drawing/2014/main" id="{529D1A52-BDD5-2342-8DAD-A56B41E0FE40}"/>
              </a:ext>
            </a:extLst>
          </p:cNvPr>
          <p:cNvPicPr>
            <a:picLocks noChangeAspect="1"/>
          </p:cNvPicPr>
          <p:nvPr userDrawn="1"/>
        </p:nvPicPr>
        <p:blipFill>
          <a:blip r:embed="rId16"/>
          <a:stretch>
            <a:fillRect/>
          </a:stretch>
        </p:blipFill>
        <p:spPr>
          <a:xfrm>
            <a:off x="38272" y="112320"/>
            <a:ext cx="1698008" cy="521697"/>
          </a:xfrm>
          <a:prstGeom prst="rect">
            <a:avLst/>
          </a:prstGeom>
        </p:spPr>
      </p:pic>
      <p:sp>
        <p:nvSpPr>
          <p:cNvPr id="11" name="TextBox 10">
            <a:extLst>
              <a:ext uri="{FF2B5EF4-FFF2-40B4-BE49-F238E27FC236}">
                <a16:creationId xmlns:a16="http://schemas.microsoft.com/office/drawing/2014/main" id="{EA285E79-3D44-CC48-8FD6-8E510F2703E4}"/>
              </a:ext>
            </a:extLst>
          </p:cNvPr>
          <p:cNvSpPr txBox="1"/>
          <p:nvPr userDrawn="1"/>
        </p:nvSpPr>
        <p:spPr>
          <a:xfrm>
            <a:off x="8677206" y="825095"/>
            <a:ext cx="402674" cy="307777"/>
          </a:xfrm>
          <a:prstGeom prst="rect">
            <a:avLst/>
          </a:prstGeom>
          <a:noFill/>
        </p:spPr>
        <p:txBody>
          <a:bodyPr wrap="none" rtlCol="0">
            <a:spAutoFit/>
          </a:bodyPr>
          <a:lstStyle/>
          <a:p>
            <a:fld id="{9EC52E0A-C422-8B43-ADBD-089D88CE62D2}" type="slidenum">
              <a:rPr lang="es-ES" sz="1400" smtClean="0">
                <a:solidFill>
                  <a:schemeClr val="bg1"/>
                </a:solidFill>
              </a:rPr>
              <a:t>‹#›</a:t>
            </a:fld>
            <a:endParaRPr lang="es-ES" sz="1400" dirty="0">
              <a:solidFill>
                <a:schemeClr val="bg1"/>
              </a:solidFill>
            </a:endParaRPr>
          </a:p>
        </p:txBody>
      </p:sp>
      <p:pic>
        <p:nvPicPr>
          <p:cNvPr id="13" name="Picture 12">
            <a:extLst>
              <a:ext uri="{FF2B5EF4-FFF2-40B4-BE49-F238E27FC236}">
                <a16:creationId xmlns:a16="http://schemas.microsoft.com/office/drawing/2014/main" id="{FE5E13FD-AFCE-D84E-A326-2A76FEFB053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4120" y="694349"/>
            <a:ext cx="1571640" cy="429459"/>
          </a:xfrm>
          <a:prstGeom prst="rect">
            <a:avLst/>
          </a:prstGeom>
        </p:spPr>
      </p:pic>
      <p:sp>
        <p:nvSpPr>
          <p:cNvPr id="15" name="Rectangle 14">
            <a:extLst>
              <a:ext uri="{FF2B5EF4-FFF2-40B4-BE49-F238E27FC236}">
                <a16:creationId xmlns:a16="http://schemas.microsoft.com/office/drawing/2014/main" id="{DBFF9111-E021-A04A-8CB3-B7CE5F89EEFF}"/>
              </a:ext>
            </a:extLst>
          </p:cNvPr>
          <p:cNvSpPr/>
          <p:nvPr userDrawn="1"/>
        </p:nvSpPr>
        <p:spPr>
          <a:xfrm>
            <a:off x="197079" y="6694488"/>
            <a:ext cx="12303760"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dirty="0"/>
              <a:t>Financial support by the Spanish </a:t>
            </a:r>
            <a:r>
              <a:rPr lang="en-GB" sz="500" dirty="0" err="1"/>
              <a:t>Ministerio</a:t>
            </a:r>
            <a:r>
              <a:rPr lang="en-GB" sz="500" dirty="0"/>
              <a:t> de </a:t>
            </a:r>
            <a:r>
              <a:rPr lang="en-GB" sz="500" dirty="0" err="1"/>
              <a:t>Ciencia</a:t>
            </a:r>
            <a:r>
              <a:rPr lang="en-GB" sz="500" dirty="0"/>
              <a:t>, </a:t>
            </a:r>
            <a:r>
              <a:rPr lang="en-GB" sz="500" dirty="0" err="1"/>
              <a:t>Innovación</a:t>
            </a:r>
            <a:r>
              <a:rPr lang="en-GB" sz="500" dirty="0"/>
              <a:t> y </a:t>
            </a:r>
            <a:r>
              <a:rPr lang="en-GB" sz="500" dirty="0" err="1"/>
              <a:t>Universidades</a:t>
            </a:r>
            <a:r>
              <a:rPr lang="en-GB" sz="500" dirty="0"/>
              <a:t> FEDER/MCIU/AEI Projects ESP2017-88436-R and PID2019-104863RB I00/AEI/10.13039/501100011033</a:t>
            </a:r>
          </a:p>
          <a:p>
            <a:endParaRPr lang="en-GB" sz="800" dirty="0"/>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331" name="Picture 35" descr="PPT_Header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pic>
        <p:nvPicPr>
          <p:cNvPr id="55332" name="Picture 36" descr="PPT_Header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extLst>
            <a:ext uri="{909E8E84-426E-40dd-AFC4-6F175D3DCCD1}">
              <a14:hiddenFill xmlns=""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615950" y="1673225"/>
            <a:ext cx="7905750"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5301" name="Rectangle 6"/>
          <p:cNvSpPr>
            <a:spLocks noGrp="1" noChangeArrowheads="1"/>
          </p:cNvSpPr>
          <p:nvPr>
            <p:ph type="title"/>
          </p:nvPr>
        </p:nvSpPr>
        <p:spPr bwMode="auto">
          <a:xfrm>
            <a:off x="1381613" y="376299"/>
            <a:ext cx="5716611"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55330" name="Text Box 34"/>
          <p:cNvSpPr txBox="1">
            <a:spLocks noChangeAspect="1" noChangeArrowheads="1"/>
          </p:cNvSpPr>
          <p:nvPr/>
        </p:nvSpPr>
        <p:spPr bwMode="auto">
          <a:xfrm>
            <a:off x="630238" y="6197600"/>
            <a:ext cx="6977062" cy="147638"/>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lstStyle/>
          <a:p>
            <a:pPr>
              <a:spcBef>
                <a:spcPct val="50000"/>
              </a:spcBef>
            </a:pPr>
            <a:endParaRPr lang="en-GB" sz="800" noProof="1">
              <a:solidFill>
                <a:schemeClr val="bg2"/>
              </a:solidFill>
            </a:endParaRPr>
          </a:p>
        </p:txBody>
      </p:sp>
      <p:sp>
        <p:nvSpPr>
          <p:cNvPr id="55334" name="Text Box 38"/>
          <p:cNvSpPr txBox="1">
            <a:spLocks noChangeArrowheads="1"/>
          </p:cNvSpPr>
          <p:nvPr/>
        </p:nvSpPr>
        <p:spPr bwMode="auto">
          <a:xfrm>
            <a:off x="631825" y="6429375"/>
            <a:ext cx="5016500"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800" noProof="0"/>
          </a:p>
        </p:txBody>
      </p:sp>
      <p:sp>
        <p:nvSpPr>
          <p:cNvPr id="13" name="TextBox 12">
            <a:extLst>
              <a:ext uri="{FF2B5EF4-FFF2-40B4-BE49-F238E27FC236}">
                <a16:creationId xmlns:a16="http://schemas.microsoft.com/office/drawing/2014/main" id="{900207B0-57C4-6545-9BFA-2DCA093C01D1}"/>
              </a:ext>
            </a:extLst>
          </p:cNvPr>
          <p:cNvSpPr txBox="1"/>
          <p:nvPr userDrawn="1"/>
        </p:nvSpPr>
        <p:spPr>
          <a:xfrm>
            <a:off x="8677206" y="825095"/>
            <a:ext cx="402674" cy="307777"/>
          </a:xfrm>
          <a:prstGeom prst="rect">
            <a:avLst/>
          </a:prstGeom>
          <a:noFill/>
        </p:spPr>
        <p:txBody>
          <a:bodyPr wrap="none" rtlCol="0">
            <a:spAutoFit/>
          </a:bodyPr>
          <a:lstStyle/>
          <a:p>
            <a:fld id="{9EC52E0A-C422-8B43-ADBD-089D88CE62D2}" type="slidenum">
              <a:rPr lang="es-ES" sz="1400" smtClean="0">
                <a:solidFill>
                  <a:schemeClr val="bg1"/>
                </a:solidFill>
              </a:rPr>
              <a:t>‹#›</a:t>
            </a:fld>
            <a:endParaRPr lang="es-ES" sz="1400" dirty="0">
              <a:solidFill>
                <a:schemeClr val="bg1"/>
              </a:solidFill>
            </a:endParaRPr>
          </a:p>
        </p:txBody>
      </p:sp>
      <p:pic>
        <p:nvPicPr>
          <p:cNvPr id="15" name="Picture 14">
            <a:extLst>
              <a:ext uri="{FF2B5EF4-FFF2-40B4-BE49-F238E27FC236}">
                <a16:creationId xmlns:a16="http://schemas.microsoft.com/office/drawing/2014/main" id="{AB56A376-B000-0D48-A499-3B732C20A6F7}"/>
              </a:ext>
            </a:extLst>
          </p:cNvPr>
          <p:cNvPicPr>
            <a:picLocks noChangeAspect="1"/>
          </p:cNvPicPr>
          <p:nvPr userDrawn="1"/>
        </p:nvPicPr>
        <p:blipFill>
          <a:blip r:embed="rId13"/>
          <a:stretch>
            <a:fillRect/>
          </a:stretch>
        </p:blipFill>
        <p:spPr>
          <a:xfrm>
            <a:off x="38272" y="112320"/>
            <a:ext cx="1698008" cy="521697"/>
          </a:xfrm>
          <a:prstGeom prst="rect">
            <a:avLst/>
          </a:prstGeom>
        </p:spPr>
      </p:pic>
      <p:pic>
        <p:nvPicPr>
          <p:cNvPr id="18" name="Picture 17">
            <a:extLst>
              <a:ext uri="{FF2B5EF4-FFF2-40B4-BE49-F238E27FC236}">
                <a16:creationId xmlns:a16="http://schemas.microsoft.com/office/drawing/2014/main" id="{42DCEAB5-906E-5249-88F1-5A5F39AD7D2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120" y="694349"/>
            <a:ext cx="1571640" cy="429459"/>
          </a:xfrm>
          <a:prstGeom prst="rect">
            <a:avLst/>
          </a:prstGeom>
        </p:spPr>
      </p:pic>
      <p:sp>
        <p:nvSpPr>
          <p:cNvPr id="19" name="Rectangle 18">
            <a:extLst>
              <a:ext uri="{FF2B5EF4-FFF2-40B4-BE49-F238E27FC236}">
                <a16:creationId xmlns:a16="http://schemas.microsoft.com/office/drawing/2014/main" id="{7989A201-76C8-064E-82FF-6826FD85F078}"/>
              </a:ext>
            </a:extLst>
          </p:cNvPr>
          <p:cNvSpPr/>
          <p:nvPr userDrawn="1"/>
        </p:nvSpPr>
        <p:spPr>
          <a:xfrm>
            <a:off x="197079" y="6694488"/>
            <a:ext cx="12303760"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00" dirty="0"/>
              <a:t>Financial support by the Spanish </a:t>
            </a:r>
            <a:r>
              <a:rPr lang="en-GB" sz="500" dirty="0" err="1"/>
              <a:t>Ministerio</a:t>
            </a:r>
            <a:r>
              <a:rPr lang="en-GB" sz="500" dirty="0"/>
              <a:t> de </a:t>
            </a:r>
            <a:r>
              <a:rPr lang="en-GB" sz="500" dirty="0" err="1"/>
              <a:t>Ciencia</a:t>
            </a:r>
            <a:r>
              <a:rPr lang="en-GB" sz="500" dirty="0"/>
              <a:t>, </a:t>
            </a:r>
            <a:r>
              <a:rPr lang="en-GB" sz="500" dirty="0" err="1"/>
              <a:t>Innovación</a:t>
            </a:r>
            <a:r>
              <a:rPr lang="en-GB" sz="500" dirty="0"/>
              <a:t> y </a:t>
            </a:r>
            <a:r>
              <a:rPr lang="en-GB" sz="500" dirty="0" err="1"/>
              <a:t>Universidades</a:t>
            </a:r>
            <a:r>
              <a:rPr lang="en-GB" sz="500" dirty="0"/>
              <a:t> FEDER/MCIU/AEI Projects ESP2017-88436-R and PID2019-104863RB I00/AEI/10.13039/501100011033</a:t>
            </a:r>
          </a:p>
          <a:p>
            <a:endParaRPr lang="en-GB" sz="800" dirty="0"/>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Lst>
  <p:hf hdr="0" ftr="0" dt="0"/>
  <p:txStyles>
    <p:title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aanda.org/articles/aa/abs/2021/09/aa39960-20/aa39960-20.htm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AED7E-35B4-0446-96E1-BCFA4795CBFA}"/>
              </a:ext>
            </a:extLst>
          </p:cNvPr>
          <p:cNvPicPr>
            <a:picLocks noChangeAspect="1"/>
          </p:cNvPicPr>
          <p:nvPr/>
        </p:nvPicPr>
        <p:blipFill>
          <a:blip r:embed="rId3"/>
          <a:stretch>
            <a:fillRect/>
          </a:stretch>
        </p:blipFill>
        <p:spPr>
          <a:xfrm>
            <a:off x="-4840" y="0"/>
            <a:ext cx="9146973" cy="6865004"/>
          </a:xfrm>
          <a:prstGeom prst="rect">
            <a:avLst/>
          </a:prstGeom>
        </p:spPr>
      </p:pic>
      <p:sp>
        <p:nvSpPr>
          <p:cNvPr id="143" name="CustomShape 2"/>
          <p:cNvSpPr/>
          <p:nvPr/>
        </p:nvSpPr>
        <p:spPr>
          <a:xfrm>
            <a:off x="614520" y="4025880"/>
            <a:ext cx="7889400" cy="366480"/>
          </a:xfrm>
          <a:prstGeom prst="rect">
            <a:avLst/>
          </a:prstGeom>
          <a:noFill/>
          <a:ln>
            <a:noFill/>
          </a:ln>
        </p:spPr>
        <p:style>
          <a:lnRef idx="0">
            <a:scrgbClr r="0" g="0" b="0"/>
          </a:lnRef>
          <a:fillRef idx="0">
            <a:scrgbClr r="0" g="0" b="0"/>
          </a:fillRef>
          <a:effectRef idx="0">
            <a:scrgbClr r="0" g="0" b="0"/>
          </a:effectRef>
          <a:fontRef idx="minor"/>
        </p:style>
      </p:sp>
      <p:sp>
        <p:nvSpPr>
          <p:cNvPr id="144" name="CustomShape 3"/>
          <p:cNvSpPr/>
          <p:nvPr/>
        </p:nvSpPr>
        <p:spPr>
          <a:xfrm>
            <a:off x="2108673" y="1949454"/>
            <a:ext cx="7254702" cy="434800"/>
          </a:xfrm>
          <a:prstGeom prst="rect">
            <a:avLst/>
          </a:prstGeom>
          <a:noFill/>
          <a:ln>
            <a:noFill/>
          </a:ln>
        </p:spPr>
        <p:style>
          <a:lnRef idx="0">
            <a:scrgbClr r="0" g="0" b="0"/>
          </a:lnRef>
          <a:fillRef idx="0">
            <a:scrgbClr r="0" g="0" b="0"/>
          </a:fillRef>
          <a:effectRef idx="0">
            <a:scrgbClr r="0" g="0" b="0"/>
          </a:effectRef>
          <a:fontRef idx="minor"/>
        </p:style>
        <p:txBody>
          <a:bodyPr anchor="ctr"/>
          <a:lstStyle/>
          <a:p>
            <a:pPr algn="ctr">
              <a:lnSpc>
                <a:spcPct val="100000"/>
              </a:lnSpc>
            </a:pPr>
            <a:r>
              <a:rPr lang="en-US" sz="2000" b="1" strike="noStrike" spc="-1" dirty="0">
                <a:solidFill>
                  <a:srgbClr val="FFFFFF"/>
                </a:solidFill>
                <a:uFillTx/>
                <a:latin typeface="Calibri"/>
                <a:ea typeface="Calibri"/>
              </a:rPr>
              <a:t>Laura Rodríguez-García </a:t>
            </a:r>
          </a:p>
          <a:p>
            <a:pPr algn="ctr">
              <a:lnSpc>
                <a:spcPct val="100000"/>
              </a:lnSpc>
            </a:pPr>
            <a:r>
              <a:rPr lang="en-US" sz="2000" b="1" spc="-1" dirty="0">
                <a:solidFill>
                  <a:srgbClr val="FFFFFF"/>
                </a:solidFill>
                <a:latin typeface="Calibri"/>
                <a:ea typeface="Calibri"/>
              </a:rPr>
              <a:t>ESA NPI </a:t>
            </a:r>
            <a:r>
              <a:rPr lang="en-US" sz="2000" b="1" strike="noStrike" spc="-1" dirty="0">
                <a:solidFill>
                  <a:srgbClr val="FFFFFF"/>
                </a:solidFill>
                <a:uFillTx/>
                <a:latin typeface="Calibri"/>
                <a:ea typeface="Calibri"/>
              </a:rPr>
              <a:t>Ph</a:t>
            </a:r>
            <a:r>
              <a:rPr lang="en-US" sz="2000" b="1" spc="-1" dirty="0">
                <a:solidFill>
                  <a:srgbClr val="FFFFFF"/>
                </a:solidFill>
                <a:latin typeface="Calibri"/>
                <a:ea typeface="Calibri"/>
              </a:rPr>
              <a:t>D student at Universidad de Alcalá (Madrid, Spain)</a:t>
            </a:r>
          </a:p>
          <a:p>
            <a:pPr algn="ctr">
              <a:lnSpc>
                <a:spcPct val="100000"/>
              </a:lnSpc>
            </a:pPr>
            <a:r>
              <a:rPr lang="en-US" sz="2000" b="1" spc="-1" dirty="0">
                <a:solidFill>
                  <a:srgbClr val="FFFFFF"/>
                </a:solidFill>
                <a:latin typeface="Calibri"/>
                <a:ea typeface="Calibri"/>
              </a:rPr>
              <a:t>Solar Orbiter EPD Instrument team member</a:t>
            </a:r>
          </a:p>
          <a:p>
            <a:pPr algn="ctr">
              <a:lnSpc>
                <a:spcPct val="100000"/>
              </a:lnSpc>
            </a:pPr>
            <a:endParaRPr lang="en-US" sz="1400" b="0" strike="noStrike" spc="-1" dirty="0">
              <a:latin typeface="Arial"/>
            </a:endParaRPr>
          </a:p>
          <a:p>
            <a:pPr algn="ctr">
              <a:lnSpc>
                <a:spcPct val="100000"/>
              </a:lnSpc>
            </a:pPr>
            <a:endParaRPr lang="en-US" sz="1400" b="0" strike="noStrike" spc="-1" dirty="0">
              <a:latin typeface="Arial"/>
            </a:endParaRPr>
          </a:p>
          <a:p>
            <a:pPr algn="ctr">
              <a:lnSpc>
                <a:spcPct val="100000"/>
              </a:lnSpc>
            </a:pPr>
            <a:endParaRPr lang="en-US" sz="1400" b="0" strike="noStrike" spc="-1" dirty="0">
              <a:latin typeface="Arial"/>
            </a:endParaRPr>
          </a:p>
        </p:txBody>
      </p:sp>
      <p:sp>
        <p:nvSpPr>
          <p:cNvPr id="9" name="CustomShape 4">
            <a:extLst>
              <a:ext uri="{FF2B5EF4-FFF2-40B4-BE49-F238E27FC236}">
                <a16:creationId xmlns:a16="http://schemas.microsoft.com/office/drawing/2014/main" id="{F5641B78-E4C2-AE44-AB61-4BA32868EB41}"/>
              </a:ext>
            </a:extLst>
          </p:cNvPr>
          <p:cNvSpPr/>
          <p:nvPr/>
        </p:nvSpPr>
        <p:spPr>
          <a:xfrm>
            <a:off x="3212409" y="6414002"/>
            <a:ext cx="9146973" cy="887995"/>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lstStyle/>
          <a:p>
            <a:pPr algn="ctr"/>
            <a:r>
              <a:rPr lang="en-GB" b="1" dirty="0">
                <a:solidFill>
                  <a:schemeClr val="bg1"/>
                </a:solidFill>
              </a:rPr>
              <a:t>CCMC Workshop 2022</a:t>
            </a:r>
          </a:p>
        </p:txBody>
      </p:sp>
      <p:pic>
        <p:nvPicPr>
          <p:cNvPr id="8" name="Picture 7">
            <a:extLst>
              <a:ext uri="{FF2B5EF4-FFF2-40B4-BE49-F238E27FC236}">
                <a16:creationId xmlns:a16="http://schemas.microsoft.com/office/drawing/2014/main" id="{4892F389-0E45-064A-B2F0-E14D70F657B6}"/>
              </a:ext>
            </a:extLst>
          </p:cNvPr>
          <p:cNvPicPr>
            <a:picLocks noChangeAspect="1"/>
          </p:cNvPicPr>
          <p:nvPr/>
        </p:nvPicPr>
        <p:blipFill rotWithShape="1">
          <a:blip r:embed="rId4">
            <a:extLst>
              <a:ext uri="{28A0092B-C50C-407E-A947-70E740481C1C}">
                <a14:useLocalDpi xmlns:a14="http://schemas.microsoft.com/office/drawing/2010/main" val="0"/>
              </a:ext>
            </a:extLst>
          </a:blip>
          <a:srcRect l="25167" t="15009" r="21250" b="56484"/>
          <a:stretch/>
        </p:blipFill>
        <p:spPr>
          <a:xfrm>
            <a:off x="65835" y="5245723"/>
            <a:ext cx="1537950" cy="1448154"/>
          </a:xfrm>
          <a:prstGeom prst="rect">
            <a:avLst/>
          </a:prstGeom>
        </p:spPr>
      </p:pic>
      <p:sp>
        <p:nvSpPr>
          <p:cNvPr id="12" name="TextShape 1">
            <a:extLst>
              <a:ext uri="{FF2B5EF4-FFF2-40B4-BE49-F238E27FC236}">
                <a16:creationId xmlns:a16="http://schemas.microsoft.com/office/drawing/2014/main" id="{B97DB766-6897-F304-6378-F10FFD220196}"/>
              </a:ext>
            </a:extLst>
          </p:cNvPr>
          <p:cNvSpPr txBox="1"/>
          <p:nvPr/>
        </p:nvSpPr>
        <p:spPr>
          <a:xfrm>
            <a:off x="105781" y="-216001"/>
            <a:ext cx="9146973" cy="2644756"/>
          </a:xfrm>
          <a:prstGeom prst="rect">
            <a:avLst/>
          </a:prstGeom>
          <a:noFill/>
          <a:ln>
            <a:noFill/>
          </a:ln>
        </p:spPr>
        <p:txBody>
          <a:bodyPr anchor="ctr"/>
          <a:lstStyle/>
          <a:p>
            <a:pPr algn="ctr">
              <a:lnSpc>
                <a:spcPct val="100000"/>
              </a:lnSpc>
            </a:pPr>
            <a:r>
              <a:rPr lang="en-US" sz="2800" b="1" dirty="0">
                <a:solidFill>
                  <a:srgbClr val="FFC000"/>
                </a:solidFill>
                <a:latin typeface="Arial" charset="0"/>
                <a:cs typeface="Arial" charset="0"/>
              </a:rPr>
              <a:t>How can ENLIL help us in </a:t>
            </a:r>
            <a:r>
              <a:rPr lang="en-US" sz="2800" b="1" dirty="0" err="1">
                <a:solidFill>
                  <a:srgbClr val="FFC000"/>
                </a:solidFill>
                <a:latin typeface="Arial" charset="0"/>
                <a:cs typeface="Arial" charset="0"/>
              </a:rPr>
              <a:t>heliophysics</a:t>
            </a:r>
            <a:r>
              <a:rPr lang="en-US" sz="2800" b="1" dirty="0">
                <a:solidFill>
                  <a:srgbClr val="FFC000"/>
                </a:solidFill>
                <a:latin typeface="Arial" charset="0"/>
                <a:cs typeface="Arial" charset="0"/>
              </a:rPr>
              <a:t> research?</a:t>
            </a:r>
          </a:p>
          <a:p>
            <a:pPr algn="ctr">
              <a:lnSpc>
                <a:spcPct val="100000"/>
              </a:lnSpc>
            </a:pPr>
            <a:r>
              <a:rPr lang="en-US" sz="2400" b="1" dirty="0">
                <a:solidFill>
                  <a:srgbClr val="FFC000"/>
                </a:solidFill>
                <a:latin typeface="Arial" charset="0"/>
                <a:cs typeface="Arial" charset="0"/>
              </a:rPr>
              <a:t> </a:t>
            </a:r>
          </a:p>
          <a:p>
            <a:pPr algn="ctr">
              <a:lnSpc>
                <a:spcPct val="100000"/>
              </a:lnSpc>
            </a:pPr>
            <a:endParaRPr lang="en-US" sz="2000" b="1" dirty="0">
              <a:solidFill>
                <a:srgbClr val="FFC000"/>
              </a:solidFill>
              <a:latin typeface="Arial" charset="0"/>
              <a:cs typeface="Arial" charset="0"/>
            </a:endParaRPr>
          </a:p>
          <a:p>
            <a:pPr algn="ctr">
              <a:lnSpc>
                <a:spcPct val="100000"/>
              </a:lnSpc>
            </a:pPr>
            <a:endParaRPr lang="en-GB" sz="2000" b="1" dirty="0">
              <a:solidFill>
                <a:srgbClr val="FFC000"/>
              </a:solidFill>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1">
            <a:extLst>
              <a:ext uri="{FF2B5EF4-FFF2-40B4-BE49-F238E27FC236}">
                <a16:creationId xmlns:a16="http://schemas.microsoft.com/office/drawing/2014/main" id="{57F6C8B4-41CD-5403-DE21-251B949D9C8A}"/>
              </a:ext>
            </a:extLst>
          </p:cNvPr>
          <p:cNvSpPr txBox="1"/>
          <p:nvPr/>
        </p:nvSpPr>
        <p:spPr>
          <a:xfrm>
            <a:off x="2070532" y="403342"/>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Magnetic footpoint estimations</a:t>
            </a:r>
          </a:p>
        </p:txBody>
      </p:sp>
      <p:pic>
        <p:nvPicPr>
          <p:cNvPr id="4" name="Picture 3" descr="Table&#10;&#10;Description automatically generated">
            <a:extLst>
              <a:ext uri="{FF2B5EF4-FFF2-40B4-BE49-F238E27FC236}">
                <a16:creationId xmlns:a16="http://schemas.microsoft.com/office/drawing/2014/main" id="{2B6318EB-049D-2168-0161-773637598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98" y="1492327"/>
            <a:ext cx="9056702" cy="3185690"/>
          </a:xfrm>
          <a:prstGeom prst="rect">
            <a:avLst/>
          </a:prstGeom>
        </p:spPr>
      </p:pic>
      <p:sp>
        <p:nvSpPr>
          <p:cNvPr id="13" name="Rectangle 12">
            <a:extLst>
              <a:ext uri="{FF2B5EF4-FFF2-40B4-BE49-F238E27FC236}">
                <a16:creationId xmlns:a16="http://schemas.microsoft.com/office/drawing/2014/main" id="{2BAE572A-72C2-7EFC-660E-194B16FF6DE5}"/>
              </a:ext>
            </a:extLst>
          </p:cNvPr>
          <p:cNvSpPr/>
          <p:nvPr/>
        </p:nvSpPr>
        <p:spPr>
          <a:xfrm flipV="1">
            <a:off x="7344773" y="2771394"/>
            <a:ext cx="825500" cy="210218"/>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a:extLst>
              <a:ext uri="{FF2B5EF4-FFF2-40B4-BE49-F238E27FC236}">
                <a16:creationId xmlns:a16="http://schemas.microsoft.com/office/drawing/2014/main" id="{786EC72B-0483-B256-D6DE-9FFB72397FE5}"/>
              </a:ext>
            </a:extLst>
          </p:cNvPr>
          <p:cNvSpPr txBox="1"/>
          <p:nvPr/>
        </p:nvSpPr>
        <p:spPr>
          <a:xfrm>
            <a:off x="375188" y="5042507"/>
            <a:ext cx="8393623" cy="646331"/>
          </a:xfrm>
          <a:prstGeom prst="rect">
            <a:avLst/>
          </a:prstGeom>
          <a:noFill/>
        </p:spPr>
        <p:txBody>
          <a:bodyPr wrap="square" rtlCol="0">
            <a:spAutoFit/>
          </a:bodyPr>
          <a:lstStyle/>
          <a:p>
            <a:r>
              <a:rPr lang="en-GB" dirty="0"/>
              <a:t>Footpoint difference between ENLIL and Parker spiral higher for PSP: solar wind speed update and previous disturbing ICME (see next study)</a:t>
            </a:r>
          </a:p>
        </p:txBody>
      </p:sp>
      <p:grpSp>
        <p:nvGrpSpPr>
          <p:cNvPr id="8" name="Group 7">
            <a:extLst>
              <a:ext uri="{FF2B5EF4-FFF2-40B4-BE49-F238E27FC236}">
                <a16:creationId xmlns:a16="http://schemas.microsoft.com/office/drawing/2014/main" id="{BDC20955-BE56-CC60-8365-2AC82C0AF891}"/>
              </a:ext>
            </a:extLst>
          </p:cNvPr>
          <p:cNvGrpSpPr/>
          <p:nvPr/>
        </p:nvGrpSpPr>
        <p:grpSpPr>
          <a:xfrm>
            <a:off x="5623560" y="3666744"/>
            <a:ext cx="2593848" cy="225552"/>
            <a:chOff x="5623560" y="3666744"/>
            <a:chExt cx="2593848" cy="225552"/>
          </a:xfrm>
        </p:grpSpPr>
        <p:sp>
          <p:nvSpPr>
            <p:cNvPr id="6" name="Oval 5">
              <a:extLst>
                <a:ext uri="{FF2B5EF4-FFF2-40B4-BE49-F238E27FC236}">
                  <a16:creationId xmlns:a16="http://schemas.microsoft.com/office/drawing/2014/main" id="{417C4D6F-CA4C-ADA0-5C1F-A11CD13906A2}"/>
                </a:ext>
              </a:extLst>
            </p:cNvPr>
            <p:cNvSpPr/>
            <p:nvPr/>
          </p:nvSpPr>
          <p:spPr>
            <a:xfrm>
              <a:off x="5623560" y="3666744"/>
              <a:ext cx="292608" cy="219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F10F546-215F-AF6F-2721-D338B7703C4B}"/>
                </a:ext>
              </a:extLst>
            </p:cNvPr>
            <p:cNvSpPr/>
            <p:nvPr/>
          </p:nvSpPr>
          <p:spPr>
            <a:xfrm>
              <a:off x="7924800" y="3672840"/>
              <a:ext cx="292608" cy="2194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9371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Shape 1">
            <a:extLst>
              <a:ext uri="{FF2B5EF4-FFF2-40B4-BE49-F238E27FC236}">
                <a16:creationId xmlns:a16="http://schemas.microsoft.com/office/drawing/2014/main" id="{98925AAB-DE00-BAF0-E070-EDA43C0758B5}"/>
              </a:ext>
            </a:extLst>
          </p:cNvPr>
          <p:cNvSpPr txBox="1"/>
          <p:nvPr/>
        </p:nvSpPr>
        <p:spPr>
          <a:xfrm>
            <a:off x="2070532" y="403342"/>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The first widespread solar energetic particle event in the solar cycle 25 (II)</a:t>
            </a:r>
          </a:p>
        </p:txBody>
      </p:sp>
      <p:sp>
        <p:nvSpPr>
          <p:cNvPr id="2" name="TextBox 1">
            <a:extLst>
              <a:ext uri="{FF2B5EF4-FFF2-40B4-BE49-F238E27FC236}">
                <a16:creationId xmlns:a16="http://schemas.microsoft.com/office/drawing/2014/main" id="{F462CF90-50FF-4A15-59FA-43A2E52A128F}"/>
              </a:ext>
            </a:extLst>
          </p:cNvPr>
          <p:cNvSpPr txBox="1"/>
          <p:nvPr/>
        </p:nvSpPr>
        <p:spPr>
          <a:xfrm>
            <a:off x="556591" y="1351721"/>
            <a:ext cx="7738016" cy="369332"/>
          </a:xfrm>
          <a:prstGeom prst="rect">
            <a:avLst/>
          </a:prstGeom>
          <a:noFill/>
        </p:spPr>
        <p:txBody>
          <a:bodyPr wrap="none" rtlCol="0">
            <a:spAutoFit/>
          </a:bodyPr>
          <a:lstStyle/>
          <a:p>
            <a:r>
              <a:rPr lang="en-GB" dirty="0"/>
              <a:t>Shock wave properties and the wide spread of the solar energetic particles</a:t>
            </a:r>
          </a:p>
        </p:txBody>
      </p:sp>
      <p:pic>
        <p:nvPicPr>
          <p:cNvPr id="4" name="Picture 3" descr="Graphical user interface, text, application, email&#10;&#10;Description automatically generated">
            <a:extLst>
              <a:ext uri="{FF2B5EF4-FFF2-40B4-BE49-F238E27FC236}">
                <a16:creationId xmlns:a16="http://schemas.microsoft.com/office/drawing/2014/main" id="{8ECC5293-984E-E99F-0250-379C740E4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287" y="1940609"/>
            <a:ext cx="6884670" cy="4416425"/>
          </a:xfrm>
          <a:prstGeom prst="rect">
            <a:avLst/>
          </a:prstGeom>
        </p:spPr>
      </p:pic>
      <p:pic>
        <p:nvPicPr>
          <p:cNvPr id="6" name="Picture 5" descr="Qr code&#10;&#10;Description automatically generated">
            <a:extLst>
              <a:ext uri="{FF2B5EF4-FFF2-40B4-BE49-F238E27FC236}">
                <a16:creationId xmlns:a16="http://schemas.microsoft.com/office/drawing/2014/main" id="{801290D2-22A7-2585-E801-ECBEA6996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245" y="1721053"/>
            <a:ext cx="2146935" cy="2146935"/>
          </a:xfrm>
          <a:prstGeom prst="rect">
            <a:avLst/>
          </a:prstGeom>
        </p:spPr>
      </p:pic>
      <p:sp>
        <p:nvSpPr>
          <p:cNvPr id="9" name="Rounded Rectangle 8">
            <a:extLst>
              <a:ext uri="{FF2B5EF4-FFF2-40B4-BE49-F238E27FC236}">
                <a16:creationId xmlns:a16="http://schemas.microsoft.com/office/drawing/2014/main" id="{0417D1FC-C24A-88AD-07FB-1892FA025FA3}"/>
              </a:ext>
            </a:extLst>
          </p:cNvPr>
          <p:cNvSpPr/>
          <p:nvPr/>
        </p:nvSpPr>
        <p:spPr>
          <a:xfrm>
            <a:off x="4214191" y="4986979"/>
            <a:ext cx="1470992" cy="27413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3" name="Rectangle 2">
            <a:extLst>
              <a:ext uri="{FF2B5EF4-FFF2-40B4-BE49-F238E27FC236}">
                <a16:creationId xmlns:a16="http://schemas.microsoft.com/office/drawing/2014/main" id="{7FC268FA-F134-C4B0-800D-AF2F2E629779}"/>
              </a:ext>
            </a:extLst>
          </p:cNvPr>
          <p:cNvSpPr/>
          <p:nvPr/>
        </p:nvSpPr>
        <p:spPr>
          <a:xfrm>
            <a:off x="1855039" y="6246967"/>
            <a:ext cx="4572000" cy="246221"/>
          </a:xfrm>
          <a:prstGeom prst="rect">
            <a:avLst/>
          </a:prstGeom>
        </p:spPr>
        <p:txBody>
          <a:bodyPr>
            <a:spAutoFit/>
          </a:bodyPr>
          <a:lstStyle/>
          <a:p>
            <a:r>
              <a:rPr lang="en-GB" sz="1000" dirty="0">
                <a:solidFill>
                  <a:srgbClr val="0070C0"/>
                </a:solidFill>
              </a:rPr>
              <a:t>https://</a:t>
            </a:r>
            <a:r>
              <a:rPr lang="en-GB" sz="1000" dirty="0" err="1">
                <a:solidFill>
                  <a:srgbClr val="0070C0"/>
                </a:solidFill>
              </a:rPr>
              <a:t>www.aanda.org</a:t>
            </a:r>
            <a:r>
              <a:rPr lang="en-GB" sz="1000" dirty="0">
                <a:solidFill>
                  <a:srgbClr val="0070C0"/>
                </a:solidFill>
              </a:rPr>
              <a:t>/articles/aa/abs/2022/04/aa42515-21/aa42515-21.html</a:t>
            </a:r>
          </a:p>
        </p:txBody>
      </p:sp>
    </p:spTree>
    <p:extLst>
      <p:ext uri="{BB962C8B-B14F-4D97-AF65-F5344CB8AC3E}">
        <p14:creationId xmlns:p14="http://schemas.microsoft.com/office/powerpoint/2010/main" val="70161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6B7D0F-A205-D734-BF95-8BF2D96C2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62" y="1468437"/>
            <a:ext cx="8524875" cy="3921125"/>
          </a:xfrm>
          <a:prstGeom prst="rect">
            <a:avLst/>
          </a:prstGeom>
        </p:spPr>
      </p:pic>
      <p:sp>
        <p:nvSpPr>
          <p:cNvPr id="8" name="TextShape 1">
            <a:extLst>
              <a:ext uri="{FF2B5EF4-FFF2-40B4-BE49-F238E27FC236}">
                <a16:creationId xmlns:a16="http://schemas.microsoft.com/office/drawing/2014/main" id="{33BDE48D-8939-BE0F-B5A8-0A895AB98750}"/>
              </a:ext>
            </a:extLst>
          </p:cNvPr>
          <p:cNvSpPr txBox="1"/>
          <p:nvPr/>
        </p:nvSpPr>
        <p:spPr>
          <a:xfrm>
            <a:off x="1947700" y="403342"/>
            <a:ext cx="5752635"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CME-driven shock connectivity</a:t>
            </a:r>
            <a:endParaRPr lang="en-GB" sz="2200" b="0" strike="noStrike" spc="-1" dirty="0">
              <a:solidFill>
                <a:srgbClr val="000000"/>
              </a:solidFill>
              <a:latin typeface="Verdana"/>
            </a:endParaRPr>
          </a:p>
        </p:txBody>
      </p:sp>
      <p:sp>
        <p:nvSpPr>
          <p:cNvPr id="9" name="Rectangle 8">
            <a:extLst>
              <a:ext uri="{FF2B5EF4-FFF2-40B4-BE49-F238E27FC236}">
                <a16:creationId xmlns:a16="http://schemas.microsoft.com/office/drawing/2014/main" id="{FA41FCE6-9B9C-FDC0-BB05-571A352FEC33}"/>
              </a:ext>
            </a:extLst>
          </p:cNvPr>
          <p:cNvSpPr/>
          <p:nvPr/>
        </p:nvSpPr>
        <p:spPr>
          <a:xfrm flipV="1">
            <a:off x="5360128" y="2055777"/>
            <a:ext cx="1040672" cy="197093"/>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1" name="Rectangle 10">
            <a:extLst>
              <a:ext uri="{FF2B5EF4-FFF2-40B4-BE49-F238E27FC236}">
                <a16:creationId xmlns:a16="http://schemas.microsoft.com/office/drawing/2014/main" id="{BCCB003B-202A-1CE3-DFA0-CC6A94915F27}"/>
              </a:ext>
            </a:extLst>
          </p:cNvPr>
          <p:cNvSpPr/>
          <p:nvPr/>
        </p:nvSpPr>
        <p:spPr>
          <a:xfrm flipV="1">
            <a:off x="7646132" y="2076585"/>
            <a:ext cx="1040672" cy="197093"/>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148748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A4F0E3D-0FC2-A887-071B-B5E901B32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1399844"/>
            <a:ext cx="8552180" cy="4804410"/>
          </a:xfrm>
          <a:prstGeom prst="rect">
            <a:avLst/>
          </a:prstGeom>
        </p:spPr>
      </p:pic>
      <p:sp>
        <p:nvSpPr>
          <p:cNvPr id="8" name="TextShape 1">
            <a:extLst>
              <a:ext uri="{FF2B5EF4-FFF2-40B4-BE49-F238E27FC236}">
                <a16:creationId xmlns:a16="http://schemas.microsoft.com/office/drawing/2014/main" id="{9E3DFD89-1B95-C9B1-1591-EFA9FA4AB87B}"/>
              </a:ext>
            </a:extLst>
          </p:cNvPr>
          <p:cNvSpPr txBox="1"/>
          <p:nvPr/>
        </p:nvSpPr>
        <p:spPr>
          <a:xfrm>
            <a:off x="1947700" y="403342"/>
            <a:ext cx="5752635"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IP status: ICME and SIRs</a:t>
            </a:r>
            <a:endParaRPr lang="en-GB" sz="2200" b="0" strike="noStrike" spc="-1" dirty="0">
              <a:solidFill>
                <a:srgbClr val="000000"/>
              </a:solidFill>
              <a:latin typeface="Verdana"/>
            </a:endParaRPr>
          </a:p>
        </p:txBody>
      </p:sp>
    </p:spTree>
    <p:extLst>
      <p:ext uri="{BB962C8B-B14F-4D97-AF65-F5344CB8AC3E}">
        <p14:creationId xmlns:p14="http://schemas.microsoft.com/office/powerpoint/2010/main" val="53208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C65685-A7DB-7DE4-77B4-ED842664F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443" y="1221961"/>
            <a:ext cx="5323840" cy="5293360"/>
          </a:xfrm>
          <a:prstGeom prst="rect">
            <a:avLst/>
          </a:prstGeom>
        </p:spPr>
      </p:pic>
      <p:sp>
        <p:nvSpPr>
          <p:cNvPr id="8" name="TextShape 1">
            <a:extLst>
              <a:ext uri="{FF2B5EF4-FFF2-40B4-BE49-F238E27FC236}">
                <a16:creationId xmlns:a16="http://schemas.microsoft.com/office/drawing/2014/main" id="{273CBAE3-41FF-54F6-23E5-6FAD83A5370C}"/>
              </a:ext>
            </a:extLst>
          </p:cNvPr>
          <p:cNvSpPr txBox="1"/>
          <p:nvPr/>
        </p:nvSpPr>
        <p:spPr>
          <a:xfrm>
            <a:off x="1947700" y="403342"/>
            <a:ext cx="5752635"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ENLIL-in situ data comparison</a:t>
            </a:r>
            <a:endParaRPr lang="en-GB" sz="2200" b="0" strike="noStrike" spc="-1" dirty="0">
              <a:solidFill>
                <a:srgbClr val="000000"/>
              </a:solidFill>
              <a:latin typeface="Verdana"/>
            </a:endParaRPr>
          </a:p>
        </p:txBody>
      </p:sp>
    </p:spTree>
    <p:extLst>
      <p:ext uri="{BB962C8B-B14F-4D97-AF65-F5344CB8AC3E}">
        <p14:creationId xmlns:p14="http://schemas.microsoft.com/office/powerpoint/2010/main" val="3457943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7C65ED-93BC-E62E-E091-66A01C858119}"/>
              </a:ext>
            </a:extLst>
          </p:cNvPr>
          <p:cNvSpPr txBox="1"/>
          <p:nvPr/>
        </p:nvSpPr>
        <p:spPr>
          <a:xfrm>
            <a:off x="342233" y="1669595"/>
            <a:ext cx="8181741" cy="3231654"/>
          </a:xfrm>
          <a:prstGeom prst="rect">
            <a:avLst/>
          </a:prstGeom>
          <a:noFill/>
        </p:spPr>
        <p:txBody>
          <a:bodyPr wrap="square" rtlCol="0">
            <a:spAutoFit/>
          </a:bodyPr>
          <a:lstStyle/>
          <a:p>
            <a:endParaRPr lang="en-GB" dirty="0"/>
          </a:p>
          <a:p>
            <a:pPr marL="285750" indent="-285750">
              <a:buFont typeface="Wingdings" pitchFamily="2" charset="2"/>
              <a:buChar char="v"/>
            </a:pPr>
            <a:r>
              <a:rPr lang="en-GB" sz="2200" dirty="0"/>
              <a:t>Background solar wind and previous IP disturbances (ICME, SIR) modified the shape of the lines and the </a:t>
            </a:r>
            <a:r>
              <a:rPr lang="en-GB" sz="2200" dirty="0" err="1"/>
              <a:t>footpoints</a:t>
            </a:r>
            <a:endParaRPr lang="en-GB" sz="2200" dirty="0"/>
          </a:p>
          <a:p>
            <a:pPr marL="285750" indent="-285750">
              <a:buFont typeface="Wingdings" pitchFamily="2" charset="2"/>
              <a:buChar char="v"/>
            </a:pPr>
            <a:endParaRPr lang="en-GB" sz="2200" dirty="0"/>
          </a:p>
          <a:p>
            <a:pPr marL="285750" indent="-285750">
              <a:buFont typeface="Wingdings" pitchFamily="2" charset="2"/>
              <a:buChar char="v"/>
            </a:pPr>
            <a:r>
              <a:rPr lang="en-GB" sz="2200" dirty="0"/>
              <a:t>In situ measurements support the ENLIL+MAS estimated connecting times to supercritical part of the shock</a:t>
            </a:r>
            <a:endParaRPr lang="en-GB" sz="2200" dirty="0">
              <a:highlight>
                <a:srgbClr val="FFFF00"/>
              </a:highlight>
            </a:endParaRPr>
          </a:p>
          <a:p>
            <a:endParaRPr lang="en-GB" sz="2200" dirty="0"/>
          </a:p>
          <a:p>
            <a:endParaRPr lang="en-GB" dirty="0"/>
          </a:p>
          <a:p>
            <a:endParaRPr lang="en-GB" dirty="0"/>
          </a:p>
          <a:p>
            <a:endParaRPr lang="en-GB" dirty="0"/>
          </a:p>
        </p:txBody>
      </p:sp>
      <p:sp>
        <p:nvSpPr>
          <p:cNvPr id="2" name="Rectangle 1">
            <a:extLst>
              <a:ext uri="{FF2B5EF4-FFF2-40B4-BE49-F238E27FC236}">
                <a16:creationId xmlns:a16="http://schemas.microsoft.com/office/drawing/2014/main" id="{A8564327-79B1-F14B-F17B-49CF44AF16D9}"/>
              </a:ext>
            </a:extLst>
          </p:cNvPr>
          <p:cNvSpPr/>
          <p:nvPr/>
        </p:nvSpPr>
        <p:spPr>
          <a:xfrm>
            <a:off x="342233" y="3864966"/>
            <a:ext cx="8801767" cy="2000548"/>
          </a:xfrm>
          <a:prstGeom prst="rect">
            <a:avLst/>
          </a:prstGeom>
        </p:spPr>
        <p:txBody>
          <a:bodyPr wrap="square">
            <a:spAutoFit/>
          </a:bodyPr>
          <a:lstStyle/>
          <a:p>
            <a:endParaRPr lang="en-GB" dirty="0"/>
          </a:p>
          <a:p>
            <a:pPr marL="285750" indent="-285750">
              <a:buFont typeface="Wingdings" pitchFamily="2" charset="2"/>
              <a:buChar char="v"/>
            </a:pPr>
            <a:r>
              <a:rPr lang="en-GB" sz="2200" dirty="0">
                <a:solidFill>
                  <a:srgbClr val="FF40FF"/>
                </a:solidFill>
              </a:rPr>
              <a:t>ENLIL is an alternative for the magnetic footpoint estimation to Parker spiral</a:t>
            </a:r>
          </a:p>
          <a:p>
            <a:pPr marL="285750" indent="-285750">
              <a:buFont typeface="Wingdings" pitchFamily="2" charset="2"/>
              <a:buChar char="v"/>
            </a:pPr>
            <a:endParaRPr lang="en-GB" sz="2200" dirty="0">
              <a:solidFill>
                <a:srgbClr val="FF40FF"/>
              </a:solidFill>
            </a:endParaRPr>
          </a:p>
          <a:p>
            <a:pPr marL="285750" indent="-285750">
              <a:buFont typeface="Wingdings" pitchFamily="2" charset="2"/>
              <a:buChar char="v"/>
            </a:pPr>
            <a:r>
              <a:rPr lang="en-GB" sz="2200" dirty="0">
                <a:solidFill>
                  <a:srgbClr val="FF40FF"/>
                </a:solidFill>
              </a:rPr>
              <a:t>ENLIL gives an overview of the IP status at the SEP onset time</a:t>
            </a:r>
          </a:p>
          <a:p>
            <a:endParaRPr lang="en-GB" dirty="0"/>
          </a:p>
        </p:txBody>
      </p:sp>
      <p:sp>
        <p:nvSpPr>
          <p:cNvPr id="6" name="TextShape 1">
            <a:extLst>
              <a:ext uri="{FF2B5EF4-FFF2-40B4-BE49-F238E27FC236}">
                <a16:creationId xmlns:a16="http://schemas.microsoft.com/office/drawing/2014/main" id="{03213C56-C6BC-EF76-F0EA-BDE942D8D5E2}"/>
              </a:ext>
            </a:extLst>
          </p:cNvPr>
          <p:cNvSpPr txBox="1"/>
          <p:nvPr/>
        </p:nvSpPr>
        <p:spPr>
          <a:xfrm>
            <a:off x="1820700" y="390642"/>
            <a:ext cx="5752635" cy="430560"/>
          </a:xfrm>
          <a:prstGeom prst="rect">
            <a:avLst/>
          </a:prstGeom>
          <a:solidFill>
            <a:srgbClr val="FFFFFF"/>
          </a:solidFill>
          <a:ln>
            <a:noFill/>
          </a:ln>
        </p:spPr>
        <p:txBody>
          <a:bodyPr anchor="ctr"/>
          <a:lstStyle/>
          <a:p>
            <a:pPr algn="ctr">
              <a:lnSpc>
                <a:spcPct val="100000"/>
              </a:lnSpc>
            </a:pPr>
            <a:r>
              <a:rPr lang="en-GB" sz="2200" b="1" spc="-1" dirty="0">
                <a:latin typeface="Verdana"/>
              </a:rPr>
              <a:t>Results/</a:t>
            </a:r>
            <a:r>
              <a:rPr lang="en-GB" sz="2200" b="1" spc="-1" dirty="0">
                <a:solidFill>
                  <a:srgbClr val="FF40FF"/>
                </a:solidFill>
                <a:latin typeface="Verdana"/>
              </a:rPr>
              <a:t>Lessons learnt</a:t>
            </a:r>
            <a:endParaRPr lang="en-GB" sz="2200" b="0" strike="noStrike" spc="-1" dirty="0">
              <a:solidFill>
                <a:srgbClr val="FF40FF"/>
              </a:solidFill>
              <a:latin typeface="Verdana"/>
            </a:endParaRPr>
          </a:p>
        </p:txBody>
      </p:sp>
    </p:spTree>
    <p:extLst>
      <p:ext uri="{BB962C8B-B14F-4D97-AF65-F5344CB8AC3E}">
        <p14:creationId xmlns:p14="http://schemas.microsoft.com/office/powerpoint/2010/main" val="297879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8B7DE3D8-0E9C-913B-9454-08724F22CECE}"/>
              </a:ext>
            </a:extLst>
          </p:cNvPr>
          <p:cNvSpPr txBox="1"/>
          <p:nvPr/>
        </p:nvSpPr>
        <p:spPr>
          <a:xfrm>
            <a:off x="2070532" y="403342"/>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Interaction of two successive ICMEs in November 2020</a:t>
            </a:r>
            <a:endParaRPr lang="en-GB" sz="2200" b="0" strike="noStrike" spc="-1" dirty="0">
              <a:solidFill>
                <a:srgbClr val="000000"/>
              </a:solidFill>
              <a:latin typeface="Verdana"/>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05B239AD-64A7-0A3B-2877-14AE67A9A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895" y="1541563"/>
            <a:ext cx="6489700" cy="4729480"/>
          </a:xfrm>
          <a:prstGeom prst="rect">
            <a:avLst/>
          </a:prstGeom>
        </p:spPr>
      </p:pic>
      <p:pic>
        <p:nvPicPr>
          <p:cNvPr id="10" name="Picture 9" descr="Qr code&#10;&#10;Description automatically generated">
            <a:extLst>
              <a:ext uri="{FF2B5EF4-FFF2-40B4-BE49-F238E27FC236}">
                <a16:creationId xmlns:a16="http://schemas.microsoft.com/office/drawing/2014/main" id="{7AB16189-8745-39D3-F992-F5E55DFD2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02" y="2148591"/>
            <a:ext cx="2030730" cy="203073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0316EC1-5997-6B5A-D7BC-DF9105B59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91" y="1416317"/>
            <a:ext cx="1729105" cy="524510"/>
          </a:xfrm>
          <a:prstGeom prst="rect">
            <a:avLst/>
          </a:prstGeom>
        </p:spPr>
      </p:pic>
      <p:pic>
        <p:nvPicPr>
          <p:cNvPr id="16" name="Picture 15" descr="Qr code&#10;&#10;Description automatically generated">
            <a:extLst>
              <a:ext uri="{FF2B5EF4-FFF2-40B4-BE49-F238E27FC236}">
                <a16:creationId xmlns:a16="http://schemas.microsoft.com/office/drawing/2014/main" id="{92FA6F86-0019-22D5-B118-02BD91894C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0631" y="1201737"/>
            <a:ext cx="1525071" cy="1525071"/>
          </a:xfrm>
          <a:prstGeom prst="rect">
            <a:avLst/>
          </a:prstGeom>
        </p:spPr>
      </p:pic>
      <p:sp>
        <p:nvSpPr>
          <p:cNvPr id="17" name="Rounded Rectangle 16">
            <a:extLst>
              <a:ext uri="{FF2B5EF4-FFF2-40B4-BE49-F238E27FC236}">
                <a16:creationId xmlns:a16="http://schemas.microsoft.com/office/drawing/2014/main" id="{D10A1521-1E50-EF59-0E45-90A0CFAE477C}"/>
              </a:ext>
            </a:extLst>
          </p:cNvPr>
          <p:cNvSpPr/>
          <p:nvPr/>
        </p:nvSpPr>
        <p:spPr>
          <a:xfrm>
            <a:off x="2510020" y="3805125"/>
            <a:ext cx="1902954" cy="2235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noFill/>
            </a:endParaRPr>
          </a:p>
        </p:txBody>
      </p:sp>
      <p:sp>
        <p:nvSpPr>
          <p:cNvPr id="2" name="Rectangle 1">
            <a:extLst>
              <a:ext uri="{FF2B5EF4-FFF2-40B4-BE49-F238E27FC236}">
                <a16:creationId xmlns:a16="http://schemas.microsoft.com/office/drawing/2014/main" id="{539B896A-ABC0-FF0C-5CCC-C7E1D5CB2209}"/>
              </a:ext>
            </a:extLst>
          </p:cNvPr>
          <p:cNvSpPr/>
          <p:nvPr/>
        </p:nvSpPr>
        <p:spPr>
          <a:xfrm>
            <a:off x="4329595" y="6292223"/>
            <a:ext cx="4572000" cy="246221"/>
          </a:xfrm>
          <a:prstGeom prst="rect">
            <a:avLst/>
          </a:prstGeom>
        </p:spPr>
        <p:txBody>
          <a:bodyPr>
            <a:spAutoFit/>
          </a:bodyPr>
          <a:lstStyle/>
          <a:p>
            <a:r>
              <a:rPr lang="en-GB" sz="1000" dirty="0">
                <a:solidFill>
                  <a:srgbClr val="0070C0"/>
                </a:solidFill>
              </a:rPr>
              <a:t>https://</a:t>
            </a:r>
            <a:r>
              <a:rPr lang="en-GB" sz="1000" dirty="0" err="1">
                <a:solidFill>
                  <a:srgbClr val="0070C0"/>
                </a:solidFill>
              </a:rPr>
              <a:t>iopscience.iop.org</a:t>
            </a:r>
            <a:r>
              <a:rPr lang="en-GB" sz="1000" dirty="0">
                <a:solidFill>
                  <a:srgbClr val="0070C0"/>
                </a:solidFill>
              </a:rPr>
              <a:t>/article/10.3847/1538-4357/ac590b/meta</a:t>
            </a:r>
          </a:p>
        </p:txBody>
      </p:sp>
    </p:spTree>
    <p:extLst>
      <p:ext uri="{BB962C8B-B14F-4D97-AF65-F5344CB8AC3E}">
        <p14:creationId xmlns:p14="http://schemas.microsoft.com/office/powerpoint/2010/main" val="311100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4AEA99-A735-56E2-A3F4-AFDB8B52C8F6}"/>
              </a:ext>
            </a:extLst>
          </p:cNvPr>
          <p:cNvPicPr>
            <a:picLocks noChangeAspect="1"/>
          </p:cNvPicPr>
          <p:nvPr/>
        </p:nvPicPr>
        <p:blipFill rotWithShape="1">
          <a:blip r:embed="rId3">
            <a:extLst>
              <a:ext uri="{28A0092B-C50C-407E-A947-70E740481C1C}">
                <a14:useLocalDpi xmlns:a14="http://schemas.microsoft.com/office/drawing/2010/main" val="0"/>
              </a:ext>
            </a:extLst>
          </a:blip>
          <a:srcRect t="45030"/>
          <a:stretch/>
        </p:blipFill>
        <p:spPr>
          <a:xfrm>
            <a:off x="708479" y="1294690"/>
            <a:ext cx="7726680" cy="5563310"/>
          </a:xfrm>
          <a:prstGeom prst="rect">
            <a:avLst/>
          </a:prstGeom>
        </p:spPr>
      </p:pic>
      <p:sp>
        <p:nvSpPr>
          <p:cNvPr id="6" name="TextShape 1">
            <a:extLst>
              <a:ext uri="{FF2B5EF4-FFF2-40B4-BE49-F238E27FC236}">
                <a16:creationId xmlns:a16="http://schemas.microsoft.com/office/drawing/2014/main" id="{7DC84614-CCF4-7005-E439-CB825D2DFAA1}"/>
              </a:ext>
            </a:extLst>
          </p:cNvPr>
          <p:cNvSpPr txBox="1"/>
          <p:nvPr/>
        </p:nvSpPr>
        <p:spPr>
          <a:xfrm>
            <a:off x="1695502" y="371258"/>
            <a:ext cx="5752635"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ICME interaction</a:t>
            </a:r>
            <a:endParaRPr lang="en-GB" sz="2200" b="0" strike="noStrike" spc="-1" dirty="0">
              <a:solidFill>
                <a:srgbClr val="000000"/>
              </a:solidFill>
              <a:latin typeface="Verdana"/>
            </a:endParaRPr>
          </a:p>
        </p:txBody>
      </p:sp>
    </p:spTree>
    <p:extLst>
      <p:ext uri="{BB962C8B-B14F-4D97-AF65-F5344CB8AC3E}">
        <p14:creationId xmlns:p14="http://schemas.microsoft.com/office/powerpoint/2010/main" val="3959429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4AEA99-A735-56E2-A3F4-AFDB8B52C8F6}"/>
              </a:ext>
            </a:extLst>
          </p:cNvPr>
          <p:cNvPicPr>
            <a:picLocks noChangeAspect="1"/>
          </p:cNvPicPr>
          <p:nvPr/>
        </p:nvPicPr>
        <p:blipFill rotWithShape="1">
          <a:blip r:embed="rId3">
            <a:extLst>
              <a:ext uri="{28A0092B-C50C-407E-A947-70E740481C1C}">
                <a14:useLocalDpi xmlns:a14="http://schemas.microsoft.com/office/drawing/2010/main" val="0"/>
              </a:ext>
            </a:extLst>
          </a:blip>
          <a:srcRect b="54501"/>
          <a:stretch/>
        </p:blipFill>
        <p:spPr>
          <a:xfrm>
            <a:off x="411299" y="1304843"/>
            <a:ext cx="8321040" cy="4959000"/>
          </a:xfrm>
          <a:prstGeom prst="rect">
            <a:avLst/>
          </a:prstGeom>
        </p:spPr>
      </p:pic>
      <p:sp>
        <p:nvSpPr>
          <p:cNvPr id="6" name="TextShape 1">
            <a:extLst>
              <a:ext uri="{FF2B5EF4-FFF2-40B4-BE49-F238E27FC236}">
                <a16:creationId xmlns:a16="http://schemas.microsoft.com/office/drawing/2014/main" id="{7DC84614-CCF4-7005-E439-CB825D2DFAA1}"/>
              </a:ext>
            </a:extLst>
          </p:cNvPr>
          <p:cNvSpPr txBox="1"/>
          <p:nvPr/>
        </p:nvSpPr>
        <p:spPr>
          <a:xfrm>
            <a:off x="1695502" y="371258"/>
            <a:ext cx="5752635"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ICME interaction</a:t>
            </a:r>
            <a:endParaRPr lang="en-GB" sz="2200" b="0" strike="noStrike" spc="-1" dirty="0">
              <a:solidFill>
                <a:srgbClr val="000000"/>
              </a:solidFill>
              <a:latin typeface="Verdana"/>
            </a:endParaRPr>
          </a:p>
        </p:txBody>
      </p:sp>
    </p:spTree>
    <p:extLst>
      <p:ext uri="{BB962C8B-B14F-4D97-AF65-F5344CB8AC3E}">
        <p14:creationId xmlns:p14="http://schemas.microsoft.com/office/powerpoint/2010/main" val="1830959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9542D-3632-45E4-FE96-68A7A78D1E6A}"/>
              </a:ext>
            </a:extLst>
          </p:cNvPr>
          <p:cNvSpPr txBox="1"/>
          <p:nvPr/>
        </p:nvSpPr>
        <p:spPr>
          <a:xfrm>
            <a:off x="392627" y="1408701"/>
            <a:ext cx="8392557" cy="4832092"/>
          </a:xfrm>
          <a:prstGeom prst="rect">
            <a:avLst/>
          </a:prstGeom>
          <a:noFill/>
        </p:spPr>
        <p:txBody>
          <a:bodyPr wrap="square" rtlCol="0">
            <a:spAutoFit/>
          </a:bodyPr>
          <a:lstStyle/>
          <a:p>
            <a:pPr marL="285750" indent="-285750">
              <a:buFont typeface="Wingdings" pitchFamily="2" charset="2"/>
              <a:buChar char="v"/>
            </a:pPr>
            <a:r>
              <a:rPr lang="en-GB" sz="2200" dirty="0"/>
              <a:t>ENLIL plots in agreement with the interaction of two magnetic flux-ropes around PSP location </a:t>
            </a:r>
          </a:p>
          <a:p>
            <a:pPr marL="285750" indent="-285750">
              <a:buFont typeface="Wingdings" pitchFamily="2" charset="2"/>
              <a:buChar char="v"/>
            </a:pPr>
            <a:endParaRPr lang="en-GB" sz="2200" dirty="0"/>
          </a:p>
          <a:p>
            <a:pPr marL="285750" indent="-285750">
              <a:buFont typeface="Wingdings" pitchFamily="2" charset="2"/>
              <a:buChar char="v"/>
            </a:pPr>
            <a:r>
              <a:rPr lang="en-GB" sz="2200" dirty="0"/>
              <a:t>3D view of this interaction</a:t>
            </a:r>
          </a:p>
          <a:p>
            <a:endParaRPr lang="en-GB" sz="2200" dirty="0"/>
          </a:p>
          <a:p>
            <a:endParaRPr lang="en-GB" sz="2200" dirty="0"/>
          </a:p>
          <a:p>
            <a:pPr marL="285750" indent="-285750">
              <a:buFont typeface="Wingdings" pitchFamily="2" charset="2"/>
              <a:buChar char="v"/>
            </a:pPr>
            <a:r>
              <a:rPr lang="en-GB" sz="2200" dirty="0">
                <a:solidFill>
                  <a:srgbClr val="FF40FF"/>
                </a:solidFill>
              </a:rPr>
              <a:t>ICME magnetic field particularly not well simulated in the interaction of the two ICME  (in addition to the lack of internal magnetic field)</a:t>
            </a:r>
          </a:p>
          <a:p>
            <a:pPr marL="285750" indent="-285750">
              <a:buFont typeface="Wingdings" pitchFamily="2" charset="2"/>
              <a:buChar char="v"/>
            </a:pPr>
            <a:endParaRPr lang="en-GB" sz="2200" dirty="0">
              <a:solidFill>
                <a:srgbClr val="FF40FF"/>
              </a:solidFill>
            </a:endParaRPr>
          </a:p>
          <a:p>
            <a:pPr marL="285750" indent="-285750">
              <a:buFont typeface="Wingdings" pitchFamily="2" charset="2"/>
              <a:buChar char="v"/>
            </a:pPr>
            <a:r>
              <a:rPr lang="en-GB" sz="2200" dirty="0">
                <a:solidFill>
                  <a:srgbClr val="FF40FF"/>
                </a:solidFill>
              </a:rPr>
              <a:t>Good to use in combination with DBM model for bulk structure arrival time</a:t>
            </a:r>
          </a:p>
          <a:p>
            <a:pPr marL="285750" indent="-285750">
              <a:buFont typeface="Wingdings" pitchFamily="2" charset="2"/>
              <a:buChar char="v"/>
            </a:pPr>
            <a:endParaRPr lang="en-GB" sz="2200" dirty="0">
              <a:solidFill>
                <a:srgbClr val="FF40FF"/>
              </a:solidFill>
            </a:endParaRPr>
          </a:p>
          <a:p>
            <a:pPr marL="285750" indent="-285750">
              <a:buFont typeface="Wingdings" pitchFamily="2" charset="2"/>
              <a:buChar char="v"/>
            </a:pPr>
            <a:r>
              <a:rPr lang="en-GB" sz="2200" dirty="0">
                <a:solidFill>
                  <a:srgbClr val="FF40FF"/>
                </a:solidFill>
              </a:rPr>
              <a:t>Good to constrain the CME 3D reconstructed parameters</a:t>
            </a:r>
          </a:p>
        </p:txBody>
      </p:sp>
      <p:sp>
        <p:nvSpPr>
          <p:cNvPr id="5" name="TextShape 1">
            <a:extLst>
              <a:ext uri="{FF2B5EF4-FFF2-40B4-BE49-F238E27FC236}">
                <a16:creationId xmlns:a16="http://schemas.microsoft.com/office/drawing/2014/main" id="{0331A73C-F8EF-0891-7229-C23F5D50543A}"/>
              </a:ext>
            </a:extLst>
          </p:cNvPr>
          <p:cNvSpPr txBox="1"/>
          <p:nvPr/>
        </p:nvSpPr>
        <p:spPr>
          <a:xfrm>
            <a:off x="1820700" y="390642"/>
            <a:ext cx="5752635" cy="430560"/>
          </a:xfrm>
          <a:prstGeom prst="rect">
            <a:avLst/>
          </a:prstGeom>
          <a:solidFill>
            <a:srgbClr val="FFFFFF"/>
          </a:solidFill>
          <a:ln>
            <a:noFill/>
          </a:ln>
        </p:spPr>
        <p:txBody>
          <a:bodyPr anchor="ctr"/>
          <a:lstStyle/>
          <a:p>
            <a:pPr algn="ctr">
              <a:lnSpc>
                <a:spcPct val="100000"/>
              </a:lnSpc>
            </a:pPr>
            <a:r>
              <a:rPr lang="en-GB" sz="2200" b="1" spc="-1" dirty="0">
                <a:latin typeface="Verdana"/>
              </a:rPr>
              <a:t>Results/</a:t>
            </a:r>
            <a:r>
              <a:rPr lang="en-GB" sz="2200" b="1" spc="-1" dirty="0">
                <a:solidFill>
                  <a:srgbClr val="FF40FF"/>
                </a:solidFill>
                <a:latin typeface="Verdana"/>
              </a:rPr>
              <a:t>Lessons learnt</a:t>
            </a:r>
            <a:endParaRPr lang="en-GB" sz="2200" b="0" strike="noStrike" spc="-1" dirty="0">
              <a:solidFill>
                <a:srgbClr val="FF40FF"/>
              </a:solidFill>
              <a:latin typeface="Verdana"/>
            </a:endParaRPr>
          </a:p>
        </p:txBody>
      </p:sp>
    </p:spTree>
    <p:extLst>
      <p:ext uri="{BB962C8B-B14F-4D97-AF65-F5344CB8AC3E}">
        <p14:creationId xmlns:p14="http://schemas.microsoft.com/office/powerpoint/2010/main" val="2265104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D9123C0-A37C-47A8-44D8-394BCC1B324C}"/>
              </a:ext>
            </a:extLst>
          </p:cNvPr>
          <p:cNvSpPr>
            <a:spLocks noGrp="1"/>
          </p:cNvSpPr>
          <p:nvPr>
            <p:ph type="subTitle"/>
          </p:nvPr>
        </p:nvSpPr>
        <p:spPr>
          <a:xfrm>
            <a:off x="365247" y="1604484"/>
            <a:ext cx="8869199" cy="3977280"/>
          </a:xfrm>
        </p:spPr>
        <p:txBody>
          <a:bodyPr/>
          <a:lstStyle/>
          <a:p>
            <a:endParaRPr lang="en-GB" sz="2800" dirty="0">
              <a:latin typeface="+mn-lt"/>
              <a:ea typeface="+mn-ea"/>
              <a:cs typeface="+mn-cs"/>
            </a:endParaRPr>
          </a:p>
          <a:p>
            <a:pPr marL="457200" indent="-457200">
              <a:buFont typeface="Wingdings" pitchFamily="2" charset="2"/>
              <a:buChar char="v"/>
            </a:pPr>
            <a:r>
              <a:rPr lang="en-GB" sz="2800" dirty="0"/>
              <a:t>Magnetic footpoint</a:t>
            </a:r>
          </a:p>
          <a:p>
            <a:pPr marL="457200" indent="-457200">
              <a:buFont typeface="Wingdings" pitchFamily="2" charset="2"/>
              <a:buChar char="v"/>
            </a:pPr>
            <a:endParaRPr lang="en-GB" sz="2800" dirty="0"/>
          </a:p>
          <a:p>
            <a:pPr marL="457200" indent="-457200">
              <a:buFont typeface="Wingdings" pitchFamily="2" charset="2"/>
              <a:buChar char="v"/>
            </a:pPr>
            <a:r>
              <a:rPr lang="en-GB" sz="2800" dirty="0"/>
              <a:t>IP magnetic field line length</a:t>
            </a:r>
          </a:p>
          <a:p>
            <a:pPr marL="457200" indent="-457200">
              <a:buFont typeface="Wingdings" pitchFamily="2" charset="2"/>
              <a:buChar char="v"/>
            </a:pPr>
            <a:endParaRPr lang="en-GB" sz="2800" dirty="0">
              <a:latin typeface="+mn-lt"/>
              <a:ea typeface="+mn-ea"/>
              <a:cs typeface="+mn-cs"/>
            </a:endParaRPr>
          </a:p>
          <a:p>
            <a:pPr marL="457200" indent="-457200">
              <a:buFont typeface="Wingdings" pitchFamily="2" charset="2"/>
              <a:buChar char="v"/>
            </a:pPr>
            <a:r>
              <a:rPr lang="en-GB" sz="2800" dirty="0">
                <a:latin typeface="+mn-lt"/>
                <a:ea typeface="+mn-ea"/>
                <a:cs typeface="+mn-cs"/>
              </a:rPr>
              <a:t>CME driven-shock/IP shock connectivity</a:t>
            </a:r>
          </a:p>
          <a:p>
            <a:pPr marL="457200" indent="-457200">
              <a:buFont typeface="Wingdings" pitchFamily="2" charset="2"/>
              <a:buChar char="v"/>
            </a:pPr>
            <a:endParaRPr lang="en-GB" sz="2800" dirty="0"/>
          </a:p>
          <a:p>
            <a:pPr marL="457200" indent="-457200">
              <a:buFont typeface="Wingdings" pitchFamily="2" charset="2"/>
              <a:buChar char="v"/>
            </a:pPr>
            <a:r>
              <a:rPr lang="en-GB" sz="2800" dirty="0"/>
              <a:t>ICME arrival (front or flank arrival, interaction with other ICMEs, out of the ecliptic arrival, etc.)</a:t>
            </a:r>
          </a:p>
          <a:p>
            <a:pPr marL="457200" indent="-457200">
              <a:buFont typeface="Wingdings" pitchFamily="2" charset="2"/>
              <a:buChar char="v"/>
            </a:pPr>
            <a:endParaRPr lang="en-GB" sz="2800" dirty="0"/>
          </a:p>
          <a:p>
            <a:pPr marL="457200" indent="-457200">
              <a:buFont typeface="Wingdings" pitchFamily="2" charset="2"/>
              <a:buChar char="v"/>
            </a:pPr>
            <a:r>
              <a:rPr lang="en-GB" sz="2800" dirty="0"/>
              <a:t>IP status  (SEP onset)</a:t>
            </a:r>
          </a:p>
          <a:p>
            <a:pPr marL="457200" indent="-457200">
              <a:buFont typeface="Wingdings" pitchFamily="2" charset="2"/>
              <a:buChar char="v"/>
            </a:pPr>
            <a:endParaRPr lang="en-GB" sz="2800" dirty="0"/>
          </a:p>
          <a:p>
            <a:pPr marL="457200" indent="-457200">
              <a:buFont typeface="Wingdings" pitchFamily="2" charset="2"/>
              <a:buChar char="v"/>
            </a:pPr>
            <a:r>
              <a:rPr lang="en-GB" sz="2800" dirty="0"/>
              <a:t>CME parameters constraint (GCS)</a:t>
            </a:r>
          </a:p>
        </p:txBody>
      </p:sp>
      <p:sp>
        <p:nvSpPr>
          <p:cNvPr id="8" name="TextShape 1">
            <a:extLst>
              <a:ext uri="{FF2B5EF4-FFF2-40B4-BE49-F238E27FC236}">
                <a16:creationId xmlns:a16="http://schemas.microsoft.com/office/drawing/2014/main" id="{8EDF4FB8-86B3-9E31-ADF8-A7246FCADC2E}"/>
              </a:ext>
            </a:extLst>
          </p:cNvPr>
          <p:cNvSpPr txBox="1"/>
          <p:nvPr/>
        </p:nvSpPr>
        <p:spPr>
          <a:xfrm>
            <a:off x="1740485" y="579769"/>
            <a:ext cx="6118725"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ENLIL can help in the estimation of …</a:t>
            </a:r>
            <a:endParaRPr lang="en-GB" sz="2200" b="0" strike="noStrike" spc="-1" dirty="0">
              <a:solidFill>
                <a:srgbClr val="000000"/>
              </a:solidFill>
              <a:latin typeface="Verdana"/>
            </a:endParaRPr>
          </a:p>
        </p:txBody>
      </p:sp>
    </p:spTree>
    <p:extLst>
      <p:ext uri="{BB962C8B-B14F-4D97-AF65-F5344CB8AC3E}">
        <p14:creationId xmlns:p14="http://schemas.microsoft.com/office/powerpoint/2010/main" val="1728292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DBF4F911-9FC3-2546-8436-E1FDE54A2825}"/>
              </a:ext>
            </a:extLst>
          </p:cNvPr>
          <p:cNvSpPr txBox="1"/>
          <p:nvPr/>
        </p:nvSpPr>
        <p:spPr>
          <a:xfrm>
            <a:off x="1737245" y="390919"/>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Summary: applications</a:t>
            </a:r>
            <a:endParaRPr lang="en-GB" sz="2200" b="0" strike="noStrike" spc="-1" dirty="0">
              <a:solidFill>
                <a:srgbClr val="000000"/>
              </a:solidFill>
              <a:latin typeface="Verdana"/>
            </a:endParaRPr>
          </a:p>
        </p:txBody>
      </p:sp>
      <p:sp>
        <p:nvSpPr>
          <p:cNvPr id="4" name="Rectangle 3">
            <a:extLst>
              <a:ext uri="{FF2B5EF4-FFF2-40B4-BE49-F238E27FC236}">
                <a16:creationId xmlns:a16="http://schemas.microsoft.com/office/drawing/2014/main" id="{92AC5A5F-51F2-964F-8F41-DEAD1103586E}"/>
              </a:ext>
            </a:extLst>
          </p:cNvPr>
          <p:cNvSpPr/>
          <p:nvPr/>
        </p:nvSpPr>
        <p:spPr>
          <a:xfrm>
            <a:off x="237506" y="1203587"/>
            <a:ext cx="8752115" cy="7094250"/>
          </a:xfrm>
          <a:prstGeom prst="rect">
            <a:avLst/>
          </a:prstGeom>
        </p:spPr>
        <p:txBody>
          <a:bodyPr wrap="square">
            <a:spAutoFit/>
          </a:bodyPr>
          <a:lstStyle/>
          <a:p>
            <a:r>
              <a:rPr lang="en-US" sz="2800" dirty="0">
                <a:solidFill>
                  <a:srgbClr val="0070C0"/>
                </a:solidFill>
              </a:rPr>
              <a:t>#1 Magnetic footpoint</a:t>
            </a:r>
          </a:p>
          <a:p>
            <a:endParaRPr lang="en-GB" sz="2800" dirty="0">
              <a:solidFill>
                <a:srgbClr val="0070C0"/>
              </a:solidFill>
            </a:endParaRPr>
          </a:p>
          <a:p>
            <a:r>
              <a:rPr lang="en-GB" sz="2800" dirty="0">
                <a:solidFill>
                  <a:srgbClr val="0070C0"/>
                </a:solidFill>
              </a:rPr>
              <a:t>#2 IMF line length for TSA analysis</a:t>
            </a:r>
          </a:p>
          <a:p>
            <a:endParaRPr lang="en-GB" sz="2800" dirty="0">
              <a:solidFill>
                <a:srgbClr val="0070C0"/>
              </a:solidFill>
            </a:endParaRPr>
          </a:p>
          <a:p>
            <a:r>
              <a:rPr lang="en-GB" sz="2800" dirty="0">
                <a:solidFill>
                  <a:srgbClr val="0070C0"/>
                </a:solidFill>
              </a:rPr>
              <a:t>#3 CME</a:t>
            </a:r>
            <a:r>
              <a:rPr lang="en-GB" sz="2800" dirty="0"/>
              <a:t> </a:t>
            </a:r>
            <a:r>
              <a:rPr lang="en-GB" sz="2800" dirty="0">
                <a:solidFill>
                  <a:srgbClr val="0070C0"/>
                </a:solidFill>
              </a:rPr>
              <a:t>driven-shock/IP shock connectivity</a:t>
            </a:r>
          </a:p>
          <a:p>
            <a:endParaRPr lang="en-GB" sz="2800" dirty="0">
              <a:solidFill>
                <a:srgbClr val="0070C0"/>
              </a:solidFill>
            </a:endParaRPr>
          </a:p>
          <a:p>
            <a:r>
              <a:rPr lang="en-GB" sz="2800" dirty="0">
                <a:solidFill>
                  <a:srgbClr val="0070C0"/>
                </a:solidFill>
              </a:rPr>
              <a:t>#4 ICME arrival (front or flank arrival, interaction with other ICMEs, out of the ecliptic arrival, etc.)</a:t>
            </a:r>
          </a:p>
          <a:p>
            <a:endParaRPr lang="en-GB" sz="2800" dirty="0">
              <a:solidFill>
                <a:srgbClr val="0070C0"/>
              </a:solidFill>
            </a:endParaRPr>
          </a:p>
          <a:p>
            <a:r>
              <a:rPr lang="en-GB" sz="2800" dirty="0">
                <a:solidFill>
                  <a:srgbClr val="0070C0"/>
                </a:solidFill>
              </a:rPr>
              <a:t>#5 IP status (previous ICME, previous SIRs, etc. )</a:t>
            </a:r>
          </a:p>
          <a:p>
            <a:endParaRPr lang="en-GB" sz="2800" dirty="0">
              <a:solidFill>
                <a:srgbClr val="0070C0"/>
              </a:solidFill>
            </a:endParaRPr>
          </a:p>
          <a:p>
            <a:r>
              <a:rPr lang="en-GB" sz="2800" dirty="0">
                <a:solidFill>
                  <a:srgbClr val="0070C0"/>
                </a:solidFill>
              </a:rPr>
              <a:t>#6 3D reconstructed CME parameters constraint</a:t>
            </a:r>
          </a:p>
          <a:p>
            <a:endParaRPr lang="en-GB" sz="1700" dirty="0">
              <a:solidFill>
                <a:srgbClr val="0070C0"/>
              </a:solidFill>
            </a:endParaRPr>
          </a:p>
          <a:p>
            <a:r>
              <a:rPr lang="en-GB" sz="1700" dirty="0">
                <a:solidFill>
                  <a:srgbClr val="0070C0"/>
                </a:solidFill>
              </a:rPr>
              <a:t> </a:t>
            </a:r>
          </a:p>
          <a:p>
            <a:endParaRPr lang="en-GB" sz="1700" dirty="0">
              <a:solidFill>
                <a:srgbClr val="0070C0"/>
              </a:solidFill>
            </a:endParaRPr>
          </a:p>
          <a:p>
            <a:endParaRPr lang="en-US" sz="1700" dirty="0">
              <a:solidFill>
                <a:srgbClr val="0070C0"/>
              </a:solidFill>
            </a:endParaRPr>
          </a:p>
          <a:p>
            <a:endParaRPr lang="en-US" sz="1700" dirty="0">
              <a:solidFill>
                <a:srgbClr val="0070C0"/>
              </a:solidFill>
            </a:endParaRPr>
          </a:p>
          <a:p>
            <a:pPr marL="400050" indent="-400050">
              <a:buFont typeface="+mj-lt"/>
              <a:buAutoNum type="romanUcPeriod"/>
            </a:pPr>
            <a:endParaRPr lang="en-US" sz="1700" dirty="0">
              <a:solidFill>
                <a:srgbClr val="0070C0"/>
              </a:solidFill>
            </a:endParaRPr>
          </a:p>
          <a:p>
            <a:endParaRPr lang="en-US" sz="1700" dirty="0"/>
          </a:p>
        </p:txBody>
      </p:sp>
    </p:spTree>
    <p:extLst>
      <p:ext uri="{BB962C8B-B14F-4D97-AF65-F5344CB8AC3E}">
        <p14:creationId xmlns:p14="http://schemas.microsoft.com/office/powerpoint/2010/main" val="834648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DBF4F911-9FC3-2546-8436-E1FDE54A2825}"/>
              </a:ext>
            </a:extLst>
          </p:cNvPr>
          <p:cNvSpPr txBox="1"/>
          <p:nvPr/>
        </p:nvSpPr>
        <p:spPr>
          <a:xfrm>
            <a:off x="1737245" y="390919"/>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Summary: take home messages</a:t>
            </a:r>
            <a:endParaRPr lang="en-GB" sz="2200" b="0" strike="noStrike" spc="-1" dirty="0">
              <a:solidFill>
                <a:srgbClr val="000000"/>
              </a:solidFill>
              <a:latin typeface="Verdana"/>
            </a:endParaRPr>
          </a:p>
        </p:txBody>
      </p:sp>
      <p:sp>
        <p:nvSpPr>
          <p:cNvPr id="4" name="Rectangle 3">
            <a:extLst>
              <a:ext uri="{FF2B5EF4-FFF2-40B4-BE49-F238E27FC236}">
                <a16:creationId xmlns:a16="http://schemas.microsoft.com/office/drawing/2014/main" id="{92AC5A5F-51F2-964F-8F41-DEAD1103586E}"/>
              </a:ext>
            </a:extLst>
          </p:cNvPr>
          <p:cNvSpPr/>
          <p:nvPr/>
        </p:nvSpPr>
        <p:spPr>
          <a:xfrm>
            <a:off x="195942" y="1222953"/>
            <a:ext cx="8752115" cy="7001917"/>
          </a:xfrm>
          <a:prstGeom prst="rect">
            <a:avLst/>
          </a:prstGeom>
        </p:spPr>
        <p:txBody>
          <a:bodyPr wrap="square">
            <a:spAutoFit/>
          </a:bodyPr>
          <a:lstStyle/>
          <a:p>
            <a:pPr marL="342900" indent="-342900">
              <a:buFont typeface="Wingdings" pitchFamily="2" charset="2"/>
              <a:buChar char="v"/>
            </a:pPr>
            <a:r>
              <a:rPr lang="en-GB" sz="2200" dirty="0">
                <a:solidFill>
                  <a:srgbClr val="FF40FF"/>
                </a:solidFill>
              </a:rPr>
              <a:t>Low resolution run estimated the shock parameters at STEREO-B better than medium resolution in a flank arrival</a:t>
            </a:r>
          </a:p>
          <a:p>
            <a:endParaRPr lang="en-GB" sz="2200" dirty="0">
              <a:solidFill>
                <a:srgbClr val="FF40FF"/>
              </a:solidFill>
            </a:endParaRPr>
          </a:p>
          <a:p>
            <a:pPr marL="342900" indent="-342900">
              <a:buFont typeface="Wingdings" pitchFamily="2" charset="2"/>
              <a:buChar char="v"/>
            </a:pPr>
            <a:r>
              <a:rPr lang="en-GB" sz="2200" dirty="0">
                <a:solidFill>
                  <a:srgbClr val="FF40FF"/>
                </a:solidFill>
              </a:rPr>
              <a:t>CME speed at the apex better matched the ICME time arrival in situ that the CME speed at the bulk</a:t>
            </a:r>
            <a:endParaRPr lang="en-GB" sz="2200" dirty="0">
              <a:solidFill>
                <a:srgbClr val="0070C0"/>
              </a:solidFill>
            </a:endParaRPr>
          </a:p>
          <a:p>
            <a:endParaRPr lang="en-GB" sz="2200" dirty="0"/>
          </a:p>
          <a:p>
            <a:pPr marL="285750" indent="-285750">
              <a:buFont typeface="Wingdings" pitchFamily="2" charset="2"/>
              <a:buChar char="v"/>
            </a:pPr>
            <a:r>
              <a:rPr lang="en-GB" sz="2200" dirty="0">
                <a:solidFill>
                  <a:srgbClr val="FF40FF"/>
                </a:solidFill>
              </a:rPr>
              <a:t>ENLIL gives an alternative for the magnetic footpoint estimation with respect to the use of the Parker spiral</a:t>
            </a:r>
            <a:endParaRPr lang="en-GB" sz="2200" dirty="0">
              <a:solidFill>
                <a:srgbClr val="0070C0"/>
              </a:solidFill>
            </a:endParaRPr>
          </a:p>
          <a:p>
            <a:endParaRPr lang="en-GB" sz="2200" dirty="0">
              <a:solidFill>
                <a:srgbClr val="0070C0"/>
              </a:solidFill>
            </a:endParaRPr>
          </a:p>
          <a:p>
            <a:pPr marL="285750" indent="-285750">
              <a:buFont typeface="Wingdings" pitchFamily="2" charset="2"/>
              <a:buChar char="v"/>
            </a:pPr>
            <a:r>
              <a:rPr lang="en-GB" sz="2200" dirty="0">
                <a:solidFill>
                  <a:srgbClr val="FF40FF"/>
                </a:solidFill>
              </a:rPr>
              <a:t>ICME magnetic field particularly not well simulated in the interaction of the two ICMEs  </a:t>
            </a:r>
          </a:p>
          <a:p>
            <a:endParaRPr lang="en-GB" sz="2200" dirty="0">
              <a:solidFill>
                <a:srgbClr val="FF40FF"/>
              </a:solidFill>
            </a:endParaRPr>
          </a:p>
          <a:p>
            <a:pPr marL="285750" indent="-285750">
              <a:buFont typeface="Wingdings" pitchFamily="2" charset="2"/>
              <a:buChar char="v"/>
            </a:pPr>
            <a:r>
              <a:rPr lang="en-GB" sz="2200" dirty="0">
                <a:solidFill>
                  <a:srgbClr val="FF40FF"/>
                </a:solidFill>
              </a:rPr>
              <a:t>Good to use in combination with DBM model</a:t>
            </a:r>
          </a:p>
          <a:p>
            <a:pPr marL="285750" indent="-285750">
              <a:buFont typeface="Wingdings" pitchFamily="2" charset="2"/>
              <a:buChar char="v"/>
            </a:pPr>
            <a:endParaRPr lang="en-GB" sz="2200" dirty="0">
              <a:solidFill>
                <a:srgbClr val="FF40FF"/>
              </a:solidFill>
            </a:endParaRPr>
          </a:p>
          <a:p>
            <a:pPr marL="285750" indent="-285750">
              <a:buFont typeface="Wingdings" pitchFamily="2" charset="2"/>
              <a:buChar char="v"/>
            </a:pPr>
            <a:r>
              <a:rPr lang="en-GB" sz="2200" dirty="0">
                <a:solidFill>
                  <a:srgbClr val="FF40FF"/>
                </a:solidFill>
              </a:rPr>
              <a:t>Good to constrain the 3D CME reconstruction</a:t>
            </a:r>
          </a:p>
          <a:p>
            <a:endParaRPr lang="en-GB" sz="1700" dirty="0">
              <a:solidFill>
                <a:srgbClr val="0070C0"/>
              </a:solidFill>
            </a:endParaRPr>
          </a:p>
          <a:p>
            <a:r>
              <a:rPr lang="en-GB" sz="1700" dirty="0">
                <a:solidFill>
                  <a:srgbClr val="0070C0"/>
                </a:solidFill>
              </a:rPr>
              <a:t> </a:t>
            </a:r>
          </a:p>
          <a:p>
            <a:endParaRPr lang="en-GB" sz="1700" dirty="0">
              <a:solidFill>
                <a:srgbClr val="0070C0"/>
              </a:solidFill>
            </a:endParaRPr>
          </a:p>
          <a:p>
            <a:endParaRPr lang="en-US" sz="1700" dirty="0">
              <a:solidFill>
                <a:srgbClr val="0070C0"/>
              </a:solidFill>
            </a:endParaRPr>
          </a:p>
          <a:p>
            <a:endParaRPr lang="en-US" sz="1700" dirty="0">
              <a:solidFill>
                <a:srgbClr val="0070C0"/>
              </a:solidFill>
            </a:endParaRPr>
          </a:p>
          <a:p>
            <a:pPr marL="400050" indent="-400050">
              <a:buFont typeface="+mj-lt"/>
              <a:buAutoNum type="romanUcPeriod"/>
            </a:pPr>
            <a:endParaRPr lang="en-US" sz="1700" dirty="0">
              <a:solidFill>
                <a:srgbClr val="0070C0"/>
              </a:solidFill>
            </a:endParaRPr>
          </a:p>
          <a:p>
            <a:endParaRPr lang="en-US" sz="1700" dirty="0"/>
          </a:p>
        </p:txBody>
      </p:sp>
    </p:spTree>
    <p:extLst>
      <p:ext uri="{BB962C8B-B14F-4D97-AF65-F5344CB8AC3E}">
        <p14:creationId xmlns:p14="http://schemas.microsoft.com/office/powerpoint/2010/main" val="173055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6CDB891-49E7-1341-4693-C742A7C438DF}"/>
              </a:ext>
            </a:extLst>
          </p:cNvPr>
          <p:cNvSpPr>
            <a:spLocks noGrp="1"/>
          </p:cNvSpPr>
          <p:nvPr>
            <p:ph type="subTitle"/>
          </p:nvPr>
        </p:nvSpPr>
        <p:spPr>
          <a:xfrm>
            <a:off x="855784" y="1704966"/>
            <a:ext cx="8522677" cy="1056280"/>
          </a:xfrm>
        </p:spPr>
        <p:txBody>
          <a:bodyPr/>
          <a:lstStyle/>
          <a:p>
            <a:pPr marL="0" indent="0">
              <a:buNone/>
            </a:pPr>
            <a:r>
              <a:rPr lang="en-GB" dirty="0">
                <a:solidFill>
                  <a:srgbClr val="7030A0"/>
                </a:solidFill>
              </a:rPr>
              <a:t>Thank you for your attention!</a:t>
            </a:r>
          </a:p>
          <a:p>
            <a:endParaRPr lang="en-GB" dirty="0"/>
          </a:p>
          <a:p>
            <a:endParaRPr lang="en-GB" dirty="0"/>
          </a:p>
        </p:txBody>
      </p:sp>
      <p:pic>
        <p:nvPicPr>
          <p:cNvPr id="1026" name="Picture 2" descr="Resultado de imagen de foto questions">
            <a:extLst>
              <a:ext uri="{FF2B5EF4-FFF2-40B4-BE49-F238E27FC236}">
                <a16:creationId xmlns:a16="http://schemas.microsoft.com/office/drawing/2014/main" id="{487215AE-6D51-B2D6-4216-E3DA2D31E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370" y="2540024"/>
            <a:ext cx="4362630" cy="29799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5D1521-BE9E-B1DD-4B9A-A9B6FC3C1F16}"/>
              </a:ext>
            </a:extLst>
          </p:cNvPr>
          <p:cNvSpPr txBox="1"/>
          <p:nvPr/>
        </p:nvSpPr>
        <p:spPr>
          <a:xfrm>
            <a:off x="381000" y="5592981"/>
            <a:ext cx="3958135" cy="769441"/>
          </a:xfrm>
          <a:prstGeom prst="rect">
            <a:avLst/>
          </a:prstGeom>
          <a:noFill/>
        </p:spPr>
        <p:txBody>
          <a:bodyPr wrap="none" rtlCol="0">
            <a:spAutoFit/>
          </a:bodyPr>
          <a:lstStyle/>
          <a:p>
            <a:r>
              <a:rPr lang="en-GB" sz="2200" dirty="0"/>
              <a:t>Contact:</a:t>
            </a:r>
          </a:p>
          <a:p>
            <a:r>
              <a:rPr lang="en-GB" sz="2200" dirty="0"/>
              <a:t>l.rodriguezgarcia@edu.uah.es</a:t>
            </a:r>
          </a:p>
        </p:txBody>
      </p:sp>
      <p:pic>
        <p:nvPicPr>
          <p:cNvPr id="6" name="Picture 5">
            <a:extLst>
              <a:ext uri="{FF2B5EF4-FFF2-40B4-BE49-F238E27FC236}">
                <a16:creationId xmlns:a16="http://schemas.microsoft.com/office/drawing/2014/main" id="{92AA370D-5C2C-2B0A-A4BC-C6F7A221245C}"/>
              </a:ext>
            </a:extLst>
          </p:cNvPr>
          <p:cNvPicPr>
            <a:picLocks noChangeAspect="1"/>
          </p:cNvPicPr>
          <p:nvPr/>
        </p:nvPicPr>
        <p:blipFill rotWithShape="1">
          <a:blip r:embed="rId3">
            <a:extLst>
              <a:ext uri="{28A0092B-C50C-407E-A947-70E740481C1C}">
                <a14:useLocalDpi xmlns:a14="http://schemas.microsoft.com/office/drawing/2010/main" val="0"/>
              </a:ext>
            </a:extLst>
          </a:blip>
          <a:srcRect l="25167" t="15009" r="21250" b="56269"/>
          <a:stretch/>
        </p:blipFill>
        <p:spPr>
          <a:xfrm>
            <a:off x="381000" y="2329360"/>
            <a:ext cx="2882900" cy="2735009"/>
          </a:xfrm>
          <a:prstGeom prst="rect">
            <a:avLst/>
          </a:prstGeom>
        </p:spPr>
      </p:pic>
    </p:spTree>
    <p:extLst>
      <p:ext uri="{BB962C8B-B14F-4D97-AF65-F5344CB8AC3E}">
        <p14:creationId xmlns:p14="http://schemas.microsoft.com/office/powerpoint/2010/main" val="131516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2266BA53-4C13-5348-B6A0-DB027BF1A116}"/>
              </a:ext>
            </a:extLst>
          </p:cNvPr>
          <p:cNvSpPr txBox="1"/>
          <p:nvPr/>
        </p:nvSpPr>
        <p:spPr>
          <a:xfrm>
            <a:off x="2070532" y="403342"/>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The unusual solar energetic particle event on 2013 August 19</a:t>
            </a:r>
            <a:endParaRPr lang="en-GB" sz="2200" b="0" strike="noStrike" spc="-1" dirty="0">
              <a:solidFill>
                <a:srgbClr val="000000"/>
              </a:solidFill>
              <a:latin typeface="Verdana"/>
            </a:endParaRPr>
          </a:p>
        </p:txBody>
      </p:sp>
      <p:pic>
        <p:nvPicPr>
          <p:cNvPr id="3" name="Picture 2">
            <a:extLst>
              <a:ext uri="{FF2B5EF4-FFF2-40B4-BE49-F238E27FC236}">
                <a16:creationId xmlns:a16="http://schemas.microsoft.com/office/drawing/2014/main" id="{8A8BA1C5-8877-AD49-9AB9-A2F93291A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73" y="1337758"/>
            <a:ext cx="4297595" cy="5161983"/>
          </a:xfrm>
          <a:prstGeom prst="rect">
            <a:avLst/>
          </a:prstGeom>
        </p:spPr>
      </p:pic>
      <p:pic>
        <p:nvPicPr>
          <p:cNvPr id="6" name="Picture 5">
            <a:extLst>
              <a:ext uri="{FF2B5EF4-FFF2-40B4-BE49-F238E27FC236}">
                <a16:creationId xmlns:a16="http://schemas.microsoft.com/office/drawing/2014/main" id="{C7D99D36-AFB8-5741-9D70-87A55FC0E470}"/>
              </a:ext>
            </a:extLst>
          </p:cNvPr>
          <p:cNvPicPr>
            <a:picLocks noChangeAspect="1"/>
          </p:cNvPicPr>
          <p:nvPr/>
        </p:nvPicPr>
        <p:blipFill rotWithShape="1">
          <a:blip r:embed="rId4">
            <a:extLst>
              <a:ext uri="{28A0092B-C50C-407E-A947-70E740481C1C}">
                <a14:useLocalDpi xmlns:a14="http://schemas.microsoft.com/office/drawing/2010/main" val="0"/>
              </a:ext>
            </a:extLst>
          </a:blip>
          <a:srcRect l="7021" t="6577" r="6289" b="7332"/>
          <a:stretch/>
        </p:blipFill>
        <p:spPr>
          <a:xfrm>
            <a:off x="7372702" y="2932771"/>
            <a:ext cx="1280064" cy="1271239"/>
          </a:xfrm>
          <a:prstGeom prst="rect">
            <a:avLst/>
          </a:prstGeom>
        </p:spPr>
      </p:pic>
      <p:sp>
        <p:nvSpPr>
          <p:cNvPr id="7" name="TextBox 6">
            <a:extLst>
              <a:ext uri="{FF2B5EF4-FFF2-40B4-BE49-F238E27FC236}">
                <a16:creationId xmlns:a16="http://schemas.microsoft.com/office/drawing/2014/main" id="{6F2067B2-A4C8-B348-82C2-243CBA9CBD24}"/>
              </a:ext>
            </a:extLst>
          </p:cNvPr>
          <p:cNvSpPr txBox="1"/>
          <p:nvPr/>
        </p:nvSpPr>
        <p:spPr>
          <a:xfrm>
            <a:off x="4403968" y="6331547"/>
            <a:ext cx="7727795" cy="246221"/>
          </a:xfrm>
          <a:prstGeom prst="rect">
            <a:avLst/>
          </a:prstGeom>
          <a:noFill/>
        </p:spPr>
        <p:txBody>
          <a:bodyPr wrap="square" rtlCol="0">
            <a:spAutoFit/>
          </a:bodyPr>
          <a:lstStyle/>
          <a:p>
            <a:r>
              <a:rPr lang="en-GB" sz="1000" dirty="0">
                <a:solidFill>
                  <a:srgbClr val="0070C0"/>
                </a:solidFill>
                <a:hlinkClick r:id="rId5">
                  <a:extLst>
                    <a:ext uri="{A12FA001-AC4F-418D-AE19-62706E023703}">
                      <ahyp:hlinkClr xmlns:ahyp="http://schemas.microsoft.com/office/drawing/2018/hyperlinkcolor" val="tx"/>
                    </a:ext>
                  </a:extLst>
                </a:hlinkClick>
              </a:rPr>
              <a:t>https://</a:t>
            </a:r>
            <a:r>
              <a:rPr lang="en-GB" sz="1000" dirty="0" err="1">
                <a:solidFill>
                  <a:srgbClr val="0070C0"/>
                </a:solidFill>
                <a:hlinkClick r:id="rId5">
                  <a:extLst>
                    <a:ext uri="{A12FA001-AC4F-418D-AE19-62706E023703}">
                      <ahyp:hlinkClr xmlns:ahyp="http://schemas.microsoft.com/office/drawing/2018/hyperlinkcolor" val="tx"/>
                    </a:ext>
                  </a:extLst>
                </a:hlinkClick>
              </a:rPr>
              <a:t>www.aanda.org</a:t>
            </a:r>
            <a:r>
              <a:rPr lang="en-GB" sz="1000" dirty="0">
                <a:solidFill>
                  <a:srgbClr val="0070C0"/>
                </a:solidFill>
                <a:hlinkClick r:id="rId5">
                  <a:extLst>
                    <a:ext uri="{A12FA001-AC4F-418D-AE19-62706E023703}">
                      <ahyp:hlinkClr xmlns:ahyp="http://schemas.microsoft.com/office/drawing/2018/hyperlinkcolor" val="tx"/>
                    </a:ext>
                  </a:extLst>
                </a:hlinkClick>
              </a:rPr>
              <a:t>/articles/aa/abs/2021/09/aa39960-20/aa39960-20.html</a:t>
            </a:r>
            <a:endParaRPr lang="en-GB" sz="1000" dirty="0">
              <a:solidFill>
                <a:srgbClr val="0070C0"/>
              </a:solidFill>
            </a:endParaRPr>
          </a:p>
        </p:txBody>
      </p:sp>
      <p:grpSp>
        <p:nvGrpSpPr>
          <p:cNvPr id="2" name="Group 1">
            <a:extLst>
              <a:ext uri="{FF2B5EF4-FFF2-40B4-BE49-F238E27FC236}">
                <a16:creationId xmlns:a16="http://schemas.microsoft.com/office/drawing/2014/main" id="{1416717A-ABE7-60F7-A5CB-7C4EAC019C88}"/>
              </a:ext>
            </a:extLst>
          </p:cNvPr>
          <p:cNvGrpSpPr/>
          <p:nvPr/>
        </p:nvGrpSpPr>
        <p:grpSpPr>
          <a:xfrm>
            <a:off x="4403968" y="1337758"/>
            <a:ext cx="4328010" cy="4890487"/>
            <a:chOff x="4403968" y="1337758"/>
            <a:chExt cx="4328010" cy="4890487"/>
          </a:xfrm>
        </p:grpSpPr>
        <p:pic>
          <p:nvPicPr>
            <p:cNvPr id="5" name="Picture 4">
              <a:extLst>
                <a:ext uri="{FF2B5EF4-FFF2-40B4-BE49-F238E27FC236}">
                  <a16:creationId xmlns:a16="http://schemas.microsoft.com/office/drawing/2014/main" id="{D0ACEFF5-360B-DE47-BC2F-E2BFC873B9DC}"/>
                </a:ext>
              </a:extLst>
            </p:cNvPr>
            <p:cNvPicPr>
              <a:picLocks noChangeAspect="1"/>
            </p:cNvPicPr>
            <p:nvPr/>
          </p:nvPicPr>
          <p:blipFill rotWithShape="1">
            <a:blip r:embed="rId6">
              <a:extLst>
                <a:ext uri="{28A0092B-C50C-407E-A947-70E740481C1C}">
                  <a14:useLocalDpi xmlns:a14="http://schemas.microsoft.com/office/drawing/2010/main" val="0"/>
                </a:ext>
              </a:extLst>
            </a:blip>
            <a:srcRect l="8470" r="27356"/>
            <a:stretch/>
          </p:blipFill>
          <p:spPr>
            <a:xfrm>
              <a:off x="4403968" y="1337758"/>
              <a:ext cx="4328010" cy="4890487"/>
            </a:xfrm>
            <a:prstGeom prst="rect">
              <a:avLst/>
            </a:prstGeom>
          </p:spPr>
        </p:pic>
        <p:sp>
          <p:nvSpPr>
            <p:cNvPr id="8" name="Rounded Rectangle 7">
              <a:extLst>
                <a:ext uri="{FF2B5EF4-FFF2-40B4-BE49-F238E27FC236}">
                  <a16:creationId xmlns:a16="http://schemas.microsoft.com/office/drawing/2014/main" id="{6839A9FB-A186-8961-2834-6C75F82FB328}"/>
                </a:ext>
              </a:extLst>
            </p:cNvPr>
            <p:cNvSpPr/>
            <p:nvPr/>
          </p:nvSpPr>
          <p:spPr>
            <a:xfrm>
              <a:off x="4498848" y="4603460"/>
              <a:ext cx="997322" cy="2133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spTree>
    <p:extLst>
      <p:ext uri="{BB962C8B-B14F-4D97-AF65-F5344CB8AC3E}">
        <p14:creationId xmlns:p14="http://schemas.microsoft.com/office/powerpoint/2010/main" val="233989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1">
            <a:extLst>
              <a:ext uri="{FF2B5EF4-FFF2-40B4-BE49-F238E27FC236}">
                <a16:creationId xmlns:a16="http://schemas.microsoft.com/office/drawing/2014/main" id="{8F09B98F-2D80-3411-A75A-B77C34C65F6A}"/>
              </a:ext>
            </a:extLst>
          </p:cNvPr>
          <p:cNvSpPr txBox="1"/>
          <p:nvPr/>
        </p:nvSpPr>
        <p:spPr>
          <a:xfrm>
            <a:off x="1783445" y="419361"/>
            <a:ext cx="6080691"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ENLIL magnetic field line length used for time shifted</a:t>
            </a:r>
            <a:r>
              <a:rPr lang="en-GB" sz="2200" b="1" spc="-1" dirty="0">
                <a:solidFill>
                  <a:srgbClr val="FFFFFF"/>
                </a:solidFill>
                <a:latin typeface="Verdana"/>
              </a:rPr>
              <a:t> analysis (</a:t>
            </a:r>
            <a:r>
              <a:rPr lang="en-GB" sz="2200" b="1" strike="noStrike" spc="-1" dirty="0">
                <a:solidFill>
                  <a:srgbClr val="FFFFFF"/>
                </a:solidFill>
                <a:latin typeface="Verdana"/>
              </a:rPr>
              <a:t>TSA) analysis</a:t>
            </a:r>
            <a:endParaRPr lang="en-GB" sz="2200" b="0" strike="noStrike" spc="-1" dirty="0">
              <a:solidFill>
                <a:srgbClr val="000000"/>
              </a:solidFill>
              <a:latin typeface="Verdana"/>
            </a:endParaRPr>
          </a:p>
        </p:txBody>
      </p:sp>
      <p:grpSp>
        <p:nvGrpSpPr>
          <p:cNvPr id="7" name="Group 6">
            <a:extLst>
              <a:ext uri="{FF2B5EF4-FFF2-40B4-BE49-F238E27FC236}">
                <a16:creationId xmlns:a16="http://schemas.microsoft.com/office/drawing/2014/main" id="{A6F54D77-9C56-9B53-9CE1-F5E76BE49A48}"/>
              </a:ext>
            </a:extLst>
          </p:cNvPr>
          <p:cNvGrpSpPr/>
          <p:nvPr/>
        </p:nvGrpSpPr>
        <p:grpSpPr>
          <a:xfrm>
            <a:off x="0" y="1313654"/>
            <a:ext cx="9144000" cy="5018968"/>
            <a:chOff x="0" y="1313654"/>
            <a:chExt cx="9144000" cy="5018968"/>
          </a:xfrm>
        </p:grpSpPr>
        <p:pic>
          <p:nvPicPr>
            <p:cNvPr id="5" name="Picture 4">
              <a:extLst>
                <a:ext uri="{FF2B5EF4-FFF2-40B4-BE49-F238E27FC236}">
                  <a16:creationId xmlns:a16="http://schemas.microsoft.com/office/drawing/2014/main" id="{7112650B-7656-A17A-675C-FF196C3A34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3654"/>
              <a:ext cx="9144000" cy="5018968"/>
            </a:xfrm>
            <a:prstGeom prst="rect">
              <a:avLst/>
            </a:prstGeom>
          </p:spPr>
        </p:pic>
        <p:sp>
          <p:nvSpPr>
            <p:cNvPr id="4" name="Rectangle 3">
              <a:extLst>
                <a:ext uri="{FF2B5EF4-FFF2-40B4-BE49-F238E27FC236}">
                  <a16:creationId xmlns:a16="http://schemas.microsoft.com/office/drawing/2014/main" id="{AA66A81F-BDE3-82B8-4E2D-92325CD75001}"/>
                </a:ext>
              </a:extLst>
            </p:cNvPr>
            <p:cNvSpPr/>
            <p:nvPr/>
          </p:nvSpPr>
          <p:spPr>
            <a:xfrm flipV="1">
              <a:off x="743579" y="4544884"/>
              <a:ext cx="4190162" cy="187889"/>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221A0FA5-C193-6BE0-8D41-95805220AFBE}"/>
                </a:ext>
              </a:extLst>
            </p:cNvPr>
            <p:cNvCxnSpPr/>
            <p:nvPr/>
          </p:nvCxnSpPr>
          <p:spPr>
            <a:xfrm>
              <a:off x="2980944" y="2697480"/>
              <a:ext cx="74066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7857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6B20DDDB-1132-5F78-011A-D1F449FE5F39}"/>
              </a:ext>
            </a:extLst>
          </p:cNvPr>
          <p:cNvSpPr txBox="1"/>
          <p:nvPr/>
        </p:nvSpPr>
        <p:spPr>
          <a:xfrm>
            <a:off x="1947700" y="403342"/>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ENLIL field lines used for deriving CME-driven shock connectivity</a:t>
            </a:r>
            <a:endParaRPr lang="en-GB" sz="2200" b="0" strike="noStrike" spc="-1" dirty="0">
              <a:solidFill>
                <a:srgbClr val="000000"/>
              </a:solidFill>
              <a:latin typeface="Verdana"/>
            </a:endParaRPr>
          </a:p>
        </p:txBody>
      </p:sp>
      <p:grpSp>
        <p:nvGrpSpPr>
          <p:cNvPr id="11" name="Group 10">
            <a:extLst>
              <a:ext uri="{FF2B5EF4-FFF2-40B4-BE49-F238E27FC236}">
                <a16:creationId xmlns:a16="http://schemas.microsoft.com/office/drawing/2014/main" id="{0C68BBFB-12E5-8970-E0F1-B9F69362CB33}"/>
              </a:ext>
            </a:extLst>
          </p:cNvPr>
          <p:cNvGrpSpPr/>
          <p:nvPr/>
        </p:nvGrpSpPr>
        <p:grpSpPr>
          <a:xfrm>
            <a:off x="567964" y="5700931"/>
            <a:ext cx="7331456" cy="646331"/>
            <a:chOff x="567964" y="5700931"/>
            <a:chExt cx="7331456" cy="646331"/>
          </a:xfrm>
        </p:grpSpPr>
        <p:sp>
          <p:nvSpPr>
            <p:cNvPr id="9" name="Rectangle 8">
              <a:extLst>
                <a:ext uri="{FF2B5EF4-FFF2-40B4-BE49-F238E27FC236}">
                  <a16:creationId xmlns:a16="http://schemas.microsoft.com/office/drawing/2014/main" id="{56838990-9147-F972-5636-0AD2E1FC6B0D}"/>
                </a:ext>
              </a:extLst>
            </p:cNvPr>
            <p:cNvSpPr/>
            <p:nvPr/>
          </p:nvSpPr>
          <p:spPr>
            <a:xfrm flipV="1">
              <a:off x="672797" y="5725811"/>
              <a:ext cx="4356705" cy="315431"/>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2" name="TextBox 1">
              <a:extLst>
                <a:ext uri="{FF2B5EF4-FFF2-40B4-BE49-F238E27FC236}">
                  <a16:creationId xmlns:a16="http://schemas.microsoft.com/office/drawing/2014/main" id="{257BC43E-45B7-3890-AEC5-C624C227659D}"/>
                </a:ext>
              </a:extLst>
            </p:cNvPr>
            <p:cNvSpPr txBox="1"/>
            <p:nvPr/>
          </p:nvSpPr>
          <p:spPr>
            <a:xfrm>
              <a:off x="567964" y="5700931"/>
              <a:ext cx="7331456" cy="646331"/>
            </a:xfrm>
            <a:prstGeom prst="rect">
              <a:avLst/>
            </a:prstGeom>
            <a:noFill/>
          </p:spPr>
          <p:txBody>
            <a:bodyPr wrap="square" rtlCol="0">
              <a:spAutoFit/>
            </a:bodyPr>
            <a:lstStyle/>
            <a:p>
              <a:pPr algn="ctr"/>
              <a:r>
                <a:rPr lang="en-GB" dirty="0"/>
                <a:t>ENLIL lines radially extended from 20 Rs to be intersected with the shock 3D reconstruction</a:t>
              </a:r>
            </a:p>
          </p:txBody>
        </p:sp>
      </p:grpSp>
      <p:grpSp>
        <p:nvGrpSpPr>
          <p:cNvPr id="14" name="Group 13">
            <a:extLst>
              <a:ext uri="{FF2B5EF4-FFF2-40B4-BE49-F238E27FC236}">
                <a16:creationId xmlns:a16="http://schemas.microsoft.com/office/drawing/2014/main" id="{8401A1AD-311D-AB6E-A7B2-99D7E9472C2A}"/>
              </a:ext>
            </a:extLst>
          </p:cNvPr>
          <p:cNvGrpSpPr/>
          <p:nvPr/>
        </p:nvGrpSpPr>
        <p:grpSpPr>
          <a:xfrm>
            <a:off x="0" y="1729721"/>
            <a:ext cx="9144000" cy="3398557"/>
            <a:chOff x="0" y="1729721"/>
            <a:chExt cx="9144000" cy="3398557"/>
          </a:xfrm>
        </p:grpSpPr>
        <p:grpSp>
          <p:nvGrpSpPr>
            <p:cNvPr id="3" name="Group 2">
              <a:extLst>
                <a:ext uri="{FF2B5EF4-FFF2-40B4-BE49-F238E27FC236}">
                  <a16:creationId xmlns:a16="http://schemas.microsoft.com/office/drawing/2014/main" id="{41EC5365-A112-F943-9127-50F7428C36A2}"/>
                </a:ext>
              </a:extLst>
            </p:cNvPr>
            <p:cNvGrpSpPr/>
            <p:nvPr/>
          </p:nvGrpSpPr>
          <p:grpSpPr>
            <a:xfrm>
              <a:off x="0" y="1729721"/>
              <a:ext cx="9144000" cy="3398557"/>
              <a:chOff x="0" y="1729721"/>
              <a:chExt cx="9144000" cy="3398557"/>
            </a:xfrm>
          </p:grpSpPr>
          <p:pic>
            <p:nvPicPr>
              <p:cNvPr id="8" name="Picture 7">
                <a:extLst>
                  <a:ext uri="{FF2B5EF4-FFF2-40B4-BE49-F238E27FC236}">
                    <a16:creationId xmlns:a16="http://schemas.microsoft.com/office/drawing/2014/main" id="{F15835F1-4B65-E2DF-46ED-8DA4F7712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721"/>
                <a:ext cx="9144000" cy="3398557"/>
              </a:xfrm>
              <a:prstGeom prst="rect">
                <a:avLst/>
              </a:prstGeom>
            </p:spPr>
          </p:pic>
          <p:sp>
            <p:nvSpPr>
              <p:cNvPr id="10" name="Rectangle 9">
                <a:extLst>
                  <a:ext uri="{FF2B5EF4-FFF2-40B4-BE49-F238E27FC236}">
                    <a16:creationId xmlns:a16="http://schemas.microsoft.com/office/drawing/2014/main" id="{E884336F-49BF-4179-D4F5-5028B4A9FC04}"/>
                  </a:ext>
                </a:extLst>
              </p:cNvPr>
              <p:cNvSpPr/>
              <p:nvPr/>
            </p:nvSpPr>
            <p:spPr>
              <a:xfrm flipV="1">
                <a:off x="2438400" y="2736182"/>
                <a:ext cx="825500" cy="210218"/>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
            <p:nvSpPr>
              <p:cNvPr id="5" name="Rectangle 4">
                <a:extLst>
                  <a:ext uri="{FF2B5EF4-FFF2-40B4-BE49-F238E27FC236}">
                    <a16:creationId xmlns:a16="http://schemas.microsoft.com/office/drawing/2014/main" id="{2AD0768E-96BB-A7E5-33D6-F617687B2225}"/>
                  </a:ext>
                </a:extLst>
              </p:cNvPr>
              <p:cNvSpPr/>
              <p:nvPr/>
            </p:nvSpPr>
            <p:spPr>
              <a:xfrm flipV="1">
                <a:off x="4445727" y="2744889"/>
                <a:ext cx="825500" cy="210218"/>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6" name="Rectangle 5">
                <a:extLst>
                  <a:ext uri="{FF2B5EF4-FFF2-40B4-BE49-F238E27FC236}">
                    <a16:creationId xmlns:a16="http://schemas.microsoft.com/office/drawing/2014/main" id="{84C477FB-1B0A-FCF6-BBF0-2AA86ABE31B5}"/>
                  </a:ext>
                </a:extLst>
              </p:cNvPr>
              <p:cNvSpPr/>
              <p:nvPr/>
            </p:nvSpPr>
            <p:spPr>
              <a:xfrm flipV="1">
                <a:off x="6104717" y="2744889"/>
                <a:ext cx="825500" cy="210218"/>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10A46926-F030-08AC-9F3C-80BD4A89DAB6}"/>
                  </a:ext>
                </a:extLst>
              </p:cNvPr>
              <p:cNvSpPr/>
              <p:nvPr/>
            </p:nvSpPr>
            <p:spPr>
              <a:xfrm flipV="1">
                <a:off x="8077216" y="2744889"/>
                <a:ext cx="825500" cy="210218"/>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pSp>
        <p:cxnSp>
          <p:nvCxnSpPr>
            <p:cNvPr id="13" name="Straight Connector 12">
              <a:extLst>
                <a:ext uri="{FF2B5EF4-FFF2-40B4-BE49-F238E27FC236}">
                  <a16:creationId xmlns:a16="http://schemas.microsoft.com/office/drawing/2014/main" id="{564E37CE-421A-3853-40E5-1A1ACC05D8CE}"/>
                </a:ext>
              </a:extLst>
            </p:cNvPr>
            <p:cNvCxnSpPr/>
            <p:nvPr/>
          </p:nvCxnSpPr>
          <p:spPr>
            <a:xfrm>
              <a:off x="740664" y="2011680"/>
              <a:ext cx="4050792"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062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5E8450-5B43-ABDA-68A6-18A4EAAF34AE}"/>
              </a:ext>
            </a:extLst>
          </p:cNvPr>
          <p:cNvGrpSpPr/>
          <p:nvPr/>
        </p:nvGrpSpPr>
        <p:grpSpPr>
          <a:xfrm>
            <a:off x="1249326" y="1283368"/>
            <a:ext cx="6984562" cy="5446295"/>
            <a:chOff x="1249326" y="1283368"/>
            <a:chExt cx="6984562" cy="5446295"/>
          </a:xfrm>
        </p:grpSpPr>
        <p:pic>
          <p:nvPicPr>
            <p:cNvPr id="5" name="Picture 4">
              <a:extLst>
                <a:ext uri="{FF2B5EF4-FFF2-40B4-BE49-F238E27FC236}">
                  <a16:creationId xmlns:a16="http://schemas.microsoft.com/office/drawing/2014/main" id="{FE91C906-DC1E-438E-057E-BFA7453C9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326" y="1283368"/>
              <a:ext cx="6984562" cy="5446295"/>
            </a:xfrm>
            <a:prstGeom prst="rect">
              <a:avLst/>
            </a:prstGeom>
          </p:spPr>
        </p:pic>
        <p:sp>
          <p:nvSpPr>
            <p:cNvPr id="6" name="Rectangle 5">
              <a:extLst>
                <a:ext uri="{FF2B5EF4-FFF2-40B4-BE49-F238E27FC236}">
                  <a16:creationId xmlns:a16="http://schemas.microsoft.com/office/drawing/2014/main" id="{77BE11CC-B418-847C-ACF4-E35721079A56}"/>
                </a:ext>
              </a:extLst>
            </p:cNvPr>
            <p:cNvSpPr/>
            <p:nvPr/>
          </p:nvSpPr>
          <p:spPr>
            <a:xfrm flipV="1">
              <a:off x="1520533" y="5492082"/>
              <a:ext cx="6645348" cy="120650"/>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BE2589E1-ADBE-1B96-DD53-73C637A0B617}"/>
                </a:ext>
              </a:extLst>
            </p:cNvPr>
            <p:cNvSpPr/>
            <p:nvPr/>
          </p:nvSpPr>
          <p:spPr>
            <a:xfrm flipV="1">
              <a:off x="1507833" y="5199982"/>
              <a:ext cx="6645348" cy="120650"/>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pSp>
      <p:sp>
        <p:nvSpPr>
          <p:cNvPr id="10" name="TextShape 1">
            <a:extLst>
              <a:ext uri="{FF2B5EF4-FFF2-40B4-BE49-F238E27FC236}">
                <a16:creationId xmlns:a16="http://schemas.microsoft.com/office/drawing/2014/main" id="{0D3D3ECF-3FC8-BADE-5150-85BE94542609}"/>
              </a:ext>
            </a:extLst>
          </p:cNvPr>
          <p:cNvSpPr txBox="1"/>
          <p:nvPr/>
        </p:nvSpPr>
        <p:spPr>
          <a:xfrm>
            <a:off x="1947700" y="403342"/>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ENLIL IP shock connectivity</a:t>
            </a:r>
            <a:endParaRPr lang="en-GB" sz="2200" b="0" strike="noStrike" spc="-1" dirty="0">
              <a:solidFill>
                <a:srgbClr val="000000"/>
              </a:solidFill>
              <a:latin typeface="Verdana"/>
            </a:endParaRPr>
          </a:p>
        </p:txBody>
      </p:sp>
      <p:cxnSp>
        <p:nvCxnSpPr>
          <p:cNvPr id="4" name="Straight Connector 3">
            <a:extLst>
              <a:ext uri="{FF2B5EF4-FFF2-40B4-BE49-F238E27FC236}">
                <a16:creationId xmlns:a16="http://schemas.microsoft.com/office/drawing/2014/main" id="{511A2E18-22F9-FD2F-1F2B-6D33B5F9D8FB}"/>
              </a:ext>
            </a:extLst>
          </p:cNvPr>
          <p:cNvCxnSpPr/>
          <p:nvPr/>
        </p:nvCxnSpPr>
        <p:spPr>
          <a:xfrm>
            <a:off x="1810512" y="1508760"/>
            <a:ext cx="44805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59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3200B7-5241-4264-3374-8A7FFB158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54" y="1288177"/>
            <a:ext cx="5090266" cy="5427369"/>
          </a:xfrm>
          <a:prstGeom prst="rect">
            <a:avLst/>
          </a:prstGeom>
        </p:spPr>
      </p:pic>
      <p:sp>
        <p:nvSpPr>
          <p:cNvPr id="6" name="TextShape 1">
            <a:extLst>
              <a:ext uri="{FF2B5EF4-FFF2-40B4-BE49-F238E27FC236}">
                <a16:creationId xmlns:a16="http://schemas.microsoft.com/office/drawing/2014/main" id="{3B01E4A5-7E72-98AA-B3F4-4C3A9BB30326}"/>
              </a:ext>
            </a:extLst>
          </p:cNvPr>
          <p:cNvSpPr txBox="1"/>
          <p:nvPr/>
        </p:nvSpPr>
        <p:spPr>
          <a:xfrm>
            <a:off x="1947700" y="403342"/>
            <a:ext cx="5752635" cy="430560"/>
          </a:xfrm>
          <a:prstGeom prst="rect">
            <a:avLst/>
          </a:prstGeom>
          <a:noFill/>
          <a:ln>
            <a:noFill/>
          </a:ln>
        </p:spPr>
        <p:txBody>
          <a:bodyPr anchor="ctr"/>
          <a:lstStyle/>
          <a:p>
            <a:pPr algn="ctr">
              <a:lnSpc>
                <a:spcPct val="100000"/>
              </a:lnSpc>
            </a:pPr>
            <a:r>
              <a:rPr lang="en-GB" sz="2200" b="1" strike="noStrike" spc="-1" dirty="0">
                <a:solidFill>
                  <a:srgbClr val="FFFFFF"/>
                </a:solidFill>
                <a:latin typeface="Verdana"/>
              </a:rPr>
              <a:t>IP status and </a:t>
            </a:r>
            <a:r>
              <a:rPr lang="en-GB" sz="2200" b="1" spc="-1" dirty="0">
                <a:solidFill>
                  <a:srgbClr val="FFFFFF"/>
                </a:solidFill>
                <a:latin typeface="Verdana"/>
              </a:rPr>
              <a:t>ICME arrival</a:t>
            </a:r>
            <a:endParaRPr lang="en-GB" sz="2200" b="0" strike="noStrike" spc="-1" dirty="0">
              <a:solidFill>
                <a:srgbClr val="000000"/>
              </a:solidFill>
              <a:latin typeface="Verdana"/>
            </a:endParaRPr>
          </a:p>
        </p:txBody>
      </p:sp>
      <p:sp>
        <p:nvSpPr>
          <p:cNvPr id="2" name="Rectangle 1">
            <a:extLst>
              <a:ext uri="{FF2B5EF4-FFF2-40B4-BE49-F238E27FC236}">
                <a16:creationId xmlns:a16="http://schemas.microsoft.com/office/drawing/2014/main" id="{C7258267-4616-2C76-96BE-F3AEF62FCE5D}"/>
              </a:ext>
            </a:extLst>
          </p:cNvPr>
          <p:cNvSpPr/>
          <p:nvPr/>
        </p:nvSpPr>
        <p:spPr>
          <a:xfrm>
            <a:off x="5538322" y="1288177"/>
            <a:ext cx="3392424" cy="400110"/>
          </a:xfrm>
          <a:prstGeom prst="rect">
            <a:avLst/>
          </a:prstGeom>
        </p:spPr>
        <p:txBody>
          <a:bodyPr wrap="square">
            <a:spAutoFit/>
          </a:bodyPr>
          <a:lstStyle/>
          <a:p>
            <a:r>
              <a:rPr lang="en-GB" sz="1000" dirty="0">
                <a:solidFill>
                  <a:srgbClr val="0070C0"/>
                </a:solidFill>
              </a:rPr>
              <a:t>https://</a:t>
            </a:r>
            <a:r>
              <a:rPr lang="en-GB" sz="1000" dirty="0" err="1">
                <a:solidFill>
                  <a:srgbClr val="0070C0"/>
                </a:solidFill>
              </a:rPr>
              <a:t>www.aanda.org</a:t>
            </a:r>
            <a:r>
              <a:rPr lang="en-GB" sz="1000" dirty="0">
                <a:solidFill>
                  <a:srgbClr val="0070C0"/>
                </a:solidFill>
              </a:rPr>
              <a:t>/component/</a:t>
            </a:r>
            <a:r>
              <a:rPr lang="en-GB" sz="1000" dirty="0" err="1">
                <a:solidFill>
                  <a:srgbClr val="0070C0"/>
                </a:solidFill>
              </a:rPr>
              <a:t>article?access</a:t>
            </a:r>
            <a:r>
              <a:rPr lang="en-GB" sz="1000" dirty="0">
                <a:solidFill>
                  <a:srgbClr val="0070C0"/>
                </a:solidFill>
              </a:rPr>
              <a:t>=</a:t>
            </a:r>
            <a:r>
              <a:rPr lang="en-GB" sz="1000" dirty="0" err="1">
                <a:solidFill>
                  <a:srgbClr val="0070C0"/>
                </a:solidFill>
              </a:rPr>
              <a:t>doi&amp;doi</a:t>
            </a:r>
            <a:r>
              <a:rPr lang="en-GB" sz="1000" dirty="0">
                <a:solidFill>
                  <a:srgbClr val="0070C0"/>
                </a:solidFill>
              </a:rPr>
              <a:t>=10.1051/0004-6361/202142966</a:t>
            </a:r>
          </a:p>
        </p:txBody>
      </p:sp>
      <p:pic>
        <p:nvPicPr>
          <p:cNvPr id="10" name="Picture 9" descr="Qr code&#10;&#10;Description automatically generated">
            <a:extLst>
              <a:ext uri="{FF2B5EF4-FFF2-40B4-BE49-F238E27FC236}">
                <a16:creationId xmlns:a16="http://schemas.microsoft.com/office/drawing/2014/main" id="{BF8A7C8E-0DD7-5ABD-C819-8A089F616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380" y="1940095"/>
            <a:ext cx="1905000" cy="1905000"/>
          </a:xfrm>
          <a:prstGeom prst="rect">
            <a:avLst/>
          </a:prstGeom>
        </p:spPr>
      </p:pic>
      <p:grpSp>
        <p:nvGrpSpPr>
          <p:cNvPr id="12" name="Group 11">
            <a:extLst>
              <a:ext uri="{FF2B5EF4-FFF2-40B4-BE49-F238E27FC236}">
                <a16:creationId xmlns:a16="http://schemas.microsoft.com/office/drawing/2014/main" id="{A1205D94-3DAB-BAB9-7DAC-7DB067149B25}"/>
              </a:ext>
            </a:extLst>
          </p:cNvPr>
          <p:cNvGrpSpPr/>
          <p:nvPr/>
        </p:nvGrpSpPr>
        <p:grpSpPr>
          <a:xfrm>
            <a:off x="0" y="4096904"/>
            <a:ext cx="9144000" cy="2761096"/>
            <a:chOff x="0" y="4096904"/>
            <a:chExt cx="9144000" cy="2761096"/>
          </a:xfrm>
        </p:grpSpPr>
        <p:pic>
          <p:nvPicPr>
            <p:cNvPr id="8" name="Picture 7">
              <a:extLst>
                <a:ext uri="{FF2B5EF4-FFF2-40B4-BE49-F238E27FC236}">
                  <a16:creationId xmlns:a16="http://schemas.microsoft.com/office/drawing/2014/main" id="{BE7253A2-D85D-2C20-B693-F2AB4908D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96904"/>
              <a:ext cx="9144000" cy="2761096"/>
            </a:xfrm>
            <a:prstGeom prst="rect">
              <a:avLst/>
            </a:prstGeom>
          </p:spPr>
        </p:pic>
        <p:sp>
          <p:nvSpPr>
            <p:cNvPr id="11" name="Rounded Rectangle 10">
              <a:extLst>
                <a:ext uri="{FF2B5EF4-FFF2-40B4-BE49-F238E27FC236}">
                  <a16:creationId xmlns:a16="http://schemas.microsoft.com/office/drawing/2014/main" id="{4D4E0382-DCB0-56E0-A47B-DDEB6E0B7987}"/>
                </a:ext>
              </a:extLst>
            </p:cNvPr>
            <p:cNvSpPr/>
            <p:nvPr/>
          </p:nvSpPr>
          <p:spPr>
            <a:xfrm>
              <a:off x="64008" y="5645877"/>
              <a:ext cx="1152144" cy="16970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spTree>
    <p:extLst>
      <p:ext uri="{BB962C8B-B14F-4D97-AF65-F5344CB8AC3E}">
        <p14:creationId xmlns:p14="http://schemas.microsoft.com/office/powerpoint/2010/main" val="42174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7C65ED-93BC-E62E-E091-66A01C858119}"/>
              </a:ext>
            </a:extLst>
          </p:cNvPr>
          <p:cNvSpPr txBox="1"/>
          <p:nvPr/>
        </p:nvSpPr>
        <p:spPr>
          <a:xfrm>
            <a:off x="173101" y="1606789"/>
            <a:ext cx="8698334" cy="2339102"/>
          </a:xfrm>
          <a:prstGeom prst="rect">
            <a:avLst/>
          </a:prstGeom>
          <a:noFill/>
        </p:spPr>
        <p:txBody>
          <a:bodyPr wrap="square" rtlCol="0">
            <a:spAutoFit/>
          </a:bodyPr>
          <a:lstStyle/>
          <a:p>
            <a:pPr marL="342900" indent="-342900">
              <a:buFont typeface="Wingdings" pitchFamily="2" charset="2"/>
              <a:buChar char="v"/>
            </a:pPr>
            <a:r>
              <a:rPr lang="en-GB" sz="2200" dirty="0"/>
              <a:t>ENLIL in agreement with a late connection of the IP shock with STEREO-B</a:t>
            </a:r>
          </a:p>
          <a:p>
            <a:pPr marL="342900" indent="-342900">
              <a:buFont typeface="Wingdings" pitchFamily="2" charset="2"/>
              <a:buChar char="v"/>
            </a:pPr>
            <a:endParaRPr lang="en-GB" sz="2200" dirty="0"/>
          </a:p>
          <a:p>
            <a:pPr marL="342900" indent="-342900">
              <a:buFont typeface="Wingdings" pitchFamily="2" charset="2"/>
              <a:buChar char="v"/>
            </a:pPr>
            <a:r>
              <a:rPr lang="en-GB" sz="2200" dirty="0"/>
              <a:t>ENLIL in agreement with a flank arrival of the ICME at STEREO-B (very wide ICME)</a:t>
            </a:r>
            <a:endParaRPr lang="en-GB" dirty="0"/>
          </a:p>
          <a:p>
            <a:endParaRPr lang="en-GB" dirty="0"/>
          </a:p>
          <a:p>
            <a:endParaRPr lang="en-GB" dirty="0"/>
          </a:p>
        </p:txBody>
      </p:sp>
      <p:sp>
        <p:nvSpPr>
          <p:cNvPr id="5" name="TextShape 1">
            <a:extLst>
              <a:ext uri="{FF2B5EF4-FFF2-40B4-BE49-F238E27FC236}">
                <a16:creationId xmlns:a16="http://schemas.microsoft.com/office/drawing/2014/main" id="{39457D57-1E75-6063-898E-9378FFEBF782}"/>
              </a:ext>
            </a:extLst>
          </p:cNvPr>
          <p:cNvSpPr txBox="1"/>
          <p:nvPr/>
        </p:nvSpPr>
        <p:spPr>
          <a:xfrm>
            <a:off x="1820700" y="390642"/>
            <a:ext cx="5752635" cy="430560"/>
          </a:xfrm>
          <a:prstGeom prst="rect">
            <a:avLst/>
          </a:prstGeom>
          <a:solidFill>
            <a:srgbClr val="FFFFFF"/>
          </a:solidFill>
          <a:ln>
            <a:noFill/>
          </a:ln>
        </p:spPr>
        <p:txBody>
          <a:bodyPr anchor="ctr"/>
          <a:lstStyle/>
          <a:p>
            <a:pPr algn="ctr">
              <a:lnSpc>
                <a:spcPct val="100000"/>
              </a:lnSpc>
            </a:pPr>
            <a:r>
              <a:rPr lang="en-GB" sz="2200" b="1" spc="-1" dirty="0">
                <a:latin typeface="Verdana"/>
              </a:rPr>
              <a:t>Results/</a:t>
            </a:r>
            <a:r>
              <a:rPr lang="en-GB" sz="2200" b="1" spc="-1" dirty="0">
                <a:solidFill>
                  <a:srgbClr val="FF40FF"/>
                </a:solidFill>
                <a:latin typeface="Verdana"/>
              </a:rPr>
              <a:t>Lessons learnt</a:t>
            </a:r>
            <a:endParaRPr lang="en-GB" sz="2200" b="0" strike="noStrike" spc="-1" dirty="0">
              <a:solidFill>
                <a:srgbClr val="FF40FF"/>
              </a:solidFill>
              <a:latin typeface="Verdana"/>
            </a:endParaRPr>
          </a:p>
        </p:txBody>
      </p:sp>
      <p:sp>
        <p:nvSpPr>
          <p:cNvPr id="2" name="Rectangle 1">
            <a:extLst>
              <a:ext uri="{FF2B5EF4-FFF2-40B4-BE49-F238E27FC236}">
                <a16:creationId xmlns:a16="http://schemas.microsoft.com/office/drawing/2014/main" id="{C26D89DF-EC0B-B140-9F9C-58FD9D3554B7}"/>
              </a:ext>
            </a:extLst>
          </p:cNvPr>
          <p:cNvSpPr/>
          <p:nvPr/>
        </p:nvSpPr>
        <p:spPr>
          <a:xfrm>
            <a:off x="173101" y="3800178"/>
            <a:ext cx="8698334" cy="1785104"/>
          </a:xfrm>
          <a:prstGeom prst="rect">
            <a:avLst/>
          </a:prstGeom>
        </p:spPr>
        <p:txBody>
          <a:bodyPr wrap="square">
            <a:spAutoFit/>
          </a:bodyPr>
          <a:lstStyle/>
          <a:p>
            <a:pPr marL="342900" indent="-342900">
              <a:buFont typeface="Wingdings" pitchFamily="2" charset="2"/>
              <a:buChar char="v"/>
            </a:pPr>
            <a:r>
              <a:rPr lang="en-GB" sz="2200" dirty="0">
                <a:solidFill>
                  <a:srgbClr val="FF40FF"/>
                </a:solidFill>
              </a:rPr>
              <a:t>Low resolution run estimated the shock parameters at STEREO-B better than medium resolution run (ICME flank geometry)</a:t>
            </a:r>
          </a:p>
          <a:p>
            <a:endParaRPr lang="en-GB" sz="2200" dirty="0">
              <a:solidFill>
                <a:srgbClr val="FF40FF"/>
              </a:solidFill>
            </a:endParaRPr>
          </a:p>
          <a:p>
            <a:pPr marL="342900" indent="-342900">
              <a:buFont typeface="Wingdings" pitchFamily="2" charset="2"/>
              <a:buChar char="v"/>
            </a:pPr>
            <a:r>
              <a:rPr lang="en-GB" sz="2200" dirty="0">
                <a:solidFill>
                  <a:srgbClr val="FF40FF"/>
                </a:solidFill>
              </a:rPr>
              <a:t>CME speed at the apex better matched the ICME time arrival in situ that the CME speed at the bulk (ICME arrival)</a:t>
            </a:r>
            <a:endParaRPr lang="en-GB" dirty="0"/>
          </a:p>
        </p:txBody>
      </p:sp>
    </p:spTree>
    <p:extLst>
      <p:ext uri="{BB962C8B-B14F-4D97-AF65-F5344CB8AC3E}">
        <p14:creationId xmlns:p14="http://schemas.microsoft.com/office/powerpoint/2010/main" val="3356595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1">
            <a:extLst>
              <a:ext uri="{FF2B5EF4-FFF2-40B4-BE49-F238E27FC236}">
                <a16:creationId xmlns:a16="http://schemas.microsoft.com/office/drawing/2014/main" id="{57F6C8B4-41CD-5403-DE21-251B949D9C8A}"/>
              </a:ext>
            </a:extLst>
          </p:cNvPr>
          <p:cNvSpPr txBox="1"/>
          <p:nvPr/>
        </p:nvSpPr>
        <p:spPr>
          <a:xfrm>
            <a:off x="2070532" y="403342"/>
            <a:ext cx="5752635" cy="430560"/>
          </a:xfrm>
          <a:prstGeom prst="rect">
            <a:avLst/>
          </a:prstGeom>
          <a:noFill/>
          <a:ln>
            <a:noFill/>
          </a:ln>
        </p:spPr>
        <p:txBody>
          <a:bodyPr anchor="ctr"/>
          <a:lstStyle/>
          <a:p>
            <a:pPr algn="ctr">
              <a:lnSpc>
                <a:spcPct val="100000"/>
              </a:lnSpc>
            </a:pPr>
            <a:r>
              <a:rPr lang="en-GB" sz="2200" b="1" spc="-1" dirty="0">
                <a:solidFill>
                  <a:srgbClr val="FFFFFF"/>
                </a:solidFill>
                <a:latin typeface="Verdana"/>
              </a:rPr>
              <a:t>The first widespread solar energetic particle event in the solar cycle 25 (I)</a:t>
            </a:r>
          </a:p>
        </p:txBody>
      </p:sp>
      <p:grpSp>
        <p:nvGrpSpPr>
          <p:cNvPr id="12" name="Group 11">
            <a:extLst>
              <a:ext uri="{FF2B5EF4-FFF2-40B4-BE49-F238E27FC236}">
                <a16:creationId xmlns:a16="http://schemas.microsoft.com/office/drawing/2014/main" id="{EE142B0E-060B-3E2D-6458-985660680C11}"/>
              </a:ext>
            </a:extLst>
          </p:cNvPr>
          <p:cNvGrpSpPr/>
          <p:nvPr/>
        </p:nvGrpSpPr>
        <p:grpSpPr>
          <a:xfrm>
            <a:off x="4450091" y="1918273"/>
            <a:ext cx="4589145" cy="4229100"/>
            <a:chOff x="4450091" y="1918273"/>
            <a:chExt cx="4589145" cy="4229100"/>
          </a:xfrm>
        </p:grpSpPr>
        <p:pic>
          <p:nvPicPr>
            <p:cNvPr id="11" name="Picture 10" descr="Graphical user interface, text, application, email&#10;&#10;Description automatically generated">
              <a:extLst>
                <a:ext uri="{FF2B5EF4-FFF2-40B4-BE49-F238E27FC236}">
                  <a16:creationId xmlns:a16="http://schemas.microsoft.com/office/drawing/2014/main" id="{C9C269CA-C593-3AFC-5955-9FC7F0D1F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91" y="1918273"/>
              <a:ext cx="4589145" cy="4229100"/>
            </a:xfrm>
            <a:prstGeom prst="rect">
              <a:avLst/>
            </a:prstGeom>
          </p:spPr>
        </p:pic>
        <p:sp>
          <p:nvSpPr>
            <p:cNvPr id="6" name="Rounded Rectangle 5">
              <a:extLst>
                <a:ext uri="{FF2B5EF4-FFF2-40B4-BE49-F238E27FC236}">
                  <a16:creationId xmlns:a16="http://schemas.microsoft.com/office/drawing/2014/main" id="{DF7D0ED1-9D24-0922-E21F-94DC01CB7B72}"/>
                </a:ext>
              </a:extLst>
            </p:cNvPr>
            <p:cNvSpPr/>
            <p:nvPr/>
          </p:nvSpPr>
          <p:spPr>
            <a:xfrm>
              <a:off x="7373568" y="4032823"/>
              <a:ext cx="899198" cy="2023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grpSp>
      <p:pic>
        <p:nvPicPr>
          <p:cNvPr id="9" name="Picture 8" descr="Diagram&#10;&#10;Description automatically generated">
            <a:extLst>
              <a:ext uri="{FF2B5EF4-FFF2-40B4-BE49-F238E27FC236}">
                <a16:creationId xmlns:a16="http://schemas.microsoft.com/office/drawing/2014/main" id="{11DDECC0-70C6-88A8-A37F-3B02E618B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9928"/>
            <a:ext cx="4450091" cy="5585791"/>
          </a:xfrm>
          <a:prstGeom prst="rect">
            <a:avLst/>
          </a:prstGeom>
        </p:spPr>
      </p:pic>
      <p:pic>
        <p:nvPicPr>
          <p:cNvPr id="4" name="Picture 3" descr="Qr code&#10;&#10;Description automatically generated">
            <a:extLst>
              <a:ext uri="{FF2B5EF4-FFF2-40B4-BE49-F238E27FC236}">
                <a16:creationId xmlns:a16="http://schemas.microsoft.com/office/drawing/2014/main" id="{722D5391-0B7F-A7AD-649E-60B601CCC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222" y="1517588"/>
            <a:ext cx="1457960" cy="1457960"/>
          </a:xfrm>
          <a:prstGeom prst="rect">
            <a:avLst/>
          </a:prstGeom>
        </p:spPr>
      </p:pic>
      <p:sp>
        <p:nvSpPr>
          <p:cNvPr id="2" name="Rectangle 1">
            <a:extLst>
              <a:ext uri="{FF2B5EF4-FFF2-40B4-BE49-F238E27FC236}">
                <a16:creationId xmlns:a16="http://schemas.microsoft.com/office/drawing/2014/main" id="{500CE9BF-EA29-6966-0FB7-D62EE3F59CFF}"/>
              </a:ext>
            </a:extLst>
          </p:cNvPr>
          <p:cNvSpPr/>
          <p:nvPr/>
        </p:nvSpPr>
        <p:spPr>
          <a:xfrm>
            <a:off x="4450091" y="6185012"/>
            <a:ext cx="6163056" cy="246221"/>
          </a:xfrm>
          <a:prstGeom prst="rect">
            <a:avLst/>
          </a:prstGeom>
        </p:spPr>
        <p:txBody>
          <a:bodyPr wrap="square">
            <a:spAutoFit/>
          </a:bodyPr>
          <a:lstStyle/>
          <a:p>
            <a:r>
              <a:rPr lang="en-GB" sz="1000" dirty="0">
                <a:solidFill>
                  <a:srgbClr val="0070C0"/>
                </a:solidFill>
              </a:rPr>
              <a:t>https://</a:t>
            </a:r>
            <a:r>
              <a:rPr lang="en-GB" sz="1000" dirty="0" err="1">
                <a:solidFill>
                  <a:srgbClr val="0070C0"/>
                </a:solidFill>
              </a:rPr>
              <a:t>www.aanda.org</a:t>
            </a:r>
            <a:r>
              <a:rPr lang="en-GB" sz="1000" dirty="0">
                <a:solidFill>
                  <a:srgbClr val="0070C0"/>
                </a:solidFill>
              </a:rPr>
              <a:t>/articles/aa/</a:t>
            </a:r>
            <a:r>
              <a:rPr lang="en-GB" sz="1000" dirty="0" err="1">
                <a:solidFill>
                  <a:srgbClr val="0070C0"/>
                </a:solidFill>
              </a:rPr>
              <a:t>full_html</a:t>
            </a:r>
            <a:r>
              <a:rPr lang="en-GB" sz="1000" dirty="0">
                <a:solidFill>
                  <a:srgbClr val="0070C0"/>
                </a:solidFill>
              </a:rPr>
              <a:t>/2021/12/aa40937-21/aa40937-21.html</a:t>
            </a:r>
          </a:p>
        </p:txBody>
      </p:sp>
    </p:spTree>
    <p:extLst>
      <p:ext uri="{BB962C8B-B14F-4D97-AF65-F5344CB8AC3E}">
        <p14:creationId xmlns:p14="http://schemas.microsoft.com/office/powerpoint/2010/main" val="2719086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ESA Presentation.potx</Template>
  <TotalTime>112695</TotalTime>
  <Words>1033</Words>
  <Application>Microsoft Macintosh PowerPoint</Application>
  <PresentationFormat>On-screen Show (4:3)</PresentationFormat>
  <Paragraphs>137</Paragraphs>
  <Slides>22</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Times New Roman</vt:lpstr>
      <vt:lpstr>Verdana</vt:lpstr>
      <vt:lpstr>Wingdings</vt:lpstr>
      <vt:lpstr>Office Theme</vt:lpstr>
      <vt:lpstr>ESA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Pablo</dc:creator>
  <dc:description/>
  <cp:lastModifiedBy>Laura Rodriguez</cp:lastModifiedBy>
  <cp:revision>1673</cp:revision>
  <cp:lastPrinted>2021-04-29T08:37:26Z</cp:lastPrinted>
  <dcterms:created xsi:type="dcterms:W3CDTF">2009-03-03T09:28:14Z</dcterms:created>
  <dcterms:modified xsi:type="dcterms:W3CDTF">2022-06-06T20:23:46Z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MMClips">
    <vt:i4>6</vt:i4>
  </property>
  <property fmtid="{D5CDD505-2E9C-101B-9397-08002B2CF9AE}" pid="15" name="HyperlinksChanged">
    <vt:bool>false</vt:bool>
  </property>
  <property fmtid="{D5CDD505-2E9C-101B-9397-08002B2CF9AE}" pid="16" name="Slides">
    <vt:i4>16</vt:i4>
  </property>
  <property fmtid="{D5CDD505-2E9C-101B-9397-08002B2CF9AE}" pid="17" name="HiddenSlides">
    <vt:i4>0</vt:i4>
  </property>
  <property fmtid="{D5CDD505-2E9C-101B-9397-08002B2CF9AE}" pid="18" name="Notes">
    <vt:i4>13</vt:i4>
  </property>
  <property fmtid="{D5CDD505-2E9C-101B-9397-08002B2CF9AE}" pid="19" name="PresentationFormat">
    <vt:lpwstr>On-screen Show (4:3)</vt:lpwstr>
  </property>
  <property fmtid="{D5CDD505-2E9C-101B-9397-08002B2CF9AE}" pid="20" name="Company">
    <vt:lpwstr>ESA</vt:lpwstr>
  </property>
  <property fmtid="{D5CDD505-2E9C-101B-9397-08002B2CF9AE}" pid="21" name="ShareDoc">
    <vt:bool>false</vt:bool>
  </property>
  <property fmtid="{D5CDD505-2E9C-101B-9397-08002B2CF9AE}" pid="22" name="AppVersion">
    <vt:lpwstr>16.0000</vt:lpwstr>
  </property>
  <property fmtid="{D5CDD505-2E9C-101B-9397-08002B2CF9AE}" pid="23" name="LinksUpToDate">
    <vt:bool>false</vt:bool>
  </property>
  <property fmtid="{D5CDD505-2E9C-101B-9397-08002B2CF9AE}" pid="24" name="ScaleCrop">
    <vt:bool>false</vt:bool>
  </property>
</Properties>
</file>