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5" roundtripDataSignature="AMtx7mgGkpLHBIlipjq8OVXRqYxwlVmB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6D587A9-40C4-4A3D-8E88-1F907C829BEF}">
  <a:tblStyle styleId="{B6D587A9-40C4-4A3D-8E88-1F907C829BE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customschemas.google.com/relationships/presentationmetadata" Target="metadata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have to flip the wpm baseline and realization compared to standard skill formula because for WSAPM the BIGGER the BETTER </a:t>
            </a:r>
            <a:endParaRPr/>
          </a:p>
        </p:txBody>
      </p:sp>
      <p:sp>
        <p:nvSpPr>
          <p:cNvPr id="118" name="Google Shape;118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gif"/><Relationship Id="rId4" Type="http://schemas.openxmlformats.org/officeDocument/2006/relationships/image" Target="../media/image7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5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DO | Solar Dynamics Observatory" id="89" name="Google Shape;89;p1"/>
          <p:cNvPicPr preferRelativeResize="0"/>
          <p:nvPr/>
        </p:nvPicPr>
        <p:blipFill rotWithShape="1">
          <a:blip r:embed="rId3">
            <a:alphaModFix/>
          </a:blip>
          <a:srcRect b="26731" l="0" r="-1" t="25107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b="12227" l="0" r="-1" t="4659"/>
          <a:stretch/>
        </p:blipFill>
        <p:spPr>
          <a:xfrm>
            <a:off x="4547938" y="3520045"/>
            <a:ext cx="7644062" cy="317659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C0C0C"/>
              </a:gs>
              <a:gs pos="36000">
                <a:srgbClr val="0C0C0C"/>
              </a:gs>
              <a:gs pos="81000">
                <a:srgbClr val="0C0C0C">
                  <a:alpha val="0"/>
                </a:srgbClr>
              </a:gs>
              <a:gs pos="100000">
                <a:srgbClr val="0C0C0C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/>
          <p:nvPr>
            <p:ph type="ctrTitle"/>
          </p:nvPr>
        </p:nvSpPr>
        <p:spPr>
          <a:xfrm>
            <a:off x="838200" y="1115219"/>
            <a:ext cx="5395912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alibri"/>
              <a:buNone/>
            </a:pPr>
            <a:r>
              <a:rPr b="1" lang="en-US" sz="7200">
                <a:solidFill>
                  <a:schemeClr val="lt1"/>
                </a:solidFill>
              </a:rPr>
              <a:t>WSA in Research</a:t>
            </a:r>
            <a:endParaRPr/>
          </a:p>
        </p:txBody>
      </p:sp>
      <p:sp>
        <p:nvSpPr>
          <p:cNvPr id="93" name="Google Shape;93;p1"/>
          <p:cNvSpPr txBox="1"/>
          <p:nvPr>
            <p:ph idx="1" type="subTitle"/>
          </p:nvPr>
        </p:nvSpPr>
        <p:spPr>
          <a:xfrm>
            <a:off x="838200" y="3902074"/>
            <a:ext cx="5395912" cy="2794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800">
                <a:solidFill>
                  <a:schemeClr val="lt1"/>
                </a:solidFill>
              </a:rPr>
              <a:t>Jamie Staeben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800">
                <a:solidFill>
                  <a:schemeClr val="lt1"/>
                </a:solidFill>
              </a:rPr>
              <a:t>June 7</a:t>
            </a:r>
            <a:r>
              <a:rPr baseline="30000" lang="en-US" sz="2800">
                <a:solidFill>
                  <a:schemeClr val="lt1"/>
                </a:solidFill>
              </a:rPr>
              <a:t>th</a:t>
            </a:r>
            <a:r>
              <a:rPr lang="en-US" sz="2800">
                <a:solidFill>
                  <a:schemeClr val="lt1"/>
                </a:solidFill>
              </a:rPr>
              <a:t>, 2022, CCMC Workshop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>
                <a:solidFill>
                  <a:schemeClr val="lt1"/>
                </a:solidFill>
              </a:rPr>
              <a:t>Nick Arge, Shaela Jones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1800">
                <a:solidFill>
                  <a:schemeClr val="lt1"/>
                </a:solidFill>
              </a:rPr>
              <a:t>NASA GSFC Code 671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solidFill>
                <a:schemeClr val="lt1"/>
              </a:solidFill>
            </a:endParaRPr>
          </a:p>
        </p:txBody>
      </p:sp>
      <p:cxnSp>
        <p:nvCxnSpPr>
          <p:cNvPr id="94" name="Google Shape;94;p1"/>
          <p:cNvCxnSpPr/>
          <p:nvPr/>
        </p:nvCxnSpPr>
        <p:spPr>
          <a:xfrm rot="10800000">
            <a:off x="838200" y="3681408"/>
            <a:ext cx="11353799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>
            <p:ph type="title"/>
          </p:nvPr>
        </p:nvSpPr>
        <p:spPr>
          <a:xfrm>
            <a:off x="838200" y="2306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Wang-Sheeley-Arge (WSA) Model</a:t>
            </a:r>
            <a:endParaRPr/>
          </a:p>
        </p:txBody>
      </p:sp>
      <p:sp>
        <p:nvSpPr>
          <p:cNvPr id="100" name="Google Shape;100;p2"/>
          <p:cNvSpPr txBox="1"/>
          <p:nvPr>
            <p:ph idx="1" type="body"/>
          </p:nvPr>
        </p:nvSpPr>
        <p:spPr>
          <a:xfrm>
            <a:off x="838200" y="1354979"/>
            <a:ext cx="10515600" cy="25410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Uses photospheric field maps as input, different input maps yield different coronal solutions and solar wind predictions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WSA can run many input maps quickly producing a large quantity of predictions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b="1" lang="en-US" sz="2600"/>
              <a:t>Questions: </a:t>
            </a:r>
            <a:r>
              <a:rPr lang="en-US" sz="2600"/>
              <a:t>how can we determine which predictions are best and how can we quantify their performance?</a:t>
            </a:r>
            <a:endParaRPr b="1" sz="2600"/>
          </a:p>
        </p:txBody>
      </p:sp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 b="0" l="0" r="2416" t="62137"/>
          <a:stretch/>
        </p:blipFill>
        <p:spPr>
          <a:xfrm>
            <a:off x="809557" y="4426934"/>
            <a:ext cx="5061651" cy="2541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55350" y="4424294"/>
            <a:ext cx="5061651" cy="254636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1253213" y="3975515"/>
            <a:ext cx="461799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Coronal Model Solutions overlaid on input map</a:t>
            </a:r>
            <a:endParaRPr/>
          </a:p>
        </p:txBody>
      </p:sp>
      <p:sp>
        <p:nvSpPr>
          <p:cNvPr id="104" name="Google Shape;104;p2"/>
          <p:cNvSpPr txBox="1"/>
          <p:nvPr/>
        </p:nvSpPr>
        <p:spPr>
          <a:xfrm>
            <a:off x="7530954" y="3975515"/>
            <a:ext cx="231044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Solar Wind Predictions</a:t>
            </a: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7767743" y="5280917"/>
            <a:ext cx="913802" cy="1298559"/>
          </a:xfrm>
          <a:prstGeom prst="ellipse">
            <a:avLst/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/>
          <p:nvPr/>
        </p:nvSpPr>
        <p:spPr>
          <a:xfrm>
            <a:off x="658906" y="4576483"/>
            <a:ext cx="8727142" cy="1636058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 txBox="1"/>
          <p:nvPr>
            <p:ph type="title"/>
          </p:nvPr>
        </p:nvSpPr>
        <p:spPr>
          <a:xfrm>
            <a:off x="838200" y="2306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WSA Predictive Metric (WSA-PM)</a:t>
            </a:r>
            <a:endParaRPr/>
          </a:p>
        </p:txBody>
      </p:sp>
      <p:sp>
        <p:nvSpPr>
          <p:cNvPr id="112" name="Google Shape;112;p3"/>
          <p:cNvSpPr txBox="1"/>
          <p:nvPr>
            <p:ph idx="1" type="body"/>
          </p:nvPr>
        </p:nvSpPr>
        <p:spPr>
          <a:xfrm>
            <a:off x="838200" y="1354979"/>
            <a:ext cx="10515600" cy="3633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Calculates a numerical score value to assign to individual predictions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Ranks different predictions to determine the best input maps to be used for forecasting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Calculate skill scores to quantitatively evaluate model performance against baseline forecasting models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WSA-PM Formula accounts for accuracy of both velocity and IMF polarity predictions</a:t>
            </a:r>
            <a:endParaRPr/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3023" y="4692706"/>
            <a:ext cx="8278159" cy="1437098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 txBox="1"/>
          <p:nvPr/>
        </p:nvSpPr>
        <p:spPr>
          <a:xfrm>
            <a:off x="9610165" y="4549589"/>
            <a:ext cx="2304676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P(t): IMF polarity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V(t): Solar wind velocity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N: Number of elements in window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"/>
          <p:cNvSpPr/>
          <p:nvPr/>
        </p:nvSpPr>
        <p:spPr>
          <a:xfrm>
            <a:off x="196948" y="3921687"/>
            <a:ext cx="5416058" cy="1213022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Skill Scores and Baseline Models	</a:t>
            </a:r>
            <a:endParaRPr/>
          </a:p>
        </p:txBody>
      </p:sp>
      <p:sp>
        <p:nvSpPr>
          <p:cNvPr id="122" name="Google Shape;122;p4"/>
          <p:cNvSpPr txBox="1"/>
          <p:nvPr>
            <p:ph idx="1" type="body"/>
          </p:nvPr>
        </p:nvSpPr>
        <p:spPr>
          <a:xfrm>
            <a:off x="838200" y="148945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Persistence: predictions for the future are based on observations today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Recurrence: predictions are based on one Carrington Rotation (~27 days) in the past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946" y="4044947"/>
            <a:ext cx="5062975" cy="9741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rt, histogram&#10;&#10;Description automatically generated" id="124" name="Google Shape;12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13008" y="3160671"/>
            <a:ext cx="6578991" cy="36549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rt, histogram&#10;&#10;Description automatically generated" id="125" name="Google Shape;125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13007" y="3160670"/>
            <a:ext cx="6578992" cy="3654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 txBox="1"/>
          <p:nvPr>
            <p:ph type="title"/>
          </p:nvPr>
        </p:nvSpPr>
        <p:spPr>
          <a:xfrm>
            <a:off x="838200" y="2306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ADAPT Input Maps</a:t>
            </a:r>
            <a:endParaRPr/>
          </a:p>
        </p:txBody>
      </p:sp>
      <p:sp>
        <p:nvSpPr>
          <p:cNvPr id="131" name="Google Shape;131;p5"/>
          <p:cNvSpPr txBox="1"/>
          <p:nvPr>
            <p:ph idx="1" type="body"/>
          </p:nvPr>
        </p:nvSpPr>
        <p:spPr>
          <a:xfrm>
            <a:off x="1" y="1398494"/>
            <a:ext cx="6911788" cy="35903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WSA utilizes the Air Force Data Assimilative Photospheric Flux Transport (ADAPT) model input maps to create more realistic distributions of the far side of the sun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Using ADAPT, 12 realizations are produced when running WSA</a:t>
            </a:r>
            <a:endParaRPr/>
          </a:p>
        </p:txBody>
      </p:sp>
      <p:pic>
        <p:nvPicPr>
          <p:cNvPr descr="Chart, histogram&#10;&#10;Description automatically generated" id="132" name="Google Shape;13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9366" y="768524"/>
            <a:ext cx="5073825" cy="28187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rt, histogram&#10;&#10;Description automatically generated" id="133" name="Google Shape;13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08503" y="4213644"/>
            <a:ext cx="4791018" cy="26616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rt, line chart, histogram&#10;&#10;Description automatically generated" id="134" name="Google Shape;13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65524" y="4213644"/>
            <a:ext cx="4726475" cy="262581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5"/>
          <p:cNvSpPr txBox="1"/>
          <p:nvPr/>
        </p:nvSpPr>
        <p:spPr>
          <a:xfrm>
            <a:off x="7690" y="3873413"/>
            <a:ext cx="2964110" cy="35903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WSA-PM can determine the best performing realization, and thus which input map to use for forecasting</a:t>
            </a:r>
            <a:endParaRPr/>
          </a:p>
        </p:txBody>
      </p:sp>
      <p:sp>
        <p:nvSpPr>
          <p:cNvPr id="136" name="Google Shape;136;p5"/>
          <p:cNvSpPr txBox="1"/>
          <p:nvPr/>
        </p:nvSpPr>
        <p:spPr>
          <a:xfrm>
            <a:off x="8557280" y="436484"/>
            <a:ext cx="25429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WSA-PM score plot</a:t>
            </a:r>
            <a:endParaRPr/>
          </a:p>
        </p:txBody>
      </p:sp>
      <p:sp>
        <p:nvSpPr>
          <p:cNvPr id="137" name="Google Shape;137;p5"/>
          <p:cNvSpPr txBox="1"/>
          <p:nvPr/>
        </p:nvSpPr>
        <p:spPr>
          <a:xfrm>
            <a:off x="3932531" y="3720363"/>
            <a:ext cx="254296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WSA-PM skill plot using persistence as baseline</a:t>
            </a:r>
            <a:endParaRPr/>
          </a:p>
        </p:txBody>
      </p:sp>
      <p:sp>
        <p:nvSpPr>
          <p:cNvPr id="138" name="Google Shape;138;p5"/>
          <p:cNvSpPr txBox="1"/>
          <p:nvPr/>
        </p:nvSpPr>
        <p:spPr>
          <a:xfrm>
            <a:off x="8557280" y="3720362"/>
            <a:ext cx="254296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WSA-PM skill plot using recurrence as baseline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/>
          <p:nvPr>
            <p:ph type="title"/>
          </p:nvPr>
        </p:nvSpPr>
        <p:spPr>
          <a:xfrm>
            <a:off x="739970" y="326717"/>
            <a:ext cx="4521744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WSA Consistency and the Solar cycle</a:t>
            </a:r>
            <a:endParaRPr/>
          </a:p>
        </p:txBody>
      </p:sp>
      <p:sp>
        <p:nvSpPr>
          <p:cNvPr id="144" name="Google Shape;144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45" name="Google Shape;145;p6"/>
          <p:cNvSpPr txBox="1"/>
          <p:nvPr/>
        </p:nvSpPr>
        <p:spPr>
          <a:xfrm>
            <a:off x="307448" y="4374554"/>
            <a:ext cx="3440912" cy="131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6"/>
          <p:cNvSpPr txBox="1"/>
          <p:nvPr/>
        </p:nvSpPr>
        <p:spPr>
          <a:xfrm>
            <a:off x="130692" y="1825625"/>
            <a:ext cx="4773239" cy="48875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11-year solar cycle set of WSA predictions from 12/2008-12/2019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Goal: Measure consistency of WSA ADAPT realization performance during minimum and maximum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Solar Minimum (07/2008-07/2009)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Solar Maximum (11/2013-11/2014)</a:t>
            </a:r>
            <a:endParaRPr/>
          </a:p>
          <a:p>
            <a:pPr indent="-508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1715" y="3576446"/>
            <a:ext cx="6930286" cy="26950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rt, histogram&#10;&#10;Description automatically generated" id="148" name="Google Shape;14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79912" y="468927"/>
            <a:ext cx="6930285" cy="2695028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6"/>
          <p:cNvSpPr txBox="1"/>
          <p:nvPr/>
        </p:nvSpPr>
        <p:spPr>
          <a:xfrm>
            <a:off x="7914775" y="142051"/>
            <a:ext cx="16241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Solar Minimum</a:t>
            </a:r>
            <a:endParaRPr/>
          </a:p>
        </p:txBody>
      </p:sp>
      <p:sp>
        <p:nvSpPr>
          <p:cNvPr id="150" name="Google Shape;150;p6"/>
          <p:cNvSpPr txBox="1"/>
          <p:nvPr/>
        </p:nvSpPr>
        <p:spPr>
          <a:xfrm>
            <a:off x="7898201" y="3238075"/>
            <a:ext cx="165731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Solar Maximum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"/>
          <p:cNvSpPr txBox="1"/>
          <p:nvPr>
            <p:ph type="title"/>
          </p:nvPr>
        </p:nvSpPr>
        <p:spPr>
          <a:xfrm>
            <a:off x="838198" y="95970"/>
            <a:ext cx="549953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Consistency Results</a:t>
            </a:r>
            <a:endParaRPr/>
          </a:p>
        </p:txBody>
      </p:sp>
      <p:sp>
        <p:nvSpPr>
          <p:cNvPr id="156" name="Google Shape;156;p7"/>
          <p:cNvSpPr txBox="1"/>
          <p:nvPr>
            <p:ph idx="1" type="body"/>
          </p:nvPr>
        </p:nvSpPr>
        <p:spPr>
          <a:xfrm>
            <a:off x="932792" y="4167970"/>
            <a:ext cx="5854262" cy="1861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Method: Percentage of the time period the best realization has been or will continue to be the best for x number of days</a:t>
            </a:r>
            <a:endParaRPr/>
          </a:p>
        </p:txBody>
      </p:sp>
      <p:pic>
        <p:nvPicPr>
          <p:cNvPr descr="Chart, line chart&#10;&#10;Description automatically generated" id="157" name="Google Shape;15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2462" y="3760366"/>
            <a:ext cx="5499538" cy="305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92462" y="373700"/>
            <a:ext cx="5499538" cy="305529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7"/>
          <p:cNvSpPr txBox="1"/>
          <p:nvPr/>
        </p:nvSpPr>
        <p:spPr>
          <a:xfrm>
            <a:off x="7629194" y="3575700"/>
            <a:ext cx="362606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Solar Maximum (07/2008-07/2009)</a:t>
            </a:r>
            <a:endParaRPr/>
          </a:p>
        </p:txBody>
      </p:sp>
      <p:sp>
        <p:nvSpPr>
          <p:cNvPr id="160" name="Google Shape;160;p7"/>
          <p:cNvSpPr txBox="1"/>
          <p:nvPr/>
        </p:nvSpPr>
        <p:spPr>
          <a:xfrm>
            <a:off x="7608175" y="201153"/>
            <a:ext cx="366810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Solar Minimum (11/2013-11/2014)</a:t>
            </a:r>
            <a:endParaRPr/>
          </a:p>
        </p:txBody>
      </p:sp>
      <p:sp>
        <p:nvSpPr>
          <p:cNvPr id="161" name="Google Shape;161;p7"/>
          <p:cNvSpPr txBox="1"/>
          <p:nvPr/>
        </p:nvSpPr>
        <p:spPr>
          <a:xfrm>
            <a:off x="2222061" y="1200649"/>
            <a:ext cx="29802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 day WSA-PM window</a:t>
            </a:r>
            <a:endParaRPr/>
          </a:p>
        </p:txBody>
      </p:sp>
      <p:graphicFrame>
        <p:nvGraphicFramePr>
          <p:cNvPr id="162" name="Google Shape;162;p7"/>
          <p:cNvGraphicFramePr/>
          <p:nvPr/>
        </p:nvGraphicFramePr>
        <p:xfrm>
          <a:off x="333367" y="156726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{B6D587A9-40C4-4A3D-8E88-1F907C829BEF}</a:tableStyleId>
              </a:tblPr>
              <a:tblGrid>
                <a:gridCol w="1271825"/>
                <a:gridCol w="1271825"/>
                <a:gridCol w="1271825"/>
                <a:gridCol w="1271825"/>
                <a:gridCol w="1271825"/>
              </a:tblGrid>
              <a:tr h="413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# days best realization stays </a:t>
                      </a:r>
                      <a:r>
                        <a:rPr lang="en-US" sz="1800" u="none" cap="none" strike="noStrike">
                          <a:solidFill>
                            <a:srgbClr val="FFFF00"/>
                          </a:solidFill>
                        </a:rPr>
                        <a:t>on average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3 day advance prediction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 day advance prediction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 day advance prediction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3-5 day advanced predictions averaged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4359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Solar Min: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5.15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3.95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4.08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4.39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6071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Solar Max: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4.48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3.54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5.02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en-US" sz="14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4.35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Summary Results</a:t>
            </a:r>
            <a:endParaRPr/>
          </a:p>
        </p:txBody>
      </p:sp>
      <p:sp>
        <p:nvSpPr>
          <p:cNvPr id="168" name="Google Shape;168;p8"/>
          <p:cNvSpPr txBox="1"/>
          <p:nvPr>
            <p:ph idx="1" type="body"/>
          </p:nvPr>
        </p:nvSpPr>
        <p:spPr>
          <a:xfrm>
            <a:off x="838200" y="1825625"/>
            <a:ext cx="704455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Best realization has been or will be the best for at least 7 days or more:</a:t>
            </a:r>
            <a:endParaRPr>
              <a:solidFill>
                <a:srgbClr val="FF0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At any given moment, the best realization is still in the top 3 best realizations 7 days later</a:t>
            </a:r>
            <a:endParaRPr>
              <a:solidFill>
                <a:srgbClr val="FF0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At any given moment, the best realization was still in the top three best realizations for 7 consecutive days later</a:t>
            </a:r>
            <a:endParaRPr/>
          </a:p>
        </p:txBody>
      </p:sp>
      <p:graphicFrame>
        <p:nvGraphicFramePr>
          <p:cNvPr id="169" name="Google Shape;169;p8"/>
          <p:cNvGraphicFramePr/>
          <p:nvPr/>
        </p:nvGraphicFramePr>
        <p:xfrm>
          <a:off x="7966843" y="11981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{B6D587A9-40C4-4A3D-8E88-1F907C829BEF}</a:tableStyleId>
              </a:tblPr>
              <a:tblGrid>
                <a:gridCol w="1271825"/>
                <a:gridCol w="1271825"/>
              </a:tblGrid>
              <a:tr h="615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/>
                        <a:t>Solar Minimum</a:t>
                      </a:r>
                      <a:endParaRPr sz="1800">
                        <a:solidFill>
                          <a:srgbClr val="FFFF00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Solar Maximum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8944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53.41%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48.81%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45725" marB="45725" marR="91450" marL="91450"/>
                </a:tc>
              </a:tr>
              <a:tr h="811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74.36%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80.08%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1246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/>
                        <a:t>64.84%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72.77%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70" name="Google Shape;170;p8"/>
          <p:cNvSpPr txBox="1"/>
          <p:nvPr/>
        </p:nvSpPr>
        <p:spPr>
          <a:xfrm>
            <a:off x="7633138" y="365125"/>
            <a:ext cx="372066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4-day advance predictions using a 27 day WSA-PM window size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Conclusions</a:t>
            </a:r>
            <a:r>
              <a:rPr lang="en-US"/>
              <a:t> </a:t>
            </a:r>
            <a:endParaRPr/>
          </a:p>
        </p:txBody>
      </p:sp>
      <p:sp>
        <p:nvSpPr>
          <p:cNvPr id="176" name="Google Shape;176;p9"/>
          <p:cNvSpPr txBox="1"/>
          <p:nvPr>
            <p:ph idx="1" type="body"/>
          </p:nvPr>
        </p:nvSpPr>
        <p:spPr>
          <a:xfrm>
            <a:off x="838199" y="1825625"/>
            <a:ext cx="1088274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During both minimum and maximum, best realization stayed consistent for one week ~50-80% of the time, depending on analysis method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Overall, there were not significant differences between maximum and minimum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Future Work: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Analyze other parts of the solar cycle, such as declining phase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Analyzing velocity and IMF polarity predictions separately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Test these results in practice by running WSA-PM on a set of predictions that switches based on the best realization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2022-06-02T17:03:46Z</dcterms:created>
  <dc:creator>Staeben, James H. (GSFC-671.0)[ADNET SYSTEMS INC]</dc:creator>
</cp:coreProperties>
</file>