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9144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839">
          <p15:clr>
            <a:srgbClr val="A4A3A4"/>
          </p15:clr>
        </p15:guide>
        <p15:guide id="2" pos="3408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18" roundtripDataSignature="AMtx7mgWUNE0UqUwXERu/nPTAvReNG4l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39" orient="horz"/>
        <p:guide pos="3408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1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2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figure showing WSA wind predictions</a:t>
            </a:r>
            <a:endParaRPr/>
          </a:p>
        </p:txBody>
      </p:sp>
      <p:sp>
        <p:nvSpPr>
          <p:cNvPr id="44" name="Google Shape;44;p2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marR="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Using contemporary software dev standards that industry has been using for the last 15 years.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We’re doing things one step more – in scientific software….stop at continuous integration ….we have a come up with a deployment strategy via docker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Make plan 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Then do code building testing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Constantly updating and improving the code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Continuous delivery service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can hand them a container using docker containers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get to a new release version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asynchronous – big changes while at the same time updating little/small things</a:t>
            </a:r>
            <a:endParaRPr/>
          </a:p>
          <a:p>
            <a:pPr indent="-342900" lvl="0" marL="34290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alibri"/>
              <a:buChar char="-"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One person doesn’t need to know about development of other routines that were incorporated 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60">
                <a:latin typeface="Calibri"/>
                <a:ea typeface="Calibri"/>
                <a:cs typeface="Calibri"/>
                <a:sym typeface="Calibri"/>
              </a:rPr>
              <a:t>Docker – nice way to just use WSA not have to develop it.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839"/>
          </a:p>
        </p:txBody>
      </p:sp>
      <p:sp>
        <p:nvSpPr>
          <p:cNvPr id="90" name="Google Shape;90;p4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LEFT: WSA derived coronal holes and spacecraft connectivity to the solar surface for </a:t>
            </a:r>
            <a:r>
              <a:rPr b="1" lang="en-US"/>
              <a:t>perihelion of Encounter 1, November 5, 2018.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Header">
  <p:cSld name="Title Slide 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1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8F1"/>
            </a:gs>
            <a:gs pos="74000">
              <a:srgbClr val="FAC58C"/>
            </a:gs>
            <a:gs pos="83000">
              <a:srgbClr val="FAC58C"/>
            </a:gs>
            <a:gs pos="100000">
              <a:srgbClr val="FCD8B1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/>
        </p:nvSpPr>
        <p:spPr>
          <a:xfrm>
            <a:off x="7315200" y="6550228"/>
            <a:ext cx="1828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/>
          <p:nvPr/>
        </p:nvSpPr>
        <p:spPr>
          <a:xfrm>
            <a:off x="0" y="1091387"/>
            <a:ext cx="9144000" cy="4571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70205" y="7315"/>
            <a:ext cx="597595" cy="107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" y="34475"/>
            <a:ext cx="1219197" cy="102988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Relationship Id="rId9" Type="http://schemas.openxmlformats.org/officeDocument/2006/relationships/image" Target="../media/image21.jpg"/><Relationship Id="rId5" Type="http://schemas.openxmlformats.org/officeDocument/2006/relationships/image" Target="../media/image8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Relationship Id="rId4" Type="http://schemas.openxmlformats.org/officeDocument/2006/relationships/image" Target="../media/image23.gif"/><Relationship Id="rId5" Type="http://schemas.openxmlformats.org/officeDocument/2006/relationships/image" Target="../media/image2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>
            <p:ph idx="1" type="body"/>
          </p:nvPr>
        </p:nvSpPr>
        <p:spPr>
          <a:xfrm>
            <a:off x="381000" y="1725775"/>
            <a:ext cx="8382000" cy="155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Wang-Sheeley-Arge (WSA)</a:t>
            </a:r>
            <a:endParaRPr/>
          </a:p>
          <a:p>
            <a:pPr indent="0" lvl="0" marL="0" marR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</a:t>
            </a:r>
            <a:endParaRPr b="0" i="0" sz="4400" u="none" cap="none" strike="noStrike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" name="Google Shape;39;p1"/>
          <p:cNvSpPr txBox="1"/>
          <p:nvPr/>
        </p:nvSpPr>
        <p:spPr>
          <a:xfrm>
            <a:off x="1894889" y="5283746"/>
            <a:ext cx="535422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Nick Arge &amp; WSA Team</a:t>
            </a:r>
            <a:endParaRPr b="1" baseline="3000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NASA, Goddard Space Flight Center, Greenbelt, MD, USA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1828800" y="3676471"/>
            <a:ext cx="54864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CCMC 2022 Workshop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College Park, Maryland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June 7,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type="title"/>
          </p:nvPr>
        </p:nvSpPr>
        <p:spPr>
          <a:xfrm>
            <a:off x="934641" y="30480"/>
            <a:ext cx="7294959" cy="10295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b="1" lang="en-US" sz="3000">
                <a:latin typeface="Times New Roman"/>
                <a:ea typeface="Times New Roman"/>
                <a:cs typeface="Times New Roman"/>
                <a:sym typeface="Times New Roman"/>
              </a:rPr>
              <a:t>Magnetic Connectivity for the 19 April 2021 SEP Event</a:t>
            </a:r>
            <a:endParaRPr/>
          </a:p>
        </p:txBody>
      </p:sp>
      <p:sp>
        <p:nvSpPr>
          <p:cNvPr id="211" name="Google Shape;211;p10"/>
          <p:cNvSpPr txBox="1"/>
          <p:nvPr>
            <p:ph idx="2" type="body"/>
          </p:nvPr>
        </p:nvSpPr>
        <p:spPr>
          <a:xfrm>
            <a:off x="24781" y="1397000"/>
            <a:ext cx="3197113" cy="5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3" lvl="0" marL="21431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International collaborative effort to study this event</a:t>
            </a:r>
            <a:endParaRPr/>
          </a:p>
          <a:p>
            <a:pPr indent="-100013" lvl="0" marL="2143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WSA Team to select best possible coronal model to drive Enlil</a:t>
            </a:r>
            <a:endParaRPr/>
          </a:p>
          <a:p>
            <a:pPr indent="-2857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used</a:t>
            </a:r>
            <a:r>
              <a:rPr b="1" i="1" lang="en-US" sz="1800">
                <a:latin typeface="Times New Roman"/>
                <a:ea typeface="Times New Roman"/>
                <a:cs typeface="Times New Roman"/>
                <a:sym typeface="Times New Roman"/>
              </a:rPr>
              <a:t> in situ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 satellite data </a:t>
            </a:r>
            <a:endParaRPr/>
          </a:p>
          <a:p>
            <a:pPr indent="-100013" lvl="0" marL="2143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Uniquely wide-spread satellite distribution allowed team to probe global performance of model.</a:t>
            </a:r>
            <a:endParaRPr/>
          </a:p>
          <a:p>
            <a:pPr indent="-100013" lvl="0" marL="2143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determine best overall global fit? Working on developing global metric.</a:t>
            </a:r>
            <a:endParaRPr/>
          </a:p>
        </p:txBody>
      </p:sp>
      <p:grpSp>
        <p:nvGrpSpPr>
          <p:cNvPr id="212" name="Google Shape;212;p10"/>
          <p:cNvGrpSpPr/>
          <p:nvPr/>
        </p:nvGrpSpPr>
        <p:grpSpPr>
          <a:xfrm>
            <a:off x="3071761" y="1435795"/>
            <a:ext cx="5951947" cy="4849498"/>
            <a:chOff x="3160330" y="1051869"/>
            <a:chExt cx="5951947" cy="4849498"/>
          </a:xfrm>
        </p:grpSpPr>
        <p:grpSp>
          <p:nvGrpSpPr>
            <p:cNvPr id="213" name="Google Shape;213;p10"/>
            <p:cNvGrpSpPr/>
            <p:nvPr/>
          </p:nvGrpSpPr>
          <p:grpSpPr>
            <a:xfrm>
              <a:off x="4452359" y="1711167"/>
              <a:ext cx="4659918" cy="3465052"/>
              <a:chOff x="6571478" y="1138555"/>
              <a:chExt cx="6213224" cy="4620069"/>
            </a:xfrm>
          </p:grpSpPr>
          <p:pic>
            <p:nvPicPr>
              <p:cNvPr descr="Chart, radar chart&#10;&#10;Description automatically generated" id="214" name="Google Shape;214;p1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932542" y="1138555"/>
                <a:ext cx="5852160" cy="4389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5" name="Google Shape;215;p10"/>
              <p:cNvSpPr/>
              <p:nvPr/>
            </p:nvSpPr>
            <p:spPr>
              <a:xfrm>
                <a:off x="6571478" y="4165600"/>
                <a:ext cx="1783494" cy="159302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10"/>
            <p:cNvGrpSpPr/>
            <p:nvPr/>
          </p:nvGrpSpPr>
          <p:grpSpPr>
            <a:xfrm>
              <a:off x="5739552" y="4871796"/>
              <a:ext cx="2615669" cy="1029571"/>
              <a:chOff x="7767035" y="5479719"/>
              <a:chExt cx="3487559" cy="1372760"/>
            </a:xfrm>
          </p:grpSpPr>
          <p:grpSp>
            <p:nvGrpSpPr>
              <p:cNvPr id="217" name="Google Shape;217;p10"/>
              <p:cNvGrpSpPr/>
              <p:nvPr/>
            </p:nvGrpSpPr>
            <p:grpSpPr>
              <a:xfrm>
                <a:off x="8367555" y="5479719"/>
                <a:ext cx="2887039" cy="1372760"/>
                <a:chOff x="8367555" y="5479719"/>
                <a:chExt cx="2887039" cy="1372760"/>
              </a:xfrm>
            </p:grpSpPr>
            <p:pic>
              <p:nvPicPr>
                <p:cNvPr descr="Chart, line chart, histogram&#10;&#10;Description automatically generated" id="218" name="Google Shape;218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8367555" y="5479719"/>
                  <a:ext cx="2887039" cy="1372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9" name="Google Shape;219;p10"/>
                <p:cNvSpPr/>
                <p:nvPr/>
              </p:nvSpPr>
              <p:spPr>
                <a:xfrm>
                  <a:off x="9728200" y="5527675"/>
                  <a:ext cx="533400" cy="14287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0" name="Google Shape;220;p10"/>
              <p:cNvSpPr txBox="1"/>
              <p:nvPr/>
            </p:nvSpPr>
            <p:spPr>
              <a:xfrm>
                <a:off x="7767035" y="5557816"/>
                <a:ext cx="765175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ACE</a:t>
                </a:r>
                <a:endParaRPr/>
              </a:p>
            </p:txBody>
          </p:sp>
        </p:grpSp>
        <p:grpSp>
          <p:nvGrpSpPr>
            <p:cNvPr id="221" name="Google Shape;221;p10"/>
            <p:cNvGrpSpPr/>
            <p:nvPr/>
          </p:nvGrpSpPr>
          <p:grpSpPr>
            <a:xfrm>
              <a:off x="3166485" y="3190436"/>
              <a:ext cx="2089542" cy="1150060"/>
              <a:chOff x="4818878" y="2958514"/>
              <a:chExt cx="2786056" cy="1533412"/>
            </a:xfrm>
          </p:grpSpPr>
          <p:pic>
            <p:nvPicPr>
              <p:cNvPr descr="Chart, line chart&#10;&#10;Description automatically generated" id="222" name="Google Shape;222;p1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934519" y="3302000"/>
                <a:ext cx="2670415" cy="11899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" name="Google Shape;223;p10"/>
              <p:cNvSpPr txBox="1"/>
              <p:nvPr/>
            </p:nvSpPr>
            <p:spPr>
              <a:xfrm>
                <a:off x="4818878" y="2958514"/>
                <a:ext cx="1714500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Mars Express</a:t>
                </a:r>
                <a:endParaRPr/>
              </a:p>
            </p:txBody>
          </p:sp>
        </p:grpSp>
        <p:grpSp>
          <p:nvGrpSpPr>
            <p:cNvPr id="224" name="Google Shape;224;p10"/>
            <p:cNvGrpSpPr/>
            <p:nvPr/>
          </p:nvGrpSpPr>
          <p:grpSpPr>
            <a:xfrm>
              <a:off x="7069242" y="1280234"/>
              <a:ext cx="1915559" cy="1125612"/>
              <a:chOff x="10230503" y="1566885"/>
              <a:chExt cx="2554079" cy="1500816"/>
            </a:xfrm>
          </p:grpSpPr>
          <p:pic>
            <p:nvPicPr>
              <p:cNvPr descr="Chart, line chart&#10;&#10;Description automatically generated" id="225" name="Google Shape;225;p1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0261600" y="1948545"/>
                <a:ext cx="2522982" cy="11191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6" name="Google Shape;226;p10"/>
              <p:cNvSpPr txBox="1"/>
              <p:nvPr/>
            </p:nvSpPr>
            <p:spPr>
              <a:xfrm>
                <a:off x="10230503" y="1566885"/>
                <a:ext cx="1356389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PSP</a:t>
                </a:r>
                <a:endParaRPr/>
              </a:p>
            </p:txBody>
          </p:sp>
        </p:grpSp>
        <p:grpSp>
          <p:nvGrpSpPr>
            <p:cNvPr id="227" name="Google Shape;227;p10"/>
            <p:cNvGrpSpPr/>
            <p:nvPr/>
          </p:nvGrpSpPr>
          <p:grpSpPr>
            <a:xfrm>
              <a:off x="3160330" y="1912032"/>
              <a:ext cx="2055249" cy="1232596"/>
              <a:chOff x="5826674" y="1740651"/>
              <a:chExt cx="2740332" cy="1643460"/>
            </a:xfrm>
          </p:grpSpPr>
          <p:pic>
            <p:nvPicPr>
              <p:cNvPr descr="Chart, line chart&#10;&#10;Description automatically generated" id="228" name="Google Shape;228;p1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896591" y="2139781"/>
                <a:ext cx="2670415" cy="12443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10"/>
              <p:cNvSpPr txBox="1"/>
              <p:nvPr/>
            </p:nvSpPr>
            <p:spPr>
              <a:xfrm>
                <a:off x="5826674" y="1740651"/>
                <a:ext cx="1123174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SolO</a:t>
                </a:r>
                <a:endParaRPr b="1" sz="1350">
                  <a:solidFill>
                    <a:srgbClr val="0033CC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30" name="Google Shape;230;p10"/>
            <p:cNvGrpSpPr/>
            <p:nvPr/>
          </p:nvGrpSpPr>
          <p:grpSpPr>
            <a:xfrm>
              <a:off x="3369719" y="4350184"/>
              <a:ext cx="2385977" cy="1280920"/>
              <a:chOff x="6493656" y="187094"/>
              <a:chExt cx="3181304" cy="1707892"/>
            </a:xfrm>
          </p:grpSpPr>
          <p:grpSp>
            <p:nvGrpSpPr>
              <p:cNvPr id="231" name="Google Shape;231;p10"/>
              <p:cNvGrpSpPr/>
              <p:nvPr/>
            </p:nvGrpSpPr>
            <p:grpSpPr>
              <a:xfrm>
                <a:off x="6808539" y="505099"/>
                <a:ext cx="2866421" cy="1389887"/>
                <a:chOff x="6808539" y="505099"/>
                <a:chExt cx="2866421" cy="1389887"/>
              </a:xfrm>
            </p:grpSpPr>
            <p:pic>
              <p:nvPicPr>
                <p:cNvPr descr="Chart, line chart, histogram&#10;&#10;Description automatically generated" id="232" name="Google Shape;232;p1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3342" l="0" r="0" t="0"/>
                <a:stretch/>
              </p:blipFill>
              <p:spPr>
                <a:xfrm>
                  <a:off x="6808539" y="505099"/>
                  <a:ext cx="2866421" cy="13898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3" name="Google Shape;233;p10"/>
                <p:cNvSpPr/>
                <p:nvPr/>
              </p:nvSpPr>
              <p:spPr>
                <a:xfrm>
                  <a:off x="7432677" y="1409092"/>
                  <a:ext cx="1965323" cy="29237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4" name="Google Shape;234;p10"/>
              <p:cNvSpPr txBox="1"/>
              <p:nvPr/>
            </p:nvSpPr>
            <p:spPr>
              <a:xfrm>
                <a:off x="6493656" y="187094"/>
                <a:ext cx="1602593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STEREO-A</a:t>
                </a:r>
                <a:endParaRPr/>
              </a:p>
            </p:txBody>
          </p:sp>
        </p:grpSp>
        <p:cxnSp>
          <p:nvCxnSpPr>
            <p:cNvPr id="235" name="Google Shape;235;p10"/>
            <p:cNvCxnSpPr/>
            <p:nvPr/>
          </p:nvCxnSpPr>
          <p:spPr>
            <a:xfrm rot="10800000">
              <a:off x="5150158" y="2829653"/>
              <a:ext cx="1114730" cy="401562"/>
            </a:xfrm>
            <a:prstGeom prst="straightConnector1">
              <a:avLst/>
            </a:prstGeom>
            <a:noFill/>
            <a:ln cap="flat" cmpd="sng" w="349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6" name="Google Shape;236;p10"/>
            <p:cNvCxnSpPr/>
            <p:nvPr/>
          </p:nvCxnSpPr>
          <p:spPr>
            <a:xfrm flipH="1">
              <a:off x="5542586" y="3845168"/>
              <a:ext cx="831591" cy="813927"/>
            </a:xfrm>
            <a:prstGeom prst="straightConnector1">
              <a:avLst/>
            </a:prstGeom>
            <a:noFill/>
            <a:ln cap="flat" cmpd="sng" w="34925">
              <a:solidFill>
                <a:srgbClr val="F89D4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7" name="Google Shape;237;p10"/>
            <p:cNvCxnSpPr/>
            <p:nvPr/>
          </p:nvCxnSpPr>
          <p:spPr>
            <a:xfrm>
              <a:off x="7030117" y="4215442"/>
              <a:ext cx="242465" cy="902717"/>
            </a:xfrm>
            <a:prstGeom prst="straightConnector1">
              <a:avLst/>
            </a:prstGeom>
            <a:noFill/>
            <a:ln cap="flat" cmpd="sng" w="34925">
              <a:solidFill>
                <a:srgbClr val="0070C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8" name="Google Shape;238;p10"/>
            <p:cNvCxnSpPr/>
            <p:nvPr/>
          </p:nvCxnSpPr>
          <p:spPr>
            <a:xfrm flipH="1" rot="10800000">
              <a:off x="7210426" y="2208476"/>
              <a:ext cx="588083" cy="768045"/>
            </a:xfrm>
            <a:prstGeom prst="straightConnector1">
              <a:avLst/>
            </a:prstGeom>
            <a:noFill/>
            <a:ln cap="flat" cmpd="sng" w="34925">
              <a:solidFill>
                <a:srgbClr val="00B05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9" name="Google Shape;239;p10"/>
            <p:cNvCxnSpPr/>
            <p:nvPr/>
          </p:nvCxnSpPr>
          <p:spPr>
            <a:xfrm rot="10800000">
              <a:off x="6193408" y="2135818"/>
              <a:ext cx="418508" cy="798989"/>
            </a:xfrm>
            <a:prstGeom prst="straightConnector1">
              <a:avLst/>
            </a:prstGeom>
            <a:noFill/>
            <a:ln cap="flat" cmpd="sng" w="34925">
              <a:solidFill>
                <a:srgbClr val="7030A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240" name="Google Shape;240;p10"/>
            <p:cNvGrpSpPr/>
            <p:nvPr/>
          </p:nvGrpSpPr>
          <p:grpSpPr>
            <a:xfrm>
              <a:off x="4747242" y="1051869"/>
              <a:ext cx="1674999" cy="985972"/>
              <a:chOff x="7102804" y="652022"/>
              <a:chExt cx="2233332" cy="1314629"/>
            </a:xfrm>
          </p:grpSpPr>
          <p:pic>
            <p:nvPicPr>
              <p:cNvPr descr="Chart, diagram&#10;&#10;Description automatically generated" id="241" name="Google Shape;241;p10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7231799" y="907606"/>
                <a:ext cx="2104337" cy="105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2" name="Google Shape;242;p10"/>
              <p:cNvSpPr txBox="1"/>
              <p:nvPr/>
            </p:nvSpPr>
            <p:spPr>
              <a:xfrm>
                <a:off x="7102804" y="652022"/>
                <a:ext cx="1606216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33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BepiColombo</a:t>
                </a:r>
                <a:endParaRPr b="1" sz="1350">
                  <a:solidFill>
                    <a:srgbClr val="0033CC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243" name="Google Shape;243;p10"/>
            <p:cNvCxnSpPr/>
            <p:nvPr/>
          </p:nvCxnSpPr>
          <p:spPr>
            <a:xfrm flipH="1">
              <a:off x="4993527" y="3402243"/>
              <a:ext cx="721936" cy="231080"/>
            </a:xfrm>
            <a:prstGeom prst="straightConnector1">
              <a:avLst/>
            </a:prstGeom>
            <a:noFill/>
            <a:ln cap="flat" cmpd="sng" w="34925">
              <a:solidFill>
                <a:srgbClr val="99663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244" name="Google Shape;244;p10"/>
          <p:cNvSpPr txBox="1"/>
          <p:nvPr/>
        </p:nvSpPr>
        <p:spPr>
          <a:xfrm>
            <a:off x="6942000" y="4365377"/>
            <a:ext cx="5774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Earth</a:t>
            </a:r>
            <a:endParaRPr/>
          </a:p>
        </p:txBody>
      </p:sp>
      <p:sp>
        <p:nvSpPr>
          <p:cNvPr id="245" name="Google Shape;245;p10"/>
          <p:cNvSpPr txBox="1"/>
          <p:nvPr/>
        </p:nvSpPr>
        <p:spPr>
          <a:xfrm>
            <a:off x="7062780" y="3360447"/>
            <a:ext cx="49244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PSP</a:t>
            </a:r>
            <a:endParaRPr/>
          </a:p>
        </p:txBody>
      </p:sp>
      <p:sp>
        <p:nvSpPr>
          <p:cNvPr id="246" name="Google Shape;246;p10"/>
          <p:cNvSpPr txBox="1"/>
          <p:nvPr/>
        </p:nvSpPr>
        <p:spPr>
          <a:xfrm>
            <a:off x="6464355" y="2985823"/>
            <a:ext cx="7426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Bepi-Colombo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6019800" y="3373120"/>
            <a:ext cx="5453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D60000"/>
                </a:solidFill>
                <a:latin typeface="Arial"/>
                <a:ea typeface="Arial"/>
                <a:cs typeface="Arial"/>
                <a:sym typeface="Arial"/>
              </a:rPr>
              <a:t>SolO</a:t>
            </a:r>
            <a:endParaRPr b="1" sz="1200">
              <a:solidFill>
                <a:srgbClr val="D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5608930" y="3797257"/>
            <a:ext cx="5421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C5834"/>
                </a:solidFill>
                <a:latin typeface="Arial"/>
                <a:ea typeface="Arial"/>
                <a:cs typeface="Arial"/>
                <a:sym typeface="Arial"/>
              </a:rPr>
              <a:t>Mars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5991365" y="3928188"/>
            <a:ext cx="97975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89D42"/>
                </a:solidFill>
                <a:latin typeface="Arial"/>
                <a:ea typeface="Arial"/>
                <a:cs typeface="Arial"/>
                <a:sym typeface="Arial"/>
              </a:rPr>
              <a:t>STEREO-A</a:t>
            </a: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6822440" y="3696734"/>
            <a:ext cx="130362" cy="1132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5718979" y="6488668"/>
            <a:ext cx="28328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Shaela Jones leading effort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1"/>
          <p:cNvPicPr preferRelativeResize="0"/>
          <p:nvPr/>
        </p:nvPicPr>
        <p:blipFill rotWithShape="1">
          <a:blip r:embed="rId3">
            <a:alphaModFix/>
          </a:blip>
          <a:srcRect b="256" l="1430" r="66441" t="8748"/>
          <a:stretch/>
        </p:blipFill>
        <p:spPr>
          <a:xfrm>
            <a:off x="112977" y="1986664"/>
            <a:ext cx="2625635" cy="249623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1"/>
          <p:cNvSpPr txBox="1"/>
          <p:nvPr>
            <p:ph type="ctrTitle"/>
          </p:nvPr>
        </p:nvSpPr>
        <p:spPr>
          <a:xfrm>
            <a:off x="1395366" y="204085"/>
            <a:ext cx="6381207" cy="7102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Using WSA to Support Observations </a:t>
            </a:r>
            <a:b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of Venusian Aurorae</a:t>
            </a:r>
            <a:endParaRPr/>
          </a:p>
        </p:txBody>
      </p:sp>
      <p:sp>
        <p:nvSpPr>
          <p:cNvPr id="259" name="Google Shape;259;p11"/>
          <p:cNvSpPr txBox="1"/>
          <p:nvPr>
            <p:ph idx="1" type="subTitle"/>
          </p:nvPr>
        </p:nvSpPr>
        <p:spPr>
          <a:xfrm>
            <a:off x="70393" y="1281574"/>
            <a:ext cx="6381207" cy="325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350"/>
              <a:buNone/>
            </a:pPr>
            <a:r>
              <a:rPr b="1" i="1" lang="en-US" sz="135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S. Kovac</a:t>
            </a:r>
            <a:r>
              <a:rPr b="1" i="1" lang="en-US" sz="1050">
                <a:latin typeface="Times New Roman"/>
                <a:ea typeface="Times New Roman"/>
                <a:cs typeface="Times New Roman"/>
                <a:sym typeface="Times New Roman"/>
              </a:rPr>
              <a:t>, C. Gray, C. N. Arge, N. Chanover, J. McAteer, C. Churchill, M. E. Hill, A. Szabo</a:t>
            </a:r>
            <a:endParaRPr/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1729" y="1886408"/>
            <a:ext cx="3330820" cy="24962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"/>
          <p:cNvSpPr/>
          <p:nvPr/>
        </p:nvSpPr>
        <p:spPr>
          <a:xfrm>
            <a:off x="5566622" y="2849412"/>
            <a:ext cx="168701" cy="1355813"/>
          </a:xfrm>
          <a:prstGeom prst="rect">
            <a:avLst/>
          </a:prstGeom>
          <a:solidFill>
            <a:srgbClr val="7030A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1"/>
          <p:cNvSpPr txBox="1"/>
          <p:nvPr/>
        </p:nvSpPr>
        <p:spPr>
          <a:xfrm>
            <a:off x="4867400" y="4330562"/>
            <a:ext cx="1582387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Observing Window</a:t>
            </a:r>
            <a:endParaRPr/>
          </a:p>
        </p:txBody>
      </p:sp>
      <p:sp>
        <p:nvSpPr>
          <p:cNvPr id="263" name="Google Shape;263;p11"/>
          <p:cNvSpPr txBox="1"/>
          <p:nvPr/>
        </p:nvSpPr>
        <p:spPr>
          <a:xfrm>
            <a:off x="-9998" y="1549715"/>
            <a:ext cx="3972398" cy="2864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lang="en-US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PSP VGA 3 Observations (Kovac et al, 2022, ApJ)</a:t>
            </a:r>
            <a:endParaRPr/>
          </a:p>
        </p:txBody>
      </p:sp>
      <p:pic>
        <p:nvPicPr>
          <p:cNvPr id="264" name="Google Shape;26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852" y="1848767"/>
            <a:ext cx="2730171" cy="273017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/>
          <p:nvPr/>
        </p:nvSpPr>
        <p:spPr>
          <a:xfrm>
            <a:off x="6300852" y="3102697"/>
            <a:ext cx="2439288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1"/>
          <p:cNvSpPr/>
          <p:nvPr/>
        </p:nvSpPr>
        <p:spPr>
          <a:xfrm>
            <a:off x="6300852" y="4474178"/>
            <a:ext cx="2439288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8183880" y="2065567"/>
            <a:ext cx="45720" cy="856703"/>
          </a:xfrm>
          <a:prstGeom prst="rect">
            <a:avLst/>
          </a:prstGeom>
          <a:solidFill>
            <a:srgbClr val="7030A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1"/>
          <p:cNvSpPr txBox="1"/>
          <p:nvPr/>
        </p:nvSpPr>
        <p:spPr>
          <a:xfrm>
            <a:off x="137160" y="4682661"/>
            <a:ext cx="8816340" cy="11961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4313" lvl="0" marL="21431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used to provide context for the solar wind conditions during times of auroral Emission on Venus</a:t>
            </a:r>
            <a:endParaRPr/>
          </a:p>
          <a:p>
            <a:pPr indent="-214313" lvl="0" marL="21431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work has now been vastly expanded to previous Venusian observations</a:t>
            </a:r>
            <a:endParaRPr/>
          </a:p>
          <a:p>
            <a:pPr indent="-214313" lvl="0" marL="21431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every detection of emission, there is a heliospheric current sheet crossing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6381207" y="1669537"/>
            <a:ext cx="2439288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8229600" y="3433409"/>
            <a:ext cx="45720" cy="856703"/>
          </a:xfrm>
          <a:prstGeom prst="rect">
            <a:avLst/>
          </a:prstGeom>
          <a:solidFill>
            <a:srgbClr val="7030A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498339" y="2245085"/>
            <a:ext cx="832123" cy="4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Terrestrial Emission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1733859" y="2701690"/>
            <a:ext cx="832123" cy="4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997339"/>
                </a:solidFill>
                <a:latin typeface="Calibri"/>
                <a:ea typeface="Calibri"/>
                <a:cs typeface="Calibri"/>
                <a:sym typeface="Calibri"/>
              </a:rPr>
              <a:t>Venusian Emission</a:t>
            </a:r>
            <a:endParaRPr/>
          </a:p>
        </p:txBody>
      </p:sp>
      <p:cxnSp>
        <p:nvCxnSpPr>
          <p:cNvPr id="273" name="Google Shape;273;p11"/>
          <p:cNvCxnSpPr/>
          <p:nvPr/>
        </p:nvCxnSpPr>
        <p:spPr>
          <a:xfrm>
            <a:off x="809103" y="2651144"/>
            <a:ext cx="425338" cy="198268"/>
          </a:xfrm>
          <a:prstGeom prst="straightConnector1">
            <a:avLst/>
          </a:prstGeom>
          <a:noFill/>
          <a:ln cap="flat" cmpd="sng" w="28575">
            <a:solidFill>
              <a:srgbClr val="0432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74" name="Google Shape;274;p11"/>
          <p:cNvCxnSpPr/>
          <p:nvPr/>
        </p:nvCxnSpPr>
        <p:spPr>
          <a:xfrm flipH="1">
            <a:off x="1866900" y="3094106"/>
            <a:ext cx="178766" cy="285590"/>
          </a:xfrm>
          <a:prstGeom prst="straightConnector1">
            <a:avLst/>
          </a:prstGeom>
          <a:noFill/>
          <a:ln cap="flat" cmpd="sng" w="28575">
            <a:solidFill>
              <a:srgbClr val="99733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5" name="Google Shape;275;p11"/>
          <p:cNvSpPr/>
          <p:nvPr/>
        </p:nvSpPr>
        <p:spPr>
          <a:xfrm>
            <a:off x="1941142" y="2121743"/>
            <a:ext cx="624840" cy="3063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5029960" y="2785646"/>
            <a:ext cx="1304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Heliospheric current sheet crossing</a:t>
            </a:r>
            <a:endParaRPr/>
          </a:p>
        </p:txBody>
      </p:sp>
      <p:sp>
        <p:nvSpPr>
          <p:cNvPr id="277" name="Google Shape;277;p11"/>
          <p:cNvSpPr txBox="1"/>
          <p:nvPr/>
        </p:nvSpPr>
        <p:spPr>
          <a:xfrm>
            <a:off x="1775054" y="6107668"/>
            <a:ext cx="6481390" cy="369332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helps to identify a new source of Venusian auroral emission!</a:t>
            </a: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78" name="Google Shape;278;p11"/>
          <p:cNvSpPr txBox="1"/>
          <p:nvPr/>
        </p:nvSpPr>
        <p:spPr>
          <a:xfrm>
            <a:off x="21057" y="6469249"/>
            <a:ext cx="47307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 Kovac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PhD Dissertation, NMSU, 2022)</a:t>
            </a:r>
            <a:endParaRPr b="1" i="1" sz="1800">
              <a:solidFill>
                <a:srgbClr val="D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"/>
          <p:cNvSpPr txBox="1"/>
          <p:nvPr>
            <p:ph idx="12" type="sldNum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585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585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2"/>
          <p:cNvSpPr txBox="1"/>
          <p:nvPr/>
        </p:nvSpPr>
        <p:spPr>
          <a:xfrm>
            <a:off x="194857" y="1371600"/>
            <a:ext cx="8754286" cy="5001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is widely used by the heliosphysics community for both </a:t>
            </a:r>
            <a:r>
              <a:rPr b="1" i="1" lang="en-US" sz="2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i="1" lang="en-US" sz="2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space weather forecasting</a:t>
            </a:r>
            <a:r>
              <a:rPr b="1" lang="en-US" sz="2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used </a:t>
            </a:r>
            <a:endParaRPr/>
          </a:p>
          <a:p>
            <a:pPr indent="-118269" lvl="0" marL="16906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support NASA missions or other NASA efforts/services such as the CCMC &amp; SRAG.</a:t>
            </a:r>
            <a:endParaRPr/>
          </a:p>
          <a:p>
            <a:pPr indent="-2921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support national/international basic and applied research efforts.</a:t>
            </a:r>
            <a:endParaRPr/>
          </a:p>
          <a:p>
            <a:pPr indent="-2921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the key driver to multiple advanced MHD solar wind models.</a:t>
            </a:r>
            <a:endParaRPr/>
          </a:p>
          <a:p>
            <a:pPr indent="-2921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Operationally at multiple national/international space weather agencies.</a:t>
            </a:r>
            <a:endParaRPr/>
          </a:p>
          <a:p>
            <a:pPr indent="-2921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51673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Available for runs on demand to the community! </a:t>
            </a:r>
            <a:endParaRPr b="1" i="0" sz="2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5490" lvl="1" marL="34647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 txBox="1"/>
          <p:nvPr>
            <p:ph type="title"/>
          </p:nvPr>
        </p:nvSpPr>
        <p:spPr>
          <a:xfrm>
            <a:off x="1022350" y="152400"/>
            <a:ext cx="7310438" cy="854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en-US" sz="3600"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/>
          <p:nvPr>
            <p:ph type="title"/>
          </p:nvPr>
        </p:nvSpPr>
        <p:spPr>
          <a:xfrm>
            <a:off x="2249519" y="432992"/>
            <a:ext cx="4644962" cy="3490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WSA Model Overview</a:t>
            </a:r>
            <a:endParaRPr/>
          </a:p>
        </p:txBody>
      </p:sp>
      <p:sp>
        <p:nvSpPr>
          <p:cNvPr id="47" name="Google Shape;47;p2"/>
          <p:cNvSpPr txBox="1"/>
          <p:nvPr>
            <p:ph idx="2" type="body"/>
          </p:nvPr>
        </p:nvSpPr>
        <p:spPr>
          <a:xfrm>
            <a:off x="112371" y="1239887"/>
            <a:ext cx="4564932" cy="554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3" lvl="0" marL="21431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Combined empirical and physics-based model of the corona and solar wind.</a:t>
            </a:r>
            <a:endParaRPr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Input: ground/space based magnetic field maps</a:t>
            </a:r>
            <a:endParaRPr/>
          </a:p>
          <a:p>
            <a:pPr indent="-1127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3363" lvl="1" marL="23336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Output: WSA model provides:</a:t>
            </a:r>
            <a:endParaRPr/>
          </a:p>
          <a:p>
            <a:pPr indent="-165100" lvl="3" marL="39687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₋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Coronal magnetic field </a:t>
            </a:r>
            <a:endParaRPr/>
          </a:p>
          <a:p>
            <a:pPr indent="-165100" lvl="3" marL="39687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₋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Solar wind (SW) speed &amp; IMF polarity</a:t>
            </a:r>
            <a:endParaRPr/>
          </a:p>
          <a:p>
            <a:pPr indent="-165100" lvl="3" marL="39687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₋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Sun-spacecraft magnetic field connectivity</a:t>
            </a:r>
            <a:endParaRPr/>
          </a:p>
          <a:p>
            <a:pPr indent="-165100" lvl="3" marL="39687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₋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Inner B.C. for advanced MHD SW models</a:t>
            </a:r>
            <a:endParaRPr/>
          </a:p>
          <a:p>
            <a:pPr indent="-165100" lvl="4" marL="56832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Enlil, MS-FLUKSS, Gamera, EUHFORIA</a:t>
            </a:r>
            <a:endParaRPr/>
          </a:p>
          <a:p>
            <a:pPr indent="-114300" lvl="4" marL="568325" rtl="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r>
              <a:t/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Research Applications</a:t>
            </a:r>
            <a:endParaRPr/>
          </a:p>
          <a:p>
            <a:pPr indent="-171450" lvl="1" marL="4000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₋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Coronal and solar wind studies</a:t>
            </a:r>
            <a:endParaRPr/>
          </a:p>
          <a:p>
            <a:pPr indent="-69850" lvl="1" marL="4000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Supports NASA mission &amp; community  research objectives and needs</a:t>
            </a:r>
            <a:endParaRPr/>
          </a:p>
          <a:p>
            <a:pPr indent="-1127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4313" lvl="0" marL="21431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Supports operational forecasting needs</a:t>
            </a:r>
            <a:endParaRPr/>
          </a:p>
          <a:p>
            <a:pPr indent="-184150" lvl="0" marL="574675" rtl="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r>
              <a:t/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48;p2"/>
          <p:cNvSpPr txBox="1"/>
          <p:nvPr/>
        </p:nvSpPr>
        <p:spPr>
          <a:xfrm>
            <a:off x="5040494" y="1098508"/>
            <a:ext cx="334150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Model</a:t>
            </a:r>
            <a:endParaRPr/>
          </a:p>
        </p:txBody>
      </p:sp>
      <p:sp>
        <p:nvSpPr>
          <p:cNvPr id="49" name="Google Shape;49;p2"/>
          <p:cNvSpPr txBox="1"/>
          <p:nvPr/>
        </p:nvSpPr>
        <p:spPr>
          <a:xfrm>
            <a:off x="7260723" y="4578292"/>
            <a:ext cx="106390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Solar Wind Model </a:t>
            </a:r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>
            <a:off x="4690357" y="1359129"/>
            <a:ext cx="3920243" cy="5422671"/>
            <a:chOff x="4254567" y="1359129"/>
            <a:chExt cx="3920243" cy="5422671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4254567" y="4050890"/>
              <a:ext cx="3920243" cy="2730910"/>
              <a:chOff x="762" y="576"/>
              <a:chExt cx="4278" cy="3084"/>
            </a:xfrm>
          </p:grpSpPr>
          <p:pic>
            <p:nvPicPr>
              <p:cNvPr descr="cr1921" id="52" name="Google Shape;52;p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62" y="576"/>
                <a:ext cx="4278" cy="30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" name="Google Shape;53;p2"/>
              <p:cNvSpPr/>
              <p:nvPr/>
            </p:nvSpPr>
            <p:spPr>
              <a:xfrm>
                <a:off x="816" y="3360"/>
                <a:ext cx="1296" cy="192"/>
              </a:xfrm>
              <a:prstGeom prst="rect">
                <a:avLst/>
              </a:prstGeom>
              <a:solidFill>
                <a:srgbClr val="00000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4675908" y="1359129"/>
              <a:ext cx="3492950" cy="5325784"/>
              <a:chOff x="4672428" y="1359129"/>
              <a:chExt cx="3492950" cy="5325784"/>
            </a:xfrm>
          </p:grpSpPr>
          <p:pic>
            <p:nvPicPr>
              <p:cNvPr id="55" name="Google Shape;55;p2"/>
              <p:cNvPicPr preferRelativeResize="0"/>
              <p:nvPr/>
            </p:nvPicPr>
            <p:blipFill rotWithShape="1">
              <a:blip r:embed="rId4">
                <a:alphaModFix/>
              </a:blip>
              <a:srcRect b="0" l="15645" r="15453" t="0"/>
              <a:stretch/>
            </p:blipFill>
            <p:spPr>
              <a:xfrm>
                <a:off x="4672428" y="1359129"/>
                <a:ext cx="3200400" cy="26127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" name="Google Shape;56;p2"/>
              <p:cNvSpPr/>
              <p:nvPr/>
            </p:nvSpPr>
            <p:spPr>
              <a:xfrm rot="-202042">
                <a:off x="5594553" y="4793053"/>
                <a:ext cx="1304871" cy="1282959"/>
              </a:xfrm>
              <a:prstGeom prst="ellipse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" name="Google Shape;57;p2"/>
              <p:cNvCxnSpPr/>
              <p:nvPr/>
            </p:nvCxnSpPr>
            <p:spPr>
              <a:xfrm>
                <a:off x="6263353" y="5412174"/>
                <a:ext cx="1871121" cy="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66FFFF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 flipH="1">
                <a:off x="5729550" y="5410459"/>
                <a:ext cx="536613" cy="332686"/>
              </a:xfrm>
              <a:prstGeom prst="straightConnector1">
                <a:avLst/>
              </a:prstGeom>
              <a:noFill/>
              <a:ln cap="flat" cmpd="sng" w="15875">
                <a:solidFill>
                  <a:srgbClr val="66FFFF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59" name="Google Shape;59;p2"/>
              <p:cNvSpPr/>
              <p:nvPr/>
            </p:nvSpPr>
            <p:spPr>
              <a:xfrm>
                <a:off x="5011256" y="4153132"/>
                <a:ext cx="2500845" cy="2531781"/>
              </a:xfrm>
              <a:prstGeom prst="ellipse">
                <a:avLst/>
              </a:prstGeom>
              <a:noFill/>
              <a:ln cap="flat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0" name="Google Shape;60;p2"/>
              <p:cNvCxnSpPr/>
              <p:nvPr/>
            </p:nvCxnSpPr>
            <p:spPr>
              <a:xfrm rot="10800000">
                <a:off x="6850597" y="5779975"/>
                <a:ext cx="595551" cy="415302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61" name="Google Shape;61;p2"/>
              <p:cNvSpPr txBox="1"/>
              <p:nvPr/>
            </p:nvSpPr>
            <p:spPr>
              <a:xfrm>
                <a:off x="6999404" y="6180554"/>
                <a:ext cx="10913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66FF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Source Surface </a:t>
                </a:r>
                <a:endParaRPr/>
              </a:p>
            </p:txBody>
          </p:sp>
          <p:sp>
            <p:nvSpPr>
              <p:cNvPr id="62" name="Google Shape;62;p2"/>
              <p:cNvSpPr txBox="1"/>
              <p:nvPr/>
            </p:nvSpPr>
            <p:spPr>
              <a:xfrm>
                <a:off x="5744496" y="4876800"/>
                <a:ext cx="106390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PFSS Model</a:t>
                </a:r>
                <a:endParaRPr/>
              </a:p>
            </p:txBody>
          </p:sp>
          <p:cxnSp>
            <p:nvCxnSpPr>
              <p:cNvPr id="63" name="Google Shape;63;p2"/>
              <p:cNvCxnSpPr/>
              <p:nvPr/>
            </p:nvCxnSpPr>
            <p:spPr>
              <a:xfrm flipH="1" rot="10677004">
                <a:off x="7251357" y="5239178"/>
                <a:ext cx="891545" cy="13719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5834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 flipH="1" rot="-10620000">
                <a:off x="7268214" y="5517549"/>
                <a:ext cx="891545" cy="13719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C5834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 flipH="1" rot="10800000">
                <a:off x="7446148" y="5032169"/>
                <a:ext cx="719230" cy="82314"/>
              </a:xfrm>
              <a:prstGeom prst="straightConnector1">
                <a:avLst/>
              </a:prstGeom>
              <a:noFill/>
              <a:ln cap="flat" cmpd="sng" w="15875">
                <a:solidFill>
                  <a:srgbClr val="CC58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7497124" y="5623156"/>
                <a:ext cx="668254" cy="61947"/>
              </a:xfrm>
              <a:prstGeom prst="straightConnector1">
                <a:avLst/>
              </a:prstGeom>
              <a:noFill/>
              <a:ln cap="flat" cmpd="sng" w="15875">
                <a:solidFill>
                  <a:srgbClr val="CC5834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 flipH="1" rot="10800000">
                <a:off x="4794237" y="5623155"/>
                <a:ext cx="217019" cy="360861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68" name="Google Shape;68;p2"/>
              <p:cNvSpPr txBox="1"/>
              <p:nvPr/>
            </p:nvSpPr>
            <p:spPr>
              <a:xfrm>
                <a:off x="5144024" y="4539303"/>
                <a:ext cx="225720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Schatten Current Sheet Model</a:t>
                </a: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127520" y="1494504"/>
                <a:ext cx="2331720" cy="2331720"/>
              </a:xfrm>
              <a:prstGeom prst="ellipse">
                <a:avLst/>
              </a:prstGeom>
              <a:noFill/>
              <a:ln cap="flat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" name="Google Shape;70;p2"/>
              <p:cNvCxnSpPr/>
              <p:nvPr/>
            </p:nvCxnSpPr>
            <p:spPr>
              <a:xfrm rot="10800000">
                <a:off x="7147029" y="3508038"/>
                <a:ext cx="121436" cy="15545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71" name="Google Shape;71;p2"/>
              <p:cNvSpPr txBox="1"/>
              <p:nvPr/>
            </p:nvSpPr>
            <p:spPr>
              <a:xfrm>
                <a:off x="6745345" y="3696856"/>
                <a:ext cx="134595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66FF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Source Surface </a:t>
                </a:r>
                <a:endParaRPr/>
              </a:p>
            </p:txBody>
          </p:sp>
          <p:cxnSp>
            <p:nvCxnSpPr>
              <p:cNvPr id="72" name="Google Shape;72;p2"/>
              <p:cNvCxnSpPr/>
              <p:nvPr/>
            </p:nvCxnSpPr>
            <p:spPr>
              <a:xfrm>
                <a:off x="5144024" y="2860065"/>
                <a:ext cx="442382" cy="250343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flipH="1">
                <a:off x="6894481" y="2726384"/>
                <a:ext cx="574910" cy="268407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74" name="Google Shape;74;p2"/>
          <p:cNvSpPr txBox="1"/>
          <p:nvPr/>
        </p:nvSpPr>
        <p:spPr>
          <a:xfrm>
            <a:off x="5029200" y="3788627"/>
            <a:ext cx="1880430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(Image courtesy A.Kollberg &amp; S. Nikkilä)</a:t>
            </a:r>
            <a:endParaRPr/>
          </a:p>
        </p:txBody>
      </p:sp>
      <p:sp>
        <p:nvSpPr>
          <p:cNvPr id="75" name="Google Shape;75;p2"/>
          <p:cNvSpPr txBox="1"/>
          <p:nvPr/>
        </p:nvSpPr>
        <p:spPr>
          <a:xfrm>
            <a:off x="4649761" y="5985270"/>
            <a:ext cx="11876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66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Outer model boundary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/>
          <p:nvPr/>
        </p:nvSpPr>
        <p:spPr>
          <a:xfrm>
            <a:off x="373526" y="1424354"/>
            <a:ext cx="221727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Civil Servants: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Nick Arge - 671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Simpson - 587</a:t>
            </a:r>
            <a:endParaRPr/>
          </a:p>
        </p:txBody>
      </p:sp>
      <p:sp>
        <p:nvSpPr>
          <p:cNvPr id="82" name="Google Shape;82;p3"/>
          <p:cNvSpPr txBox="1"/>
          <p:nvPr/>
        </p:nvSpPr>
        <p:spPr>
          <a:xfrm>
            <a:off x="5023388" y="1436077"/>
            <a:ext cx="3852337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Contractors/Post Docs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Shaela Jones – 671/CUA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da Silva</a:t>
            </a: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*</a:t>
            </a: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671/UMBC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Michael Kirk – 671/ASTRA(now CS)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Marta Casti – 671/CUA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Samantha Wallace – 671/USRA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381000" y="3735754"/>
            <a:ext cx="4804584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Jamie Staeben</a:t>
            </a: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ADNET/Univ. of VA.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 Kovac - NMSU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Andrew Leisner – GMU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 Rura – CUA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Jaime Landeros</a:t>
            </a: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ADNET/Cal. Poly Pomona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Interns</a:t>
            </a:r>
            <a:endParaRPr/>
          </a:p>
        </p:txBody>
      </p:sp>
      <p:sp>
        <p:nvSpPr>
          <p:cNvPr id="84" name="Google Shape;84;p3"/>
          <p:cNvSpPr txBox="1"/>
          <p:nvPr/>
        </p:nvSpPr>
        <p:spPr>
          <a:xfrm>
            <a:off x="5049633" y="3722077"/>
            <a:ext cx="3116559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External Collaborators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NOAA/SWPC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AFRL/USSF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Michigan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Mexico State University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Predictive Science Inc. (PSI)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Alabama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UC Berkeley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others!</a:t>
            </a:r>
            <a:endParaRPr/>
          </a:p>
        </p:txBody>
      </p:sp>
      <p:sp>
        <p:nvSpPr>
          <p:cNvPr id="85" name="Google Shape;85;p3"/>
          <p:cNvSpPr txBox="1"/>
          <p:nvPr/>
        </p:nvSpPr>
        <p:spPr>
          <a:xfrm>
            <a:off x="2170646" y="295289"/>
            <a:ext cx="4804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Team and Collaborators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381000" y="6065520"/>
            <a:ext cx="14051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Presenting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4"/>
          <p:cNvGrpSpPr/>
          <p:nvPr/>
        </p:nvGrpSpPr>
        <p:grpSpPr>
          <a:xfrm>
            <a:off x="4573636" y="2232576"/>
            <a:ext cx="2099528" cy="2165897"/>
            <a:chOff x="2944654" y="2425117"/>
            <a:chExt cx="2799371" cy="2887863"/>
          </a:xfrm>
        </p:grpSpPr>
        <p:sp>
          <p:nvSpPr>
            <p:cNvPr id="93" name="Google Shape;93;p4"/>
            <p:cNvSpPr/>
            <p:nvPr/>
          </p:nvSpPr>
          <p:spPr>
            <a:xfrm rot="5400000">
              <a:off x="3686625" y="3255580"/>
              <a:ext cx="2743200" cy="1371600"/>
            </a:xfrm>
            <a:prstGeom prst="curvedDownArrow">
              <a:avLst>
                <a:gd fmla="val 8405" name="adj1"/>
                <a:gd fmla="val 29134" name="adj2"/>
                <a:gd fmla="val 25766" name="adj3"/>
              </a:avLst>
            </a:prstGeom>
            <a:solidFill>
              <a:schemeClr val="accent1"/>
            </a:solidFill>
            <a:ln cap="flat" cmpd="sng" w="25400">
              <a:solidFill>
                <a:srgbClr val="AF5C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-5400000">
              <a:off x="2258854" y="3110917"/>
              <a:ext cx="2743200" cy="1371600"/>
            </a:xfrm>
            <a:prstGeom prst="curvedDownArrow">
              <a:avLst>
                <a:gd fmla="val 8405" name="adj1"/>
                <a:gd fmla="val 29134" name="adj2"/>
                <a:gd fmla="val 25766" name="adj3"/>
              </a:avLst>
            </a:prstGeom>
            <a:solidFill>
              <a:schemeClr val="accent1"/>
            </a:solidFill>
            <a:ln cap="flat" cmpd="sng" w="25400">
              <a:solidFill>
                <a:srgbClr val="AF5C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4"/>
          <p:cNvGrpSpPr/>
          <p:nvPr/>
        </p:nvGrpSpPr>
        <p:grpSpPr>
          <a:xfrm>
            <a:off x="2078743" y="2211007"/>
            <a:ext cx="2099528" cy="2165897"/>
            <a:chOff x="2944654" y="2425117"/>
            <a:chExt cx="2799371" cy="2887863"/>
          </a:xfrm>
        </p:grpSpPr>
        <p:sp>
          <p:nvSpPr>
            <p:cNvPr id="96" name="Google Shape;96;p4"/>
            <p:cNvSpPr/>
            <p:nvPr/>
          </p:nvSpPr>
          <p:spPr>
            <a:xfrm rot="5400000">
              <a:off x="3686625" y="3255580"/>
              <a:ext cx="2743200" cy="1371600"/>
            </a:xfrm>
            <a:prstGeom prst="curvedDownArrow">
              <a:avLst>
                <a:gd fmla="val 8405" name="adj1"/>
                <a:gd fmla="val 29134" name="adj2"/>
                <a:gd fmla="val 25766" name="adj3"/>
              </a:avLst>
            </a:prstGeom>
            <a:solidFill>
              <a:schemeClr val="accent1"/>
            </a:solidFill>
            <a:ln cap="flat" cmpd="sng" w="25400">
              <a:solidFill>
                <a:srgbClr val="AF5C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rot="-5400000">
              <a:off x="2258854" y="3110917"/>
              <a:ext cx="2743200" cy="1371600"/>
            </a:xfrm>
            <a:prstGeom prst="curvedDownArrow">
              <a:avLst>
                <a:gd fmla="val 8405" name="adj1"/>
                <a:gd fmla="val 29134" name="adj2"/>
                <a:gd fmla="val 25766" name="adj3"/>
              </a:avLst>
            </a:prstGeom>
            <a:solidFill>
              <a:schemeClr val="accent1"/>
            </a:solidFill>
            <a:ln cap="flat" cmpd="sng" w="25400">
              <a:solidFill>
                <a:srgbClr val="AF5C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739983" y="1349710"/>
            <a:ext cx="7533290" cy="3847076"/>
            <a:chOff x="0" y="465088"/>
            <a:chExt cx="7533290" cy="3847076"/>
          </a:xfrm>
        </p:grpSpPr>
        <p:sp>
          <p:nvSpPr>
            <p:cNvPr id="99" name="Google Shape;99;p4"/>
            <p:cNvSpPr/>
            <p:nvPr/>
          </p:nvSpPr>
          <p:spPr>
            <a:xfrm>
              <a:off x="0" y="1714718"/>
              <a:ext cx="7533290" cy="1359557"/>
            </a:xfrm>
            <a:prstGeom prst="notchedRightArrow">
              <a:avLst>
                <a:gd fmla="val 50000" name="adj1"/>
                <a:gd fmla="val 50000" name="adj2"/>
              </a:avLst>
            </a:prstGeom>
            <a:solidFill>
              <a:srgbClr val="F9D6C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3" y="481906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 txBox="1"/>
            <p:nvPr/>
          </p:nvSpPr>
          <p:spPr>
            <a:xfrm>
              <a:off x="3" y="481906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Plan</a:t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51724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83505" y="2390915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"/>
            <p:cNvSpPr txBox="1"/>
            <p:nvPr/>
          </p:nvSpPr>
          <p:spPr>
            <a:xfrm>
              <a:off x="983505" y="2390915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Code</a:t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326757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950645" y="472961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 txBox="1"/>
            <p:nvPr/>
          </p:nvSpPr>
          <p:spPr>
            <a:xfrm>
              <a:off x="1950645" y="472961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Build</a:t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2301790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925678" y="2396566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2925678" y="2396566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Test</a:t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276823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900712" y="472941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3900712" y="472941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Release </a:t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3789235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875736" y="2390915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4875736" y="2390915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Deploy</a:t>
              </a: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764268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842894" y="465088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5842894" y="465088"/>
              <a:ext cx="928603" cy="1915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imes New Roman"/>
                <a:buNone/>
              </a:pPr>
              <a:r>
                <a:rPr lang="en-US" sz="17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Operate</a:t>
              </a: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739301" y="2282276"/>
              <a:ext cx="226313" cy="224441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Google Shape;121;p4"/>
          <p:cNvSpPr/>
          <p:nvPr/>
        </p:nvSpPr>
        <p:spPr>
          <a:xfrm>
            <a:off x="2270892" y="1955575"/>
            <a:ext cx="192071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Continuous Integration</a:t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4823757" y="1955575"/>
            <a:ext cx="170912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Continuous Delivery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2108761" y="291113"/>
            <a:ext cx="5728107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Software Development Strategy</a:t>
            </a:r>
            <a:endParaRPr/>
          </a:p>
        </p:txBody>
      </p:sp>
      <p:pic>
        <p:nvPicPr>
          <p:cNvPr descr="Image result for gitlab"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205" y="3750409"/>
            <a:ext cx="727094" cy="381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itlab" id="125" name="Google Shape;12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1489" y="3711260"/>
            <a:ext cx="727094" cy="3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228600" y="1464239"/>
            <a:ext cx="86901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contemporary software development strategies to ensure delivery of a quality WSA model. </a:t>
            </a:r>
            <a:endParaRPr/>
          </a:p>
        </p:txBody>
      </p:sp>
      <p:pic>
        <p:nvPicPr>
          <p:cNvPr descr="Image result for docker" id="127" name="Google Shape;1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2335" y="3600854"/>
            <a:ext cx="602537" cy="602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259492" y="4751842"/>
            <a:ext cx="865590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Asynchronous, continuous development of the WSA model to deliver both </a:t>
            </a:r>
            <a:r>
              <a:rPr b="1" i="1" lang="en-US" sz="1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i="1" lang="en-US" sz="1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</a:t>
            </a:r>
            <a:r>
              <a:rPr b="1" lang="en-US" sz="1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products to the heliophysics community.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Able to control the scientific quality of WSA, while at the same time allowing a broad group of researchers, students, and postdocs to contribute.  </a:t>
            </a:r>
            <a:endParaRPr/>
          </a:p>
        </p:txBody>
      </p:sp>
      <p:sp>
        <p:nvSpPr>
          <p:cNvPr id="129" name="Google Shape;129;p4"/>
          <p:cNvSpPr txBox="1"/>
          <p:nvPr/>
        </p:nvSpPr>
        <p:spPr>
          <a:xfrm>
            <a:off x="171034" y="3855135"/>
            <a:ext cx="867802" cy="30008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WSA v5.3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8109361" y="3855135"/>
            <a:ext cx="867802" cy="30008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WSA v5.3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Mission &amp; Operational Support</a:t>
            </a:r>
            <a:endParaRPr/>
          </a:p>
        </p:txBody>
      </p:sp>
      <p:sp>
        <p:nvSpPr>
          <p:cNvPr id="136" name="Google Shape;136;p5"/>
          <p:cNvSpPr txBox="1"/>
          <p:nvPr>
            <p:ph idx="1" type="body"/>
          </p:nvPr>
        </p:nvSpPr>
        <p:spPr>
          <a:xfrm>
            <a:off x="304800" y="1225981"/>
            <a:ext cx="8610600" cy="551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5262" lvl="0" marL="46196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CCMC 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Forecasts in support of NASA mission needs (since ~2005)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Train students and forecasting staff on model</a:t>
            </a:r>
            <a:endParaRPr/>
          </a:p>
          <a:p>
            <a:pPr indent="-195262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NASA Spacecraft missions such as PSP and SolO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Predicts magnetic connectivity of spacecraft with solar source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SolO needs advanced forecasts to support its observing campaigns</a:t>
            </a:r>
            <a:endParaRPr/>
          </a:p>
          <a:p>
            <a:pPr indent="-195262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SRAG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Improve forecasts of space radiation risk</a:t>
            </a:r>
            <a:endParaRPr/>
          </a:p>
          <a:p>
            <a:pPr indent="-179387" lvl="2" marL="1033463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Sun-spacecraft magnetic connectivity forecast tool</a:t>
            </a:r>
            <a:endParaRPr/>
          </a:p>
          <a:p>
            <a:pPr indent="-176212" lvl="1" marL="46196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NOAA/SWPC, UK Met office, &amp; Korean Space Weather Center (KSWC)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Forecasts in support of civil forecast needs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Coordinate with forecasters to support their operational needs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WSA being upgraded from v2.2 to v5.3 in 2022 </a:t>
            </a:r>
            <a:endParaRPr/>
          </a:p>
          <a:p>
            <a:pPr indent="-228600" lvl="2" marL="1082675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Recently brief NOAA/SWPC forecasters on model improvements/new forecast tools</a:t>
            </a:r>
            <a:endParaRPr/>
          </a:p>
          <a:p>
            <a:pPr indent="-195262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USAF-557</a:t>
            </a:r>
            <a:r>
              <a:rPr baseline="30000" lang="en-US" sz="18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Weather Wing &amp; USSF</a:t>
            </a:r>
            <a:endParaRPr/>
          </a:p>
          <a:p>
            <a:pPr indent="-195262" lvl="1" marL="8445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Used in support DoD research and development forecasting needs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5257801" y="3581400"/>
            <a:ext cx="3505200" cy="369332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</a:t>
            </a: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da Silva’s </a:t>
            </a: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1105983" y="43545"/>
            <a:ext cx="71628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Simulations for Solar Orbiter</a:t>
            </a:r>
            <a:r>
              <a:rPr b="1" i="0" lang="en-US" sz="3200" u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2021 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0" y="1778165"/>
            <a:ext cx="3583859" cy="506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Satellite Locations May 2021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4224199" y="1524000"/>
            <a:ext cx="43227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Predictions at SolO Earth May 2021</a:t>
            </a:r>
            <a:endParaRPr/>
          </a:p>
        </p:txBody>
      </p:sp>
      <p:cxnSp>
        <p:nvCxnSpPr>
          <p:cNvPr id="145" name="Google Shape;145;p6"/>
          <p:cNvCxnSpPr/>
          <p:nvPr/>
        </p:nvCxnSpPr>
        <p:spPr>
          <a:xfrm rot="10800000">
            <a:off x="2819400" y="3733800"/>
            <a:ext cx="228600" cy="228600"/>
          </a:xfrm>
          <a:prstGeom prst="straightConnector1">
            <a:avLst/>
          </a:prstGeom>
          <a:noFill/>
          <a:ln cap="flat" cmpd="sng" w="9525">
            <a:solidFill>
              <a:srgbClr val="EF7C0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6" name="Google Shape;146;p6"/>
          <p:cNvSpPr txBox="1"/>
          <p:nvPr/>
        </p:nvSpPr>
        <p:spPr>
          <a:xfrm>
            <a:off x="2763908" y="3935766"/>
            <a:ext cx="49244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PSP</a:t>
            </a:r>
            <a:endParaRPr/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5534" r="2361" t="0"/>
          <a:stretch/>
        </p:blipFill>
        <p:spPr>
          <a:xfrm>
            <a:off x="76200" y="2261369"/>
            <a:ext cx="3566160" cy="29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/>
          <p:nvPr/>
        </p:nvSpPr>
        <p:spPr>
          <a:xfrm>
            <a:off x="1398335" y="3429000"/>
            <a:ext cx="271074" cy="2141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SO</a:t>
            </a:r>
            <a:endParaRPr/>
          </a:p>
        </p:txBody>
      </p:sp>
      <p:sp>
        <p:nvSpPr>
          <p:cNvPr id="149" name="Google Shape;149;p6"/>
          <p:cNvSpPr txBox="1"/>
          <p:nvPr/>
        </p:nvSpPr>
        <p:spPr>
          <a:xfrm>
            <a:off x="2117440" y="4191000"/>
            <a:ext cx="479592" cy="2141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Earth</a:t>
            </a:r>
            <a:endParaRPr/>
          </a:p>
        </p:txBody>
      </p:sp>
      <p:sp>
        <p:nvSpPr>
          <p:cNvPr id="150" name="Google Shape;150;p6"/>
          <p:cNvSpPr txBox="1"/>
          <p:nvPr/>
        </p:nvSpPr>
        <p:spPr>
          <a:xfrm>
            <a:off x="2133601" y="3552281"/>
            <a:ext cx="381000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E6E100"/>
                </a:solidFill>
                <a:latin typeface="Arial"/>
                <a:ea typeface="Arial"/>
                <a:cs typeface="Arial"/>
                <a:sym typeface="Arial"/>
              </a:rPr>
              <a:t>Sun</a:t>
            </a: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314960" y="5677674"/>
            <a:ext cx="8518891" cy="707886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Solar Orbiter needs predictions several days in advance of the spacecraft-Sun magnetic connectivity to support their remote sensing campaigns.</a:t>
            </a:r>
            <a:endParaRPr/>
          </a:p>
        </p:txBody>
      </p:sp>
      <p:pic>
        <p:nvPicPr>
          <p:cNvPr descr="A screenshot of a cell phone&#10;&#10;Description automatically generated with low confidence"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1" y="2514600"/>
            <a:ext cx="2640178" cy="2640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planet&#10;&#10;Description automatically generated with low confidence" id="153" name="Google Shape;1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560" y="2514600"/>
            <a:ext cx="2640178" cy="264017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3766254" y="1998236"/>
            <a:ext cx="26193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Predicted SW speed &amp; IMF polarity at SolO + Coronal holes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6297779" y="1973133"/>
            <a:ext cx="26193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Coronal Field at 5Rs 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 connectivity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 with medium confidence" id="161" name="Google Shape;1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490" y="1524000"/>
            <a:ext cx="7445020" cy="41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>
            <p:ph type="title"/>
          </p:nvPr>
        </p:nvSpPr>
        <p:spPr>
          <a:xfrm>
            <a:off x="1452880" y="279400"/>
            <a:ext cx="6248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lang="en-US" sz="2800">
                <a:latin typeface="Times New Roman"/>
                <a:ea typeface="Times New Roman"/>
                <a:cs typeface="Times New Roman"/>
                <a:sym typeface="Times New Roman"/>
              </a:rPr>
              <a:t>WSA Dashboard</a:t>
            </a:r>
            <a:endParaRPr/>
          </a:p>
        </p:txBody>
      </p:sp>
      <p:sp>
        <p:nvSpPr>
          <p:cNvPr id="163" name="Google Shape;163;p7"/>
          <p:cNvSpPr txBox="1"/>
          <p:nvPr/>
        </p:nvSpPr>
        <p:spPr>
          <a:xfrm>
            <a:off x="787400" y="2250401"/>
            <a:ext cx="1524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Predicted SW speed at spacecraft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Sources of SW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corona hole solution vs EUV observations.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419600" y="2301201"/>
            <a:ext cx="152400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Predicted magnetic connectivity relative to heliospheric current sheet.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76200" y="1152902"/>
            <a:ext cx="899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tool that summarizes WSA coronal and solar wind predictions. </a:t>
            </a:r>
            <a:endParaRPr/>
          </a:p>
        </p:txBody>
      </p:sp>
      <p:sp>
        <p:nvSpPr>
          <p:cNvPr id="166" name="Google Shape;166;p7"/>
          <p:cNvSpPr txBox="1"/>
          <p:nvPr/>
        </p:nvSpPr>
        <p:spPr>
          <a:xfrm>
            <a:off x="345557" y="6080535"/>
            <a:ext cx="876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CCMC is onboarding it to serve the community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be evaluated by NOAA/SWPC forecasters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5372986" y="5811428"/>
            <a:ext cx="3457354" cy="369332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</a:t>
            </a: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Jaime Landeros’ </a:t>
            </a:r>
            <a:r>
              <a:rPr b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Research Support</a:t>
            </a:r>
            <a:endParaRPr/>
          </a:p>
        </p:txBody>
      </p:sp>
      <p:sp>
        <p:nvSpPr>
          <p:cNvPr id="173" name="Google Shape;173;p8"/>
          <p:cNvSpPr txBox="1"/>
          <p:nvPr>
            <p:ph idx="1" type="body"/>
          </p:nvPr>
        </p:nvSpPr>
        <p:spPr>
          <a:xfrm>
            <a:off x="0" y="1132575"/>
            <a:ext cx="91440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1774" lvl="0" marL="46196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CCMC</a:t>
            </a:r>
            <a:endParaRPr/>
          </a:p>
          <a:p>
            <a:pPr indent="-222250" lvl="1" marL="6842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code available for runs on demands (</a:t>
            </a:r>
            <a:r>
              <a:rPr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~1100 WSA+Enlil run requests in 2019-2021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indent="-196850" lvl="1" marL="684213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1774" lvl="1" marL="46196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WSA Team supports </a:t>
            </a:r>
            <a:endParaRPr/>
          </a:p>
          <a:p>
            <a:pPr indent="-222250" lvl="1" marL="6842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numerous specialized research run requests &amp; model development efforts</a:t>
            </a:r>
            <a:endParaRPr/>
          </a:p>
          <a:p>
            <a:pPr indent="-222250" lvl="1" marL="684213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evelopment of quantitative &amp; objective methods for </a:t>
            </a:r>
            <a:endParaRPr/>
          </a:p>
          <a:p>
            <a:pPr indent="-285750" lvl="2" marL="977900" rtl="0" algn="l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▪"/>
            </a:pP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ranking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 magnetic field input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maps &amp; </a:t>
            </a:r>
            <a:r>
              <a:rPr b="1" i="1"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evaluating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 model predictive performance</a:t>
            </a:r>
            <a:endParaRPr/>
          </a:p>
          <a:p>
            <a:pPr indent="-141287" lvl="2" marL="858838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</a:pPr>
            <a:r>
              <a:t/>
            </a:r>
            <a:endParaRPr b="1"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1774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National/International research efforts </a:t>
            </a:r>
            <a:endParaRPr/>
          </a:p>
          <a:p>
            <a:pPr indent="-231775" lvl="1" marL="8445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LWS, SWQU, AFOSR</a:t>
            </a:r>
            <a:endParaRPr/>
          </a:p>
          <a:p>
            <a:pPr indent="-231775" lvl="1" marL="8445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ISFM </a:t>
            </a:r>
            <a:endParaRPr/>
          </a:p>
          <a:p>
            <a:pPr indent="-231775" lvl="1" marL="8445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ISSI </a:t>
            </a:r>
            <a:endParaRPr/>
          </a:p>
          <a:p>
            <a:pPr indent="-231774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General community research support  </a:t>
            </a:r>
            <a:endParaRPr/>
          </a:p>
          <a:p>
            <a:pPr indent="-222250" lvl="1" marL="684213" rtl="0" algn="l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–"/>
            </a:pPr>
            <a:r>
              <a:rPr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WSA related AGU abstracts (2021)! (&gt;20/year since 2019)! </a:t>
            </a:r>
            <a:endParaRPr/>
          </a:p>
          <a:p>
            <a:pPr indent="-222250" lvl="1" marL="684213" rtl="0" algn="l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–"/>
            </a:pPr>
            <a:r>
              <a:rPr lang="en-US" sz="18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 journal papers (2021)! (about 10 per/year since 2019)</a:t>
            </a:r>
            <a:endParaRPr/>
          </a:p>
          <a:p>
            <a:pPr indent="-196850" lvl="1" marL="684213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1774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Supports student/postdoctoral research and career development</a:t>
            </a:r>
            <a:endParaRPr/>
          </a:p>
          <a:p>
            <a:pPr indent="0" lvl="0" marL="2667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667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3662" lvl="0" marL="4619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603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603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60363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4" name="Google Shape;174;p8"/>
          <p:cNvSpPr txBox="1"/>
          <p:nvPr/>
        </p:nvSpPr>
        <p:spPr>
          <a:xfrm>
            <a:off x="5410200" y="4904601"/>
            <a:ext cx="35230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coronal holes provided for ISIS team effort. </a:t>
            </a:r>
            <a:endParaRPr/>
          </a:p>
        </p:txBody>
      </p:sp>
      <p:pic>
        <p:nvPicPr>
          <p:cNvPr descr="A screenshot of a cell phone&#10;&#10;Description automatically generated" id="175" name="Google Shape;17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7915" y="3276600"/>
            <a:ext cx="2498964" cy="166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>
            <a:off x="6019800" y="2646927"/>
            <a:ext cx="2743200" cy="307777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</a:t>
            </a:r>
            <a:r>
              <a:rPr b="1" i="1" lang="en-US" sz="1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Jamie Staeben’s </a:t>
            </a:r>
            <a:r>
              <a:rPr b="1" lang="en-US" sz="14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3211463" y="6287719"/>
            <a:ext cx="57173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 NPP Scientist: Wallace et al., 2022, accepted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4135782" y="1249004"/>
            <a:ext cx="4945841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WSA Data Product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Angular Separation From Heliospheric Current Sheet</a:t>
            </a:r>
            <a:endParaRPr/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96033"/>
            <a:ext cx="4269968" cy="228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4">
            <a:alphaModFix/>
          </a:blip>
          <a:srcRect b="0" l="0" r="0" t="47374"/>
          <a:stretch/>
        </p:blipFill>
        <p:spPr>
          <a:xfrm>
            <a:off x="4368707" y="1785767"/>
            <a:ext cx="4405054" cy="154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/>
          <p:nvPr/>
        </p:nvSpPr>
        <p:spPr>
          <a:xfrm rot="-5400000">
            <a:off x="5068118" y="2909427"/>
            <a:ext cx="278504" cy="991884"/>
          </a:xfrm>
          <a:prstGeom prst="leftBrace">
            <a:avLst>
              <a:gd fmla="val 34309" name="adj1"/>
              <a:gd fmla="val 48014" name="adj2"/>
            </a:avLst>
          </a:prstGeom>
          <a:noFill/>
          <a:ln cap="flat" cmpd="sng" w="508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/>
          <p:nvPr/>
        </p:nvSpPr>
        <p:spPr>
          <a:xfrm rot="-5400000">
            <a:off x="6199646" y="2799132"/>
            <a:ext cx="278504" cy="1212476"/>
          </a:xfrm>
          <a:prstGeom prst="leftBrace">
            <a:avLst>
              <a:gd fmla="val 34309" name="adj1"/>
              <a:gd fmla="val 48014" name="adj2"/>
            </a:avLst>
          </a:prstGeom>
          <a:noFill/>
          <a:ln cap="flat" cmpd="sng" w="508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4849671" y="3518499"/>
            <a:ext cx="12124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inbound</a:t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5964995" y="3518499"/>
            <a:ext cx="12124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co-rotation</a:t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7335665" y="3518499"/>
            <a:ext cx="12124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outbound</a:t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-5400000">
            <a:off x="7622061" y="2638022"/>
            <a:ext cx="278504" cy="1573660"/>
          </a:xfrm>
          <a:prstGeom prst="leftBrace">
            <a:avLst>
              <a:gd fmla="val 34309" name="adj1"/>
              <a:gd fmla="val 48014" name="adj2"/>
            </a:avLst>
          </a:prstGeom>
          <a:noFill/>
          <a:ln cap="flat" cmpd="sng" w="508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768449" y="5082258"/>
            <a:ext cx="9395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Inward (-)</a:t>
            </a:r>
            <a:endParaRPr/>
          </a:p>
        </p:txBody>
      </p:sp>
      <p:sp>
        <p:nvSpPr>
          <p:cNvPr id="193" name="Google Shape;193;p9"/>
          <p:cNvSpPr txBox="1"/>
          <p:nvPr/>
        </p:nvSpPr>
        <p:spPr>
          <a:xfrm>
            <a:off x="759239" y="4302062"/>
            <a:ext cx="99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Outward (+)</a:t>
            </a:r>
            <a:endParaRPr/>
          </a:p>
        </p:txBody>
      </p:sp>
      <p:sp>
        <p:nvSpPr>
          <p:cNvPr id="194" name="Google Shape;194;p9"/>
          <p:cNvSpPr txBox="1"/>
          <p:nvPr/>
        </p:nvSpPr>
        <p:spPr>
          <a:xfrm rot="-5400000">
            <a:off x="-316977" y="4683120"/>
            <a:ext cx="1380506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Heliographic Latitude</a:t>
            </a:r>
            <a:endParaRPr/>
          </a:p>
        </p:txBody>
      </p:sp>
      <p:sp>
        <p:nvSpPr>
          <p:cNvPr id="195" name="Google Shape;195;p9"/>
          <p:cNvSpPr txBox="1"/>
          <p:nvPr/>
        </p:nvSpPr>
        <p:spPr>
          <a:xfrm>
            <a:off x="1207594" y="5694919"/>
            <a:ext cx="1366080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Carrington Longitude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 txBox="1"/>
          <p:nvPr/>
        </p:nvSpPr>
        <p:spPr>
          <a:xfrm rot="-5400000">
            <a:off x="3959528" y="2298852"/>
            <a:ext cx="91230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Degrees      </a:t>
            </a:r>
            <a:endParaRPr/>
          </a:p>
        </p:txBody>
      </p:sp>
      <p:sp>
        <p:nvSpPr>
          <p:cNvPr id="197" name="Google Shape;197;p9"/>
          <p:cNvSpPr txBox="1"/>
          <p:nvPr/>
        </p:nvSpPr>
        <p:spPr>
          <a:xfrm>
            <a:off x="4702780" y="1905000"/>
            <a:ext cx="9395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rgbClr val="0002FF"/>
                </a:solidFill>
                <a:latin typeface="Calibri"/>
                <a:ea typeface="Calibri"/>
                <a:cs typeface="Calibri"/>
                <a:sym typeface="Calibri"/>
              </a:rPr>
              <a:t>Inward (-)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4740953" y="2085201"/>
            <a:ext cx="99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Outward (+)</a:t>
            </a:r>
            <a:endParaRPr/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5">
            <a:alphaModFix/>
          </a:blip>
          <a:srcRect b="50000" l="0" r="0" t="4771"/>
          <a:stretch/>
        </p:blipFill>
        <p:spPr>
          <a:xfrm>
            <a:off x="111192" y="1828275"/>
            <a:ext cx="4158776" cy="193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 rot="-5400000">
            <a:off x="-332211" y="2591889"/>
            <a:ext cx="1380506" cy="253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Heliographic Latitude</a:t>
            </a:r>
            <a:endParaRPr/>
          </a:p>
        </p:txBody>
      </p:sp>
      <p:sp>
        <p:nvSpPr>
          <p:cNvPr id="201" name="Google Shape;201;p9"/>
          <p:cNvSpPr txBox="1"/>
          <p:nvPr/>
        </p:nvSpPr>
        <p:spPr>
          <a:xfrm>
            <a:off x="676629" y="3712759"/>
            <a:ext cx="2768771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Coronal Field for 11/05/2018</a:t>
            </a:r>
            <a:endParaRPr/>
          </a:p>
        </p:txBody>
      </p:sp>
      <p:sp>
        <p:nvSpPr>
          <p:cNvPr id="202" name="Google Shape;202;p9"/>
          <p:cNvSpPr txBox="1"/>
          <p:nvPr/>
        </p:nvSpPr>
        <p:spPr>
          <a:xfrm>
            <a:off x="673465" y="1690886"/>
            <a:ext cx="3034229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 of solar wind – PSP Encounter 1</a:t>
            </a:r>
            <a:endParaRPr/>
          </a:p>
        </p:txBody>
      </p:sp>
      <p:sp>
        <p:nvSpPr>
          <p:cNvPr id="203" name="Google Shape;203;p9"/>
          <p:cNvSpPr txBox="1"/>
          <p:nvPr/>
        </p:nvSpPr>
        <p:spPr>
          <a:xfrm>
            <a:off x="1228614" y="76200"/>
            <a:ext cx="695470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Modeling the First Two </a:t>
            </a:r>
            <a:r>
              <a:rPr b="1" i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Parker Solar Probe </a:t>
            </a: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Encounters With ADAPT-WSA</a:t>
            </a:r>
            <a:endParaRPr/>
          </a:p>
        </p:txBody>
      </p:sp>
      <p:sp>
        <p:nvSpPr>
          <p:cNvPr id="204" name="Google Shape;204;p9"/>
          <p:cNvSpPr txBox="1"/>
          <p:nvPr/>
        </p:nvSpPr>
        <p:spPr>
          <a:xfrm>
            <a:off x="4415679" y="4344549"/>
            <a:ext cx="463712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3038" lvl="0" marL="17303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WSA used to support PSP science</a:t>
            </a:r>
            <a:endParaRPr/>
          </a:p>
          <a:p>
            <a:pPr indent="-173038" lvl="0" marL="17303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Provided magnetic connectivity of PSP with its solar sources</a:t>
            </a:r>
            <a:endParaRPr/>
          </a:p>
          <a:p>
            <a:pPr indent="-173038" lvl="0" marL="17303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Allowed interpretation of PSP solar wind observations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FRL Briefing Template 9FEB11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2011-02-10T15:04:44Z</dcterms:created>
  <dc:creator>jenkinm2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0x010100FD3C455D4AD98E4BA43C5C409D5CCA0B</vt:lpwstr>
  </property>
</Properties>
</file>