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801" r:id="rId4"/>
  </p:sldMasterIdLst>
  <p:notesMasterIdLst>
    <p:notesMasterId r:id="rId12"/>
  </p:notesMasterIdLst>
  <p:handoutMasterIdLst>
    <p:handoutMasterId r:id="rId13"/>
  </p:handoutMasterIdLst>
  <p:sldIdLst>
    <p:sldId id="342" r:id="rId5"/>
    <p:sldId id="346" r:id="rId6"/>
    <p:sldId id="351" r:id="rId7"/>
    <p:sldId id="353" r:id="rId8"/>
    <p:sldId id="349" r:id="rId9"/>
    <p:sldId id="339" r:id="rId10"/>
    <p:sldId id="35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CF7F68-4CF4-4CFE-81E4-5C3055D75F4A}">
          <p14:sldIdLst>
            <p14:sldId id="342"/>
            <p14:sldId id="346"/>
            <p14:sldId id="351"/>
            <p14:sldId id="353"/>
            <p14:sldId id="349"/>
            <p14:sldId id="339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RRERO, JUSTIN M Capt USAF AFMC AFRL/RVBYS" initials="GJMCUAA" lastIdx="2" clrIdx="0">
    <p:extLst>
      <p:ext uri="{19B8F6BF-5375-455C-9EA6-DF929625EA0E}">
        <p15:presenceInfo xmlns:p15="http://schemas.microsoft.com/office/powerpoint/2012/main" userId="S-1-5-21-1271409858-1095883707-2794662393-2953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00BCE4"/>
    <a:srgbClr val="B3282D"/>
    <a:srgbClr val="595A59"/>
    <a:srgbClr val="CBCCCB"/>
    <a:srgbClr val="A7A9AC"/>
    <a:srgbClr val="FBCE20"/>
    <a:srgbClr val="5894AD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9" autoAdjust="0"/>
    <p:restoredTop sz="89788" autoAdjust="0"/>
  </p:normalViewPr>
  <p:slideViewPr>
    <p:cSldViewPr snapToGrid="0" snapToObjects="1">
      <p:cViewPr varScale="1">
        <p:scale>
          <a:sx n="107" d="100"/>
          <a:sy n="107" d="100"/>
        </p:scale>
        <p:origin x="108" y="7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353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62F8B778-EE3F-5541-80B6-A033169F05AB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4C4E72D6-76A0-B84C-AA86-CCE53056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125D8D47-F8B2-844E-B15E-9C55313B0B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EE0DA7D4-2281-3F41-A9A9-DF2CBC1C0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2"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DA7D4-2281-3F41-A9A9-DF2CBC1C0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94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DA7D4-2281-3F41-A9A9-DF2CBC1C0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64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319088"/>
            <a:ext cx="64516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37"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ADF3B-7EFC-4A41-8083-E8BCAC0B1F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365">
              <a:buFont typeface="Arial" pitchFamily="34" charset="0"/>
              <a:buNone/>
              <a:defRPr/>
            </a:pPr>
            <a:endParaRPr lang="en-US" sz="1000" b="0" i="1" dirty="0" smtClean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ADF3B-7EFC-4A41-8083-E8BCAC0B1F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97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0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4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1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0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0396" y="2907101"/>
            <a:ext cx="11171208" cy="1570003"/>
          </a:xfrm>
        </p:spPr>
        <p:txBody>
          <a:bodyPr lIns="0" rIns="0" anchor="ctr" anchorCtr="0">
            <a:normAutofit/>
          </a:bodyPr>
          <a:lstStyle>
            <a:lvl1pPr algn="ctr">
              <a:defRPr sz="4400">
                <a:solidFill>
                  <a:srgbClr val="F8F8F8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71987" y="4792110"/>
            <a:ext cx="10448026" cy="71405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6297039"/>
            <a:ext cx="1036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2B67419-E416-4BD8-A72F-5B67AF3CB5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679" r="7679"/>
          <a:stretch/>
        </p:blipFill>
        <p:spPr>
          <a:xfrm>
            <a:off x="944014" y="479055"/>
            <a:ext cx="1258747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7EDA1-8E32-49B4-AE92-7DFAB58DE1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47188" y="638936"/>
            <a:ext cx="673394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EB19B8-8941-44DB-8ACB-7DB7D0ED09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125812" y="1721473"/>
            <a:ext cx="3940376" cy="6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9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120"/>
            <a:ext cx="10515600" cy="63751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416"/>
            <a:ext cx="10515600" cy="502224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B5BD334-298D-478C-86C2-D672942FB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D54C71C-1288-472F-A460-7C04D48B3A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9" name="Page Number"/>
          <p:cNvSpPr txBox="1">
            <a:spLocks noChangeArrowheads="1"/>
          </p:cNvSpPr>
          <p:nvPr userDrawn="1"/>
        </p:nvSpPr>
        <p:spPr bwMode="auto">
          <a:xfrm>
            <a:off x="9753600" y="6550226"/>
            <a:ext cx="24384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4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120"/>
            <a:ext cx="10515600" cy="63751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416"/>
            <a:ext cx="10515600" cy="502224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CB5BD334-298D-478C-86C2-D672942FB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D54C71C-1288-472F-A460-7C04D48B3A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9" name="Page Number"/>
          <p:cNvSpPr txBox="1">
            <a:spLocks noChangeArrowheads="1"/>
          </p:cNvSpPr>
          <p:nvPr userDrawn="1"/>
        </p:nvSpPr>
        <p:spPr bwMode="auto">
          <a:xfrm>
            <a:off x="9753600" y="6550226"/>
            <a:ext cx="24384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6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C5B84D-DEDB-41EB-BC9B-FFB68E34922F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FEC06-97B7-42BA-B7BF-C278477E3DE8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EAB2FB-0815-4DE4-A324-A02AC02C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964"/>
            <a:ext cx="10439400" cy="60549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A1C76A-0578-4EDD-9EA0-13952E937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575" r="15791" b="19870"/>
          <a:stretch/>
        </p:blipFill>
        <p:spPr>
          <a:xfrm>
            <a:off x="1486269" y="71255"/>
            <a:ext cx="283299" cy="384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C03A68-8D79-43AF-9F22-78C1EE2DB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411176-6A47-402F-9BA8-58D727F4A9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5396" y="198076"/>
            <a:ext cx="724984" cy="1250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FADC6C-7900-4A08-AD54-5003993DB9FB}"/>
              </a:ext>
            </a:extLst>
          </p:cNvPr>
          <p:cNvSpPr txBox="1"/>
          <p:nvPr userDrawn="1"/>
        </p:nvSpPr>
        <p:spPr>
          <a:xfrm>
            <a:off x="864335" y="6612822"/>
            <a:ext cx="256032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INNOVATE, ACCELERATE, THRIVE – THE AIR FORCE AT 75</a:t>
            </a:r>
            <a:endParaRPr lang="en-US" sz="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77F238-E0E5-4978-BA71-428849995D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52084" y="155758"/>
            <a:ext cx="701251" cy="6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7503E-0F5A-481B-912D-71A385E5A048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FE42EDD-719A-407E-B62C-9197999F5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CB317-F5D6-4D72-8DEB-2CD5ADB3522F}"/>
              </a:ext>
            </a:extLst>
          </p:cNvPr>
          <p:cNvSpPr txBox="1"/>
          <p:nvPr userDrawn="1"/>
        </p:nvSpPr>
        <p:spPr>
          <a:xfrm>
            <a:off x="864335" y="6612822"/>
            <a:ext cx="256032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INNOVATE, ACCELERATE, THRIVE – THE AIR FORCE AT 75</a:t>
            </a:r>
            <a:endParaRPr lang="en-US" sz="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A1C76A-0578-4EDD-9EA0-13952E937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575" r="15791" b="19870"/>
          <a:stretch/>
        </p:blipFill>
        <p:spPr>
          <a:xfrm>
            <a:off x="1486269" y="71255"/>
            <a:ext cx="283299" cy="384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C03A68-8D79-43AF-9F22-78C1EE2DB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411176-6A47-402F-9BA8-58D727F4A9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5396" y="198076"/>
            <a:ext cx="724984" cy="1250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77F238-E0E5-4978-BA71-428849995D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52084" y="155758"/>
            <a:ext cx="701251" cy="697583"/>
          </a:xfrm>
          <a:prstGeom prst="rect">
            <a:avLst/>
          </a:prstGeom>
        </p:spPr>
      </p:pic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6450378" y="6541035"/>
            <a:ext cx="4876621" cy="256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" dirty="0" smtClean="0"/>
              <a:t>DISTRIBUTION STATEMENT D. Distribution authorized to Department of Defense (DoD) and DoD contractors only; Administrative; 28</a:t>
            </a:r>
            <a:r>
              <a:rPr lang="en-US" sz="800" baseline="0" dirty="0" smtClean="0"/>
              <a:t> March</a:t>
            </a:r>
            <a:r>
              <a:rPr lang="en-US" sz="800" dirty="0" smtClean="0"/>
              <a:t> 2022. Other requests shall be referred to AFRL/RVBX.</a:t>
            </a:r>
            <a:endParaRPr lang="en-US" sz="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799353" y="676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CUI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799353" y="64886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12964"/>
            <a:ext cx="10439400" cy="60549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838200" y="1335418"/>
            <a:ext cx="5215467" cy="45664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86501" y="1335418"/>
            <a:ext cx="4991099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67F46-E28D-430E-AC9B-F8685C97697D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280267-0AF0-4BA8-9BCA-DF304F51124E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77B5E-DE1F-4509-9F82-EF6E52B5976E}"/>
              </a:ext>
            </a:extLst>
          </p:cNvPr>
          <p:cNvSpPr txBox="1"/>
          <p:nvPr userDrawn="1"/>
        </p:nvSpPr>
        <p:spPr>
          <a:xfrm>
            <a:off x="864335" y="6612822"/>
            <a:ext cx="256032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INNOVATE, ACCELERATE, THRIVE – THE AIR FORCE AT 75</a:t>
            </a:r>
            <a:endParaRPr lang="en-US" sz="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A1C76A-0578-4EDD-9EA0-13952E937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575" r="15791" b="19870"/>
          <a:stretch/>
        </p:blipFill>
        <p:spPr>
          <a:xfrm>
            <a:off x="1486269" y="71255"/>
            <a:ext cx="283299" cy="384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03A68-8D79-43AF-9F22-78C1EE2DB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411176-6A47-402F-9BA8-58D727F4A9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5396" y="198076"/>
            <a:ext cx="724984" cy="1250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77F238-E0E5-4978-BA71-428849995D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52084" y="155758"/>
            <a:ext cx="701251" cy="6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5417"/>
            <a:ext cx="51054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549387"/>
            <a:ext cx="104394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A7E89B-15AA-4061-B0AF-2577F800530A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0E80-6006-4B76-B8C3-1395111A7B20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B65899C1-8647-4059-ABB4-F246F0720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C97012-59E1-4EA3-9911-1C7BDC7C7EAD}"/>
              </a:ext>
            </a:extLst>
          </p:cNvPr>
          <p:cNvSpPr txBox="1"/>
          <p:nvPr userDrawn="1"/>
        </p:nvSpPr>
        <p:spPr>
          <a:xfrm>
            <a:off x="864335" y="6612822"/>
            <a:ext cx="256032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INNOVATE, ACCELERATE, THRIVE – THE AIR FORCE AT 75</a:t>
            </a:r>
            <a:endParaRPr lang="en-US" sz="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A1C76A-0578-4EDD-9EA0-13952E937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575" r="15791" b="19870"/>
          <a:stretch/>
        </p:blipFill>
        <p:spPr>
          <a:xfrm>
            <a:off x="1486269" y="71255"/>
            <a:ext cx="283299" cy="384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03A68-8D79-43AF-9F22-78C1EE2DB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411176-6A47-402F-9BA8-58D727F4A9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5396" y="198076"/>
            <a:ext cx="724984" cy="125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77F238-E0E5-4978-BA71-428849995D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52084" y="155758"/>
            <a:ext cx="701251" cy="6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289302"/>
            <a:ext cx="5157787" cy="240405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645105"/>
            <a:ext cx="5157787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289301"/>
            <a:ext cx="5105399" cy="240406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45105"/>
            <a:ext cx="5105399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549389"/>
            <a:ext cx="104394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72957-FF0C-4E9F-A61B-EA11590570A5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5AC12-A373-4B58-80C7-799AD015CFA6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BCFC18A9-D4D3-41DC-98B6-432053B03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753B4-A1F7-406E-A43E-D1C8DE1B2222}"/>
              </a:ext>
            </a:extLst>
          </p:cNvPr>
          <p:cNvSpPr txBox="1"/>
          <p:nvPr userDrawn="1"/>
        </p:nvSpPr>
        <p:spPr>
          <a:xfrm>
            <a:off x="864335" y="6612822"/>
            <a:ext cx="256032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INNOVATE, ACCELERATE, THRIVE – THE AIR FORCE AT 75</a:t>
            </a:r>
            <a:endParaRPr lang="en-US" sz="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A1C76A-0578-4EDD-9EA0-13952E937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575" r="15791" b="19870"/>
          <a:stretch/>
        </p:blipFill>
        <p:spPr>
          <a:xfrm>
            <a:off x="1486269" y="71255"/>
            <a:ext cx="283299" cy="384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C03A68-8D79-43AF-9F22-78C1EE2DB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411176-6A47-402F-9BA8-58D727F4A9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5396" y="198076"/>
            <a:ext cx="724984" cy="1250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77F238-E0E5-4978-BA71-428849995D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52084" y="155758"/>
            <a:ext cx="701251" cy="6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7503E-0F5A-481B-912D-71A385E5A048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FE42EDD-719A-407E-B62C-9197999F5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90D26-D8DC-4BCC-BD87-47750156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96CA9-09FA-4FF2-9E14-C3C3D3CFF5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2616" y="198076"/>
            <a:ext cx="724984" cy="125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5A8-12F2-44BC-A05B-2496593C00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506111" y="70973"/>
            <a:ext cx="623261" cy="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12964"/>
            <a:ext cx="10515600" cy="60549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838200" y="1335418"/>
            <a:ext cx="5215467" cy="4566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86501" y="1335418"/>
            <a:ext cx="5067300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67F46-E28D-430E-AC9B-F8685C97697D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280267-0AF0-4BA8-9BCA-DF304F51124E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D6B2D4-53E9-471E-8861-640C2402E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FB3E6-89FA-4AA1-B6EB-FD1874DEC4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2616" y="198076"/>
            <a:ext cx="724984" cy="125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780CD-8303-4D89-B041-029B2B7E3E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506111" y="70973"/>
            <a:ext cx="623261" cy="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Number"/>
          <p:cNvSpPr txBox="1">
            <a:spLocks noChangeArrowheads="1"/>
          </p:cNvSpPr>
          <p:nvPr userDrawn="1"/>
        </p:nvSpPr>
        <p:spPr bwMode="auto">
          <a:xfrm>
            <a:off x="9753600" y="6550226"/>
            <a:ext cx="24384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400" b="0"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6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0E4E-0BEA-EF4C-B7F3-07BD370CC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4B8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0194" y="2168113"/>
            <a:ext cx="1018032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ADAPT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5256" y="3929018"/>
            <a:ext cx="11543844" cy="2192382"/>
          </a:xfrm>
        </p:spPr>
        <p:txBody>
          <a:bodyPr>
            <a:noAutofit/>
          </a:bodyPr>
          <a:lstStyle/>
          <a:p>
            <a:pPr marL="3175" lvl="0" indent="-3175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ea typeface="ＭＳ Ｐゴシック" pitchFamily="34" charset="-128"/>
              </a:rPr>
              <a:t>Carl J. </a:t>
            </a:r>
            <a:r>
              <a:rPr lang="en-US" sz="2800" dirty="0" smtClean="0">
                <a:ea typeface="ＭＳ Ｐゴシック" pitchFamily="34" charset="-128"/>
              </a:rPr>
              <a:t>Henney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Sam J. Schonfeld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Kathleen Shurkin</a:t>
            </a:r>
            <a:r>
              <a:rPr lang="en-US" sz="2800" baseline="30000" dirty="0"/>
              <a:t>1</a:t>
            </a:r>
            <a:r>
              <a:rPr lang="en-US" sz="2800" dirty="0" smtClean="0"/>
              <a:t>, C. Nick Arge</a:t>
            </a:r>
            <a:r>
              <a:rPr lang="en-US" sz="2800" baseline="30000" dirty="0" smtClean="0"/>
              <a:t>3</a:t>
            </a:r>
            <a:r>
              <a:rPr lang="en-US" sz="2800" dirty="0" smtClean="0">
                <a:ea typeface="ＭＳ Ｐゴシック" pitchFamily="34" charset="-128"/>
              </a:rPr>
              <a:t>, Shaela I. Jones</a:t>
            </a:r>
            <a:r>
              <a:rPr lang="en-US" sz="2800" baseline="30000" dirty="0" smtClean="0">
                <a:ea typeface="ＭＳ Ｐゴシック" pitchFamily="34" charset="-128"/>
              </a:rPr>
              <a:t>3,4</a:t>
            </a:r>
            <a:endParaRPr lang="en-US" sz="2800" b="0" dirty="0" smtClean="0">
              <a:ea typeface="ＭＳ Ｐゴシック" pitchFamily="34" charset="-128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400" dirty="0" smtClean="0">
              <a:ea typeface="ＭＳ Ｐゴシック" pitchFamily="34" charset="-128"/>
            </a:endParaRP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400" dirty="0" smtClean="0">
                <a:ea typeface="ＭＳ Ｐゴシック" pitchFamily="34" charset="-128"/>
              </a:rPr>
              <a:t>AFRL/Space </a:t>
            </a:r>
            <a:r>
              <a:rPr lang="en-US" sz="1400" dirty="0">
                <a:ea typeface="ＭＳ Ｐゴシック" pitchFamily="34" charset="-128"/>
              </a:rPr>
              <a:t>Vehicles Directorate, KAFB, NM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400" dirty="0">
                <a:ea typeface="ＭＳ Ｐゴシック" pitchFamily="34" charset="-128"/>
              </a:rPr>
              <a:t>ISR, Boston College, Chestnut Hill, </a:t>
            </a:r>
            <a:r>
              <a:rPr lang="en-US" sz="1400" dirty="0" smtClean="0">
                <a:ea typeface="ＭＳ Ｐゴシック" pitchFamily="34" charset="-128"/>
              </a:rPr>
              <a:t>MA</a:t>
            </a:r>
            <a:endParaRPr lang="en-US" sz="1400" dirty="0">
              <a:ea typeface="ＭＳ Ｐゴシック" pitchFamily="34" charset="-128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400" dirty="0">
                <a:ea typeface="ＭＳ Ｐゴシック" pitchFamily="34" charset="-128"/>
              </a:rPr>
              <a:t>NASA Goddard Space Flight Center, Greenbelt, </a:t>
            </a:r>
            <a:r>
              <a:rPr lang="en-US" sz="1400" dirty="0" smtClean="0">
                <a:ea typeface="ＭＳ Ｐゴシック" pitchFamily="34" charset="-128"/>
              </a:rPr>
              <a:t>MD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400" dirty="0">
                <a:ea typeface="ＭＳ Ｐゴシック" pitchFamily="34" charset="-128"/>
              </a:rPr>
              <a:t>Catholic University of America, Washington, DC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400" dirty="0">
              <a:ea typeface="ＭＳ Ｐゴシック" pitchFamily="34" charset="-128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2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9054"/>
            <a:ext cx="10439400" cy="605492"/>
          </a:xfrm>
        </p:spPr>
        <p:txBody>
          <a:bodyPr>
            <a:normAutofit/>
          </a:bodyPr>
          <a:lstStyle/>
          <a:p>
            <a:r>
              <a:rPr lang="en-US" sz="2800" dirty="0"/>
              <a:t>ADAPT 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1" y="1098476"/>
            <a:ext cx="7028438" cy="526827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ADAPT: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 Force Data Assimilative Photospheric Flux Transport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Start: 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 </a:t>
            </a:r>
            <a:r>
              <a:rPr lang="en-US" sz="1800" i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AFOSR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generate synchronic global solar magnetic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maps, by combining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NSO’s Worden &amp; Harvey magnetic flux transport with Los Alamos National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Laboratory’s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assimilation framework,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input to coronal &amp;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solar wind models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lvl="0" indent="-288925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Extended Capabilities: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ADAPT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maps now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SIFT (Solar Indices Forecasting Tool) model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forecast </a:t>
            </a: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lang="en-US" sz="1800" i="1" baseline="-25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10.7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Mg II core to wing ratio, SSN (sunspot number), and bands of EUV/FUV irradiance 1 - 7 days in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</a:t>
            </a:r>
          </a:p>
          <a:p>
            <a:pPr marL="288925" lvl="0" indent="-288925">
              <a:spcBef>
                <a:spcPts val="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R2O: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CCMC &amp; NOAA/SWPC study completed, see </a:t>
            </a:r>
            <a:r>
              <a:rPr lang="en-US" dirty="0" smtClean="0"/>
              <a:t>Mays et al. 2020</a:t>
            </a:r>
            <a:r>
              <a:rPr lang="en-US" dirty="0"/>
              <a:t>, NASA/NOAA MOU Annex Final Report: Evaluating Model Advancements for Predicting CME Arrival Time, </a:t>
            </a:r>
            <a:r>
              <a:rPr lang="en-US" i="1" dirty="0"/>
              <a:t>NASA/NOAA MOU Annex</a:t>
            </a:r>
            <a:r>
              <a:rPr lang="en-US" dirty="0"/>
              <a:t>, 36 pp.</a:t>
            </a:r>
          </a:p>
          <a:p>
            <a:pPr marL="288925" lvl="0" indent="-288925">
              <a:spcBef>
                <a:spcPts val="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lvl="0" indent="-288925">
              <a:spcBef>
                <a:spcPts val="0"/>
              </a:spcBef>
              <a:buNone/>
              <a:defRPr/>
            </a:pPr>
            <a:r>
              <a:rPr 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Near-future Activities:</a:t>
            </a:r>
            <a:r>
              <a:rPr lang="en-US" sz="18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 AFOSR start in FY22 to investigate:</a:t>
            </a:r>
          </a:p>
          <a:p>
            <a:pPr marL="514350">
              <a:spcBef>
                <a:spcPts val="0"/>
              </a:spcBef>
              <a:defRPr/>
            </a:pPr>
            <a:r>
              <a:rPr lang="en-US" sz="1800" i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polar flux redistribution based on </a:t>
            </a:r>
            <a:r>
              <a:rPr lang="en-US" sz="1800" i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polar coronal hole </a:t>
            </a:r>
            <a:r>
              <a:rPr lang="en-US" sz="1800" i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</a:t>
            </a:r>
          </a:p>
          <a:p>
            <a:pPr marL="514350">
              <a:spcBef>
                <a:spcPts val="0"/>
              </a:spcBef>
              <a:defRPr/>
            </a:pPr>
            <a:r>
              <a:rPr lang="en-US" sz="1800" i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methods to assimilate data from SDO/HMI with SO/PHI</a:t>
            </a:r>
          </a:p>
          <a:p>
            <a:pPr marL="514350">
              <a:spcBef>
                <a:spcPts val="0"/>
              </a:spcBef>
              <a:defRPr/>
            </a:pPr>
            <a:r>
              <a:rPr lang="en-US" sz="1800" i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 of </a:t>
            </a:r>
            <a:r>
              <a:rPr lang="en-US" sz="1800" i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24-hr </a:t>
            </a:r>
            <a:r>
              <a:rPr lang="en-US" sz="1800" i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(quasi-4D variational DA) global maps</a:t>
            </a:r>
          </a:p>
        </p:txBody>
      </p:sp>
      <p:pic>
        <p:nvPicPr>
          <p:cNvPr id="6" name="Picture 5" descr="tim-vel_0040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32" y="2495744"/>
            <a:ext cx="2881997" cy="18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9896714" y="4289224"/>
            <a:ext cx="10246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Arge &amp; </a:t>
            </a:r>
            <a:r>
              <a:rPr kumimoji="0" lang="en-US" alt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Odstrcil</a:t>
            </a:r>
            <a:endParaRPr kumimoji="0" lang="en-US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065008" y="4596986"/>
            <a:ext cx="2923365" cy="1785526"/>
            <a:chOff x="22017" y="2476272"/>
            <a:chExt cx="6210942" cy="29544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52" y="2476272"/>
              <a:ext cx="6136107" cy="295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-1035922" y="3551750"/>
              <a:ext cx="2535391" cy="4195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Irradiance (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mW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/m</a:t>
              </a:r>
              <a:r>
                <a:rPr kumimoji="0" lang="en-US" sz="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42008" y="2657257"/>
              <a:ext cx="1002440" cy="304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 Placeholder 6"/>
            <p:cNvSpPr txBox="1">
              <a:spLocks/>
            </p:cNvSpPr>
            <p:nvPr/>
          </p:nvSpPr>
          <p:spPr>
            <a:xfrm>
              <a:off x="3259368" y="2649674"/>
              <a:ext cx="2973591" cy="4442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EUV (29-32 nm)</a:t>
              </a: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36" y="906999"/>
            <a:ext cx="2852197" cy="14231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065691" y="2475001"/>
            <a:ext cx="83300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WSA-Enlil</a:t>
            </a:r>
          </a:p>
        </p:txBody>
      </p:sp>
    </p:spTree>
    <p:extLst>
      <p:ext uri="{BB962C8B-B14F-4D97-AF65-F5344CB8AC3E}">
        <p14:creationId xmlns:p14="http://schemas.microsoft.com/office/powerpoint/2010/main" val="38896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511679"/>
            <a:ext cx="10439400" cy="7326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ADAPT Model: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modeling framework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stCxn id="27" idx="3"/>
          </p:cNvCxnSpPr>
          <p:nvPr/>
        </p:nvCxnSpPr>
        <p:spPr>
          <a:xfrm flipV="1">
            <a:off x="8452820" y="5534100"/>
            <a:ext cx="260521" cy="221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395870" y="5054196"/>
            <a:ext cx="1687217" cy="9598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>
          <a:xfrm rot="21087839">
            <a:off x="6158590" y="1885387"/>
            <a:ext cx="922996" cy="934121"/>
          </a:xfrm>
          <a:prstGeom prst="arc">
            <a:avLst>
              <a:gd name="adj1" fmla="val 17373539"/>
              <a:gd name="adj2" fmla="val 0"/>
            </a:avLst>
          </a:prstGeom>
          <a:ln w="19050">
            <a:solidFill>
              <a:srgbClr val="0070C0"/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1399" y="1374272"/>
            <a:ext cx="3506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Magnetogram </a:t>
            </a:r>
            <a:r>
              <a:rPr kumimoji="0" lang="en-US" sz="14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data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&amp; </a:t>
            </a:r>
            <a:r>
              <a:rPr kumimoji="0" lang="en-US" sz="14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uncertainty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remapped into heliographic coordinates: longitude vs. latitude (180 x 180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deg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5624" y="330516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3621" y="2219489"/>
            <a:ext cx="3687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Global Composite Input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(GCI):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aligns all B</a:t>
            </a:r>
            <a:r>
              <a:rPr kumimoji="0" lang="en-US" sz="14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input data (far &amp; near; e.g., SDO/HMI &amp; SO/PHI) within model frame (i.e., 360x180; Carrington)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8338" y="5111346"/>
            <a:ext cx="164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Forward Modeling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D4D8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Differential Rotation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D4D8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Meridional Circulation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sng" strike="noStrike" kern="1200" cap="none" spc="0" normalizeH="0" baseline="0" noProof="0" dirty="0" smtClean="0">
                <a:ln>
                  <a:noFill/>
                </a:ln>
                <a:solidFill>
                  <a:srgbClr val="0D4D8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Supergranulation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6065" y="2918085"/>
            <a:ext cx="1027674" cy="4572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30 June 2010   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NSO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SOLIS/VSM</a:t>
            </a: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03" y="1592165"/>
            <a:ext cx="1332842" cy="133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63" y="4762841"/>
            <a:ext cx="2235574" cy="11154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6" y="4824560"/>
            <a:ext cx="2235574" cy="11154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70" y="4900760"/>
            <a:ext cx="2235574" cy="11154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70" y="4976960"/>
            <a:ext cx="2235574" cy="11154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82" y="4768446"/>
            <a:ext cx="2235574" cy="11154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15" y="4830165"/>
            <a:ext cx="2235574" cy="11154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89" y="4906365"/>
            <a:ext cx="2235574" cy="11154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89" y="4982565"/>
            <a:ext cx="2235574" cy="111546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4" name="Straight Connector 23"/>
          <p:cNvCxnSpPr>
            <a:stCxn id="19" idx="3"/>
            <a:endCxn id="5" idx="1"/>
          </p:cNvCxnSpPr>
          <p:nvPr/>
        </p:nvCxnSpPr>
        <p:spPr>
          <a:xfrm flipV="1">
            <a:off x="5040644" y="5534100"/>
            <a:ext cx="355226" cy="59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67544" y="4246363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Model ensemble from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previous time step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19063" y="5056413"/>
            <a:ext cx="1033757" cy="9598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328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09538" y="5113564"/>
            <a:ext cx="107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Data Assimilation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D4D8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using </a:t>
            </a:r>
            <a:r>
              <a:rPr kumimoji="0" lang="en-US" sz="1200" b="0" i="1" u="sng" strike="noStrike" kern="1200" cap="none" spc="0" normalizeH="0" baseline="0" noProof="0" dirty="0" smtClean="0">
                <a:ln>
                  <a:noFill/>
                </a:ln>
                <a:solidFill>
                  <a:srgbClr val="0D4D8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EnLS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D4D8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Method</a:t>
            </a:r>
          </a:p>
        </p:txBody>
      </p:sp>
      <p:cxnSp>
        <p:nvCxnSpPr>
          <p:cNvPr id="29" name="Straight Connector 28"/>
          <p:cNvCxnSpPr>
            <a:stCxn id="5" idx="3"/>
            <a:endCxn id="27" idx="1"/>
          </p:cNvCxnSpPr>
          <p:nvPr/>
        </p:nvCxnSpPr>
        <p:spPr>
          <a:xfrm>
            <a:off x="7083087" y="5534100"/>
            <a:ext cx="335976" cy="221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7" idx="0"/>
          </p:cNvCxnSpPr>
          <p:nvPr/>
        </p:nvCxnSpPr>
        <p:spPr>
          <a:xfrm>
            <a:off x="7917212" y="4451137"/>
            <a:ext cx="18730" cy="60527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43233" y="4246363"/>
            <a:ext cx="203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Model ensemble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at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obs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_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time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3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46" y="1661443"/>
            <a:ext cx="1332842" cy="13328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38" y="2364253"/>
            <a:ext cx="1168754" cy="116426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82" y="2409463"/>
            <a:ext cx="1168754" cy="116426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88" y="3206346"/>
            <a:ext cx="2359204" cy="117811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06" y="3282546"/>
            <a:ext cx="2359204" cy="117811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06" y="3358746"/>
            <a:ext cx="2359204" cy="117811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88" y="3434946"/>
            <a:ext cx="2359204" cy="117811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rc 43"/>
          <p:cNvSpPr/>
          <p:nvPr/>
        </p:nvSpPr>
        <p:spPr>
          <a:xfrm rot="21087839">
            <a:off x="6900787" y="2720539"/>
            <a:ext cx="922996" cy="934121"/>
          </a:xfrm>
          <a:prstGeom prst="arc">
            <a:avLst>
              <a:gd name="adj1" fmla="val 17373539"/>
              <a:gd name="adj2" fmla="val 0"/>
            </a:avLst>
          </a:prstGeom>
          <a:ln w="19050">
            <a:solidFill>
              <a:schemeClr val="tx1"/>
            </a:solidFill>
            <a:headEnd type="none"/>
            <a:tailEnd type="triangle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5379" y="1258228"/>
            <a:ext cx="264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5036318" y="2118106"/>
            <a:ext cx="167276" cy="48361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16" y="1571099"/>
            <a:ext cx="4009428" cy="22122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algn="ctr" rotWithShape="0">
              <a:schemeClr val="accent5"/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10859087" y="3870825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443242" y="3223923"/>
            <a:ext cx="1876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Observed polar data (i.e., above +/-70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are not assimilated into the model ensemble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 flipV="1">
            <a:off x="8413802" y="3565094"/>
            <a:ext cx="1029440" cy="7432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9" idx="1"/>
          </p:cNvCxnSpPr>
          <p:nvPr/>
        </p:nvCxnSpPr>
        <p:spPr>
          <a:xfrm flipH="1">
            <a:off x="8400549" y="3639422"/>
            <a:ext cx="1042693" cy="71766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76769" y="1395294"/>
            <a:ext cx="149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ky frame at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obs_time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99802" y="6160462"/>
            <a:ext cx="4437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Earlier (prototype framework) version running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24/7 at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NSO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177453" y="504362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4600" y="4573332"/>
            <a:ext cx="187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Ensemble current</a:t>
            </a:r>
            <a:r>
              <a:rPr lang="en-US" sz="1200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 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12 realizations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rc 1"/>
          <p:cNvSpPr/>
          <p:nvPr/>
        </p:nvSpPr>
        <p:spPr>
          <a:xfrm rot="10349027">
            <a:off x="1401720" y="4351497"/>
            <a:ext cx="1497902" cy="1333570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958" y="1159185"/>
            <a:ext cx="7249633" cy="5060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679"/>
            <a:ext cx="10439400" cy="7326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Model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Feedback: </a:t>
            </a:r>
            <a:r>
              <a:rPr lang="en-US" sz="2400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field</a:t>
            </a:r>
            <a:endParaRPr lang="en-US" sz="24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873" y="4839950"/>
            <a:ext cx="2025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initial “seed map”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the best estimates of the polar field strength, with no additional data for all future time steps.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1962831" y="2947860"/>
            <a:ext cx="1104191" cy="1892090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0"/>
          </p:cNvCxnSpPr>
          <p:nvPr/>
        </p:nvCxnSpPr>
        <p:spPr>
          <a:xfrm flipV="1">
            <a:off x="1962831" y="4308530"/>
            <a:ext cx="1148861" cy="531420"/>
          </a:xfrm>
          <a:prstGeom prst="straightConnector1">
            <a:avLst/>
          </a:prstGeom>
          <a:ln>
            <a:solidFill>
              <a:srgbClr val="0070C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1347" y="1821652"/>
            <a:ext cx="1008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 for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° to 90°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2159572" y="2114040"/>
            <a:ext cx="921352" cy="16362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0587" y="5210364"/>
            <a:ext cx="16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Polar uncertainty driven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supergranulation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4998790" y="5166780"/>
            <a:ext cx="481797" cy="27441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69080" y="1119996"/>
            <a:ext cx="4743450" cy="189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1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364"/>
            <a:ext cx="10439400" cy="6054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Polar Flux Redistribution based on Coronal Holes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104156"/>
            <a:ext cx="3860800" cy="493786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Flux distribution in ADAPT maps above ~70 degrees driven by supergranulation (i.e., random walk)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Method conserves </a:t>
            </a:r>
            <a:r>
              <a:rPr lang="en-US" sz="1800" dirty="0"/>
              <a:t>+/- polarities, </a:t>
            </a:r>
            <a:r>
              <a:rPr lang="en-US" sz="1800" dirty="0" smtClean="0"/>
              <a:t>net</a:t>
            </a:r>
            <a:r>
              <a:rPr lang="en-US" sz="1800" dirty="0"/>
              <a:t> </a:t>
            </a:r>
            <a:r>
              <a:rPr lang="en-US" sz="1800" dirty="0" smtClean="0"/>
              <a:t>&amp; </a:t>
            </a:r>
            <a:r>
              <a:rPr lang="en-US" sz="1800" dirty="0"/>
              <a:t>total flux</a:t>
            </a:r>
          </a:p>
          <a:p>
            <a:pPr lvl="1"/>
            <a:r>
              <a:rPr lang="en-US" sz="1800" dirty="0"/>
              <a:t>d</a:t>
            </a:r>
            <a:r>
              <a:rPr lang="en-US" sz="1800" dirty="0" smtClean="0"/>
              <a:t>efined unipolarity to be:</a:t>
            </a:r>
            <a:endParaRPr lang="en-US" sz="1800" dirty="0"/>
          </a:p>
          <a:p>
            <a:pPr lvl="2"/>
            <a:r>
              <a:rPr lang="en-US" sz="1800" dirty="0"/>
              <a:t>90% in CH</a:t>
            </a:r>
          </a:p>
          <a:p>
            <a:pPr lvl="2"/>
            <a:r>
              <a:rPr lang="en-US" sz="1800" dirty="0"/>
              <a:t>55% </a:t>
            </a:r>
            <a:r>
              <a:rPr lang="en-US" sz="1800" dirty="0" smtClean="0"/>
              <a:t>background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Method highlights from Schonfeld et al. 2022 include:</a:t>
            </a:r>
          </a:p>
          <a:p>
            <a:pPr lvl="1"/>
            <a:r>
              <a:rPr lang="en-US" sz="1800" dirty="0" smtClean="0"/>
              <a:t>Modified polar fields </a:t>
            </a:r>
            <a:r>
              <a:rPr lang="en-US" sz="1800" dirty="0" smtClean="0"/>
              <a:t>improve model &amp; obs CH </a:t>
            </a:r>
            <a:r>
              <a:rPr lang="en-US" sz="1800" dirty="0" smtClean="0"/>
              <a:t>agreement</a:t>
            </a:r>
          </a:p>
          <a:p>
            <a:pPr lvl="1"/>
            <a:r>
              <a:rPr lang="en-US" sz="1800" dirty="0" smtClean="0"/>
              <a:t>Reduce ensemble variability</a:t>
            </a:r>
          </a:p>
          <a:p>
            <a:pPr lvl="1"/>
            <a:r>
              <a:rPr lang="en-US" sz="1800" dirty="0" smtClean="0"/>
              <a:t>2x field strength </a:t>
            </a:r>
            <a:r>
              <a:rPr lang="en-US" sz="1800" dirty="0" smtClean="0"/>
              <a:t>beneficial</a:t>
            </a:r>
            <a:endParaRPr lang="en-US" sz="1800" dirty="0" smtClean="0"/>
          </a:p>
          <a:p>
            <a:pPr lvl="1"/>
            <a:r>
              <a:rPr lang="en-US" sz="1800" dirty="0" smtClean="0"/>
              <a:t>Modeled CH depend strongly on low latitude fields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1100" y="5720318"/>
            <a:ext cx="4541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Coronal hole boundaries from Harvey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Recely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85919" y="1066056"/>
            <a:ext cx="6778837" cy="4620369"/>
            <a:chOff x="4685919" y="1193056"/>
            <a:chExt cx="6778837" cy="46203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2"/>
            <a:stretch/>
          </p:blipFill>
          <p:spPr>
            <a:xfrm>
              <a:off x="4685919" y="1246518"/>
              <a:ext cx="6778837" cy="456690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702648" y="1193056"/>
              <a:ext cx="2907952" cy="165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Arc 14"/>
          <p:cNvSpPr/>
          <p:nvPr/>
        </p:nvSpPr>
        <p:spPr>
          <a:xfrm rot="11469631">
            <a:off x="5919327" y="4385260"/>
            <a:ext cx="1242343" cy="1572914"/>
          </a:xfrm>
          <a:prstGeom prst="arc">
            <a:avLst>
              <a:gd name="adj1" fmla="val 16719848"/>
              <a:gd name="adj2" fmla="val 215424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05099" y="6084797"/>
            <a:ext cx="745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See Schonfeld et al. 2022 , ApJ, </a:t>
            </a:r>
            <a:r>
              <a:rPr lang="en-US" b="1" i="1" dirty="0" smtClean="0">
                <a:solidFill>
                  <a:srgbClr val="0070C0"/>
                </a:solidFill>
              </a:rPr>
              <a:t>in press</a:t>
            </a:r>
            <a:r>
              <a:rPr lang="en-US" b="1" dirty="0" smtClean="0">
                <a:solidFill>
                  <a:srgbClr val="0070C0"/>
                </a:solidFill>
              </a:rPr>
              <a:t> (arXiv </a:t>
            </a:r>
            <a:r>
              <a:rPr lang="en-US" b="1" dirty="0">
                <a:solidFill>
                  <a:srgbClr val="0070C0"/>
                </a:solidFill>
              </a:rPr>
              <a:t>e-prints, </a:t>
            </a:r>
            <a:r>
              <a:rPr lang="en-US" b="1" dirty="0" smtClean="0">
                <a:solidFill>
                  <a:srgbClr val="0070C0"/>
                </a:solidFill>
              </a:rPr>
              <a:t>arXiv:2204.13676)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502" y="1116191"/>
            <a:ext cx="9412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T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he </a:t>
            </a:r>
            <a:r>
              <a:rPr lang="en-US" b="1" dirty="0" smtClean="0">
                <a:latin typeface="Arial"/>
              </a:rPr>
              <a:t>SIFT</a:t>
            </a:r>
            <a:r>
              <a:rPr lang="en-US" b="1" dirty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(Solar Indices Forecasting Tool)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+mn-cs"/>
              </a:rPr>
              <a:t>F10.7 &amp; VUV empirical models use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+mn-cs"/>
              </a:rPr>
              <a:t>the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+mn-cs"/>
              </a:rPr>
              <a:t>near-side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+mn-cs"/>
              </a:rPr>
              <a:t>magnetic field estimates from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future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+mn-cs"/>
              </a:rPr>
              <a:t>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+mn-cs"/>
              </a:rPr>
              <a:t>ADAPT maps: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0822" y="5835178"/>
            <a:ext cx="411986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cs typeface="Arial" panose="020B0604020202020204" pitchFamily="34" charset="0"/>
              </a:rPr>
              <a:t>For more on the </a:t>
            </a:r>
            <a:r>
              <a:rPr lang="en-US" sz="1600" b="1" i="1" dirty="0" smtClean="0">
                <a:cs typeface="Arial" panose="020B0604020202020204" pitchFamily="34" charset="0"/>
              </a:rPr>
              <a:t>F</a:t>
            </a:r>
            <a:r>
              <a:rPr lang="en-US" sz="1600" b="1" i="1" baseline="-25000" dirty="0" smtClean="0">
                <a:cs typeface="Arial" panose="020B0604020202020204" pitchFamily="34" charset="0"/>
              </a:rPr>
              <a:t>10.7</a:t>
            </a:r>
            <a:r>
              <a:rPr lang="en-US" sz="1600" b="1" dirty="0" smtClean="0">
                <a:cs typeface="Arial" panose="020B0604020202020204" pitchFamily="34" charset="0"/>
              </a:rPr>
              <a:t> &amp; VUV modeling, </a:t>
            </a:r>
            <a:r>
              <a:rPr lang="en-US" sz="1600" b="1" dirty="0" smtClean="0">
                <a:cs typeface="Arial" panose="020B0604020202020204" pitchFamily="34" charset="0"/>
              </a:rPr>
              <a:t>see:</a:t>
            </a:r>
            <a:br>
              <a:rPr lang="en-US" sz="1600" b="1" dirty="0" smtClean="0"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Henney </a:t>
            </a:r>
            <a:r>
              <a:rPr lang="en-US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et al. 2015, Space Weather, 13 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0882" y="1815723"/>
                <a:ext cx="29869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82" y="1815723"/>
                <a:ext cx="2986961" cy="276999"/>
              </a:xfrm>
              <a:prstGeom prst="rect">
                <a:avLst/>
              </a:prstGeom>
              <a:blipFill>
                <a:blip r:embed="rId3"/>
                <a:stretch>
                  <a:fillRect l="-2857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84812" y="2184282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prstClr val="black"/>
                </a:solidFill>
              </a:rPr>
              <a:t>where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85735" y="3303936"/>
            <a:ext cx="1363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rgbClr val="FF0000"/>
                </a:solidFill>
              </a:rPr>
              <a:t>Weak Field Sum</a:t>
            </a:r>
            <a:endParaRPr lang="en-US" altLang="en-US" sz="1200" dirty="0" smtClean="0">
              <a:solidFill>
                <a:prstClr val="black"/>
              </a:solidFill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93725" y="4521730"/>
            <a:ext cx="1462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rgbClr val="000099"/>
                </a:solidFill>
              </a:rPr>
              <a:t>Strong Field Sum</a:t>
            </a:r>
            <a:endParaRPr lang="en-US" altLang="en-US" sz="1200" dirty="0" smtClean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1667396" y="3042326"/>
            <a:ext cx="386010" cy="2616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724855" y="4260745"/>
            <a:ext cx="319828" cy="260985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07" y="1942001"/>
            <a:ext cx="5332800" cy="266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83511" y="2469411"/>
                <a:ext cx="3156856" cy="934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150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11" y="2469411"/>
                <a:ext cx="3156856" cy="934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83511" y="3685069"/>
                <a:ext cx="3156856" cy="892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11" y="3685069"/>
                <a:ext cx="3156856" cy="892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332940" y="3605926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prstClr val="black"/>
                </a:solidFill>
              </a:rPr>
              <a:t>and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693523" y="5404017"/>
            <a:ext cx="1554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dirty="0" smtClean="0"/>
              <a:t>Total Window Area</a:t>
            </a:r>
            <a:endParaRPr lang="en-US" altLang="en-US" sz="1200" dirty="0" smtClean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2470724" y="4457846"/>
            <a:ext cx="379980" cy="9461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66331" y="5010488"/>
            <a:ext cx="1391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dirty="0" smtClean="0"/>
              <a:t>Unsigned Radial</a:t>
            </a:r>
            <a:br>
              <a:rPr lang="en-US" altLang="en-US" sz="1200" b="1" dirty="0" smtClean="0"/>
            </a:br>
            <a:r>
              <a:rPr lang="en-US" altLang="en-US" sz="1200" b="1" dirty="0" smtClean="0"/>
              <a:t>Magnetic Field</a:t>
            </a:r>
            <a:endParaRPr lang="en-US" altLang="en-US" sz="1200" dirty="0" smtClean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4362195" y="4352566"/>
            <a:ext cx="4830" cy="6579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701414" y="4546679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dirty="0" smtClean="0"/>
              <a:t>Area</a:t>
            </a:r>
            <a:endParaRPr lang="en-US" altLang="en-US" sz="1200" dirty="0" smtClean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789794" y="4263016"/>
            <a:ext cx="173872" cy="2836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86037" y="1802301"/>
            <a:ext cx="268939" cy="2517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 rot="16200000">
            <a:off x="5223964" y="2851613"/>
            <a:ext cx="793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Latitude</a:t>
            </a:r>
            <a:endParaRPr lang="en-US" altLang="en-US" sz="12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410884" y="4080078"/>
            <a:ext cx="510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-90</a:t>
            </a:r>
            <a:endParaRPr lang="en-US" altLang="en-US" sz="12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375716" y="1792047"/>
            <a:ext cx="510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0" dirty="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en-US" altLang="en-US" sz="12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90</a:t>
            </a:r>
            <a:endParaRPr lang="en-US" altLang="en-US" sz="12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8210765" y="2185589"/>
            <a:ext cx="268939" cy="4711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08159" y="4820556"/>
            <a:ext cx="226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Earth-side Window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9340924" y="3478882"/>
            <a:ext cx="614149" cy="13518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729029" y="3478882"/>
            <a:ext cx="1611895" cy="13518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7892389" y="4392871"/>
            <a:ext cx="9311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0" dirty="0">
                <a:solidFill>
                  <a:srgbClr val="000000"/>
                </a:solidFill>
                <a:cs typeface="Arial" panose="020B0604020202020204" pitchFamily="34" charset="0"/>
              </a:rPr>
              <a:t>Longitude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5684615" y="4240422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10328605" y="4374411"/>
            <a:ext cx="476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b="0" dirty="0">
                <a:solidFill>
                  <a:srgbClr val="000000"/>
                </a:solidFill>
                <a:cs typeface="Arial" panose="020B0604020202020204" pitchFamily="34" charset="0"/>
              </a:rPr>
              <a:t>360</a:t>
            </a:r>
          </a:p>
        </p:txBody>
      </p:sp>
      <p:sp>
        <p:nvSpPr>
          <p:cNvPr id="32" name="Rectangle 31"/>
          <p:cNvSpPr/>
          <p:nvPr/>
        </p:nvSpPr>
        <p:spPr>
          <a:xfrm rot="5400000">
            <a:off x="8266292" y="45518"/>
            <a:ext cx="144830" cy="384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266437" y="1782116"/>
            <a:ext cx="2296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ADAPT Global </a:t>
            </a:r>
            <a:r>
              <a:rPr lang="en-US" sz="1400" dirty="0"/>
              <a:t>M</a:t>
            </a:r>
            <a:r>
              <a:rPr lang="en-US" sz="1400" dirty="0" smtClean="0"/>
              <a:t>agnetic </a:t>
            </a:r>
            <a:r>
              <a:rPr lang="en-US" sz="1400" dirty="0"/>
              <a:t>M</a:t>
            </a:r>
            <a:r>
              <a:rPr lang="en-US" sz="1400" dirty="0" smtClean="0"/>
              <a:t>ap</a:t>
            </a:r>
            <a:endParaRPr lang="en-US" sz="140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838200" y="509267"/>
            <a:ext cx="10439400" cy="6054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Extended Applications: </a:t>
            </a:r>
            <a:r>
              <a:rPr lang="en-US" sz="2800" i="1" dirty="0" smtClean="0"/>
              <a:t>F10.7, Mg II, EUV</a:t>
            </a:r>
            <a:r>
              <a:rPr lang="en-US" sz="2800" i="1" dirty="0"/>
              <a:t>, &amp; FUV</a:t>
            </a:r>
          </a:p>
        </p:txBody>
      </p:sp>
      <p:sp>
        <p:nvSpPr>
          <p:cNvPr id="2" name="Rectangle 1"/>
          <p:cNvSpPr/>
          <p:nvPr/>
        </p:nvSpPr>
        <p:spPr>
          <a:xfrm>
            <a:off x="7036062" y="5344566"/>
            <a:ext cx="4051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i="1" dirty="0" smtClean="0">
                <a:solidFill>
                  <a:prstClr val="black"/>
                </a:solidFill>
                <a:ea typeface="ＭＳ Ｐゴシック" pitchFamily="34" charset="-128"/>
              </a:rPr>
              <a:t>And, besides </a:t>
            </a:r>
            <a:r>
              <a:rPr lang="en-US" altLang="en-US" i="1" dirty="0">
                <a:solidFill>
                  <a:prstClr val="black"/>
                </a:solidFill>
                <a:ea typeface="ＭＳ Ｐゴシック" pitchFamily="34" charset="-128"/>
              </a:rPr>
              <a:t>a Earth-side window, </a:t>
            </a:r>
            <a:r>
              <a:rPr lang="en-US" altLang="en-US" i="1" dirty="0" smtClean="0">
                <a:solidFill>
                  <a:prstClr val="black"/>
                </a:solidFill>
                <a:ea typeface="ＭＳ Ｐゴシック" pitchFamily="34" charset="-128"/>
              </a:rPr>
              <a:t>ADAPT/SIFT could </a:t>
            </a:r>
            <a:r>
              <a:rPr lang="en-US" altLang="en-US" i="1" dirty="0">
                <a:solidFill>
                  <a:prstClr val="black"/>
                </a:solidFill>
                <a:ea typeface="ＭＳ Ｐゴシック" pitchFamily="34" charset="-128"/>
              </a:rPr>
              <a:t>also forecast </a:t>
            </a:r>
            <a:r>
              <a:rPr lang="en-US" altLang="en-US" i="1" dirty="0" smtClean="0">
                <a:solidFill>
                  <a:prstClr val="black"/>
                </a:solidFill>
                <a:ea typeface="ＭＳ Ｐゴシック" pitchFamily="34" charset="-128"/>
              </a:rPr>
              <a:t>EUV for </a:t>
            </a:r>
            <a:r>
              <a:rPr lang="en-US" altLang="en-US" i="1" dirty="0">
                <a:solidFill>
                  <a:prstClr val="black"/>
                </a:solidFill>
                <a:ea typeface="ＭＳ Ｐゴシック" pitchFamily="34" charset="-128"/>
              </a:rPr>
              <a:t>Mars, Jupiter, or an other location.</a:t>
            </a:r>
          </a:p>
        </p:txBody>
      </p:sp>
    </p:spTree>
    <p:extLst>
      <p:ext uri="{BB962C8B-B14F-4D97-AF65-F5344CB8AC3E}">
        <p14:creationId xmlns:p14="http://schemas.microsoft.com/office/powerpoint/2010/main" val="35786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224"/>
            <a:ext cx="10439400" cy="6054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156" y="1096479"/>
            <a:ext cx="7568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 &amp; SIFT prototyping:</a:t>
            </a:r>
          </a:p>
          <a:p>
            <a:pPr marL="636588" lvl="1" indent="-296863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unning 24/7 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National Solar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Observatory</a:t>
            </a:r>
          </a:p>
          <a:p>
            <a:pPr marL="801688" lvl="2" indent="-296863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real-time ADAPT maps at: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www.nso.edu/data/nisp-data/adapt-maps/</a:t>
            </a:r>
            <a:endParaRPr lang="en-US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lvl="2" indent="-296863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SIFT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F10.7 , Mg II, &amp;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SSN forecasts at: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www.nso.edu/data/nisp-data/sift-forecasts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04825" lvl="2"/>
            <a:endParaRPr lang="en-US" sz="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Near-future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up on Schonfeld et al. 2022, continue work with polar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flux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redistribution with reversed active regions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data assimilation methods for combining NSO/GONG, SDO/HMI, and SO/PHI 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study on the benefits 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maps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(quasi-4D variational 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985" y="2174221"/>
            <a:ext cx="2452615" cy="17549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5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60431" y="5822095"/>
            <a:ext cx="7667202" cy="4413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104900">
              <a:lnSpc>
                <a:spcPct val="80000"/>
              </a:lnSpc>
              <a:defRPr/>
            </a:pPr>
            <a:r>
              <a:rPr lang="en-US" sz="1400" dirty="0"/>
              <a:t>The ADAPT model development </a:t>
            </a:r>
            <a:r>
              <a:rPr lang="en-US" sz="1400" dirty="0" smtClean="0"/>
              <a:t>is supported </a:t>
            </a:r>
            <a:r>
              <a:rPr lang="en-US" sz="1400" dirty="0"/>
              <a:t>by AFRL, along with AFOSR tasks </a:t>
            </a:r>
            <a:r>
              <a:rPr lang="en-US" sz="1400" dirty="0" smtClean="0"/>
              <a:t>18RVCOR126 and 22RVCOR012. </a:t>
            </a:r>
            <a:r>
              <a:rPr lang="en-US" sz="1400" dirty="0"/>
              <a:t>T</a:t>
            </a:r>
            <a:r>
              <a:rPr lang="en-US" sz="1400" dirty="0" smtClean="0"/>
              <a:t>his </a:t>
            </a:r>
            <a:r>
              <a:rPr lang="en-US" sz="1400" dirty="0"/>
              <a:t>work utilizes data produced collaboratively between AFRL/ADAPT and NSO/NISP.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400" y="704385"/>
            <a:ext cx="3035286" cy="18477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5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28157" y="3795767"/>
            <a:ext cx="75685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References: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Schonfeld,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Henney,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I. Jones,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N. Arge,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Polar Flux Redistribution Based on Observed 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Coronal Holes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ApJ, 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press, arXiv e-prints, arXiv:2204.13676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L. Mays, P. J. MacNeice, A.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Taktakishvili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C. P.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Wiegand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Merka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E. T. Adamson, V. J.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Pizzo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D. A.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Biesecker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 R. Marble, D.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Odstrcil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C. J. Henney, C. N. Arge, S. I. Jones-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Mecholsky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S. Wallace 2020,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NASA/NOAA MOU Annex Final Report: Evaluating Model Advancements for Predicting CME Arrival Time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NASA/NOAA MOU Annex, 36 pp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Henney, C. J., Hock, R.,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Schooley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A., Toussaint, W., White, S. M., and C. N. Arge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2015, 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Forecasting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Solar Extreme and Far Ultraviolet Irradiance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 Weather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13, 141.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081" y="4082897"/>
            <a:ext cx="2448519" cy="22954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FR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D8C"/>
      </a:accent1>
      <a:accent2>
        <a:srgbClr val="FBCE20"/>
      </a:accent2>
      <a:accent3>
        <a:srgbClr val="00BCE4"/>
      </a:accent3>
      <a:accent4>
        <a:srgbClr val="B3282D"/>
      </a:accent4>
      <a:accent5>
        <a:srgbClr val="CBCCCB"/>
      </a:accent5>
      <a:accent6>
        <a:srgbClr val="595A5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4C282B12C7724ABBEA6F277C13FA17" ma:contentTypeVersion="12" ma:contentTypeDescription="Create a new document." ma:contentTypeScope="" ma:versionID="d2e0b366785d4cc76d9e9f6e710b2d2c">
  <xsd:schema xmlns:xsd="http://www.w3.org/2001/XMLSchema" xmlns:xs="http://www.w3.org/2001/XMLSchema" xmlns:p="http://schemas.microsoft.com/office/2006/metadata/properties" xmlns:ns3="7c315c0b-b8e8-4b33-9195-2634b2c91be5" xmlns:ns4="747229b7-093f-44b1-a043-4f9fc1a40b1b" targetNamespace="http://schemas.microsoft.com/office/2006/metadata/properties" ma:root="true" ma:fieldsID="a66bdfaab5216aac1930e4a453cd15da" ns3:_="" ns4:_="">
    <xsd:import namespace="7c315c0b-b8e8-4b33-9195-2634b2c91be5"/>
    <xsd:import namespace="747229b7-093f-44b1-a043-4f9fc1a40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15c0b-b8e8-4b33-9195-2634b2c91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229b7-093f-44b1-a043-4f9fc1a40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27EDBD-EF8F-4EAC-A4E8-AFEC8B5EF8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47229b7-093f-44b1-a043-4f9fc1a40b1b"/>
    <ds:schemaRef ds:uri="7c315c0b-b8e8-4b33-9195-2634b2c91be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D9EAB9-E05F-4579-AB06-B8D2D546C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15c0b-b8e8-4b33-9195-2634b2c91be5"/>
    <ds:schemaRef ds:uri="747229b7-093f-44b1-a043-4f9fc1a40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F0E039-91B9-4F17-88BE-E782193A3C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23036</TotalTime>
  <Words>1087</Words>
  <Application>Microsoft Office PowerPoint</Application>
  <PresentationFormat>Widescreen</PresentationFormat>
  <Paragraphs>106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Cambria Math</vt:lpstr>
      <vt:lpstr>Courier New</vt:lpstr>
      <vt:lpstr>Times New Roman</vt:lpstr>
      <vt:lpstr>Office Theme</vt:lpstr>
      <vt:lpstr>ADAPT</vt:lpstr>
      <vt:lpstr>ADAPT Project Overview</vt:lpstr>
      <vt:lpstr>ADAPT Model: development modeling framework</vt:lpstr>
      <vt:lpstr>ADAPT Model Feedback: polar field</vt:lpstr>
      <vt:lpstr>Polar Flux Redistribution based on Coronal Holes</vt:lpstr>
      <vt:lpstr>Extended Applications: F10.7, Mg II, EUV, &amp; FUV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CARL HENNEY</cp:lastModifiedBy>
  <cp:revision>1634</cp:revision>
  <cp:lastPrinted>2021-09-15T15:32:36Z</cp:lastPrinted>
  <dcterms:created xsi:type="dcterms:W3CDTF">2017-10-16T15:07:30Z</dcterms:created>
  <dcterms:modified xsi:type="dcterms:W3CDTF">2022-06-06T22:31:08Z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0x010100374C282B12C7724ABBEA6F277C13FA17</vt:lpwstr>
  </property>
</Properties>
</file>