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1" roundtripDataSignature="AMtx7mg8k28PLyQfZQ0SIjBrr1kAT+W4i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A63109F-CF1B-4EA0-BA2F-72368D8D8B2B}">
  <a:tblStyle styleId="{6A63109F-CF1B-4EA0-BA2F-72368D8D8B2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customschemas.google.com/relationships/presentationmetadata" Target="meta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The CCMC would like to gather input from the community on how we can best support open science in heliophysics. Rebecca start.</a:t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2f3cc100c4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2f3cc100c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2f3cc100c4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12f3cc100c4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2f3cc100c4_0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12f3cc100c4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30be891cc0_1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130be891cc0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130be891cc0_1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130be891cc0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0" name="Google Shape;90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2f50cad398_0_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2f50cad398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Reiner takes over here.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2f50cad398_0_1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2f50cad398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Rebecca this slide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2f3cc100c4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2f3cc100c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Reiner</a:t>
            </a:r>
            <a:r>
              <a:rPr lang="en-US"/>
              <a:t> take this slide: not wanting to get buried in debating merits of open source/science, just what CCMC can do to help support the community.</a:t>
            </a:r>
            <a:endParaRPr/>
          </a:p>
        </p:txBody>
      </p:sp>
      <p:sp>
        <p:nvSpPr>
          <p:cNvPr id="127" name="Google Shape;127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3283c8b0fc_1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3283c8b0fc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doi.org/10.1038/sdata.2016.18" TargetMode="External"/><Relationship Id="rId4" Type="http://schemas.openxmlformats.org/officeDocument/2006/relationships/hyperlink" Target="https://science.nasa.gov/open-science-overview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1" lang="en-US"/>
              <a:t>CCMC 2022 Workshop:</a:t>
            </a:r>
            <a:br>
              <a:rPr b="1" lang="en-US"/>
            </a:br>
            <a:r>
              <a:rPr b="1" lang="en-US"/>
              <a:t>Open Science Discussion</a:t>
            </a:r>
            <a:endParaRPr b="1"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4003254"/>
            <a:ext cx="9144000" cy="19255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i="1" lang="en-US"/>
              <a:t>Co-Chairs: </a:t>
            </a:r>
            <a:r>
              <a:rPr lang="en-US"/>
              <a:t>Reinhard Friedel and Lan Jian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i="1" lang="en-US"/>
              <a:t>Community Facilitators: </a:t>
            </a:r>
            <a:r>
              <a:rPr lang="en-US"/>
              <a:t>Yue Deng, Vania Jordanova, Agnit </a:t>
            </a:r>
            <a:r>
              <a:rPr lang="en-US"/>
              <a:t>Mukhopadhyay</a:t>
            </a:r>
            <a:r>
              <a:rPr lang="en-US"/>
              <a:t>, Tuija Pulkkinen, Aaron Ridley, and Michael Wiltberger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i="1" lang="en-US"/>
              <a:t>CCMC Support: </a:t>
            </a:r>
            <a:r>
              <a:rPr lang="en-US"/>
              <a:t>Rebecca Ringuette and Yihua Zheng</a:t>
            </a:r>
            <a:endParaRPr/>
          </a:p>
        </p:txBody>
      </p:sp>
      <p:pic>
        <p:nvPicPr>
          <p:cNvPr descr="Icon&#10;&#10;Description automatically generated" id="86" name="Google Shape;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9211" y="238440"/>
            <a:ext cx="1563829" cy="15117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&#10;&#10;Description automatically generated" id="87" name="Google Shape;8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288960" y="185532"/>
            <a:ext cx="1563829" cy="1511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6"/>
          <p:cNvSpPr txBox="1"/>
          <p:nvPr>
            <p:ph type="title"/>
          </p:nvPr>
        </p:nvSpPr>
        <p:spPr>
          <a:xfrm>
            <a:off x="838200" y="365125"/>
            <a:ext cx="10515600" cy="169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Should CCMC host results of simulations performed outside of CCMC and utilize CCMC and other tools for visualization and analysis of those results? What should the requir</a:t>
            </a:r>
            <a:r>
              <a:rPr lang="en-US" sz="2400">
                <a:latin typeface="Arial"/>
                <a:ea typeface="Arial"/>
                <a:cs typeface="Arial"/>
                <a:sym typeface="Arial"/>
              </a:rPr>
              <a:t>ements be for simulation outputs to be hosted by CCMC?  </a:t>
            </a:r>
            <a:r>
              <a:rPr b="1" i="1" lang="en-US" sz="2400"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1"/>
                  </a:ext>
                </a:extLst>
              </a:rPr>
              <a:t>Michael Wiltberger</a:t>
            </a:r>
            <a:endParaRPr b="1" i="1" sz="2400"/>
          </a:p>
        </p:txBody>
      </p:sp>
      <p:sp>
        <p:nvSpPr>
          <p:cNvPr id="158" name="Google Shape;158;p6"/>
          <p:cNvSpPr txBox="1"/>
          <p:nvPr>
            <p:ph idx="1" type="body"/>
          </p:nvPr>
        </p:nvSpPr>
        <p:spPr>
          <a:xfrm>
            <a:off x="838200" y="2513398"/>
            <a:ext cx="10515600" cy="36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Thoughts</a:t>
            </a:r>
            <a:r>
              <a:rPr lang="en-US"/>
              <a:t> on where the data should be stored and CCMC’s role in facilitating access and discovery</a:t>
            </a:r>
            <a:endParaRPr/>
          </a:p>
          <a:p>
            <a:pPr indent="-342900" lvl="1" marL="914400" rtl="0" algn="l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What is the proper </a:t>
            </a:r>
            <a:r>
              <a:rPr lang="en-US"/>
              <a:t>balance</a:t>
            </a:r>
            <a:r>
              <a:rPr lang="en-US"/>
              <a:t> between CCMC and the community</a:t>
            </a:r>
            <a:endParaRPr/>
          </a:p>
          <a:p>
            <a:pPr indent="-342900" lvl="1" marL="914400" rtl="0" algn="l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What plotting and analysis tools should be colocated with the data?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How should this interface with NASA’s Year of Open Science (2023)?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Input from </a:t>
            </a:r>
            <a:r>
              <a:rPr lang="en-US"/>
              <a:t>solicitations</a:t>
            </a:r>
            <a:endParaRPr/>
          </a:p>
          <a:p>
            <a:pPr indent="-342900" lvl="1" marL="914400" rtl="0" algn="l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ROSES calls for open source tools and methods</a:t>
            </a:r>
            <a:endParaRPr/>
          </a:p>
          <a:p>
            <a:pPr indent="-342900" lvl="1" marL="914400" rtl="0" algn="l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HDEE has </a:t>
            </a:r>
            <a:r>
              <a:rPr lang="en-US"/>
              <a:t>special</a:t>
            </a:r>
            <a:r>
              <a:rPr lang="en-US"/>
              <a:t> calls for model output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2f3cc100c4_0_5"/>
          <p:cNvSpPr txBox="1"/>
          <p:nvPr>
            <p:ph type="title"/>
          </p:nvPr>
        </p:nvSpPr>
        <p:spPr>
          <a:xfrm>
            <a:off x="838200" y="365125"/>
            <a:ext cx="10515600" cy="1789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Several journals are requiring simulation outputs to be accessible for the publications using them. What role should CCMC take in this area? Should CCMC </a:t>
            </a:r>
            <a:r>
              <a:rPr lang="en-US" sz="2400">
                <a:latin typeface="Arial"/>
                <a:ea typeface="Arial"/>
                <a:cs typeface="Arial"/>
                <a:sym typeface="Arial"/>
              </a:rPr>
              <a:t>generate DOIs for runs that are used in papers/publication</a:t>
            </a:r>
            <a:r>
              <a:rPr lang="en-US" sz="24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s?  </a:t>
            </a:r>
            <a:br>
              <a:rPr lang="en-US" sz="24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1" lang="en-US" sz="24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Vania Jordanova</a:t>
            </a:r>
            <a:endParaRPr b="1" i="1" sz="2400"/>
          </a:p>
        </p:txBody>
      </p:sp>
      <p:sp>
        <p:nvSpPr>
          <p:cNvPr id="164" name="Google Shape;164;g12f3cc100c4_0_5"/>
          <p:cNvSpPr txBox="1"/>
          <p:nvPr>
            <p:ph idx="1" type="body"/>
          </p:nvPr>
        </p:nvSpPr>
        <p:spPr>
          <a:xfrm>
            <a:off x="838200" y="2262075"/>
            <a:ext cx="10515600" cy="3915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Font typeface="Calibri"/>
              <a:buChar char="•"/>
            </a:pPr>
            <a:r>
              <a:rPr lang="en-US"/>
              <a:t>What model outputs to keep and for how long? (permanence vs storage costs)</a:t>
            </a:r>
            <a:endParaRPr/>
          </a:p>
          <a:p>
            <a:pPr indent="-342900" lvl="1" marL="914400" rtl="0" algn="l">
              <a:spcBef>
                <a:spcPts val="1000"/>
              </a:spcBef>
              <a:spcAft>
                <a:spcPts val="0"/>
              </a:spcAft>
              <a:buSzPts val="1800"/>
              <a:buFont typeface="Calibri"/>
              <a:buChar char="•"/>
            </a:pPr>
            <a:r>
              <a:rPr lang="en-US"/>
              <a:t>Model codes eventually can’t run anymore, so model outputs not completely replaceable.</a:t>
            </a:r>
            <a:endParaRPr/>
          </a:p>
          <a:p>
            <a:pPr indent="-342900" lvl="1" marL="9144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What model outputs should be created for a high-quality library (real-time runs, research runs, etc)?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Which outputs should be assigned a DOI (</a:t>
            </a:r>
            <a:r>
              <a:rPr lang="en-US"/>
              <a:t>a persistent, standardized, unique identifier)</a:t>
            </a:r>
            <a:r>
              <a:rPr lang="en-US"/>
              <a:t>?</a:t>
            </a:r>
            <a:endParaRPr/>
          </a:p>
          <a:p>
            <a:pPr indent="-342900" lvl="1" marL="914400" rtl="0" algn="l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 DOI is a useful indicator of where the object could be found (e.g., by binding the DOI to a URL of the object), but should be kept updated (linked to the new URL if it changes)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2f3cc100c4_0_10"/>
          <p:cNvSpPr txBox="1"/>
          <p:nvPr>
            <p:ph type="title"/>
          </p:nvPr>
        </p:nvSpPr>
        <p:spPr>
          <a:xfrm>
            <a:off x="1714500" y="2678675"/>
            <a:ext cx="96393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2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Of the action items collected, what should CCMC’s priorities be? (Last 10 minutes.)</a:t>
            </a:r>
            <a:endParaRPr sz="3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12f3cc100c4_0_15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Thank you for the </a:t>
            </a:r>
            <a:r>
              <a:rPr lang="en-US"/>
              <a:t>discussion</a:t>
            </a:r>
            <a:r>
              <a:rPr lang="en-US"/>
              <a:t>!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30be891cc0_1_0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backup</a:t>
            </a:r>
            <a:endParaRPr/>
          </a:p>
        </p:txBody>
      </p:sp>
      <p:sp>
        <p:nvSpPr>
          <p:cNvPr id="180" name="Google Shape;180;g130be891cc0_1_0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130be891cc0_1_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g130be891cc0_1_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6075" lvl="0" marL="457200" rtl="0" algn="l">
              <a:spcBef>
                <a:spcPts val="1000"/>
              </a:spcBef>
              <a:spcAft>
                <a:spcPts val="0"/>
              </a:spcAft>
              <a:buClr>
                <a:srgbClr val="3B3B3B"/>
              </a:buClr>
              <a:buSzPts val="1850"/>
              <a:buFont typeface="Arial"/>
              <a:buChar char="●"/>
            </a:pPr>
            <a:r>
              <a:rPr lang="en-US" sz="1850">
                <a:solidFill>
                  <a:srgbClr val="3B3B3B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Emerging Open Science Methodologies Advances in data, software, and computing are enabling transformational, interdisciplinary science, changing the realm of possible questions. </a:t>
            </a:r>
            <a:endParaRPr sz="1850">
              <a:solidFill>
                <a:srgbClr val="3B3B3B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46075" lvl="0" marL="457200" rtl="0" algn="l">
              <a:spcBef>
                <a:spcPts val="0"/>
              </a:spcBef>
              <a:spcAft>
                <a:spcPts val="0"/>
              </a:spcAft>
              <a:buClr>
                <a:srgbClr val="3B3B3B"/>
              </a:buClr>
              <a:buSzPts val="1850"/>
              <a:buFont typeface="Arial"/>
              <a:buChar char="●"/>
            </a:pPr>
            <a:r>
              <a:rPr lang="en-US" sz="1850">
                <a:solidFill>
                  <a:srgbClr val="3B3B3B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Open science is transparent and accessible knowledge that is shared and developed through collaborative networks. </a:t>
            </a:r>
            <a:endParaRPr sz="1850">
              <a:solidFill>
                <a:srgbClr val="3B3B3B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46075" lvl="0" marL="457200" rtl="0" algn="l">
              <a:spcBef>
                <a:spcPts val="0"/>
              </a:spcBef>
              <a:spcAft>
                <a:spcPts val="0"/>
              </a:spcAft>
              <a:buClr>
                <a:srgbClr val="3B3B3B"/>
              </a:buClr>
              <a:buSzPts val="1850"/>
              <a:buFont typeface="Arial"/>
              <a:buChar char="●"/>
            </a:pPr>
            <a:r>
              <a:rPr lang="en-US" sz="1850">
                <a:solidFill>
                  <a:srgbClr val="3B3B3B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We need connect the community of Open Science (e.g., open data, open source software, open access) to that of Heliophysics. </a:t>
            </a:r>
            <a:endParaRPr sz="35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27050" y="684950"/>
            <a:ext cx="2857500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Qr code&#10;&#10;Description automatically generated" id="93" name="Google Shape;93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34475" y="3635375"/>
            <a:ext cx="2857500" cy="28575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Discussion Format</a:t>
            </a:r>
            <a:endParaRPr b="1"/>
          </a:p>
        </p:txBody>
      </p:sp>
      <p:sp>
        <p:nvSpPr>
          <p:cNvPr id="95" name="Google Shape;95;p2"/>
          <p:cNvSpPr txBox="1"/>
          <p:nvPr>
            <p:ph idx="1" type="body"/>
          </p:nvPr>
        </p:nvSpPr>
        <p:spPr>
          <a:xfrm>
            <a:off x="838200" y="1611300"/>
            <a:ext cx="69120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24104" lvl="0" marL="3200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The discussion chair and co-chair will ensure the discussion is focused and productive.</a:t>
            </a:r>
            <a:endParaRPr/>
          </a:p>
          <a:p>
            <a:pPr indent="-324104" lvl="0" marL="32004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The facilitators will present a few suggestions and ideas for a series of discussion questions to get the discussion started.</a:t>
            </a:r>
            <a:endParaRPr/>
          </a:p>
          <a:p>
            <a:pPr indent="-324104" lvl="0" marL="32004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All, please contribute and discuss ideas and suggestions in a professional manner.</a:t>
            </a:r>
            <a:endParaRPr/>
          </a:p>
          <a:p>
            <a:pPr indent="-324104" lvl="0" marL="32004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Everyone can help us take notes, especially action items, on each topic. Just scan the QR code for a live link!</a:t>
            </a:r>
            <a:endParaRPr/>
          </a:p>
        </p:txBody>
      </p:sp>
      <p:sp>
        <p:nvSpPr>
          <p:cNvPr id="96" name="Google Shape;96;p2"/>
          <p:cNvSpPr txBox="1"/>
          <p:nvPr/>
        </p:nvSpPr>
        <p:spPr>
          <a:xfrm>
            <a:off x="8716525" y="483225"/>
            <a:ext cx="20934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These Slides</a:t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 txBox="1"/>
          <p:nvPr/>
        </p:nvSpPr>
        <p:spPr>
          <a:xfrm>
            <a:off x="8709100" y="3416025"/>
            <a:ext cx="20934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Live Notes</a:t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2f50cad398_0_4"/>
          <p:cNvSpPr txBox="1"/>
          <p:nvPr>
            <p:ph idx="1" type="body"/>
          </p:nvPr>
        </p:nvSpPr>
        <p:spPr>
          <a:xfrm>
            <a:off x="838200" y="13902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FAIR = </a:t>
            </a:r>
            <a:r>
              <a:rPr b="1" lang="en-US" sz="2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lang="en-US" sz="2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indable, </a:t>
            </a:r>
            <a:r>
              <a:rPr b="1" lang="en-US" sz="2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2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ccessible, </a:t>
            </a:r>
            <a:r>
              <a:rPr b="1" lang="en-US" sz="2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2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nteroperable, and </a:t>
            </a:r>
            <a:r>
              <a:rPr b="1" lang="en-US" sz="2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en-US" sz="2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eusable</a:t>
            </a:r>
            <a:endParaRPr sz="24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b="1" lang="en-US" sz="2400">
                <a:latin typeface="Arial"/>
                <a:ea typeface="Arial"/>
                <a:cs typeface="Arial"/>
                <a:sym typeface="Arial"/>
              </a:rPr>
              <a:t>F</a:t>
            </a:r>
            <a:r>
              <a:rPr lang="en-US" sz="2400">
                <a:latin typeface="Arial"/>
                <a:ea typeface="Arial"/>
                <a:cs typeface="Arial"/>
                <a:sym typeface="Arial"/>
              </a:rPr>
              <a:t>indable: The object can be easily found by both people and machines, typically via metadata (data that describes the object).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b="1" lang="en-US" sz="24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2400">
                <a:latin typeface="Arial"/>
                <a:ea typeface="Arial"/>
                <a:cs typeface="Arial"/>
                <a:sym typeface="Arial"/>
              </a:rPr>
              <a:t>ccessible: The object can be easily accessed by both humans and machines, typically via internet downloads and APIs.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b="1" lang="en-US" sz="2400"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2400">
                <a:latin typeface="Arial"/>
                <a:ea typeface="Arial"/>
                <a:cs typeface="Arial"/>
                <a:sym typeface="Arial"/>
              </a:rPr>
              <a:t>nteroperable: The object can be easily used with other objects.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b="1" lang="en-US" sz="2400"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en-US" sz="2400">
                <a:latin typeface="Arial"/>
                <a:ea typeface="Arial"/>
                <a:cs typeface="Arial"/>
                <a:sym typeface="Arial"/>
              </a:rPr>
              <a:t>eusable: The object can be easily reused to replicate previous efforts or built upon in new ways.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We achieve “Open Science” when these standards are applied to the entire scientific process </a:t>
            </a:r>
            <a:r>
              <a:rPr i="1" lang="en-US" sz="2400"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en-US" sz="2400">
                <a:latin typeface="Arial"/>
                <a:ea typeface="Arial"/>
                <a:cs typeface="Arial"/>
                <a:sym typeface="Arial"/>
              </a:rPr>
              <a:t> collaboration is made welcome and enabled.</a:t>
            </a:r>
            <a:endParaRPr sz="2400"/>
          </a:p>
        </p:txBody>
      </p:sp>
      <p:sp>
        <p:nvSpPr>
          <p:cNvPr id="103" name="Google Shape;103;g12f50cad398_0_4"/>
          <p:cNvSpPr txBox="1"/>
          <p:nvPr/>
        </p:nvSpPr>
        <p:spPr>
          <a:xfrm>
            <a:off x="838200" y="6032425"/>
            <a:ext cx="10597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u="sng">
                <a:solidFill>
                  <a:srgbClr val="000000"/>
                </a:solidFill>
                <a:highlight>
                  <a:srgbClr val="FFFFFF"/>
                </a:highlight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https://doi.org/10.1038/sdata.2016.18</a:t>
            </a:r>
            <a:r>
              <a:rPr lang="en-US" sz="2000">
                <a:solidFill>
                  <a:srgbClr val="000000"/>
                </a:solidFill>
              </a:rPr>
              <a:t>,    </a:t>
            </a:r>
            <a:r>
              <a:rPr lang="en-US" sz="2000" u="sng">
                <a:solidFill>
                  <a:srgbClr val="000000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https://science.nasa.gov/open-science-overview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104" name="Google Shape;104;g12f50cad398_0_4"/>
          <p:cNvSpPr txBox="1"/>
          <p:nvPr>
            <p:ph type="title"/>
          </p:nvPr>
        </p:nvSpPr>
        <p:spPr>
          <a:xfrm>
            <a:off x="838200" y="1240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What is FAIR and Open Science?</a:t>
            </a:r>
            <a:endParaRPr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2f50cad398_0_19"/>
          <p:cNvSpPr txBox="1"/>
          <p:nvPr>
            <p:ph type="title"/>
          </p:nvPr>
        </p:nvSpPr>
        <p:spPr>
          <a:xfrm>
            <a:off x="838200" y="1855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200"/>
              <a:t>CCMC Services Supporting Open Science</a:t>
            </a:r>
            <a:endParaRPr b="1" sz="4200"/>
          </a:p>
        </p:txBody>
      </p:sp>
      <p:sp>
        <p:nvSpPr>
          <p:cNvPr id="110" name="Google Shape;110;g12f50cad398_0_19"/>
          <p:cNvSpPr txBox="1"/>
          <p:nvPr>
            <p:ph idx="1" type="body"/>
          </p:nvPr>
        </p:nvSpPr>
        <p:spPr>
          <a:xfrm>
            <a:off x="838200" y="137767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b="1" i="1" lang="en-US" sz="2200">
                <a:latin typeface="Arial"/>
                <a:ea typeface="Arial"/>
                <a:cs typeface="Arial"/>
                <a:sym typeface="Arial"/>
              </a:rPr>
              <a:t>New Website:</a:t>
            </a:r>
            <a:r>
              <a:rPr i="1" lang="en-US" sz="22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>
                <a:latin typeface="Arial"/>
                <a:ea typeface="Arial"/>
                <a:cs typeface="Arial"/>
                <a:sym typeface="Arial"/>
              </a:rPr>
              <a:t>Updated, more user-friendly website now online!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b="1" i="1" lang="en-US" sz="2200">
                <a:latin typeface="Arial"/>
                <a:ea typeface="Arial"/>
                <a:cs typeface="Arial"/>
                <a:sym typeface="Arial"/>
              </a:rPr>
              <a:t>DONKI</a:t>
            </a:r>
            <a:r>
              <a:rPr lang="en-US" sz="2200">
                <a:latin typeface="Arial"/>
                <a:ea typeface="Arial"/>
                <a:cs typeface="Arial"/>
                <a:sym typeface="Arial"/>
              </a:rPr>
              <a:t>: Open access to experimental space weather notifications.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b="1" i="1" lang="en-US" sz="2200">
                <a:latin typeface="Arial"/>
                <a:ea typeface="Arial"/>
                <a:cs typeface="Arial"/>
                <a:sym typeface="Arial"/>
              </a:rPr>
              <a:t>iSWA</a:t>
            </a:r>
            <a:r>
              <a:rPr lang="en-US" sz="2200">
                <a:latin typeface="Arial"/>
                <a:ea typeface="Arial"/>
                <a:cs typeface="Arial"/>
                <a:sym typeface="Arial"/>
              </a:rPr>
              <a:t>: Customizable cygnet-based dissemination system for space weather data and selected model outputs.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b="1" i="1" lang="en-US" sz="2200">
                <a:latin typeface="Arial"/>
                <a:ea typeface="Arial"/>
                <a:cs typeface="Arial"/>
                <a:sym typeface="Arial"/>
              </a:rPr>
              <a:t>ROR/IR</a:t>
            </a:r>
            <a:r>
              <a:rPr lang="en-US" sz="2200">
                <a:latin typeface="Arial"/>
                <a:ea typeface="Arial"/>
                <a:cs typeface="Arial"/>
                <a:sym typeface="Arial"/>
              </a:rPr>
              <a:t>: Provides and facilitates community access to heliophysics models for custom or real-time executions.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b="1" i="1" lang="en-US" sz="2200">
                <a:latin typeface="Arial"/>
                <a:ea typeface="Arial"/>
                <a:cs typeface="Arial"/>
                <a:sym typeface="Arial"/>
              </a:rPr>
              <a:t>Scoreboards</a:t>
            </a:r>
            <a:r>
              <a:rPr lang="en-US" sz="2200">
                <a:latin typeface="Arial"/>
                <a:ea typeface="Arial"/>
                <a:cs typeface="Arial"/>
                <a:sym typeface="Arial"/>
              </a:rPr>
              <a:t>: Coordinate and record comparisons of forecasting results.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b="1" i="1" lang="en-US" sz="2200">
                <a:latin typeface="Arial"/>
                <a:ea typeface="Arial"/>
                <a:cs typeface="Arial"/>
                <a:sym typeface="Arial"/>
              </a:rPr>
              <a:t>Modeling Challenges</a:t>
            </a:r>
            <a:r>
              <a:rPr lang="en-US" sz="2200">
                <a:latin typeface="Arial"/>
                <a:ea typeface="Arial"/>
                <a:cs typeface="Arial"/>
                <a:sym typeface="Arial"/>
              </a:rPr>
              <a:t>: Coordinate and host results for modeling challenges in various domains.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b="1" i="1" lang="en-US" sz="2200">
                <a:latin typeface="Arial"/>
                <a:ea typeface="Arial"/>
                <a:cs typeface="Arial"/>
                <a:sym typeface="Arial"/>
              </a:rPr>
              <a:t>CMR </a:t>
            </a:r>
            <a:r>
              <a:rPr lang="en-US" sz="2200">
                <a:latin typeface="Arial"/>
                <a:ea typeface="Arial"/>
                <a:cs typeface="Arial"/>
                <a:sym typeface="Arial"/>
              </a:rPr>
              <a:t>(CCMC’s Model Registry): Ongoing improvements to simplify the findability of models and their outputs.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b="1" i="1" lang="en-US" sz="2200">
                <a:latin typeface="Arial"/>
                <a:ea typeface="Arial"/>
                <a:cs typeface="Arial"/>
                <a:sym typeface="Arial"/>
              </a:rPr>
              <a:t>Kamodo</a:t>
            </a:r>
            <a:r>
              <a:rPr lang="en-US" sz="2200">
                <a:latin typeface="Arial"/>
                <a:ea typeface="Arial"/>
                <a:cs typeface="Arial"/>
                <a:sym typeface="Arial"/>
              </a:rPr>
              <a:t>: Model agnostic interface to model output data, including complex visualizations, flythroughs, and interactive analysis capabilities.</a:t>
            </a:r>
            <a:endParaRPr sz="2200"/>
          </a:p>
        </p:txBody>
      </p:sp>
      <p:pic>
        <p:nvPicPr>
          <p:cNvPr descr="Icon&#10;&#10;Description automatically generated" id="111" name="Google Shape;111;g12f50cad398_0_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288960" y="185532"/>
            <a:ext cx="1563829" cy="1511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2f3cc100c4_0_0"/>
          <p:cNvSpPr txBox="1"/>
          <p:nvPr>
            <p:ph type="title"/>
          </p:nvPr>
        </p:nvSpPr>
        <p:spPr>
          <a:xfrm>
            <a:off x="294000" y="126975"/>
            <a:ext cx="56982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Open Science Policies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2400"/>
              <a:t>FYI here, NOT for discussion!</a:t>
            </a:r>
            <a:endParaRPr i="1" sz="2400"/>
          </a:p>
        </p:txBody>
      </p:sp>
      <p:sp>
        <p:nvSpPr>
          <p:cNvPr id="117" name="Google Shape;117;g12f3cc100c4_0_0"/>
          <p:cNvSpPr txBox="1"/>
          <p:nvPr>
            <p:ph idx="1" type="body"/>
          </p:nvPr>
        </p:nvSpPr>
        <p:spPr>
          <a:xfrm>
            <a:off x="6707688" y="3112150"/>
            <a:ext cx="5361300" cy="3530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All future awards will need to be in compliance with SPD-41, the scientific information policy for SMD. </a:t>
            </a:r>
            <a:endParaRPr sz="2400"/>
          </a:p>
          <a:p>
            <a:pPr indent="-3683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US" sz="2200"/>
              <a:t>Integrated into ROSES 22 &amp; SALMON</a:t>
            </a:r>
            <a:endParaRPr sz="2200"/>
          </a:p>
          <a:p>
            <a:pPr indent="-3683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US" sz="2200"/>
              <a:t>PIs should include these costs in proposal</a:t>
            </a:r>
            <a:endParaRPr sz="22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Open </a:t>
            </a:r>
            <a:r>
              <a:rPr lang="en-US" sz="2400"/>
              <a:t>Science</a:t>
            </a:r>
            <a:r>
              <a:rPr lang="en-US" sz="2400"/>
              <a:t> activities will be considered in reviews of proposals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SPD-41a, based on RFI feedback, will be adopted no earlier than June 2022</a:t>
            </a:r>
            <a:endParaRPr sz="2400"/>
          </a:p>
        </p:txBody>
      </p:sp>
      <p:sp>
        <p:nvSpPr>
          <p:cNvPr id="118" name="Google Shape;118;g12f3cc100c4_0_0"/>
          <p:cNvSpPr txBox="1"/>
          <p:nvPr/>
        </p:nvSpPr>
        <p:spPr>
          <a:xfrm>
            <a:off x="198900" y="1942550"/>
            <a:ext cx="5698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New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 Proposed changes in </a:t>
            </a:r>
            <a:r>
              <a:rPr lang="en-US" sz="18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SPD-41a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: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19" name="Google Shape;119;g12f3cc100c4_0_0"/>
          <p:cNvGraphicFramePr/>
          <p:nvPr/>
        </p:nvGraphicFramePr>
        <p:xfrm>
          <a:off x="198900" y="2404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{6A63109F-CF1B-4EA0-BA2F-72368D8D8B2B}</a:tableStyleId>
              </a:tblPr>
              <a:tblGrid>
                <a:gridCol w="2080100"/>
                <a:gridCol w="2080100"/>
                <a:gridCol w="2080100"/>
              </a:tblGrid>
              <a:tr h="501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/>
                        <a:t>Data</a:t>
                      </a:r>
                      <a:endParaRPr b="1" sz="16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/>
                        <a:t>Software</a:t>
                      </a:r>
                      <a:endParaRPr b="1" sz="16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/>
                        <a:t>Publications</a:t>
                      </a:r>
                      <a:endParaRPr b="1" sz="1600"/>
                    </a:p>
                  </a:txBody>
                  <a:tcPr marT="91425" marB="91425" marR="91425" marL="91425"/>
                </a:tc>
              </a:tr>
              <a:tr h="1759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Scientific data</a:t>
                      </a:r>
                      <a:r>
                        <a:rPr lang="en-US" sz="1200"/>
                        <a:t> </a:t>
                      </a:r>
                      <a:r>
                        <a:rPr lang="en-US" sz="1200">
                          <a:solidFill>
                            <a:schemeClr val="accent2"/>
                          </a:solidFill>
                        </a:rPr>
                        <a:t>should be FAIR</a:t>
                      </a:r>
                      <a:r>
                        <a:rPr lang="en-US" sz="1200"/>
                        <a:t> and shall be made publicly </a:t>
                      </a:r>
                      <a:r>
                        <a:rPr lang="en-US" sz="1200"/>
                        <a:t>available</a:t>
                      </a:r>
                      <a:r>
                        <a:rPr lang="en-US" sz="1200"/>
                        <a:t> with a clear, open, and </a:t>
                      </a:r>
                      <a:r>
                        <a:rPr lang="en-US" sz="1200"/>
                        <a:t>accessible</a:t>
                      </a:r>
                      <a:r>
                        <a:rPr lang="en-US" sz="1200"/>
                        <a:t> data licence </a:t>
                      </a:r>
                      <a:r>
                        <a:rPr lang="en-US" sz="1200">
                          <a:solidFill>
                            <a:schemeClr val="accent5"/>
                          </a:solidFill>
                        </a:rPr>
                        <a:t>no later than the publication</a:t>
                      </a:r>
                      <a:r>
                        <a:rPr lang="en-US" sz="1200"/>
                        <a:t> of the research, </a:t>
                      </a:r>
                      <a:r>
                        <a:rPr lang="en-US" sz="1200">
                          <a:solidFill>
                            <a:schemeClr val="accent2"/>
                          </a:solidFill>
                        </a:rPr>
                        <a:t>and be citable.</a:t>
                      </a:r>
                      <a:endParaRPr sz="1200"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Research Software</a:t>
                      </a:r>
                      <a:r>
                        <a:rPr lang="en-US" sz="1200"/>
                        <a:t> </a:t>
                      </a:r>
                      <a:r>
                        <a:rPr lang="en-US" sz="1200">
                          <a:solidFill>
                            <a:schemeClr val="accent2"/>
                          </a:solidFill>
                        </a:rPr>
                        <a:t>shall</a:t>
                      </a:r>
                      <a:r>
                        <a:rPr lang="en-US" sz="1200"/>
                        <a:t> be publicly </a:t>
                      </a:r>
                      <a:r>
                        <a:rPr lang="en-US" sz="1200"/>
                        <a:t>available</a:t>
                      </a:r>
                      <a:r>
                        <a:rPr lang="en-US" sz="1200"/>
                        <a:t> no later than the publication of the research, assigned a permissive software licence, </a:t>
                      </a:r>
                      <a:r>
                        <a:rPr lang="en-US" sz="1200">
                          <a:solidFill>
                            <a:schemeClr val="accent2"/>
                          </a:solidFill>
                        </a:rPr>
                        <a:t>and be citable.</a:t>
                      </a:r>
                      <a:endParaRPr sz="1200"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Manuscripts</a:t>
                      </a:r>
                      <a:r>
                        <a:rPr lang="en-US" sz="1200"/>
                        <a:t> versions of as-accepted manuscripts be deposited in a NASA repository and made publicly available </a:t>
                      </a:r>
                      <a:r>
                        <a:rPr lang="en-US" sz="1200">
                          <a:solidFill>
                            <a:schemeClr val="accent5"/>
                          </a:solidFill>
                        </a:rPr>
                        <a:t>within 12-months</a:t>
                      </a:r>
                      <a:r>
                        <a:rPr lang="en-US" sz="1200"/>
                        <a:t>. </a:t>
                      </a:r>
                      <a:r>
                        <a:rPr lang="en-US" sz="1200">
                          <a:solidFill>
                            <a:schemeClr val="accent2"/>
                          </a:solidFill>
                        </a:rPr>
                        <a:t>Publishing as open access is supported and posting preprints is encouraged.</a:t>
                      </a:r>
                      <a:endParaRPr sz="1200"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1428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Mission data</a:t>
                      </a:r>
                      <a:r>
                        <a:rPr lang="en-US" sz="1200"/>
                        <a:t> shall be openly </a:t>
                      </a:r>
                      <a:r>
                        <a:rPr lang="en-US" sz="1200"/>
                        <a:t>available</a:t>
                      </a:r>
                      <a:r>
                        <a:rPr lang="en-US" sz="1200"/>
                        <a:t> </a:t>
                      </a:r>
                      <a:r>
                        <a:rPr lang="en-US" sz="1200">
                          <a:solidFill>
                            <a:schemeClr val="accent5"/>
                          </a:solidFill>
                        </a:rPr>
                        <a:t>with no period of exclusive access</a:t>
                      </a:r>
                      <a:r>
                        <a:rPr lang="en-US" sz="1200"/>
                        <a:t>.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accent2"/>
                          </a:solidFill>
                        </a:rPr>
                        <a:t>Mission software </a:t>
                      </a:r>
                      <a:r>
                        <a:rPr lang="en-US" sz="1200">
                          <a:solidFill>
                            <a:schemeClr val="accent2"/>
                          </a:solidFill>
                        </a:rPr>
                        <a:t>shall additionally be developed openly in a publicly accessible, version-controlled platform that allows for contributions and engagement from the community.</a:t>
                      </a:r>
                      <a:endParaRPr sz="1200"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Mission publications shall additionally be made </a:t>
                      </a:r>
                      <a:r>
                        <a:rPr lang="en-US" sz="1200"/>
                        <a:t>publicly</a:t>
                      </a:r>
                      <a:r>
                        <a:rPr lang="en-US" sz="1200"/>
                        <a:t> </a:t>
                      </a:r>
                      <a:r>
                        <a:rPr lang="en-US" sz="1200"/>
                        <a:t>available</a:t>
                      </a:r>
                      <a:r>
                        <a:rPr lang="en-US" sz="1200"/>
                        <a:t> </a:t>
                      </a:r>
                      <a:r>
                        <a:rPr lang="en-US" sz="1200">
                          <a:solidFill>
                            <a:schemeClr val="accent5"/>
                          </a:solidFill>
                        </a:rPr>
                        <a:t>at the time of their publication</a:t>
                      </a:r>
                      <a:r>
                        <a:rPr lang="en-US" sz="1200"/>
                        <a:t>.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chemeClr val="accent2"/>
                          </a:solidFill>
                        </a:rPr>
                        <a:t>Science workshops and meetings shall be open to broad participation and documented in public repositories. </a:t>
                      </a:r>
                      <a:endParaRPr sz="1200"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120" name="Google Shape;120;g12f3cc100c4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88775" y="0"/>
            <a:ext cx="5603251" cy="3000375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g12f3cc100c4_0_0"/>
          <p:cNvSpPr/>
          <p:nvPr/>
        </p:nvSpPr>
        <p:spPr>
          <a:xfrm>
            <a:off x="4013250" y="1208275"/>
            <a:ext cx="1746600" cy="9078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How can CCMC help with this?</a:t>
            </a:r>
            <a:endParaRPr/>
          </a:p>
        </p:txBody>
      </p:sp>
      <p:cxnSp>
        <p:nvCxnSpPr>
          <p:cNvPr id="122" name="Google Shape;122;g12f3cc100c4_0_0"/>
          <p:cNvCxnSpPr/>
          <p:nvPr/>
        </p:nvCxnSpPr>
        <p:spPr>
          <a:xfrm flipH="1">
            <a:off x="4130650" y="2256825"/>
            <a:ext cx="365700" cy="8277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3" name="Google Shape;123;g12f3cc100c4_0_0"/>
          <p:cNvCxnSpPr/>
          <p:nvPr/>
        </p:nvCxnSpPr>
        <p:spPr>
          <a:xfrm flipH="1">
            <a:off x="2161550" y="2230875"/>
            <a:ext cx="2317500" cy="8388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4" name="Google Shape;124;g12f3cc100c4_0_0"/>
          <p:cNvCxnSpPr>
            <a:stCxn id="121" idx="7"/>
          </p:cNvCxnSpPr>
          <p:nvPr/>
        </p:nvCxnSpPr>
        <p:spPr>
          <a:xfrm flipH="1" rot="10800000">
            <a:off x="4522681" y="2173750"/>
            <a:ext cx="2193000" cy="558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"/>
          <p:cNvSpPr txBox="1"/>
          <p:nvPr>
            <p:ph type="title"/>
          </p:nvPr>
        </p:nvSpPr>
        <p:spPr>
          <a:xfrm>
            <a:off x="838200" y="27455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Discussion Questions</a:t>
            </a:r>
            <a:endParaRPr b="1"/>
          </a:p>
        </p:txBody>
      </p:sp>
      <p:sp>
        <p:nvSpPr>
          <p:cNvPr id="130" name="Google Shape;130;p3"/>
          <p:cNvSpPr txBox="1"/>
          <p:nvPr>
            <p:ph idx="1" type="body"/>
          </p:nvPr>
        </p:nvSpPr>
        <p:spPr>
          <a:xfrm>
            <a:off x="838200" y="1540950"/>
            <a:ext cx="10515600" cy="503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lnSpc>
                <a:spcPct val="107916"/>
              </a:lnSpc>
              <a:spcBef>
                <a:spcPts val="1200"/>
              </a:spcBef>
              <a:spcAft>
                <a:spcPts val="0"/>
              </a:spcAft>
              <a:buSzPts val="2000"/>
              <a:buFont typeface="Calibri"/>
              <a:buChar char="•"/>
            </a:pPr>
            <a:r>
              <a:rPr lang="en-US" sz="20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1" lang="en-US" sz="20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Aaron Ridley</a:t>
            </a:r>
            <a:r>
              <a:rPr lang="en-US" sz="20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) Open source: What opportunities should CCMC offer to maximize return on open source software and open access data? Should CCMC pilot open source projects (e.g., community-wide projects/challenges on model improvements, plug and play with code portions)?</a:t>
            </a:r>
            <a:endParaRPr sz="2000">
              <a:solidFill>
                <a:srgbClr val="0D0D0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2000"/>
              <a:buChar char="•"/>
            </a:pPr>
            <a:r>
              <a:rPr lang="en-US" sz="20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1" lang="en-US" sz="20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Rebecca Ringuette</a:t>
            </a:r>
            <a:r>
              <a:rPr lang="en-US" sz="20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) What should CCMC’s role be in addressing requirements for open science and reproducibility?</a:t>
            </a:r>
            <a:endParaRPr sz="2000">
              <a:solidFill>
                <a:srgbClr val="0D0D0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•"/>
            </a:pPr>
            <a:r>
              <a:rPr lang="en-US" sz="20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1" lang="en-US" sz="20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Michael Wiltberger</a:t>
            </a:r>
            <a:r>
              <a:rPr lang="en-US" sz="20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) Should CCMC host results of simulations performed outside of CCMC and utilize CCMC and other tools for visualization and analysis of those results? What should the requir</a:t>
            </a:r>
            <a:r>
              <a:rPr lang="en-US" sz="2000">
                <a:latin typeface="Arial"/>
                <a:ea typeface="Arial"/>
                <a:cs typeface="Arial"/>
                <a:sym typeface="Arial"/>
              </a:rPr>
              <a:t>ements be for simulation outputs to be hosted by CCMC?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1" lang="en-US" sz="20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Vania Jordanova</a:t>
            </a:r>
            <a:r>
              <a:rPr lang="en-US" sz="20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) Several journals are requiring simulation outputs to be accessible for the publications using them. What role should CCMC take in this area? Should CCMC </a:t>
            </a:r>
            <a:r>
              <a:rPr lang="en-US" sz="2000">
                <a:latin typeface="Arial"/>
                <a:ea typeface="Arial"/>
                <a:cs typeface="Arial"/>
                <a:sym typeface="Arial"/>
              </a:rPr>
              <a:t>generate DOIs for runs that are used in papers/publication</a:t>
            </a:r>
            <a:r>
              <a:rPr lang="en-US" sz="20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s?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•"/>
            </a:pPr>
            <a:r>
              <a:rPr lang="en-US" sz="20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1" lang="en-US" sz="20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Chair/co-chair</a:t>
            </a:r>
            <a:r>
              <a:rPr lang="en-US" sz="20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) Of the action items collected, what should CCMC’s priorities be? (Last 10 minutes.)</a:t>
            </a:r>
            <a:endParaRPr sz="2000">
              <a:solidFill>
                <a:srgbClr val="0D0D0D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3283c8b0fc_1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Discussion Format</a:t>
            </a:r>
            <a:endParaRPr b="1"/>
          </a:p>
        </p:txBody>
      </p:sp>
      <p:sp>
        <p:nvSpPr>
          <p:cNvPr id="136" name="Google Shape;136;g13283c8b0fc_1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You can get to these slides and the live notes here: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Also from the [discussion folder] link in the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digital program.</a:t>
            </a:r>
            <a:endParaRPr/>
          </a:p>
        </p:txBody>
      </p:sp>
      <p:pic>
        <p:nvPicPr>
          <p:cNvPr id="137" name="Google Shape;137;g13283c8b0fc_1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27050" y="684950"/>
            <a:ext cx="2857500" cy="2857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g13283c8b0fc_1_0"/>
          <p:cNvSpPr txBox="1"/>
          <p:nvPr/>
        </p:nvSpPr>
        <p:spPr>
          <a:xfrm>
            <a:off x="8716525" y="483225"/>
            <a:ext cx="20934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These Slides</a:t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Qr code&#10;&#10;Description automatically generated" id="139" name="Google Shape;139;g13283c8b0fc_1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34475" y="3635375"/>
            <a:ext cx="2857500" cy="2857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g13283c8b0fc_1_0"/>
          <p:cNvSpPr txBox="1"/>
          <p:nvPr/>
        </p:nvSpPr>
        <p:spPr>
          <a:xfrm>
            <a:off x="8709100" y="3416025"/>
            <a:ext cx="20934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Live Notes</a:t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4"/>
          <p:cNvSpPr txBox="1"/>
          <p:nvPr>
            <p:ph type="title"/>
          </p:nvPr>
        </p:nvSpPr>
        <p:spPr>
          <a:xfrm>
            <a:off x="838200" y="365125"/>
            <a:ext cx="10515600" cy="180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Open Source: What opportunities should CCMC offer to maximize return on open source software and open access data? Should CCMC pilot open source projects (e.g., community-wide projects/challenges on model improvements, plug and play with code portions)?  </a:t>
            </a:r>
            <a:r>
              <a:rPr b="1" i="1" lang="en-US" sz="24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Aaron Ridley</a:t>
            </a:r>
            <a:endParaRPr b="1" i="1" sz="4800"/>
          </a:p>
        </p:txBody>
      </p:sp>
      <p:sp>
        <p:nvSpPr>
          <p:cNvPr id="146" name="Google Shape;146;p4"/>
          <p:cNvSpPr txBox="1"/>
          <p:nvPr>
            <p:ph idx="1" type="body"/>
          </p:nvPr>
        </p:nvSpPr>
        <p:spPr>
          <a:xfrm>
            <a:off x="838200" y="2491700"/>
            <a:ext cx="10515600" cy="41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Wants to encourage development of models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Wants to respect model developers as being the authors of the models (even if open source)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Definitely not in mandate to develop models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So, how to: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encourage</a:t>
            </a:r>
            <a:r>
              <a:rPr lang="en-US"/>
              <a:t> community development of open source?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have access with runs-on-request to community-developed augmentations to models that are running at CCMC?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What should CCMC’s role be in addressing requirements for open science and reproducibility?  </a:t>
            </a:r>
            <a:r>
              <a:rPr b="1" i="1" lang="en-US" sz="24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Rebecca Ringuette</a:t>
            </a:r>
            <a:endParaRPr b="1" i="1" sz="2400"/>
          </a:p>
        </p:txBody>
      </p:sp>
      <p:sp>
        <p:nvSpPr>
          <p:cNvPr id="152" name="Google Shape;152;p5"/>
          <p:cNvSpPr txBox="1"/>
          <p:nvPr>
            <p:ph idx="1" type="body"/>
          </p:nvPr>
        </p:nvSpPr>
        <p:spPr>
          <a:xfrm>
            <a:off x="838200" y="1825625"/>
            <a:ext cx="10515600" cy="45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34327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4285"/>
              <a:buFont typeface="Calibri"/>
              <a:buChar char="•"/>
            </a:pPr>
            <a:r>
              <a:rPr lang="en-US"/>
              <a:t>Reproducibility vs repeatability: goal is reproducibility.</a:t>
            </a:r>
            <a:endParaRPr/>
          </a:p>
          <a:p>
            <a:pPr indent="-334327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4285"/>
              <a:buFont typeface="Calibri"/>
              <a:buChar char="•"/>
            </a:pPr>
            <a:r>
              <a:rPr lang="en-US"/>
              <a:t>Executable papers as an example, but too small for model outputs: </a:t>
            </a:r>
            <a:endParaRPr/>
          </a:p>
          <a:p>
            <a:pPr indent="-334327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75000"/>
              <a:buFont typeface="Calibri"/>
              <a:buChar char="•"/>
            </a:pPr>
            <a:r>
              <a:rPr lang="en-US"/>
              <a:t>Easily copy and build upon other’s work (Binder, DeepNote, etc), but 5 GB limit.</a:t>
            </a:r>
            <a:endParaRPr/>
          </a:p>
          <a:p>
            <a:pPr indent="-334327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75000"/>
              <a:buFont typeface="Calibri"/>
              <a:buChar char="•"/>
            </a:pPr>
            <a:r>
              <a:rPr lang="en-US"/>
              <a:t>Host a repository for published analysis code + model outputs? If not at CCMC, how </a:t>
            </a:r>
            <a:r>
              <a:rPr lang="en-US"/>
              <a:t>to keep together?</a:t>
            </a:r>
            <a:endParaRPr/>
          </a:p>
          <a:p>
            <a:pPr indent="-334327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en-US"/>
              <a:t>Need compute next to data without duplicating large model outputs.</a:t>
            </a:r>
            <a:endParaRPr/>
          </a:p>
          <a:p>
            <a:pPr indent="-334327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4285"/>
              <a:buFont typeface="Calibri"/>
              <a:buChar char="•"/>
            </a:pPr>
            <a:r>
              <a:rPr lang="en-US"/>
              <a:t>Need instant online access to </a:t>
            </a:r>
            <a:r>
              <a:rPr lang="en-US"/>
              <a:t>download</a:t>
            </a:r>
            <a:r>
              <a:rPr lang="en-US"/>
              <a:t> model outputs.</a:t>
            </a:r>
            <a:endParaRPr/>
          </a:p>
          <a:p>
            <a:pPr indent="-334327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4625"/>
              <a:buFont typeface="Calibri"/>
              <a:buChar char="•"/>
            </a:pPr>
            <a:r>
              <a:rPr lang="en-US"/>
              <a:t>Collaborate with CfHA, ESIP (Earth Science Information Partners), and data science for </a:t>
            </a:r>
            <a:r>
              <a:rPr lang="en-US" sz="2785"/>
              <a:t>heliophysics vocabulary harmonization and to improve findability of our modeling resources?</a:t>
            </a:r>
            <a:endParaRPr sz="2785"/>
          </a:p>
          <a:p>
            <a:pPr indent="-392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785"/>
              <a:t>What tools and services to improve and how? What new services to offer </a:t>
            </a:r>
            <a:r>
              <a:rPr lang="en-US" sz="2750"/>
              <a:t>(e.g. modeling challenges, ML/AI research, ensemble modeling)</a:t>
            </a:r>
            <a:r>
              <a:rPr lang="en-US" sz="2785"/>
              <a:t>?</a:t>
            </a:r>
            <a:endParaRPr sz="2785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2022-05-26T15:55:32Z</dcterms:created>
  <dc:creator>Ringuette, Rebecca A. (GSFC-674.0)[ADNET SYSTEMS INC]</dc:creator>
</cp:coreProperties>
</file>