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9" r:id="rId4"/>
    <p:sldId id="260" r:id="rId5"/>
    <p:sldId id="265" r:id="rId6"/>
    <p:sldId id="258"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00" autoAdjust="0"/>
    <p:restoredTop sz="94660"/>
  </p:normalViewPr>
  <p:slideViewPr>
    <p:cSldViewPr snapToGrid="0">
      <p:cViewPr varScale="1">
        <p:scale>
          <a:sx n="99" d="100"/>
          <a:sy n="99" d="100"/>
        </p:scale>
        <p:origin x="43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0417E-E13E-45B6-81ED-5B95A90289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8D1A6C-041D-48AF-B99E-D8A8255943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AC710A-9EFF-41FB-A977-66F3EF6F25F1}"/>
              </a:ext>
            </a:extLst>
          </p:cNvPr>
          <p:cNvSpPr>
            <a:spLocks noGrp="1"/>
          </p:cNvSpPr>
          <p:nvPr>
            <p:ph type="dt" sz="half" idx="10"/>
          </p:nvPr>
        </p:nvSpPr>
        <p:spPr/>
        <p:txBody>
          <a:bodyPr/>
          <a:lstStyle/>
          <a:p>
            <a:fld id="{7C9609B1-1F5B-463E-81C6-AF582604A792}" type="datetimeFigureOut">
              <a:rPr lang="en-US" smtClean="0"/>
              <a:t>6/1/2022</a:t>
            </a:fld>
            <a:endParaRPr lang="en-US"/>
          </a:p>
        </p:txBody>
      </p:sp>
      <p:sp>
        <p:nvSpPr>
          <p:cNvPr id="5" name="Footer Placeholder 4">
            <a:extLst>
              <a:ext uri="{FF2B5EF4-FFF2-40B4-BE49-F238E27FC236}">
                <a16:creationId xmlns:a16="http://schemas.microsoft.com/office/drawing/2014/main" id="{BDC2F314-57AB-45D8-9C55-2506B3DFA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B8968-4AF4-4D77-9BEC-23B34D7F56AE}"/>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1621954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69F0F-9BC5-4339-998A-6763E0FC40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25539F-7394-433F-8230-869C9FFE6E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6A52A3-A3E0-4A41-B2B6-922E35F1FF61}"/>
              </a:ext>
            </a:extLst>
          </p:cNvPr>
          <p:cNvSpPr>
            <a:spLocks noGrp="1"/>
          </p:cNvSpPr>
          <p:nvPr>
            <p:ph type="dt" sz="half" idx="10"/>
          </p:nvPr>
        </p:nvSpPr>
        <p:spPr/>
        <p:txBody>
          <a:bodyPr/>
          <a:lstStyle/>
          <a:p>
            <a:fld id="{7C9609B1-1F5B-463E-81C6-AF582604A792}" type="datetimeFigureOut">
              <a:rPr lang="en-US" smtClean="0"/>
              <a:t>6/1/2022</a:t>
            </a:fld>
            <a:endParaRPr lang="en-US"/>
          </a:p>
        </p:txBody>
      </p:sp>
      <p:sp>
        <p:nvSpPr>
          <p:cNvPr id="5" name="Footer Placeholder 4">
            <a:extLst>
              <a:ext uri="{FF2B5EF4-FFF2-40B4-BE49-F238E27FC236}">
                <a16:creationId xmlns:a16="http://schemas.microsoft.com/office/drawing/2014/main" id="{B340B592-075E-4E94-B214-8667582CF8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38599-2E20-4EC1-9358-86B1B2C45521}"/>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177828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B403B4-B95C-4DD0-AC82-A8514B60C2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FF645A-8C3D-4FF6-AB88-A4DD667D5B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4A99B4-D429-420E-A768-F04CE90DE9A6}"/>
              </a:ext>
            </a:extLst>
          </p:cNvPr>
          <p:cNvSpPr>
            <a:spLocks noGrp="1"/>
          </p:cNvSpPr>
          <p:nvPr>
            <p:ph type="dt" sz="half" idx="10"/>
          </p:nvPr>
        </p:nvSpPr>
        <p:spPr/>
        <p:txBody>
          <a:bodyPr/>
          <a:lstStyle/>
          <a:p>
            <a:fld id="{7C9609B1-1F5B-463E-81C6-AF582604A792}" type="datetimeFigureOut">
              <a:rPr lang="en-US" smtClean="0"/>
              <a:t>6/1/2022</a:t>
            </a:fld>
            <a:endParaRPr lang="en-US"/>
          </a:p>
        </p:txBody>
      </p:sp>
      <p:sp>
        <p:nvSpPr>
          <p:cNvPr id="5" name="Footer Placeholder 4">
            <a:extLst>
              <a:ext uri="{FF2B5EF4-FFF2-40B4-BE49-F238E27FC236}">
                <a16:creationId xmlns:a16="http://schemas.microsoft.com/office/drawing/2014/main" id="{CD8B29BA-BA2F-40DC-A50E-46BC153BB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6DB12-6F4A-474B-82A5-A5B3081B97E4}"/>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73898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BA0B9-4915-426D-BB51-9E8F68373A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999F69-9E89-4EF2-BDD5-FA242901A9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DA0C93-78E5-4918-ADAF-FE3E9466BDC6}"/>
              </a:ext>
            </a:extLst>
          </p:cNvPr>
          <p:cNvSpPr>
            <a:spLocks noGrp="1"/>
          </p:cNvSpPr>
          <p:nvPr>
            <p:ph type="dt" sz="half" idx="10"/>
          </p:nvPr>
        </p:nvSpPr>
        <p:spPr/>
        <p:txBody>
          <a:bodyPr/>
          <a:lstStyle/>
          <a:p>
            <a:fld id="{7C9609B1-1F5B-463E-81C6-AF582604A792}" type="datetimeFigureOut">
              <a:rPr lang="en-US" smtClean="0"/>
              <a:t>6/1/2022</a:t>
            </a:fld>
            <a:endParaRPr lang="en-US"/>
          </a:p>
        </p:txBody>
      </p:sp>
      <p:sp>
        <p:nvSpPr>
          <p:cNvPr id="5" name="Footer Placeholder 4">
            <a:extLst>
              <a:ext uri="{FF2B5EF4-FFF2-40B4-BE49-F238E27FC236}">
                <a16:creationId xmlns:a16="http://schemas.microsoft.com/office/drawing/2014/main" id="{F06ECB47-7B33-4ED1-A0C9-1EA99ACA9C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61781-76E4-4242-B3CF-499B6E411B95}"/>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093176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5C51-FB86-459F-B10F-A5FDD00DD7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9385F0-8DEF-4D80-A1CF-9A6E2E0DCD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1E1D3D-1A57-41EA-ABCD-AF69FA02B79A}"/>
              </a:ext>
            </a:extLst>
          </p:cNvPr>
          <p:cNvSpPr>
            <a:spLocks noGrp="1"/>
          </p:cNvSpPr>
          <p:nvPr>
            <p:ph type="dt" sz="half" idx="10"/>
          </p:nvPr>
        </p:nvSpPr>
        <p:spPr/>
        <p:txBody>
          <a:bodyPr/>
          <a:lstStyle/>
          <a:p>
            <a:fld id="{7C9609B1-1F5B-463E-81C6-AF582604A792}" type="datetimeFigureOut">
              <a:rPr lang="en-US" smtClean="0"/>
              <a:t>6/1/2022</a:t>
            </a:fld>
            <a:endParaRPr lang="en-US"/>
          </a:p>
        </p:txBody>
      </p:sp>
      <p:sp>
        <p:nvSpPr>
          <p:cNvPr id="5" name="Footer Placeholder 4">
            <a:extLst>
              <a:ext uri="{FF2B5EF4-FFF2-40B4-BE49-F238E27FC236}">
                <a16:creationId xmlns:a16="http://schemas.microsoft.com/office/drawing/2014/main" id="{2DBEC5E8-59D4-4CF9-BD38-569E1E4A14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E23130-61EC-4F5C-864F-4B729F13E5EC}"/>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91284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8851A-1DD4-416F-AF0C-937F6B7AEF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6A5C20-1E4D-477D-AD6C-49A7587775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D947B2-43C6-468D-8F94-4F2F5DFD0F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AE325B-3F7B-4B2B-9BB6-A90B1B99EAE6}"/>
              </a:ext>
            </a:extLst>
          </p:cNvPr>
          <p:cNvSpPr>
            <a:spLocks noGrp="1"/>
          </p:cNvSpPr>
          <p:nvPr>
            <p:ph type="dt" sz="half" idx="10"/>
          </p:nvPr>
        </p:nvSpPr>
        <p:spPr/>
        <p:txBody>
          <a:bodyPr/>
          <a:lstStyle/>
          <a:p>
            <a:fld id="{7C9609B1-1F5B-463E-81C6-AF582604A792}" type="datetimeFigureOut">
              <a:rPr lang="en-US" smtClean="0"/>
              <a:t>6/1/2022</a:t>
            </a:fld>
            <a:endParaRPr lang="en-US"/>
          </a:p>
        </p:txBody>
      </p:sp>
      <p:sp>
        <p:nvSpPr>
          <p:cNvPr id="6" name="Footer Placeholder 5">
            <a:extLst>
              <a:ext uri="{FF2B5EF4-FFF2-40B4-BE49-F238E27FC236}">
                <a16:creationId xmlns:a16="http://schemas.microsoft.com/office/drawing/2014/main" id="{9F1229FB-B0AA-4875-9F0D-64DA95EEE1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ED39D6-FBF4-4578-8A37-B0739FA8E1AE}"/>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138186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8C4C9-29F2-4350-9B09-B1BB67256C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EAE6E2-7FF4-4517-98D0-894001FF05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17E8D-F036-4C69-89A6-94B516F7D1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1E1052-35CE-4858-9AFA-E8363DB09D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6D50EB-0C2F-4314-B84F-6CE02EBB2D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8A2D87-52E6-44D5-A96A-A706ED619180}"/>
              </a:ext>
            </a:extLst>
          </p:cNvPr>
          <p:cNvSpPr>
            <a:spLocks noGrp="1"/>
          </p:cNvSpPr>
          <p:nvPr>
            <p:ph type="dt" sz="half" idx="10"/>
          </p:nvPr>
        </p:nvSpPr>
        <p:spPr/>
        <p:txBody>
          <a:bodyPr/>
          <a:lstStyle/>
          <a:p>
            <a:fld id="{7C9609B1-1F5B-463E-81C6-AF582604A792}" type="datetimeFigureOut">
              <a:rPr lang="en-US" smtClean="0"/>
              <a:t>6/1/2022</a:t>
            </a:fld>
            <a:endParaRPr lang="en-US"/>
          </a:p>
        </p:txBody>
      </p:sp>
      <p:sp>
        <p:nvSpPr>
          <p:cNvPr id="8" name="Footer Placeholder 7">
            <a:extLst>
              <a:ext uri="{FF2B5EF4-FFF2-40B4-BE49-F238E27FC236}">
                <a16:creationId xmlns:a16="http://schemas.microsoft.com/office/drawing/2014/main" id="{F80196E8-E694-4CBB-8A76-19BA0053AC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B3A189-D370-42BF-9840-CC91582A4DA8}"/>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737847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46CC-BF4E-43EB-9DCE-B202E26817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6D9870-38D2-4CF4-A9A4-58ACB4949BF6}"/>
              </a:ext>
            </a:extLst>
          </p:cNvPr>
          <p:cNvSpPr>
            <a:spLocks noGrp="1"/>
          </p:cNvSpPr>
          <p:nvPr>
            <p:ph type="dt" sz="half" idx="10"/>
          </p:nvPr>
        </p:nvSpPr>
        <p:spPr/>
        <p:txBody>
          <a:bodyPr/>
          <a:lstStyle/>
          <a:p>
            <a:fld id="{7C9609B1-1F5B-463E-81C6-AF582604A792}" type="datetimeFigureOut">
              <a:rPr lang="en-US" smtClean="0"/>
              <a:t>6/1/2022</a:t>
            </a:fld>
            <a:endParaRPr lang="en-US"/>
          </a:p>
        </p:txBody>
      </p:sp>
      <p:sp>
        <p:nvSpPr>
          <p:cNvPr id="4" name="Footer Placeholder 3">
            <a:extLst>
              <a:ext uri="{FF2B5EF4-FFF2-40B4-BE49-F238E27FC236}">
                <a16:creationId xmlns:a16="http://schemas.microsoft.com/office/drawing/2014/main" id="{C1BA32C6-1E8C-466E-9760-EE50CE8D65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00B3E-7FEF-46A9-83D6-E38B561FA5AC}"/>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610062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D58986-B389-4505-8247-43C42DB3168D}"/>
              </a:ext>
            </a:extLst>
          </p:cNvPr>
          <p:cNvSpPr>
            <a:spLocks noGrp="1"/>
          </p:cNvSpPr>
          <p:nvPr>
            <p:ph type="dt" sz="half" idx="10"/>
          </p:nvPr>
        </p:nvSpPr>
        <p:spPr/>
        <p:txBody>
          <a:bodyPr/>
          <a:lstStyle/>
          <a:p>
            <a:fld id="{7C9609B1-1F5B-463E-81C6-AF582604A792}" type="datetimeFigureOut">
              <a:rPr lang="en-US" smtClean="0"/>
              <a:t>6/1/2022</a:t>
            </a:fld>
            <a:endParaRPr lang="en-US"/>
          </a:p>
        </p:txBody>
      </p:sp>
      <p:sp>
        <p:nvSpPr>
          <p:cNvPr id="3" name="Footer Placeholder 2">
            <a:extLst>
              <a:ext uri="{FF2B5EF4-FFF2-40B4-BE49-F238E27FC236}">
                <a16:creationId xmlns:a16="http://schemas.microsoft.com/office/drawing/2014/main" id="{0557D12D-03EB-4290-A2A8-439773C111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374D2D-BE41-4152-8CEB-4CBBDB8500BD}"/>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18224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DE9B-BF4E-419D-9467-9AEF2B280E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CF43B2-4767-4687-B88D-0BE71404E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2592D5-D414-4792-9381-DE9B9F9933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0DCCEA-4B3D-4DD6-92B0-16B211E021C9}"/>
              </a:ext>
            </a:extLst>
          </p:cNvPr>
          <p:cNvSpPr>
            <a:spLocks noGrp="1"/>
          </p:cNvSpPr>
          <p:nvPr>
            <p:ph type="dt" sz="half" idx="10"/>
          </p:nvPr>
        </p:nvSpPr>
        <p:spPr/>
        <p:txBody>
          <a:bodyPr/>
          <a:lstStyle/>
          <a:p>
            <a:fld id="{7C9609B1-1F5B-463E-81C6-AF582604A792}" type="datetimeFigureOut">
              <a:rPr lang="en-US" smtClean="0"/>
              <a:t>6/1/2022</a:t>
            </a:fld>
            <a:endParaRPr lang="en-US"/>
          </a:p>
        </p:txBody>
      </p:sp>
      <p:sp>
        <p:nvSpPr>
          <p:cNvPr id="6" name="Footer Placeholder 5">
            <a:extLst>
              <a:ext uri="{FF2B5EF4-FFF2-40B4-BE49-F238E27FC236}">
                <a16:creationId xmlns:a16="http://schemas.microsoft.com/office/drawing/2014/main" id="{62E26E3B-4889-4EB8-B847-4AF4D247E8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5CDA08-22F1-4056-AA3D-162ECD04C78B}"/>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784012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DCBD0-E990-4FEC-BF0E-D0DDEEC727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7A49E-6D0F-4737-B606-C737A9BF88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C59A18-800E-4743-9B6B-0C10FBD16A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7F2F77-45B1-44C6-9AF1-694107746785}"/>
              </a:ext>
            </a:extLst>
          </p:cNvPr>
          <p:cNvSpPr>
            <a:spLocks noGrp="1"/>
          </p:cNvSpPr>
          <p:nvPr>
            <p:ph type="dt" sz="half" idx="10"/>
          </p:nvPr>
        </p:nvSpPr>
        <p:spPr/>
        <p:txBody>
          <a:bodyPr/>
          <a:lstStyle/>
          <a:p>
            <a:fld id="{7C9609B1-1F5B-463E-81C6-AF582604A792}" type="datetimeFigureOut">
              <a:rPr lang="en-US" smtClean="0"/>
              <a:t>6/1/2022</a:t>
            </a:fld>
            <a:endParaRPr lang="en-US"/>
          </a:p>
        </p:txBody>
      </p:sp>
      <p:sp>
        <p:nvSpPr>
          <p:cNvPr id="6" name="Footer Placeholder 5">
            <a:extLst>
              <a:ext uri="{FF2B5EF4-FFF2-40B4-BE49-F238E27FC236}">
                <a16:creationId xmlns:a16="http://schemas.microsoft.com/office/drawing/2014/main" id="{E1C10218-1D41-4247-B736-9FAD9FE7AE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E84E92-F7FA-468E-9A1A-06EBFFC77505}"/>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1844821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674E33-5DBA-48F5-AF63-3F450C8E5C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312F0E-5828-464E-87CB-457D9F564A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BBB29A-200D-422C-A989-A111446BB4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609B1-1F5B-463E-81C6-AF582604A792}" type="datetimeFigureOut">
              <a:rPr lang="en-US" smtClean="0"/>
              <a:t>6/1/2022</a:t>
            </a:fld>
            <a:endParaRPr lang="en-US"/>
          </a:p>
        </p:txBody>
      </p:sp>
      <p:sp>
        <p:nvSpPr>
          <p:cNvPr id="5" name="Footer Placeholder 4">
            <a:extLst>
              <a:ext uri="{FF2B5EF4-FFF2-40B4-BE49-F238E27FC236}">
                <a16:creationId xmlns:a16="http://schemas.microsoft.com/office/drawing/2014/main" id="{A5731F8D-2623-4075-A702-1607CF7B1F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551FF5-E54D-4F03-8F43-91694DBACF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D88A5-2673-41AD-8541-CB58E4234302}" type="slidenum">
              <a:rPr lang="en-US" smtClean="0"/>
              <a:t>‹#›</a:t>
            </a:fld>
            <a:endParaRPr lang="en-US"/>
          </a:p>
        </p:txBody>
      </p:sp>
    </p:spTree>
    <p:extLst>
      <p:ext uri="{BB962C8B-B14F-4D97-AF65-F5344CB8AC3E}">
        <p14:creationId xmlns:p14="http://schemas.microsoft.com/office/powerpoint/2010/main" val="175267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9D677C-2B25-48A4-A9E1-0D873CED2166}"/>
              </a:ext>
            </a:extLst>
          </p:cNvPr>
          <p:cNvSpPr txBox="1"/>
          <p:nvPr/>
        </p:nvSpPr>
        <p:spPr>
          <a:xfrm>
            <a:off x="363683" y="889900"/>
            <a:ext cx="11481954" cy="5509200"/>
          </a:xfrm>
          <a:prstGeom prst="rect">
            <a:avLst/>
          </a:prstGeom>
          <a:noFill/>
        </p:spPr>
        <p:txBody>
          <a:bodyPr wrap="square" rtlCol="0">
            <a:spAutoFit/>
          </a:bodyPr>
          <a:lstStyle/>
          <a:p>
            <a:pPr marL="342900" indent="-342900">
              <a:buAutoNum type="arabicPeriod"/>
            </a:pPr>
            <a:r>
              <a:rPr lang="en-US" sz="1600" dirty="0"/>
              <a:t>“Heliophysics is truly a cross-divisional science as all the other divisional science regimes go through the Heliophysics neighborhood”</a:t>
            </a:r>
          </a:p>
          <a:p>
            <a:pPr lvl="2"/>
            <a:r>
              <a:rPr lang="en-US" sz="1600" dirty="0"/>
              <a:t>- Nicky Fox (paraphrased)</a:t>
            </a:r>
          </a:p>
          <a:p>
            <a:pPr marL="342900" indent="-342900">
              <a:buAutoNum type="arabicPeriod"/>
            </a:pPr>
            <a:endParaRPr lang="en-US" sz="1600" dirty="0"/>
          </a:p>
          <a:p>
            <a:pPr marL="342900" indent="-342900">
              <a:buAutoNum type="arabicPeriod"/>
            </a:pPr>
            <a:r>
              <a:rPr lang="en-US" sz="1600" dirty="0"/>
              <a:t>HPD cross-divisional roots</a:t>
            </a:r>
          </a:p>
          <a:p>
            <a:pPr marL="800100" lvl="1" indent="-342900">
              <a:buFont typeface="+mj-lt"/>
              <a:buAutoNum type="alphaLcParenR"/>
            </a:pPr>
            <a:r>
              <a:rPr lang="en-US" sz="1600" dirty="0"/>
              <a:t>Began in Living With a Star (LWS) program</a:t>
            </a:r>
          </a:p>
          <a:p>
            <a:pPr marL="1257300" lvl="2" indent="-342900">
              <a:buFont typeface="Arial" panose="020B0604020202020204" pitchFamily="34" charset="0"/>
              <a:buChar char="•"/>
            </a:pPr>
            <a:r>
              <a:rPr lang="en-US" sz="1600" dirty="0"/>
              <a:t>2008 Solar radiative and particulate outputs contribute to global and regional climate changes over various time scales</a:t>
            </a:r>
          </a:p>
          <a:p>
            <a:pPr marL="1257300" lvl="2" indent="-342900">
              <a:buFont typeface="Arial" panose="020B0604020202020204" pitchFamily="34" charset="0"/>
              <a:buChar char="•"/>
            </a:pPr>
            <a:r>
              <a:rPr lang="en-US" sz="1600" dirty="0"/>
              <a:t>2015 Space Weather at Terrestrial Planets: Comparative climatology </a:t>
            </a:r>
          </a:p>
          <a:p>
            <a:pPr marL="1257300" lvl="2" indent="-342900">
              <a:buFont typeface="Arial" panose="020B0604020202020204" pitchFamily="34" charset="0"/>
              <a:buChar char="•"/>
            </a:pPr>
            <a:r>
              <a:rPr lang="en-US" sz="1600" dirty="0"/>
              <a:t>Last Wednesday HSD Seminar: Dr. Dong Wu (</a:t>
            </a:r>
            <a:r>
              <a:rPr lang="en-US" sz="1600" dirty="0" err="1"/>
              <a:t>Bldg</a:t>
            </a:r>
            <a:r>
              <a:rPr lang="en-US" sz="1600" dirty="0"/>
              <a:t> 613) – GNSS-RO (Radio Occultation) for D- &amp; E-Region electron density (20-LWS20-0066)</a:t>
            </a:r>
          </a:p>
          <a:p>
            <a:pPr marL="800100" lvl="1" indent="-342900">
              <a:buFont typeface="+mj-lt"/>
              <a:buAutoNum type="alphaLcParenR"/>
            </a:pPr>
            <a:r>
              <a:rPr lang="en-US" sz="1600" dirty="0"/>
              <a:t>Jack Eddy Fellowship infrastructure for developing cross divisional expertise</a:t>
            </a:r>
          </a:p>
          <a:p>
            <a:pPr marL="342900" indent="-342900">
              <a:buAutoNum type="arabicPeriod"/>
            </a:pPr>
            <a:endParaRPr lang="en-US" sz="1600" dirty="0"/>
          </a:p>
          <a:p>
            <a:pPr marL="342900" indent="-342900">
              <a:buAutoNum type="arabicPeriod"/>
            </a:pPr>
            <a:r>
              <a:rPr lang="en-US" sz="1600" dirty="0"/>
              <a:t>Recent examples of HPD research footprint in Cross-Divisional efforts</a:t>
            </a:r>
          </a:p>
          <a:p>
            <a:pPr marL="914400" lvl="1" indent="-457200">
              <a:buFont typeface="+mj-lt"/>
              <a:buAutoNum type="alphaLcParenR"/>
            </a:pPr>
            <a:r>
              <a:rPr lang="en-US" sz="1600" b="1" dirty="0"/>
              <a:t>ROSES Appendix F:</a:t>
            </a:r>
            <a:r>
              <a:rPr lang="en-US" sz="1600" dirty="0"/>
              <a:t> Five grants in past four years: 4 </a:t>
            </a:r>
            <a:r>
              <a:rPr lang="en-US" sz="1600" dirty="0" err="1"/>
              <a:t>eXoplanet</a:t>
            </a:r>
            <a:r>
              <a:rPr lang="en-US" sz="1600" dirty="0"/>
              <a:t> Research Program (XRP); 1 Habitable Worlds (HW)</a:t>
            </a:r>
          </a:p>
          <a:p>
            <a:pPr marL="914400" lvl="1" indent="-457200">
              <a:buFont typeface="+mj-lt"/>
              <a:buAutoNum type="alphaLcParenR"/>
            </a:pPr>
            <a:r>
              <a:rPr lang="en-US" sz="1600" b="1" dirty="0"/>
              <a:t>ROSES Appendix B:</a:t>
            </a:r>
            <a:r>
              <a:rPr lang="en-US" sz="1600" dirty="0"/>
              <a:t> Theory, Modeling, Simulations (H-TMS-19) program</a:t>
            </a:r>
          </a:p>
          <a:p>
            <a:pPr marL="914400" lvl="1" indent="-457200">
              <a:buFont typeface="+mj-lt"/>
              <a:buAutoNum type="alphaLcParenR"/>
            </a:pPr>
            <a:r>
              <a:rPr lang="en-US" sz="1600" dirty="0"/>
              <a:t>Upcoming opportunities</a:t>
            </a:r>
          </a:p>
          <a:p>
            <a:pPr marL="1371600" lvl="2" indent="-457200">
              <a:buFont typeface="Arial" panose="020B0604020202020204" pitchFamily="34" charset="0"/>
              <a:buChar char="•"/>
            </a:pPr>
            <a:r>
              <a:rPr lang="en-US" sz="1600" dirty="0"/>
              <a:t>B.3 H-TMS-22 (Heliophysics Theory, Modeling and Simulations)</a:t>
            </a:r>
          </a:p>
          <a:p>
            <a:pPr marL="1371600" lvl="2" indent="-457200">
              <a:buFont typeface="Arial" panose="020B0604020202020204" pitchFamily="34" charset="0"/>
              <a:buChar char="•"/>
            </a:pPr>
            <a:r>
              <a:rPr lang="en-US" sz="1600" dirty="0"/>
              <a:t>B.14 ECIP-22 (Heliophysics Early Career Investigator Program)</a:t>
            </a:r>
          </a:p>
          <a:p>
            <a:pPr marL="1371600" lvl="2" indent="-457200">
              <a:buFont typeface="Arial" panose="020B0604020202020204" pitchFamily="34" charset="0"/>
              <a:buChar char="•"/>
            </a:pPr>
            <a:r>
              <a:rPr lang="en-US" sz="1600" dirty="0"/>
              <a:t>B.16 HARD-22 (Heliophysics Artificial Intelligence/Machine Learning-Ready Data)</a:t>
            </a:r>
          </a:p>
          <a:p>
            <a:pPr marL="1371600" lvl="2" indent="-457200">
              <a:buFont typeface="Arial" panose="020B0604020202020204" pitchFamily="34" charset="0"/>
              <a:buChar char="•"/>
            </a:pPr>
            <a:r>
              <a:rPr lang="en-US" sz="1600" dirty="0"/>
              <a:t>B.17 Interdisciplinary Science for Eclipse 2024</a:t>
            </a:r>
          </a:p>
          <a:p>
            <a:pPr marL="1371600" lvl="2" indent="-457200">
              <a:buFont typeface="Arial" panose="020B0604020202020204" pitchFamily="34" charset="0"/>
              <a:buChar char="•"/>
            </a:pPr>
            <a:endParaRPr lang="en-US" sz="1600" dirty="0"/>
          </a:p>
          <a:p>
            <a:pPr marL="457200" indent="-457200">
              <a:buFont typeface="+mj-lt"/>
              <a:buAutoNum type="arabicPeriod"/>
            </a:pPr>
            <a:r>
              <a:rPr lang="en-US" sz="1600" dirty="0"/>
              <a:t>Pose relevant questions involving CCMC capabilities</a:t>
            </a:r>
          </a:p>
          <a:p>
            <a:pPr lvl="1"/>
            <a:endParaRPr lang="en-US" sz="1600" dirty="0"/>
          </a:p>
        </p:txBody>
      </p:sp>
      <p:sp>
        <p:nvSpPr>
          <p:cNvPr id="5" name="TextBox 4">
            <a:extLst>
              <a:ext uri="{FF2B5EF4-FFF2-40B4-BE49-F238E27FC236}">
                <a16:creationId xmlns:a16="http://schemas.microsoft.com/office/drawing/2014/main" id="{4EEEE76C-AAF4-487A-A93D-42C70F1D006B}"/>
              </a:ext>
            </a:extLst>
          </p:cNvPr>
          <p:cNvSpPr txBox="1"/>
          <p:nvPr/>
        </p:nvSpPr>
        <p:spPr>
          <a:xfrm>
            <a:off x="2072848" y="176424"/>
            <a:ext cx="8046305" cy="523220"/>
          </a:xfrm>
          <a:prstGeom prst="rect">
            <a:avLst/>
          </a:prstGeom>
          <a:noFill/>
        </p:spPr>
        <p:txBody>
          <a:bodyPr wrap="none" rtlCol="0">
            <a:spAutoFit/>
          </a:bodyPr>
          <a:lstStyle/>
          <a:p>
            <a:r>
              <a:rPr lang="en-US" sz="2800" b="1" dirty="0"/>
              <a:t>BEYOND EARTH: HPD’s CROSS-DIVISIONAL EFFORTS</a:t>
            </a:r>
          </a:p>
        </p:txBody>
      </p:sp>
    </p:spTree>
    <p:extLst>
      <p:ext uri="{BB962C8B-B14F-4D97-AF65-F5344CB8AC3E}">
        <p14:creationId xmlns:p14="http://schemas.microsoft.com/office/powerpoint/2010/main" val="318606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0BF08D0-44AE-4EB5-BBB1-0FC1CA81DD79}"/>
              </a:ext>
            </a:extLst>
          </p:cNvPr>
          <p:cNvGraphicFramePr>
            <a:graphicFrameLocks noGrp="1"/>
          </p:cNvGraphicFramePr>
          <p:nvPr>
            <p:extLst>
              <p:ext uri="{D42A27DB-BD31-4B8C-83A1-F6EECF244321}">
                <p14:modId xmlns:p14="http://schemas.microsoft.com/office/powerpoint/2010/main" val="702327085"/>
              </p:ext>
            </p:extLst>
          </p:nvPr>
        </p:nvGraphicFramePr>
        <p:xfrm>
          <a:off x="207783" y="132350"/>
          <a:ext cx="11776433" cy="6583680"/>
        </p:xfrm>
        <a:graphic>
          <a:graphicData uri="http://schemas.openxmlformats.org/drawingml/2006/table">
            <a:tbl>
              <a:tblPr firstRow="1" firstCol="1" bandRow="1">
                <a:tableStyleId>{5C22544A-7EE6-4342-B048-85BDC9FD1C3A}</a:tableStyleId>
              </a:tblPr>
              <a:tblGrid>
                <a:gridCol w="2294784">
                  <a:extLst>
                    <a:ext uri="{9D8B030D-6E8A-4147-A177-3AD203B41FA5}">
                      <a16:colId xmlns:a16="http://schemas.microsoft.com/office/drawing/2014/main" val="1796105066"/>
                    </a:ext>
                  </a:extLst>
                </a:gridCol>
                <a:gridCol w="9481649">
                  <a:extLst>
                    <a:ext uri="{9D8B030D-6E8A-4147-A177-3AD203B41FA5}">
                      <a16:colId xmlns:a16="http://schemas.microsoft.com/office/drawing/2014/main" val="1761877991"/>
                    </a:ext>
                  </a:extLst>
                </a:gridCol>
              </a:tblGrid>
              <a:tr h="6299735">
                <a:tc>
                  <a:txBody>
                    <a:bodyPr/>
                    <a:lstStyle/>
                    <a:p>
                      <a:pPr marL="0" marR="0">
                        <a:spcBef>
                          <a:spcPts val="0"/>
                        </a:spcBef>
                        <a:spcAft>
                          <a:spcPts val="0"/>
                        </a:spcAft>
                      </a:pPr>
                      <a:endParaRPr lang="en-US" sz="1800" dirty="0">
                        <a:effectLst/>
                      </a:endParaRPr>
                    </a:p>
                    <a:p>
                      <a:pPr marL="0" marR="0">
                        <a:spcBef>
                          <a:spcPts val="0"/>
                        </a:spcBef>
                        <a:spcAft>
                          <a:spcPts val="0"/>
                        </a:spcAft>
                      </a:pPr>
                      <a:r>
                        <a:rPr lang="en-US" sz="1800" dirty="0">
                          <a:effectLst/>
                        </a:rPr>
                        <a:t>21-XRP21-0178</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PI: Benjamin Lynch</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UC-Berkeley</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182880" marR="182880" marT="0" marB="0"/>
                </a:tc>
                <a:tc>
                  <a:txBody>
                    <a:bodyPr/>
                    <a:lstStyle/>
                    <a:p>
                      <a:pPr marL="0" marR="0">
                        <a:spcBef>
                          <a:spcPts val="0"/>
                        </a:spcBef>
                        <a:spcAft>
                          <a:spcPts val="0"/>
                        </a:spcAft>
                      </a:pPr>
                      <a:endParaRPr lang="en-US" sz="1800" u="sng" dirty="0">
                        <a:effectLst/>
                      </a:endParaRPr>
                    </a:p>
                    <a:p>
                      <a:pPr marL="0" marR="0" algn="just">
                        <a:spcBef>
                          <a:spcPts val="0"/>
                        </a:spcBef>
                        <a:spcAft>
                          <a:spcPts val="0"/>
                        </a:spcAft>
                      </a:pPr>
                      <a:r>
                        <a:rPr lang="en-US" sz="1800" u="sng" dirty="0">
                          <a:effectLst/>
                        </a:rPr>
                        <a:t>Clearing the Path to Exo-Earths Through Deeper Understanding (and Mitigation) of Stellar Surface Phenomena Masking Their Detection</a:t>
                      </a:r>
                      <a:endParaRPr lang="en-US" sz="1800" u="none" dirty="0">
                        <a:effectLst/>
                      </a:endParaRPr>
                    </a:p>
                    <a:p>
                      <a:pPr marL="0" marR="0" algn="just">
                        <a:spcBef>
                          <a:spcPts val="0"/>
                        </a:spcBef>
                        <a:spcAft>
                          <a:spcPts val="0"/>
                        </a:spcAft>
                      </a:pPr>
                      <a:endParaRPr lang="en-US" sz="1800" b="0" u="none" dirty="0">
                        <a:solidFill>
                          <a:schemeClr val="bg1"/>
                        </a:solidFill>
                        <a:effectLs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dirty="0">
                          <a:solidFill>
                            <a:schemeClr val="bg1"/>
                          </a:solidFill>
                          <a:effectLst/>
                          <a:latin typeface="Calibri" panose="020F0502020204030204" pitchFamily="34" charset="0"/>
                          <a:ea typeface="Times New Roman" panose="02020603050405020304" pitchFamily="18" charset="0"/>
                        </a:rPr>
                        <a:t>Utilize observations of star-planet space weather interactions to advance understanding of </a:t>
                      </a:r>
                      <a:r>
                        <a:rPr lang="en-US" sz="1800" b="0" dirty="0" err="1">
                          <a:solidFill>
                            <a:schemeClr val="bg1"/>
                          </a:solidFill>
                          <a:effectLst/>
                          <a:latin typeface="Calibri" panose="020F0502020204030204" pitchFamily="34" charset="0"/>
                          <a:ea typeface="Times New Roman" panose="02020603050405020304" pitchFamily="18" charset="0"/>
                        </a:rPr>
                        <a:t>exo</a:t>
                      </a:r>
                      <a:r>
                        <a:rPr lang="en-US" sz="1800" b="0" dirty="0">
                          <a:solidFill>
                            <a:schemeClr val="bg1"/>
                          </a:solidFill>
                          <a:effectLst/>
                          <a:latin typeface="Calibri" panose="020F0502020204030204" pitchFamily="34" charset="0"/>
                          <a:ea typeface="Times New Roman" panose="02020603050405020304" pitchFamily="18" charset="0"/>
                        </a:rPr>
                        <a:t>-space weather.  Modelling limiting factors addressed include (1) the structure and energization of the magnetic field configurations of </a:t>
                      </a:r>
                      <a:r>
                        <a:rPr lang="en-US" sz="1800" b="0" dirty="0" err="1">
                          <a:solidFill>
                            <a:schemeClr val="bg1"/>
                          </a:solidFill>
                          <a:effectLst/>
                          <a:latin typeface="Calibri" panose="020F0502020204030204" pitchFamily="34" charset="0"/>
                          <a:ea typeface="Times New Roman" panose="02020603050405020304" pitchFamily="18" charset="0"/>
                        </a:rPr>
                        <a:t>starspot</a:t>
                      </a:r>
                      <a:r>
                        <a:rPr lang="en-US" sz="1800" b="0" dirty="0">
                          <a:solidFill>
                            <a:schemeClr val="bg1"/>
                          </a:solidFill>
                          <a:effectLst/>
                          <a:latin typeface="Calibri" panose="020F0502020204030204" pitchFamily="34" charset="0"/>
                          <a:ea typeface="Times New Roman" panose="02020603050405020304" pitchFamily="18" charset="0"/>
                        </a:rPr>
                        <a:t> groups/stellar active regions, (2) the rapid release of free magnetic energy during stellar </a:t>
                      </a:r>
                      <a:r>
                        <a:rPr lang="en-US" sz="1800" b="0" dirty="0" err="1">
                          <a:solidFill>
                            <a:schemeClr val="bg1"/>
                          </a:solidFill>
                          <a:effectLst/>
                          <a:latin typeface="Calibri" panose="020F0502020204030204" pitchFamily="34" charset="0"/>
                          <a:ea typeface="Times New Roman" panose="02020603050405020304" pitchFamily="18" charset="0"/>
                        </a:rPr>
                        <a:t>superflares</a:t>
                      </a:r>
                      <a:r>
                        <a:rPr lang="en-US" sz="1800" b="0" dirty="0">
                          <a:solidFill>
                            <a:schemeClr val="bg1"/>
                          </a:solidFill>
                          <a:effectLst/>
                          <a:latin typeface="Calibri" panose="020F0502020204030204" pitchFamily="34" charset="0"/>
                          <a:ea typeface="Times New Roman" panose="02020603050405020304" pitchFamily="18" charset="0"/>
                        </a:rPr>
                        <a:t>, and (3) the dynamics and observational signatures of their associated coronal mass ejections (CMEs).  Study proposes to use HST, XMM-Newton, TESS, NICER and </a:t>
                      </a:r>
                      <a:r>
                        <a:rPr lang="en-US" sz="1800" b="0" dirty="0" err="1">
                          <a:solidFill>
                            <a:schemeClr val="bg1"/>
                          </a:solidFill>
                          <a:effectLst/>
                          <a:latin typeface="Calibri" panose="020F0502020204030204" pitchFamily="34" charset="0"/>
                          <a:ea typeface="Times New Roman" panose="02020603050405020304" pitchFamily="18" charset="0"/>
                        </a:rPr>
                        <a:t>spectropolarimetric</a:t>
                      </a:r>
                      <a:r>
                        <a:rPr lang="en-US" sz="1800" b="0" dirty="0">
                          <a:solidFill>
                            <a:schemeClr val="bg1"/>
                          </a:solidFill>
                          <a:effectLst/>
                          <a:latin typeface="Calibri" panose="020F0502020204030204" pitchFamily="34" charset="0"/>
                          <a:ea typeface="Times New Roman" panose="02020603050405020304" pitchFamily="18" charset="0"/>
                        </a:rPr>
                        <a:t> observations of active G–M dwarfs as inputs and constraints for multi-dimensional magnetohydrodynamic (MHD) modeling.  Observational signatures would inform methodologies to search for and characterize stellar CMEs from G–M planet hosts, as well as extrapolate the consequences of these phenomena to exoplanets, including the dynamic responses of their various magnetosphere-ionosphere-thermosphere environments.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solidFill>
                        <a:effectLst/>
                        <a:latin typeface="Calibri" panose="020F0502020204030204" pitchFamily="34" charset="0"/>
                        <a:ea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chemeClr val="bg1"/>
                          </a:solidFill>
                        </a:rPr>
                        <a:t>Alfven Wave Solar Wind Model (</a:t>
                      </a:r>
                      <a:r>
                        <a:rPr lang="en-US" sz="1800" b="0" i="0" u="none" strike="noStrike" baseline="0" dirty="0" err="1">
                          <a:solidFill>
                            <a:schemeClr val="bg1"/>
                          </a:solidFill>
                        </a:rPr>
                        <a:t>AWSoM</a:t>
                      </a:r>
                      <a:r>
                        <a:rPr lang="en-US" sz="1800" b="0" i="0" u="none" strike="noStrike" baseline="0" dirty="0">
                          <a:solidFill>
                            <a:schemeClr val="bg1"/>
                          </a:solidFill>
                        </a:rPr>
                        <a:t>) is a first-principles global model, originally designed for heliophysics, that describes the solar atmosphere from the top of the chromosphere through the corona and into the heliosphere, beyond Earth’s orbit. </a:t>
                      </a:r>
                      <a:r>
                        <a:rPr lang="en-US" sz="1800" b="0" i="0" u="none" strike="noStrike" baseline="0" dirty="0" err="1">
                          <a:solidFill>
                            <a:schemeClr val="bg1"/>
                          </a:solidFill>
                        </a:rPr>
                        <a:t>AWSoM</a:t>
                      </a:r>
                      <a:r>
                        <a:rPr lang="en-US" sz="1800" b="0" i="0" u="none" strike="noStrike" baseline="0" dirty="0">
                          <a:solidFill>
                            <a:schemeClr val="bg1"/>
                          </a:solidFill>
                        </a:rPr>
                        <a:t> is a part of the Space Weather Modeling Framework (SWMF) utilizes a set of two-temperature (electrons and protons) MHD equations for fully ionized plasma in the heliographic rotating frame by the 3D MHD BATS-R-US code.  This research will utilize two of the coupled SWMF modules, one describing the solar/stellar corona (SC) and the second describing the inner heliosphere/astrosphere (IH).</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txBody>
                  <a:tcPr marL="182880" marR="182880" marT="0" marB="0"/>
                </a:tc>
                <a:extLst>
                  <a:ext uri="{0D108BD9-81ED-4DB2-BD59-A6C34878D82A}">
                    <a16:rowId xmlns:a16="http://schemas.microsoft.com/office/drawing/2014/main" val="2702335196"/>
                  </a:ext>
                </a:extLst>
              </a:tr>
            </a:tbl>
          </a:graphicData>
        </a:graphic>
      </p:graphicFrame>
    </p:spTree>
    <p:extLst>
      <p:ext uri="{BB962C8B-B14F-4D97-AF65-F5344CB8AC3E}">
        <p14:creationId xmlns:p14="http://schemas.microsoft.com/office/powerpoint/2010/main" val="3711990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F7446CF-1D99-48C2-A97C-DD25B7A76009}"/>
              </a:ext>
            </a:extLst>
          </p:cNvPr>
          <p:cNvGraphicFramePr>
            <a:graphicFrameLocks noGrp="1"/>
          </p:cNvGraphicFramePr>
          <p:nvPr>
            <p:extLst>
              <p:ext uri="{D42A27DB-BD31-4B8C-83A1-F6EECF244321}">
                <p14:modId xmlns:p14="http://schemas.microsoft.com/office/powerpoint/2010/main" val="4127975274"/>
              </p:ext>
            </p:extLst>
          </p:nvPr>
        </p:nvGraphicFramePr>
        <p:xfrm>
          <a:off x="175674" y="125129"/>
          <a:ext cx="11776433" cy="6445178"/>
        </p:xfrm>
        <a:graphic>
          <a:graphicData uri="http://schemas.openxmlformats.org/drawingml/2006/table">
            <a:tbl>
              <a:tblPr firstRow="1" firstCol="1" bandRow="1">
                <a:tableStyleId>{5C22544A-7EE6-4342-B048-85BDC9FD1C3A}</a:tableStyleId>
              </a:tblPr>
              <a:tblGrid>
                <a:gridCol w="2359708">
                  <a:extLst>
                    <a:ext uri="{9D8B030D-6E8A-4147-A177-3AD203B41FA5}">
                      <a16:colId xmlns:a16="http://schemas.microsoft.com/office/drawing/2014/main" val="1796105066"/>
                    </a:ext>
                  </a:extLst>
                </a:gridCol>
                <a:gridCol w="9416725">
                  <a:extLst>
                    <a:ext uri="{9D8B030D-6E8A-4147-A177-3AD203B41FA5}">
                      <a16:colId xmlns:a16="http://schemas.microsoft.com/office/drawing/2014/main" val="1761877991"/>
                    </a:ext>
                  </a:extLst>
                </a:gridCol>
              </a:tblGrid>
              <a:tr h="6445178">
                <a:tc>
                  <a:txBody>
                    <a:bodyPr/>
                    <a:lstStyle/>
                    <a:p>
                      <a:pPr marL="0" marR="0">
                        <a:spcBef>
                          <a:spcPts val="0"/>
                        </a:spcBef>
                        <a:spcAft>
                          <a:spcPts val="0"/>
                        </a:spcAft>
                      </a:pPr>
                      <a:endParaRPr lang="en-US" sz="1800">
                        <a:effectLst/>
                      </a:endParaRPr>
                    </a:p>
                    <a:p>
                      <a:pPr marL="0" marR="0">
                        <a:spcBef>
                          <a:spcPts val="0"/>
                        </a:spcBef>
                        <a:spcAft>
                          <a:spcPts val="0"/>
                        </a:spcAft>
                      </a:pPr>
                      <a:r>
                        <a:rPr lang="en-US" sz="1800">
                          <a:effectLst/>
                        </a:rPr>
                        <a:t>20-XRP20_142</a:t>
                      </a:r>
                    </a:p>
                    <a:p>
                      <a:pPr marL="0" marR="0">
                        <a:spcBef>
                          <a:spcPts val="0"/>
                        </a:spcBef>
                        <a:spcAft>
                          <a:spcPts val="0"/>
                        </a:spcAft>
                      </a:pPr>
                      <a:r>
                        <a:rPr lang="en-US" sz="1800">
                          <a:effectLst/>
                        </a:rPr>
                        <a:t> </a:t>
                      </a:r>
                    </a:p>
                    <a:p>
                      <a:pPr marL="0" marR="0">
                        <a:spcBef>
                          <a:spcPts val="0"/>
                        </a:spcBef>
                        <a:spcAft>
                          <a:spcPts val="0"/>
                        </a:spcAft>
                      </a:pPr>
                      <a:r>
                        <a:rPr lang="en-US" sz="1800">
                          <a:effectLst/>
                        </a:rPr>
                        <a:t>PI: Chuanfei Dong</a:t>
                      </a:r>
                    </a:p>
                    <a:p>
                      <a:pPr marL="0" marR="0">
                        <a:spcBef>
                          <a:spcPts val="0"/>
                        </a:spcBef>
                        <a:spcAft>
                          <a:spcPts val="0"/>
                        </a:spcAft>
                      </a:pPr>
                      <a:endParaRPr lang="en-US" sz="1800">
                        <a:effectLst/>
                      </a:endParaRPr>
                    </a:p>
                    <a:p>
                      <a:pPr marL="0" marR="0">
                        <a:spcBef>
                          <a:spcPts val="0"/>
                        </a:spcBef>
                        <a:spcAft>
                          <a:spcPts val="0"/>
                        </a:spcAft>
                      </a:pPr>
                      <a:r>
                        <a:rPr lang="en-US" sz="1800">
                          <a:effectLst/>
                        </a:rPr>
                        <a:t>Princeton University</a:t>
                      </a:r>
                    </a:p>
                    <a:p>
                      <a:pPr marL="0" marR="0">
                        <a:spcBef>
                          <a:spcPts val="0"/>
                        </a:spcBef>
                        <a:spcAft>
                          <a:spcPts val="0"/>
                        </a:spcAft>
                      </a:pPr>
                      <a:r>
                        <a:rPr lang="en-US" sz="1800">
                          <a:effectLst/>
                        </a:rPr>
                        <a:t> </a:t>
                      </a:r>
                      <a:endParaRPr lang="en-US" sz="1800" dirty="0">
                        <a:effectLst/>
                        <a:latin typeface="Times New Roman" panose="02020603050405020304" pitchFamily="18" charset="0"/>
                        <a:ea typeface="Times New Roman" panose="02020603050405020304" pitchFamily="18" charset="0"/>
                      </a:endParaRPr>
                    </a:p>
                  </a:txBody>
                  <a:tcPr marL="182880" marR="182880" marT="0" marB="0"/>
                </a:tc>
                <a:tc>
                  <a:txBody>
                    <a:bodyPr/>
                    <a:lstStyle/>
                    <a:p>
                      <a:pPr marL="0" marR="0">
                        <a:spcBef>
                          <a:spcPts val="0"/>
                        </a:spcBef>
                        <a:spcAft>
                          <a:spcPts val="0"/>
                        </a:spcAft>
                      </a:pPr>
                      <a:endParaRPr lang="en-US" sz="1800" u="sng" dirty="0">
                        <a:effectLst/>
                      </a:endParaRPr>
                    </a:p>
                    <a:p>
                      <a:pPr marL="0" marR="0" algn="just">
                        <a:spcBef>
                          <a:spcPts val="0"/>
                        </a:spcBef>
                        <a:spcAft>
                          <a:spcPts val="0"/>
                        </a:spcAft>
                      </a:pPr>
                      <a:r>
                        <a:rPr lang="en-US" sz="1800" u="sng" dirty="0">
                          <a:effectLst/>
                        </a:rPr>
                        <a:t>Roles of Stellar Flares in Exoplanetary Atmospheric Losses and Evolution</a:t>
                      </a:r>
                    </a:p>
                    <a:p>
                      <a:pPr marL="0" marR="0" algn="just">
                        <a:spcBef>
                          <a:spcPts val="0"/>
                        </a:spcBef>
                        <a:spcAft>
                          <a:spcPts val="0"/>
                        </a:spcAft>
                      </a:pPr>
                      <a:endParaRPr lang="en-US" sz="1800" dirty="0">
                        <a:effectLst/>
                      </a:endParaRPr>
                    </a:p>
                    <a:p>
                      <a:pPr marL="0" marR="0" algn="just">
                        <a:spcBef>
                          <a:spcPts val="0"/>
                        </a:spcBef>
                        <a:spcAft>
                          <a:spcPts val="0"/>
                        </a:spcAft>
                      </a:pPr>
                      <a:r>
                        <a:rPr lang="en-US" sz="1800" b="0" dirty="0">
                          <a:effectLst/>
                        </a:rPr>
                        <a:t>Study the role of stellar activity on exoplanetary atmospheric escape and the resultant evolution of the atmosphere for both Venus-like and Earth-like exoplanets and to provide observationally-testable predictions (e.g., thermal phase curves, transmission and emission spectra) for NASA's upcoming JWST.  Understand and model chemical and physical processes that shape them.  Systematic study of the impact of stellar flares and associated CMEs on exoplanetary atmospheric losses and evolution, by using a combination of 3D models.</a:t>
                      </a:r>
                    </a:p>
                    <a:p>
                      <a:pPr algn="just"/>
                      <a:endParaRPr lang="en-US" sz="1800" b="1" i="0" u="none" strike="noStrike" baseline="0" dirty="0">
                        <a:latin typeface="TeXGyreTermes-Bold"/>
                      </a:endParaRPr>
                    </a:p>
                  </a:txBody>
                  <a:tcPr marL="182880" marR="182880" marT="0" marB="0"/>
                </a:tc>
                <a:extLst>
                  <a:ext uri="{0D108BD9-81ED-4DB2-BD59-A6C34878D82A}">
                    <a16:rowId xmlns:a16="http://schemas.microsoft.com/office/drawing/2014/main" val="2702335196"/>
                  </a:ext>
                </a:extLst>
              </a:tr>
            </a:tbl>
          </a:graphicData>
        </a:graphic>
      </p:graphicFrame>
      <p:sp>
        <p:nvSpPr>
          <p:cNvPr id="10" name="TextBox 9">
            <a:extLst>
              <a:ext uri="{FF2B5EF4-FFF2-40B4-BE49-F238E27FC236}">
                <a16:creationId xmlns:a16="http://schemas.microsoft.com/office/drawing/2014/main" id="{8627224C-2479-4793-8213-B97BF6A4E56A}"/>
              </a:ext>
            </a:extLst>
          </p:cNvPr>
          <p:cNvSpPr txBox="1"/>
          <p:nvPr/>
        </p:nvSpPr>
        <p:spPr>
          <a:xfrm>
            <a:off x="1041572" y="6568693"/>
            <a:ext cx="2463816" cy="276999"/>
          </a:xfrm>
          <a:prstGeom prst="rect">
            <a:avLst/>
          </a:prstGeom>
          <a:noFill/>
        </p:spPr>
        <p:txBody>
          <a:bodyPr wrap="none" rtlCol="0">
            <a:spAutoFit/>
          </a:bodyPr>
          <a:lstStyle/>
          <a:p>
            <a:r>
              <a:rPr lang="en-US" sz="1200" b="1" dirty="0"/>
              <a:t>Sketch of model coupling approach</a:t>
            </a:r>
          </a:p>
        </p:txBody>
      </p:sp>
      <p:pic>
        <p:nvPicPr>
          <p:cNvPr id="11" name="Picture 10">
            <a:extLst>
              <a:ext uri="{FF2B5EF4-FFF2-40B4-BE49-F238E27FC236}">
                <a16:creationId xmlns:a16="http://schemas.microsoft.com/office/drawing/2014/main" id="{8F103E0C-AC0D-4962-8BEC-94A4B5CEE3D2}"/>
              </a:ext>
            </a:extLst>
          </p:cNvPr>
          <p:cNvPicPr>
            <a:picLocks noChangeAspect="1"/>
          </p:cNvPicPr>
          <p:nvPr/>
        </p:nvPicPr>
        <p:blipFill>
          <a:blip r:embed="rId2"/>
          <a:stretch>
            <a:fillRect/>
          </a:stretch>
        </p:blipFill>
        <p:spPr>
          <a:xfrm>
            <a:off x="254530" y="3071011"/>
            <a:ext cx="4067175" cy="3362325"/>
          </a:xfrm>
          <a:prstGeom prst="rect">
            <a:avLst/>
          </a:prstGeom>
          <a:ln w="28575">
            <a:solidFill>
              <a:schemeClr val="tx1"/>
            </a:solidFill>
          </a:ln>
        </p:spPr>
      </p:pic>
      <p:sp>
        <p:nvSpPr>
          <p:cNvPr id="12" name="TextBox 11">
            <a:extLst>
              <a:ext uri="{FF2B5EF4-FFF2-40B4-BE49-F238E27FC236}">
                <a16:creationId xmlns:a16="http://schemas.microsoft.com/office/drawing/2014/main" id="{456EFD1E-ACDA-4C28-9187-E61DA40A309D}"/>
              </a:ext>
            </a:extLst>
          </p:cNvPr>
          <p:cNvSpPr txBox="1"/>
          <p:nvPr/>
        </p:nvSpPr>
        <p:spPr>
          <a:xfrm>
            <a:off x="4400560" y="2739121"/>
            <a:ext cx="7363326" cy="3693319"/>
          </a:xfrm>
          <a:prstGeom prst="rect">
            <a:avLst/>
          </a:prstGeom>
          <a:noFill/>
        </p:spPr>
        <p:txBody>
          <a:bodyPr wrap="square">
            <a:spAutoFit/>
          </a:bodyPr>
          <a:lstStyle/>
          <a:p>
            <a:pPr algn="just"/>
            <a:r>
              <a:rPr lang="en-US" b="1" i="0" u="none" strike="noStrike" baseline="0" dirty="0">
                <a:solidFill>
                  <a:schemeClr val="bg1"/>
                </a:solidFill>
              </a:rPr>
              <a:t>Modeling Stellar Wind: </a:t>
            </a:r>
            <a:r>
              <a:rPr lang="en-US" b="0" i="0" u="none" strike="noStrike" baseline="0" dirty="0">
                <a:solidFill>
                  <a:schemeClr val="bg1"/>
                </a:solidFill>
              </a:rPr>
              <a:t>MHD stellar wind modeled with Alfvén Wave Solar Model (</a:t>
            </a:r>
            <a:r>
              <a:rPr lang="en-US" b="0" i="0" u="none" strike="noStrike" baseline="0" dirty="0" err="1">
                <a:solidFill>
                  <a:schemeClr val="bg1"/>
                </a:solidFill>
              </a:rPr>
              <a:t>AWSoM</a:t>
            </a:r>
            <a:r>
              <a:rPr lang="en-US" b="0" i="0" u="none" strike="noStrike" baseline="0" dirty="0">
                <a:solidFill>
                  <a:schemeClr val="bg1"/>
                </a:solidFill>
              </a:rPr>
              <a:t>), a data-driven model with 6 domains extending from the upper chromosphere to the corona and heliosphere.</a:t>
            </a:r>
          </a:p>
          <a:p>
            <a:pPr algn="just"/>
            <a:endParaRPr lang="en-US" b="0" i="0" u="none" strike="noStrike" baseline="0" dirty="0">
              <a:solidFill>
                <a:schemeClr val="bg1"/>
              </a:solidFill>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b="1" i="0" u="none" strike="noStrike" baseline="0" dirty="0">
                <a:solidFill>
                  <a:schemeClr val="bg1"/>
                </a:solidFill>
              </a:rPr>
              <a:t>Modelling Space Weather phenomena:</a:t>
            </a:r>
            <a:r>
              <a:rPr lang="en-US" b="0" i="0" u="none" strike="noStrike" baseline="0" dirty="0">
                <a:solidFill>
                  <a:schemeClr val="bg1"/>
                </a:solidFill>
              </a:rPr>
              <a:t> Global Ionosphere-Thermosphere Model (GITM) is used to study the effects of space weather.  For the Venus-like case, built on same numerical framework and planetary atmospheres are dominated by CO2 analogous to modern Venus. For the Earth-like case, the atmospheres are akin to that of the modern Earth, i.e., mostly N2 and O2.  The GITM models use an altitude-based coordinate system that allows for the relaxation of the hydrostatic equilibrium assumption</a:t>
            </a:r>
            <a:r>
              <a:rPr lang="en-US" i="0" u="none" strike="noStrike" baseline="0" dirty="0">
                <a:solidFill>
                  <a:schemeClr val="bg1"/>
                </a:solidFill>
              </a:rPr>
              <a:t> </a:t>
            </a:r>
            <a:r>
              <a:rPr lang="en-US" b="0" i="0" u="none" strike="noStrike" baseline="0" dirty="0">
                <a:solidFill>
                  <a:schemeClr val="bg1"/>
                </a:solidFill>
              </a:rPr>
              <a:t>and enables the model to resolve sound and gravity waves in both the vertical and horizontal directions.</a:t>
            </a:r>
            <a:endParaRPr lang="en-US"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119415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43F9FDF-83E0-4A97-AF64-CD17C806302B}"/>
              </a:ext>
            </a:extLst>
          </p:cNvPr>
          <p:cNvGraphicFramePr>
            <a:graphicFrameLocks noGrp="1"/>
          </p:cNvGraphicFramePr>
          <p:nvPr>
            <p:extLst>
              <p:ext uri="{D42A27DB-BD31-4B8C-83A1-F6EECF244321}">
                <p14:modId xmlns:p14="http://schemas.microsoft.com/office/powerpoint/2010/main" val="3526659987"/>
              </p:ext>
            </p:extLst>
          </p:nvPr>
        </p:nvGraphicFramePr>
        <p:xfrm>
          <a:off x="532394" y="265238"/>
          <a:ext cx="11004698" cy="5996763"/>
        </p:xfrm>
        <a:graphic>
          <a:graphicData uri="http://schemas.openxmlformats.org/drawingml/2006/table">
            <a:tbl>
              <a:tblPr firstRow="1" firstCol="1" bandRow="1">
                <a:tableStyleId>{5C22544A-7EE6-4342-B048-85BDC9FD1C3A}</a:tableStyleId>
              </a:tblPr>
              <a:tblGrid>
                <a:gridCol w="2234255">
                  <a:extLst>
                    <a:ext uri="{9D8B030D-6E8A-4147-A177-3AD203B41FA5}">
                      <a16:colId xmlns:a16="http://schemas.microsoft.com/office/drawing/2014/main" val="1884967608"/>
                    </a:ext>
                  </a:extLst>
                </a:gridCol>
                <a:gridCol w="8770443">
                  <a:extLst>
                    <a:ext uri="{9D8B030D-6E8A-4147-A177-3AD203B41FA5}">
                      <a16:colId xmlns:a16="http://schemas.microsoft.com/office/drawing/2014/main" val="3220397072"/>
                    </a:ext>
                  </a:extLst>
                </a:gridCol>
              </a:tblGrid>
              <a:tr h="5996763">
                <a:tc>
                  <a:txBody>
                    <a:bodyPr/>
                    <a:lstStyle/>
                    <a:p>
                      <a:pPr marL="0" marR="0">
                        <a:spcBef>
                          <a:spcPts val="0"/>
                        </a:spcBef>
                        <a:spcAft>
                          <a:spcPts val="0"/>
                        </a:spcAft>
                      </a:pPr>
                      <a:endParaRPr lang="en-US" sz="1800" dirty="0">
                        <a:effectLst/>
                      </a:endParaRPr>
                    </a:p>
                    <a:p>
                      <a:pPr marL="0" marR="0">
                        <a:spcBef>
                          <a:spcPts val="0"/>
                        </a:spcBef>
                        <a:spcAft>
                          <a:spcPts val="0"/>
                        </a:spcAft>
                      </a:pPr>
                      <a:r>
                        <a:rPr lang="en-US" sz="1800" dirty="0">
                          <a:effectLst/>
                        </a:rPr>
                        <a:t>2XRP18-0003</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PI: Ofer Cohen</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UMASS Lowell </a:t>
                      </a:r>
                      <a:endParaRPr lang="en-US" sz="1800" dirty="0">
                        <a:effectLst/>
                        <a:latin typeface="Arial" panose="020B0604020202020204" pitchFamily="34" charset="0"/>
                        <a:ea typeface="Arial" panose="020B0604020202020204" pitchFamily="34" charset="0"/>
                      </a:endParaRPr>
                    </a:p>
                  </a:txBody>
                  <a:tcPr marL="182880" marR="182880" marT="0" marB="0"/>
                </a:tc>
                <a:tc>
                  <a:txBody>
                    <a:bodyPr/>
                    <a:lstStyle/>
                    <a:p>
                      <a:pPr marL="0" marR="0">
                        <a:spcBef>
                          <a:spcPts val="0"/>
                        </a:spcBef>
                        <a:spcAft>
                          <a:spcPts val="0"/>
                        </a:spcAft>
                      </a:pPr>
                      <a:endParaRPr lang="en-US" sz="1800" u="sng" dirty="0">
                        <a:effectLst/>
                      </a:endParaRPr>
                    </a:p>
                    <a:p>
                      <a:pPr marL="0" marR="0" algn="just">
                        <a:spcBef>
                          <a:spcPts val="0"/>
                        </a:spcBef>
                        <a:spcAft>
                          <a:spcPts val="0"/>
                        </a:spcAft>
                      </a:pPr>
                      <a:r>
                        <a:rPr lang="en-US" sz="1800" u="sng" dirty="0">
                          <a:effectLst/>
                        </a:rPr>
                        <a:t>Modeling Exoplanet Radio Transits and their Relation to Exoplanetary Magnetic Fields</a:t>
                      </a:r>
                    </a:p>
                    <a:p>
                      <a:pPr marL="0" marR="0" algn="just">
                        <a:spcBef>
                          <a:spcPts val="0"/>
                        </a:spcBef>
                        <a:spcAft>
                          <a:spcPts val="600"/>
                        </a:spcAft>
                      </a:pPr>
                      <a:endParaRPr lang="en-US" sz="1800" dirty="0">
                        <a:effectLst/>
                      </a:endParaRPr>
                    </a:p>
                    <a:p>
                      <a:pPr marL="0" marR="0" algn="just">
                        <a:spcBef>
                          <a:spcPts val="0"/>
                        </a:spcBef>
                        <a:spcAft>
                          <a:spcPts val="600"/>
                        </a:spcAft>
                      </a:pPr>
                      <a:r>
                        <a:rPr lang="en-US" sz="1800" b="0" dirty="0">
                          <a:effectLst/>
                        </a:rPr>
                        <a:t>Develop theoretical and computational tools to model exoplanet magnetic fields and interactions with host star’s coronal bremsstrahlung emission.  Analogous to an orbiting hot-Jupiter (a&lt;0.05 AU) with a magnetic field modulating the coronal plasma density with a signal at the orbital period: “radio transit”.  Adds complexity to static models with time-variance and real exoplanet parameters for generating the radio light curve models.</a:t>
                      </a:r>
                    </a:p>
                  </a:txBody>
                  <a:tcPr marL="182880" marR="182880" marT="0" marB="0"/>
                </a:tc>
                <a:extLst>
                  <a:ext uri="{0D108BD9-81ED-4DB2-BD59-A6C34878D82A}">
                    <a16:rowId xmlns:a16="http://schemas.microsoft.com/office/drawing/2014/main" val="1068033961"/>
                  </a:ext>
                </a:extLst>
              </a:tr>
            </a:tbl>
          </a:graphicData>
        </a:graphic>
      </p:graphicFrame>
      <p:pic>
        <p:nvPicPr>
          <p:cNvPr id="3" name="Picture 2">
            <a:extLst>
              <a:ext uri="{FF2B5EF4-FFF2-40B4-BE49-F238E27FC236}">
                <a16:creationId xmlns:a16="http://schemas.microsoft.com/office/drawing/2014/main" id="{C05599B8-E645-42CA-B059-BA1DBCD221CD}"/>
              </a:ext>
            </a:extLst>
          </p:cNvPr>
          <p:cNvPicPr>
            <a:picLocks noChangeAspect="1"/>
          </p:cNvPicPr>
          <p:nvPr/>
        </p:nvPicPr>
        <p:blipFill>
          <a:blip r:embed="rId2"/>
          <a:stretch>
            <a:fillRect/>
          </a:stretch>
        </p:blipFill>
        <p:spPr>
          <a:xfrm>
            <a:off x="906621" y="2907252"/>
            <a:ext cx="6129446" cy="3450879"/>
          </a:xfrm>
          <a:prstGeom prst="rect">
            <a:avLst/>
          </a:prstGeom>
          <a:ln w="19050">
            <a:solidFill>
              <a:schemeClr val="tx1"/>
            </a:solidFill>
          </a:ln>
        </p:spPr>
      </p:pic>
      <p:sp>
        <p:nvSpPr>
          <p:cNvPr id="2" name="TextBox 1">
            <a:extLst>
              <a:ext uri="{FF2B5EF4-FFF2-40B4-BE49-F238E27FC236}">
                <a16:creationId xmlns:a16="http://schemas.microsoft.com/office/drawing/2014/main" id="{2019B00E-0A24-48EC-A5C2-CC1A0FAFF31F}"/>
              </a:ext>
            </a:extLst>
          </p:cNvPr>
          <p:cNvSpPr txBox="1"/>
          <p:nvPr/>
        </p:nvSpPr>
        <p:spPr>
          <a:xfrm>
            <a:off x="7565457" y="3086491"/>
            <a:ext cx="3719922" cy="2308324"/>
          </a:xfrm>
          <a:prstGeom prst="rect">
            <a:avLst/>
          </a:prstGeom>
          <a:noFill/>
        </p:spPr>
        <p:txBody>
          <a:bodyPr wrap="square" rtlCol="0">
            <a:spAutoFit/>
          </a:bodyPr>
          <a:lstStyle/>
          <a:p>
            <a:pPr algn="just"/>
            <a:r>
              <a:rPr lang="en-US" sz="1800" b="0" dirty="0">
                <a:solidFill>
                  <a:schemeClr val="bg1"/>
                </a:solidFill>
                <a:effectLst/>
              </a:rPr>
              <a:t>Use Space Weather Modeling Framework (SWMF) to model and analyze plasma processes in the solar system for the analysis of processes in extrasolar planetary systems.  Model development involves new SC-GM coupler to be publicly available for use by SWMF users or through CCMC. </a:t>
            </a:r>
          </a:p>
        </p:txBody>
      </p:sp>
      <p:sp>
        <p:nvSpPr>
          <p:cNvPr id="5" name="TextBox 4">
            <a:extLst>
              <a:ext uri="{FF2B5EF4-FFF2-40B4-BE49-F238E27FC236}">
                <a16:creationId xmlns:a16="http://schemas.microsoft.com/office/drawing/2014/main" id="{A88070F2-0287-4392-970C-234619250790}"/>
              </a:ext>
            </a:extLst>
          </p:cNvPr>
          <p:cNvSpPr txBox="1"/>
          <p:nvPr/>
        </p:nvSpPr>
        <p:spPr>
          <a:xfrm>
            <a:off x="1989977" y="6454262"/>
            <a:ext cx="3325398" cy="276999"/>
          </a:xfrm>
          <a:prstGeom prst="rect">
            <a:avLst/>
          </a:prstGeom>
          <a:noFill/>
        </p:spPr>
        <p:txBody>
          <a:bodyPr wrap="none" rtlCol="0">
            <a:spAutoFit/>
          </a:bodyPr>
          <a:lstStyle/>
          <a:p>
            <a:r>
              <a:rPr lang="en-US" sz="1200" b="1" dirty="0"/>
              <a:t>Standard procedure to couple SC and GM models</a:t>
            </a:r>
          </a:p>
        </p:txBody>
      </p:sp>
    </p:spTree>
    <p:extLst>
      <p:ext uri="{BB962C8B-B14F-4D97-AF65-F5344CB8AC3E}">
        <p14:creationId xmlns:p14="http://schemas.microsoft.com/office/powerpoint/2010/main" val="126070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F7446CF-1D99-48C2-A97C-DD25B7A76009}"/>
              </a:ext>
            </a:extLst>
          </p:cNvPr>
          <p:cNvGraphicFramePr>
            <a:graphicFrameLocks noGrp="1"/>
          </p:cNvGraphicFramePr>
          <p:nvPr>
            <p:extLst>
              <p:ext uri="{D42A27DB-BD31-4B8C-83A1-F6EECF244321}">
                <p14:modId xmlns:p14="http://schemas.microsoft.com/office/powerpoint/2010/main" val="782721515"/>
              </p:ext>
            </p:extLst>
          </p:nvPr>
        </p:nvGraphicFramePr>
        <p:xfrm>
          <a:off x="207784" y="276769"/>
          <a:ext cx="11776433" cy="6304462"/>
        </p:xfrm>
        <a:graphic>
          <a:graphicData uri="http://schemas.openxmlformats.org/drawingml/2006/table">
            <a:tbl>
              <a:tblPr firstRow="1" firstCol="1" bandRow="1">
                <a:tableStyleId>{5C22544A-7EE6-4342-B048-85BDC9FD1C3A}</a:tableStyleId>
              </a:tblPr>
              <a:tblGrid>
                <a:gridCol w="1979363">
                  <a:extLst>
                    <a:ext uri="{9D8B030D-6E8A-4147-A177-3AD203B41FA5}">
                      <a16:colId xmlns:a16="http://schemas.microsoft.com/office/drawing/2014/main" val="1796105066"/>
                    </a:ext>
                  </a:extLst>
                </a:gridCol>
                <a:gridCol w="9797070">
                  <a:extLst>
                    <a:ext uri="{9D8B030D-6E8A-4147-A177-3AD203B41FA5}">
                      <a16:colId xmlns:a16="http://schemas.microsoft.com/office/drawing/2014/main" val="1761877991"/>
                    </a:ext>
                  </a:extLst>
                </a:gridCol>
              </a:tblGrid>
              <a:tr h="6304462">
                <a:tc>
                  <a:txBody>
                    <a:bodyPr/>
                    <a:lstStyle/>
                    <a:p>
                      <a:pPr marL="0" marR="0">
                        <a:spcBef>
                          <a:spcPts val="0"/>
                        </a:spcBef>
                        <a:spcAft>
                          <a:spcPts val="0"/>
                        </a:spcAft>
                      </a:pPr>
                      <a:endParaRPr lang="en-US" sz="1800" dirty="0">
                        <a:effectLst/>
                        <a:latin typeface="+mn-lt"/>
                      </a:endParaRPr>
                    </a:p>
                    <a:p>
                      <a:pPr marL="0" marR="0">
                        <a:spcBef>
                          <a:spcPts val="0"/>
                        </a:spcBef>
                        <a:spcAft>
                          <a:spcPts val="0"/>
                        </a:spcAft>
                      </a:pPr>
                      <a:r>
                        <a:rPr lang="en-US" sz="1800" dirty="0">
                          <a:effectLst/>
                          <a:latin typeface="+mn-lt"/>
                        </a:rPr>
                        <a:t>19-HTMS19-0004</a:t>
                      </a:r>
                    </a:p>
                    <a:p>
                      <a:pPr marL="0" marR="0">
                        <a:spcBef>
                          <a:spcPts val="0"/>
                        </a:spcBef>
                        <a:spcAft>
                          <a:spcPts val="0"/>
                        </a:spcAft>
                      </a:pPr>
                      <a:r>
                        <a:rPr lang="en-US" sz="1800" dirty="0">
                          <a:effectLst/>
                          <a:latin typeface="+mn-lt"/>
                        </a:rPr>
                        <a:t> </a:t>
                      </a:r>
                    </a:p>
                    <a:p>
                      <a:pPr marL="0" marR="0">
                        <a:spcBef>
                          <a:spcPts val="0"/>
                        </a:spcBef>
                        <a:spcAft>
                          <a:spcPts val="0"/>
                        </a:spcAft>
                      </a:pPr>
                      <a:r>
                        <a:rPr lang="en-US" sz="1800" dirty="0">
                          <a:effectLst/>
                          <a:latin typeface="+mn-lt"/>
                        </a:rPr>
                        <a:t>PI: Robert Lysak</a:t>
                      </a:r>
                    </a:p>
                    <a:p>
                      <a:pPr marL="0" marR="0">
                        <a:spcBef>
                          <a:spcPts val="0"/>
                        </a:spcBef>
                        <a:spcAft>
                          <a:spcPts val="0"/>
                        </a:spcAft>
                      </a:pPr>
                      <a:r>
                        <a:rPr lang="en-US" sz="1800" dirty="0">
                          <a:effectLst/>
                          <a:latin typeface="+mn-lt"/>
                        </a:rPr>
                        <a:t> </a:t>
                      </a:r>
                    </a:p>
                    <a:p>
                      <a:pPr marL="0" marR="0">
                        <a:spcBef>
                          <a:spcPts val="0"/>
                        </a:spcBef>
                        <a:spcAft>
                          <a:spcPts val="0"/>
                        </a:spcAft>
                      </a:pPr>
                      <a:r>
                        <a:rPr lang="en-US" sz="1800" dirty="0">
                          <a:effectLst/>
                          <a:latin typeface="+mn-lt"/>
                        </a:rPr>
                        <a:t>UMN</a:t>
                      </a:r>
                      <a:endParaRPr lang="en-US" sz="1800" dirty="0">
                        <a:effectLst/>
                        <a:latin typeface="+mn-lt"/>
                        <a:ea typeface="Times New Roman" panose="02020603050405020304" pitchFamily="18" charset="0"/>
                      </a:endParaRPr>
                    </a:p>
                  </a:txBody>
                  <a:tcPr marL="182880" marR="182880" marT="0" marB="0"/>
                </a:tc>
                <a:tc>
                  <a:txBody>
                    <a:bodyPr/>
                    <a:lstStyle/>
                    <a:p>
                      <a:pPr marL="0" marR="0">
                        <a:spcBef>
                          <a:spcPts val="0"/>
                        </a:spcBef>
                        <a:spcAft>
                          <a:spcPts val="0"/>
                        </a:spcAft>
                      </a:pPr>
                      <a:endParaRPr lang="en-US" sz="1800" u="sng" dirty="0">
                        <a:effectLst/>
                        <a:latin typeface="+mn-lt"/>
                      </a:endParaRPr>
                    </a:p>
                    <a:p>
                      <a:pPr marL="0" marR="0" algn="just">
                        <a:spcBef>
                          <a:spcPts val="0"/>
                        </a:spcBef>
                        <a:spcAft>
                          <a:spcPts val="0"/>
                        </a:spcAft>
                      </a:pPr>
                      <a:r>
                        <a:rPr lang="en-US" sz="1800" u="sng" dirty="0">
                          <a:effectLst/>
                          <a:latin typeface="+mn-lt"/>
                        </a:rPr>
                        <a:t>Theory and Modeling of Magnetosphere-Ionosphere Coupling and Auroral Particle Acceleration at Earth and Jupiter</a:t>
                      </a:r>
                    </a:p>
                    <a:p>
                      <a:pPr marL="0" marR="0" algn="just">
                        <a:spcBef>
                          <a:spcPts val="0"/>
                        </a:spcBef>
                        <a:spcAft>
                          <a:spcPts val="0"/>
                        </a:spcAft>
                      </a:pPr>
                      <a:endParaRPr lang="en-US" sz="1800" dirty="0">
                        <a:effectLst/>
                        <a:latin typeface="+mn-lt"/>
                        <a:ea typeface="Times New Roman" panose="02020603050405020304" pitchFamily="18" charset="0"/>
                      </a:endParaRPr>
                    </a:p>
                    <a:p>
                      <a:pPr algn="just"/>
                      <a:r>
                        <a:rPr lang="en-US" sz="1800" b="0" i="0" u="none" strike="noStrike" kern="1200" baseline="0" dirty="0">
                          <a:solidFill>
                            <a:schemeClr val="lt1"/>
                          </a:solidFill>
                          <a:latin typeface="+mn-lt"/>
                          <a:ea typeface="+mn-ea"/>
                          <a:cs typeface="+mn-cs"/>
                        </a:rPr>
                        <a:t>Understanding the dynamics and structure of Jovian auroral currents, which leads to parallel electric fields in kinetic Alfvén waves and could explain the filamentation of field-aligned currents. A three-dimensional, linear two-fluid model has been developed using dipolar geometry that can describe many important features of auroral dynamics.</a:t>
                      </a:r>
                    </a:p>
                    <a:p>
                      <a:pPr algn="just"/>
                      <a:endParaRPr lang="en-US" sz="1800" b="0" i="0" u="none" strike="noStrike" kern="1200" baseline="0" dirty="0">
                        <a:solidFill>
                          <a:schemeClr val="lt1"/>
                        </a:solidFill>
                        <a:latin typeface="+mn-lt"/>
                        <a:ea typeface="+mn-ea"/>
                        <a:cs typeface="+mn-cs"/>
                      </a:endParaRPr>
                    </a:p>
                    <a:p>
                      <a:pPr algn="just"/>
                      <a:r>
                        <a:rPr lang="en-US" sz="1800" b="0" i="0" u="none" strike="noStrike" kern="1200" baseline="0" dirty="0">
                          <a:solidFill>
                            <a:schemeClr val="lt1"/>
                          </a:solidFill>
                          <a:latin typeface="+mn-lt"/>
                          <a:ea typeface="+mn-ea"/>
                          <a:cs typeface="+mn-cs"/>
                        </a:rPr>
                        <a:t>Proposed research would improve existing code to include the nonlinear interactions that can lead to filamentation of the field-aligned currents.  Further, the linear code will be adapted to incorporate the non-dipolar field lines that connect the auroral zones to the plasma sheet, which is particularly important in the Jovian case but also at higher latitudes at Earth.  Additionally, address the formation of parallel electric fields through theoretical analysis as well as numerical modeling.  Develop a kinetic electron model that can investigate the acceleration of electrons and their self-consistent interactions with the Alfvén waves. </a:t>
                      </a:r>
                    </a:p>
                    <a:p>
                      <a:pPr algn="just"/>
                      <a:endParaRPr lang="en-US" sz="1800" b="0" i="0" u="none" strike="noStrike" kern="1200" baseline="0" dirty="0">
                        <a:solidFill>
                          <a:schemeClr val="lt1"/>
                        </a:solidFill>
                        <a:latin typeface="+mn-lt"/>
                        <a:ea typeface="+mn-ea"/>
                        <a:cs typeface="+mn-cs"/>
                      </a:endParaRPr>
                    </a:p>
                    <a:p>
                      <a:pPr algn="just"/>
                      <a:r>
                        <a:rPr lang="en-US" sz="1800" b="0" i="0" u="none" strike="noStrike" kern="1200" baseline="0" dirty="0">
                          <a:solidFill>
                            <a:schemeClr val="lt1"/>
                          </a:solidFill>
                          <a:latin typeface="+mn-lt"/>
                          <a:ea typeface="+mn-ea"/>
                          <a:cs typeface="+mn-cs"/>
                        </a:rPr>
                        <a:t>Results will be compared with data from the NASA projects FAST, Polar, and the Van Allen Probes at Earth and the Juno satellite at Jupiter. In addition, data from non-NASA projects Swarm and the enhanced Polar Outflow Probe (</a:t>
                      </a:r>
                      <a:r>
                        <a:rPr lang="en-US" sz="1800" b="0" i="0" u="none" strike="noStrike" kern="1200" baseline="0" dirty="0" err="1">
                          <a:solidFill>
                            <a:schemeClr val="lt1"/>
                          </a:solidFill>
                          <a:latin typeface="+mn-lt"/>
                          <a:ea typeface="+mn-ea"/>
                          <a:cs typeface="+mn-cs"/>
                        </a:rPr>
                        <a:t>ePOP</a:t>
                      </a:r>
                      <a:r>
                        <a:rPr lang="en-US" sz="1800" b="0" i="0" u="none" strike="noStrike" kern="1200" baseline="0" dirty="0">
                          <a:solidFill>
                            <a:schemeClr val="lt1"/>
                          </a:solidFill>
                          <a:latin typeface="+mn-lt"/>
                          <a:ea typeface="+mn-ea"/>
                          <a:cs typeface="+mn-cs"/>
                        </a:rPr>
                        <a:t>) in polar low Earth orbit when appropriate.</a:t>
                      </a:r>
                      <a:endParaRPr lang="en-US" sz="1800" b="0" dirty="0">
                        <a:effectLst/>
                        <a:latin typeface="+mn-lt"/>
                        <a:ea typeface="Times New Roman" panose="02020603050405020304" pitchFamily="18" charset="0"/>
                      </a:endParaRPr>
                    </a:p>
                  </a:txBody>
                  <a:tcPr marL="182880" marR="182880" marT="0" marB="0"/>
                </a:tc>
                <a:extLst>
                  <a:ext uri="{0D108BD9-81ED-4DB2-BD59-A6C34878D82A}">
                    <a16:rowId xmlns:a16="http://schemas.microsoft.com/office/drawing/2014/main" val="2702335196"/>
                  </a:ext>
                </a:extLst>
              </a:tr>
            </a:tbl>
          </a:graphicData>
        </a:graphic>
      </p:graphicFrame>
    </p:spTree>
    <p:extLst>
      <p:ext uri="{BB962C8B-B14F-4D97-AF65-F5344CB8AC3E}">
        <p14:creationId xmlns:p14="http://schemas.microsoft.com/office/powerpoint/2010/main" val="1893236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BBFCB36-226E-4AE5-A444-D5AE2ED1BB1B}"/>
              </a:ext>
            </a:extLst>
          </p:cNvPr>
          <p:cNvGraphicFramePr>
            <a:graphicFrameLocks noGrp="1"/>
          </p:cNvGraphicFramePr>
          <p:nvPr>
            <p:extLst>
              <p:ext uri="{D42A27DB-BD31-4B8C-83A1-F6EECF244321}">
                <p14:modId xmlns:p14="http://schemas.microsoft.com/office/powerpoint/2010/main" val="2133298435"/>
              </p:ext>
            </p:extLst>
          </p:nvPr>
        </p:nvGraphicFramePr>
        <p:xfrm>
          <a:off x="306860" y="299704"/>
          <a:ext cx="11578281" cy="6258593"/>
        </p:xfrm>
        <a:graphic>
          <a:graphicData uri="http://schemas.openxmlformats.org/drawingml/2006/table">
            <a:tbl>
              <a:tblPr firstRow="1" firstCol="1" bandRow="1">
                <a:tableStyleId>{5C22544A-7EE6-4342-B048-85BDC9FD1C3A}</a:tableStyleId>
              </a:tblPr>
              <a:tblGrid>
                <a:gridCol w="2230842">
                  <a:extLst>
                    <a:ext uri="{9D8B030D-6E8A-4147-A177-3AD203B41FA5}">
                      <a16:colId xmlns:a16="http://schemas.microsoft.com/office/drawing/2014/main" val="1127696150"/>
                    </a:ext>
                  </a:extLst>
                </a:gridCol>
                <a:gridCol w="9347439">
                  <a:extLst>
                    <a:ext uri="{9D8B030D-6E8A-4147-A177-3AD203B41FA5}">
                      <a16:colId xmlns:a16="http://schemas.microsoft.com/office/drawing/2014/main" val="990130380"/>
                    </a:ext>
                  </a:extLst>
                </a:gridCol>
              </a:tblGrid>
              <a:tr h="6258593">
                <a:tc>
                  <a:txBody>
                    <a:bodyPr/>
                    <a:lstStyle/>
                    <a:p>
                      <a:pPr marL="0" marR="0">
                        <a:spcBef>
                          <a:spcPts val="0"/>
                        </a:spcBef>
                        <a:spcAft>
                          <a:spcPts val="0"/>
                        </a:spcAft>
                      </a:pPr>
                      <a:endParaRPr lang="en-US" sz="1800" dirty="0">
                        <a:effectLst/>
                        <a:latin typeface="+mn-lt"/>
                      </a:endParaRPr>
                    </a:p>
                    <a:p>
                      <a:pPr marL="0" marR="0">
                        <a:spcBef>
                          <a:spcPts val="0"/>
                        </a:spcBef>
                        <a:spcAft>
                          <a:spcPts val="0"/>
                        </a:spcAft>
                      </a:pPr>
                      <a:r>
                        <a:rPr lang="en-US" sz="1800" dirty="0">
                          <a:effectLst/>
                          <a:latin typeface="+mn-lt"/>
                        </a:rPr>
                        <a:t>20-XRP20_057</a:t>
                      </a:r>
                    </a:p>
                    <a:p>
                      <a:pPr marL="0" marR="0">
                        <a:spcBef>
                          <a:spcPts val="0"/>
                        </a:spcBef>
                        <a:spcAft>
                          <a:spcPts val="0"/>
                        </a:spcAft>
                      </a:pPr>
                      <a:r>
                        <a:rPr lang="en-US" sz="1800" dirty="0">
                          <a:effectLst/>
                          <a:latin typeface="+mn-lt"/>
                        </a:rPr>
                        <a:t> </a:t>
                      </a:r>
                    </a:p>
                    <a:p>
                      <a:pPr marL="0" marR="0">
                        <a:spcBef>
                          <a:spcPts val="0"/>
                        </a:spcBef>
                        <a:spcAft>
                          <a:spcPts val="0"/>
                        </a:spcAft>
                      </a:pPr>
                      <a:r>
                        <a:rPr lang="en-US" sz="1800" dirty="0">
                          <a:effectLst/>
                          <a:latin typeface="+mn-lt"/>
                        </a:rPr>
                        <a:t>PI: Steven Saar</a:t>
                      </a:r>
                    </a:p>
                    <a:p>
                      <a:pPr marL="0" marR="0">
                        <a:spcBef>
                          <a:spcPts val="0"/>
                        </a:spcBef>
                        <a:spcAft>
                          <a:spcPts val="0"/>
                        </a:spcAft>
                      </a:pPr>
                      <a:endParaRPr lang="en-US" sz="1800" dirty="0">
                        <a:effectLst/>
                        <a:latin typeface="+mn-lt"/>
                      </a:endParaRPr>
                    </a:p>
                    <a:p>
                      <a:pPr marL="0" marR="0">
                        <a:spcBef>
                          <a:spcPts val="0"/>
                        </a:spcBef>
                        <a:spcAft>
                          <a:spcPts val="0"/>
                        </a:spcAft>
                      </a:pPr>
                      <a:r>
                        <a:rPr lang="en-US" sz="1800" dirty="0">
                          <a:effectLst/>
                          <a:latin typeface="+mn-lt"/>
                        </a:rPr>
                        <a:t>Smithsonian Astrophysical Observatory</a:t>
                      </a:r>
                    </a:p>
                    <a:p>
                      <a:pPr marL="0" marR="0">
                        <a:spcBef>
                          <a:spcPts val="0"/>
                        </a:spcBef>
                        <a:spcAft>
                          <a:spcPts val="0"/>
                        </a:spcAft>
                      </a:pPr>
                      <a:r>
                        <a:rPr lang="en-US" sz="1800" dirty="0">
                          <a:effectLst/>
                          <a:latin typeface="+mn-lt"/>
                        </a:rPr>
                        <a:t> </a:t>
                      </a:r>
                    </a:p>
                    <a:p>
                      <a:pPr marL="0" marR="0">
                        <a:spcBef>
                          <a:spcPts val="0"/>
                        </a:spcBef>
                        <a:spcAft>
                          <a:spcPts val="0"/>
                        </a:spcAft>
                      </a:pPr>
                      <a:r>
                        <a:rPr lang="en-US" sz="1800" dirty="0">
                          <a:effectLst/>
                          <a:latin typeface="+mn-lt"/>
                        </a:rPr>
                        <a:t> </a:t>
                      </a:r>
                      <a:endParaRPr lang="en-US" sz="1800" dirty="0">
                        <a:effectLst/>
                        <a:latin typeface="+mn-lt"/>
                        <a:ea typeface="Times New Roman" panose="02020603050405020304" pitchFamily="18" charset="0"/>
                      </a:endParaRPr>
                    </a:p>
                  </a:txBody>
                  <a:tcPr marL="182880" marR="182880" marT="0" marB="0"/>
                </a:tc>
                <a:tc>
                  <a:txBody>
                    <a:bodyPr/>
                    <a:lstStyle/>
                    <a:p>
                      <a:pPr marL="0" marR="0" algn="just">
                        <a:spcBef>
                          <a:spcPts val="0"/>
                        </a:spcBef>
                        <a:spcAft>
                          <a:spcPts val="0"/>
                        </a:spcAft>
                      </a:pPr>
                      <a:endParaRPr lang="en-US" sz="1800" u="sng" dirty="0">
                        <a:effectLst/>
                        <a:latin typeface="+mn-lt"/>
                      </a:endParaRPr>
                    </a:p>
                    <a:p>
                      <a:pPr marL="0" marR="0" algn="just">
                        <a:spcBef>
                          <a:spcPts val="0"/>
                        </a:spcBef>
                        <a:spcAft>
                          <a:spcPts val="0"/>
                        </a:spcAft>
                      </a:pPr>
                      <a:r>
                        <a:rPr lang="en-US" sz="1800" u="sng" dirty="0">
                          <a:effectLst/>
                          <a:latin typeface="+mn-lt"/>
                        </a:rPr>
                        <a:t>The Devil's in the Details: Clearing the Path to Exo-Earths Through Deeper Understanding (and Mitigation) of Stellar Surface Phenomena Masking Their Detection </a:t>
                      </a:r>
                    </a:p>
                    <a:p>
                      <a:pPr marL="0" marR="0" algn="just">
                        <a:spcBef>
                          <a:spcPts val="0"/>
                        </a:spcBef>
                        <a:spcAft>
                          <a:spcPts val="0"/>
                        </a:spcAft>
                      </a:pPr>
                      <a:endParaRPr lang="en-US" sz="1800" dirty="0">
                        <a:effectLst/>
                        <a:latin typeface="+mn-lt"/>
                      </a:endParaRPr>
                    </a:p>
                    <a:p>
                      <a:pPr marL="0" marR="0" algn="just">
                        <a:spcBef>
                          <a:spcPts val="0"/>
                        </a:spcBef>
                        <a:spcAft>
                          <a:spcPts val="0"/>
                        </a:spcAft>
                      </a:pPr>
                      <a:r>
                        <a:rPr lang="en-US" sz="1800" b="0" dirty="0">
                          <a:effectLst/>
                          <a:latin typeface="+mn-lt"/>
                        </a:rPr>
                        <a:t>Proposed improvement on the accuracy of RV measurements.  Extend current flow models at arbitrary latitudes and inclinations for examining how best to correct for activity induced RV using available tracers. Flares observed by SDO will be explored with asymmetric functions in the RV determination procedure where "global line bisectors" will be extracted as an additional diagnostic tool. Models will be tested against HARPS-N solar RV observations, using data on sunspot, </a:t>
                      </a:r>
                      <a:r>
                        <a:rPr lang="en-US" sz="1800" b="0" dirty="0" err="1">
                          <a:effectLst/>
                          <a:latin typeface="+mn-lt"/>
                        </a:rPr>
                        <a:t>plage</a:t>
                      </a:r>
                      <a:r>
                        <a:rPr lang="en-US" sz="1800" b="0" dirty="0">
                          <a:effectLst/>
                          <a:latin typeface="+mn-lt"/>
                        </a:rPr>
                        <a:t>, and flow locations as input. Solar data is used to develop an empirical "G2 star model kit“ from SDO statistical data which allows construction of semi-empirical G2 stars with arbitrary activity, and thereby study the RV output signals for test RV mitigation schemes.</a:t>
                      </a:r>
                    </a:p>
                    <a:p>
                      <a:pPr marL="0" marR="0" algn="just">
                        <a:spcBef>
                          <a:spcPts val="0"/>
                        </a:spcBef>
                        <a:spcAft>
                          <a:spcPts val="0"/>
                        </a:spcAft>
                      </a:pPr>
                      <a:endParaRPr lang="en-US" sz="1800" b="0" dirty="0">
                        <a:effectLst/>
                        <a:latin typeface="+mn-lt"/>
                      </a:endParaRPr>
                    </a:p>
                    <a:p>
                      <a:pPr marL="285750" marR="0" indent="-285750" algn="just">
                        <a:spcBef>
                          <a:spcPts val="0"/>
                        </a:spcBef>
                        <a:spcAft>
                          <a:spcPts val="0"/>
                        </a:spcAft>
                        <a:buFont typeface="Arial" panose="020B0604020202020204" pitchFamily="34" charset="0"/>
                        <a:buChar char="•"/>
                      </a:pPr>
                      <a:r>
                        <a:rPr lang="en-US" sz="1800" b="0" dirty="0">
                          <a:effectLst/>
                          <a:latin typeface="+mn-lt"/>
                          <a:ea typeface="Times New Roman" panose="02020603050405020304" pitchFamily="18" charset="0"/>
                        </a:rPr>
                        <a:t>Improve detection of Earth mass planets in stellar habitable zones assisted by lower order RV effects.</a:t>
                      </a:r>
                    </a:p>
                    <a:p>
                      <a:pPr marL="285750" marR="0" indent="-285750" algn="just">
                        <a:spcBef>
                          <a:spcPts val="0"/>
                        </a:spcBef>
                        <a:spcAft>
                          <a:spcPts val="0"/>
                        </a:spcAft>
                        <a:buFont typeface="Arial" panose="020B0604020202020204" pitchFamily="34" charset="0"/>
                        <a:buChar char="•"/>
                      </a:pPr>
                      <a:r>
                        <a:rPr lang="en-US" sz="1800" b="0" dirty="0">
                          <a:effectLst/>
                          <a:latin typeface="+mn-lt"/>
                          <a:ea typeface="Times New Roman" panose="02020603050405020304" pitchFamily="18" charset="0"/>
                        </a:rPr>
                        <a:t>Second Order Magneto-Convective Phenomena (</a:t>
                      </a:r>
                      <a:r>
                        <a:rPr lang="en-US" sz="1800" b="0" dirty="0" err="1">
                          <a:effectLst/>
                          <a:latin typeface="+mn-lt"/>
                          <a:ea typeface="Times New Roman" panose="02020603050405020304" pitchFamily="18" charset="0"/>
                        </a:rPr>
                        <a:t>SOMa</a:t>
                      </a:r>
                      <a:r>
                        <a:rPr lang="en-US" sz="1800" b="0" dirty="0">
                          <a:effectLst/>
                          <a:latin typeface="+mn-lt"/>
                          <a:ea typeface="Times New Roman" panose="02020603050405020304" pitchFamily="18" charset="0"/>
                        </a:rPr>
                        <a:t>-CoP)</a:t>
                      </a:r>
                    </a:p>
                    <a:p>
                      <a:pPr marL="742950" marR="0" lvl="1" indent="-285750" algn="just">
                        <a:spcBef>
                          <a:spcPts val="0"/>
                        </a:spcBef>
                        <a:spcAft>
                          <a:spcPts val="0"/>
                        </a:spcAft>
                        <a:buFont typeface="Courier New" panose="02070309020205020404" pitchFamily="49" charset="0"/>
                        <a:buChar char="o"/>
                      </a:pPr>
                      <a:r>
                        <a:rPr lang="en-US" sz="1800" b="0" dirty="0">
                          <a:effectLst/>
                          <a:latin typeface="+mn-lt"/>
                          <a:ea typeface="Times New Roman" panose="02020603050405020304" pitchFamily="18" charset="0"/>
                        </a:rPr>
                        <a:t>“G star construction kit” – Sun testbed (HARPS-N) disk integrated solar spectra - empirical</a:t>
                      </a:r>
                    </a:p>
                    <a:p>
                      <a:pPr marL="742950" marR="0" lvl="1" indent="-285750" algn="just">
                        <a:spcBef>
                          <a:spcPts val="0"/>
                        </a:spcBef>
                        <a:spcAft>
                          <a:spcPts val="0"/>
                        </a:spcAft>
                        <a:buFont typeface="Courier New" panose="02070309020205020404" pitchFamily="49" charset="0"/>
                        <a:buChar char="o"/>
                      </a:pPr>
                      <a:r>
                        <a:rPr lang="en-US" sz="1800" b="0" dirty="0">
                          <a:effectLst/>
                          <a:latin typeface="+mn-lt"/>
                          <a:ea typeface="Times New Roman" panose="02020603050405020304" pitchFamily="18" charset="0"/>
                        </a:rPr>
                        <a:t>Solar-Based Stellar Observable Construction Kit (</a:t>
                      </a:r>
                      <a:r>
                        <a:rPr lang="en-US" sz="1800" b="0" dirty="0" err="1">
                          <a:effectLst/>
                          <a:latin typeface="+mn-lt"/>
                          <a:ea typeface="Times New Roman" panose="02020603050405020304" pitchFamily="18" charset="0"/>
                        </a:rPr>
                        <a:t>SoBSOCK</a:t>
                      </a:r>
                      <a:r>
                        <a:rPr lang="en-US" sz="1800" b="0" dirty="0">
                          <a:effectLst/>
                          <a:latin typeface="+mn-lt"/>
                          <a:ea typeface="Times New Roman" panose="02020603050405020304" pitchFamily="18" charset="0"/>
                        </a:rPr>
                        <a:t>) – Python based code to “rotate” a constructed star and output expected integrated RV and continuum intensity.</a:t>
                      </a:r>
                    </a:p>
                  </a:txBody>
                  <a:tcPr marL="182880" marR="182880" marT="0" marB="0"/>
                </a:tc>
                <a:extLst>
                  <a:ext uri="{0D108BD9-81ED-4DB2-BD59-A6C34878D82A}">
                    <a16:rowId xmlns:a16="http://schemas.microsoft.com/office/drawing/2014/main" val="444373712"/>
                  </a:ext>
                </a:extLst>
              </a:tr>
            </a:tbl>
          </a:graphicData>
        </a:graphic>
      </p:graphicFrame>
    </p:spTree>
    <p:extLst>
      <p:ext uri="{BB962C8B-B14F-4D97-AF65-F5344CB8AC3E}">
        <p14:creationId xmlns:p14="http://schemas.microsoft.com/office/powerpoint/2010/main" val="4055951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F7446CF-1D99-48C2-A97C-DD25B7A76009}"/>
              </a:ext>
            </a:extLst>
          </p:cNvPr>
          <p:cNvGraphicFramePr>
            <a:graphicFrameLocks noGrp="1"/>
          </p:cNvGraphicFramePr>
          <p:nvPr>
            <p:extLst>
              <p:ext uri="{D42A27DB-BD31-4B8C-83A1-F6EECF244321}">
                <p14:modId xmlns:p14="http://schemas.microsoft.com/office/powerpoint/2010/main" val="3080899146"/>
              </p:ext>
            </p:extLst>
          </p:nvPr>
        </p:nvGraphicFramePr>
        <p:xfrm>
          <a:off x="418682" y="940896"/>
          <a:ext cx="11354637" cy="4976208"/>
        </p:xfrm>
        <a:graphic>
          <a:graphicData uri="http://schemas.openxmlformats.org/drawingml/2006/table">
            <a:tbl>
              <a:tblPr firstRow="1" firstCol="1" bandRow="1">
                <a:tableStyleId>{5C22544A-7EE6-4342-B048-85BDC9FD1C3A}</a:tableStyleId>
              </a:tblPr>
              <a:tblGrid>
                <a:gridCol w="2735260">
                  <a:extLst>
                    <a:ext uri="{9D8B030D-6E8A-4147-A177-3AD203B41FA5}">
                      <a16:colId xmlns:a16="http://schemas.microsoft.com/office/drawing/2014/main" val="1796105066"/>
                    </a:ext>
                  </a:extLst>
                </a:gridCol>
                <a:gridCol w="8619377">
                  <a:extLst>
                    <a:ext uri="{9D8B030D-6E8A-4147-A177-3AD203B41FA5}">
                      <a16:colId xmlns:a16="http://schemas.microsoft.com/office/drawing/2014/main" val="1761877991"/>
                    </a:ext>
                  </a:extLst>
                </a:gridCol>
              </a:tblGrid>
              <a:tr h="4976208">
                <a:tc>
                  <a:txBody>
                    <a:bodyPr/>
                    <a:lstStyle/>
                    <a:p>
                      <a:pPr marL="0" marR="0" algn="l">
                        <a:spcBef>
                          <a:spcPts val="0"/>
                        </a:spcBef>
                        <a:spcAft>
                          <a:spcPts val="0"/>
                        </a:spcAft>
                      </a:pPr>
                      <a:endParaRPr lang="en-US" sz="1800" dirty="0">
                        <a:effectLst/>
                        <a:latin typeface="+mn-lt"/>
                      </a:endParaRPr>
                    </a:p>
                    <a:p>
                      <a:pPr marL="0" marR="0" algn="l">
                        <a:spcBef>
                          <a:spcPts val="0"/>
                        </a:spcBef>
                        <a:spcAft>
                          <a:spcPts val="0"/>
                        </a:spcAft>
                      </a:pPr>
                      <a:r>
                        <a:rPr lang="en-US" sz="1800" dirty="0">
                          <a:effectLst/>
                          <a:latin typeface="+mn-lt"/>
                        </a:rPr>
                        <a:t>17-HW17-0079</a:t>
                      </a:r>
                    </a:p>
                    <a:p>
                      <a:pPr marL="0" marR="0" algn="l">
                        <a:spcBef>
                          <a:spcPts val="0"/>
                        </a:spcBef>
                        <a:spcAft>
                          <a:spcPts val="0"/>
                        </a:spcAft>
                      </a:pPr>
                      <a:r>
                        <a:rPr lang="en-US" sz="1800" dirty="0">
                          <a:effectLst/>
                          <a:latin typeface="+mn-lt"/>
                        </a:rPr>
                        <a:t> </a:t>
                      </a:r>
                    </a:p>
                    <a:p>
                      <a:pPr marL="0" marR="0" algn="l">
                        <a:spcBef>
                          <a:spcPts val="0"/>
                        </a:spcBef>
                        <a:spcAft>
                          <a:spcPts val="0"/>
                        </a:spcAft>
                      </a:pPr>
                      <a:r>
                        <a:rPr lang="en-US" sz="1800" dirty="0">
                          <a:effectLst/>
                          <a:latin typeface="+mn-lt"/>
                        </a:rPr>
                        <a:t>PI: Dave Brain</a:t>
                      </a:r>
                    </a:p>
                    <a:p>
                      <a:pPr marL="0" marR="0" algn="l">
                        <a:spcBef>
                          <a:spcPts val="0"/>
                        </a:spcBef>
                        <a:spcAft>
                          <a:spcPts val="0"/>
                        </a:spcAft>
                      </a:pPr>
                      <a:r>
                        <a:rPr lang="en-US" sz="1800" dirty="0">
                          <a:effectLst/>
                          <a:latin typeface="+mn-lt"/>
                        </a:rPr>
                        <a:t> </a:t>
                      </a:r>
                    </a:p>
                    <a:p>
                      <a:pPr marL="0" marR="0" algn="l">
                        <a:spcBef>
                          <a:spcPts val="0"/>
                        </a:spcBef>
                        <a:spcAft>
                          <a:spcPts val="0"/>
                        </a:spcAft>
                      </a:pPr>
                      <a:r>
                        <a:rPr lang="en-US" sz="1800" dirty="0">
                          <a:effectLst/>
                          <a:latin typeface="+mn-lt"/>
                        </a:rPr>
                        <a:t>University of Colorado</a:t>
                      </a:r>
                      <a:endParaRPr lang="en-US" sz="1800" dirty="0">
                        <a:effectLst/>
                        <a:latin typeface="+mn-lt"/>
                        <a:ea typeface="Times New Roman" panose="02020603050405020304" pitchFamily="18" charset="0"/>
                      </a:endParaRPr>
                    </a:p>
                  </a:txBody>
                  <a:tcPr marL="182880" marR="182880" marT="0" marB="0"/>
                </a:tc>
                <a:tc>
                  <a:txBody>
                    <a:bodyPr/>
                    <a:lstStyle/>
                    <a:p>
                      <a:pPr marL="0" marR="0" algn="just">
                        <a:spcBef>
                          <a:spcPts val="0"/>
                        </a:spcBef>
                        <a:spcAft>
                          <a:spcPts val="0"/>
                        </a:spcAft>
                      </a:pPr>
                      <a:endParaRPr lang="en-US" sz="1800" u="sng" dirty="0">
                        <a:effectLst/>
                        <a:latin typeface="+mn-lt"/>
                      </a:endParaRPr>
                    </a:p>
                    <a:p>
                      <a:pPr marL="0" marR="0" algn="just">
                        <a:spcBef>
                          <a:spcPts val="0"/>
                        </a:spcBef>
                        <a:spcAft>
                          <a:spcPts val="0"/>
                        </a:spcAft>
                      </a:pPr>
                      <a:r>
                        <a:rPr lang="en-US" sz="1800" u="sng" dirty="0">
                          <a:effectLst/>
                          <a:latin typeface="+mn-lt"/>
                        </a:rPr>
                        <a:t>Scaling laws for ion escape from planets</a:t>
                      </a:r>
                    </a:p>
                    <a:p>
                      <a:pPr marL="0" marR="0" algn="just">
                        <a:spcBef>
                          <a:spcPts val="0"/>
                        </a:spcBef>
                        <a:spcAft>
                          <a:spcPts val="0"/>
                        </a:spcAft>
                      </a:pPr>
                      <a:endParaRPr lang="en-US" sz="1800" dirty="0">
                        <a:effectLst/>
                        <a:latin typeface="+mn-lt"/>
                        <a:ea typeface="Times" panose="02020603050405020304" pitchFamily="18" charset="0"/>
                      </a:endParaRPr>
                    </a:p>
                    <a:p>
                      <a:pPr marL="0" marR="0" algn="just">
                        <a:spcBef>
                          <a:spcPts val="0"/>
                        </a:spcBef>
                        <a:spcAft>
                          <a:spcPts val="0"/>
                        </a:spcAft>
                      </a:pPr>
                      <a:r>
                        <a:rPr lang="en-US" sz="1800" b="0" dirty="0">
                          <a:effectLst/>
                          <a:latin typeface="+mn-lt"/>
                          <a:ea typeface="Times" panose="02020603050405020304" pitchFamily="18" charset="0"/>
                        </a:rPr>
                        <a:t>Determine generalized ion-escape scaling laws serve the planetary community as a first estimate to the significance of ion-escape impacting potential habitability over time.  Examining planetary properties such as size, composition, magnetic field strength by utilizing two different numerical methods applied over a variety of conditions.</a:t>
                      </a:r>
                    </a:p>
                    <a:p>
                      <a:pPr marL="0" marR="0" algn="just">
                        <a:spcBef>
                          <a:spcPts val="0"/>
                        </a:spcBef>
                        <a:spcAft>
                          <a:spcPts val="0"/>
                        </a:spcAft>
                      </a:pPr>
                      <a:endParaRPr lang="en-US" sz="1800" b="0" dirty="0">
                        <a:effectLst/>
                        <a:latin typeface="+mn-lt"/>
                        <a:ea typeface="Times" panose="02020603050405020304" pitchFamily="18" charset="0"/>
                      </a:endParaRPr>
                    </a:p>
                    <a:p>
                      <a:pPr marL="0" marR="0" algn="just">
                        <a:spcBef>
                          <a:spcPts val="0"/>
                        </a:spcBef>
                        <a:spcAft>
                          <a:spcPts val="0"/>
                        </a:spcAft>
                      </a:pPr>
                      <a:r>
                        <a:rPr lang="en-US" sz="1800" b="0" dirty="0">
                          <a:effectLst/>
                          <a:latin typeface="+mn-lt"/>
                          <a:ea typeface="Times" panose="02020603050405020304" pitchFamily="18" charset="0"/>
                        </a:rPr>
                        <a:t>Multi-species single fluid MHD models based on BATS-R-US developed for Mars [Ma et al., 2002, 2004a, 2015], Venus [Ma et al., 2013, Zhang et al., 2009] and Titan [Ma et al., 2004b, 2006, 2007, 2009], and validated by data-model comparisons with Viking, MGS, MAVEN, Venus Express, and Cassini spacecraft.</a:t>
                      </a:r>
                    </a:p>
                    <a:p>
                      <a:pPr marL="0" marR="0" algn="just">
                        <a:spcBef>
                          <a:spcPts val="0"/>
                        </a:spcBef>
                        <a:spcAft>
                          <a:spcPts val="0"/>
                        </a:spcAft>
                      </a:pPr>
                      <a:endParaRPr lang="en-US" sz="1800" b="0" dirty="0">
                        <a:effectLst/>
                        <a:latin typeface="+mn-lt"/>
                        <a:ea typeface="Times" panose="02020603050405020304" pitchFamily="18" charset="0"/>
                      </a:endParaRPr>
                    </a:p>
                    <a:p>
                      <a:pPr marL="0" marR="0" algn="just">
                        <a:spcBef>
                          <a:spcPts val="0"/>
                        </a:spcBef>
                        <a:spcAft>
                          <a:spcPts val="0"/>
                        </a:spcAft>
                      </a:pPr>
                      <a:r>
                        <a:rPr lang="en-US" sz="1800" b="0" dirty="0">
                          <a:effectLst/>
                          <a:latin typeface="+mn-lt"/>
                          <a:ea typeface="Times" panose="02020603050405020304" pitchFamily="18" charset="0"/>
                        </a:rPr>
                        <a:t>Recent improvement of BATS-R-US code is its ability to solve multi-fluid MHD equations, where the capability has been applied and validated for Earth [Glocer et al., 2009] and Mars [Najib et al., 2011, Dong et al., 2014]</a:t>
                      </a:r>
                    </a:p>
                    <a:p>
                      <a:pPr marL="0" marR="0" algn="just">
                        <a:spcBef>
                          <a:spcPts val="0"/>
                        </a:spcBef>
                        <a:spcAft>
                          <a:spcPts val="0"/>
                        </a:spcAft>
                      </a:pPr>
                      <a:endParaRPr lang="en-US" sz="1800" dirty="0">
                        <a:effectLst/>
                        <a:latin typeface="+mn-lt"/>
                        <a:ea typeface="Times" panose="02020603050405020304" pitchFamily="18" charset="0"/>
                      </a:endParaRPr>
                    </a:p>
                    <a:p>
                      <a:pPr marL="0" marR="0" algn="just">
                        <a:spcBef>
                          <a:spcPts val="0"/>
                        </a:spcBef>
                        <a:spcAft>
                          <a:spcPts val="0"/>
                        </a:spcAft>
                      </a:pPr>
                      <a:endParaRPr lang="en-US" sz="1800" dirty="0">
                        <a:effectLst/>
                        <a:latin typeface="+mn-lt"/>
                        <a:ea typeface="Times New Roman" panose="02020603050405020304" pitchFamily="18" charset="0"/>
                      </a:endParaRPr>
                    </a:p>
                  </a:txBody>
                  <a:tcPr marL="182880" marR="182880" marT="0" marB="0"/>
                </a:tc>
                <a:extLst>
                  <a:ext uri="{0D108BD9-81ED-4DB2-BD59-A6C34878D82A}">
                    <a16:rowId xmlns:a16="http://schemas.microsoft.com/office/drawing/2014/main" val="2702335196"/>
                  </a:ext>
                </a:extLst>
              </a:tr>
            </a:tbl>
          </a:graphicData>
        </a:graphic>
      </p:graphicFrame>
    </p:spTree>
    <p:extLst>
      <p:ext uri="{BB962C8B-B14F-4D97-AF65-F5344CB8AC3E}">
        <p14:creationId xmlns:p14="http://schemas.microsoft.com/office/powerpoint/2010/main" val="2571494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9D677C-2B25-48A4-A9E1-0D873CED2166}"/>
              </a:ext>
            </a:extLst>
          </p:cNvPr>
          <p:cNvSpPr txBox="1"/>
          <p:nvPr/>
        </p:nvSpPr>
        <p:spPr>
          <a:xfrm>
            <a:off x="770237" y="1268046"/>
            <a:ext cx="10651525" cy="4708981"/>
          </a:xfrm>
          <a:prstGeom prst="rect">
            <a:avLst/>
          </a:prstGeom>
          <a:noFill/>
        </p:spPr>
        <p:txBody>
          <a:bodyPr wrap="square" rtlCol="0">
            <a:spAutoFit/>
          </a:bodyPr>
          <a:lstStyle/>
          <a:p>
            <a:pPr marL="342900" indent="-342900">
              <a:buAutoNum type="arabicPeriod"/>
            </a:pPr>
            <a:r>
              <a:rPr lang="en-US" sz="2000" dirty="0"/>
              <a:t>Applicable Tools and Data</a:t>
            </a:r>
          </a:p>
          <a:p>
            <a:pPr marL="914400" lvl="1" indent="-457200">
              <a:buFont typeface="+mj-lt"/>
              <a:buAutoNum type="alphaLcParenR"/>
            </a:pPr>
            <a:r>
              <a:rPr lang="en-US" sz="2000" dirty="0"/>
              <a:t>Foster discussion of following questions:</a:t>
            </a:r>
          </a:p>
          <a:p>
            <a:pPr marL="1371600" lvl="2" indent="-457200">
              <a:buFont typeface="Arial" panose="020B0604020202020204" pitchFamily="34" charset="0"/>
              <a:buChar char="•"/>
            </a:pPr>
            <a:r>
              <a:rPr lang="en-US" sz="2000" dirty="0"/>
              <a:t>What are current policies or limitations?</a:t>
            </a:r>
          </a:p>
          <a:p>
            <a:pPr marL="1371600" lvl="2" indent="-457200">
              <a:buFont typeface="Arial" panose="020B0604020202020204" pitchFamily="34" charset="0"/>
              <a:buChar char="•"/>
            </a:pPr>
            <a:r>
              <a:rPr lang="en-US" sz="2000" dirty="0"/>
              <a:t>What is CCMC hosting that may be of use to other science communities?</a:t>
            </a:r>
          </a:p>
          <a:p>
            <a:pPr marL="1371600" lvl="2" indent="-457200">
              <a:buFont typeface="Arial" panose="020B0604020202020204" pitchFamily="34" charset="0"/>
              <a:buChar char="•"/>
            </a:pPr>
            <a:r>
              <a:rPr lang="en-US" sz="2000" dirty="0"/>
              <a:t>What should be hosted?</a:t>
            </a:r>
          </a:p>
          <a:p>
            <a:pPr marL="1371600" lvl="2" indent="-457200">
              <a:buFont typeface="Arial" panose="020B0604020202020204" pitchFamily="34" charset="0"/>
              <a:buChar char="•"/>
            </a:pPr>
            <a:r>
              <a:rPr lang="en-US" sz="2000" dirty="0"/>
              <a:t>Who should run the simulations?</a:t>
            </a:r>
          </a:p>
          <a:p>
            <a:pPr marL="1371600" lvl="2" indent="-457200">
              <a:buFont typeface="Arial" panose="020B0604020202020204" pitchFamily="34" charset="0"/>
              <a:buChar char="•"/>
            </a:pPr>
            <a:r>
              <a:rPr lang="en-US" sz="2000" dirty="0"/>
              <a:t>Who should be funding these?</a:t>
            </a:r>
          </a:p>
          <a:p>
            <a:pPr marL="1371600" lvl="2" indent="-457200">
              <a:buFont typeface="Arial" panose="020B0604020202020204" pitchFamily="34" charset="0"/>
              <a:buChar char="•"/>
            </a:pPr>
            <a:r>
              <a:rPr lang="en-US" sz="2000" dirty="0"/>
              <a:t>Differences in community expectations (Heliophysics vs. Planetary vs. ….)</a:t>
            </a:r>
          </a:p>
          <a:p>
            <a:pPr marL="914400" lvl="1" indent="-457200">
              <a:buFont typeface="+mj-lt"/>
              <a:buAutoNum type="alphaLcParenR"/>
            </a:pPr>
            <a:r>
              <a:rPr lang="en-US" sz="2000" dirty="0"/>
              <a:t>What is community current status – Existing practices?</a:t>
            </a:r>
          </a:p>
          <a:p>
            <a:pPr marL="1371600" lvl="2" indent="-457200">
              <a:buFont typeface="Arial" panose="020B0604020202020204" pitchFamily="34" charset="0"/>
              <a:buChar char="•"/>
            </a:pPr>
            <a:r>
              <a:rPr lang="en-US" sz="2000" dirty="0"/>
              <a:t>How/who build practices?</a:t>
            </a:r>
          </a:p>
          <a:p>
            <a:pPr marL="1371600" lvl="2" indent="-457200">
              <a:buFont typeface="Arial" panose="020B0604020202020204" pitchFamily="34" charset="0"/>
              <a:buChar char="•"/>
            </a:pPr>
            <a:r>
              <a:rPr lang="en-US" sz="2000" dirty="0"/>
              <a:t>Where are tools accessed online?</a:t>
            </a:r>
          </a:p>
          <a:p>
            <a:pPr marL="1371600" lvl="2" indent="-457200">
              <a:buFont typeface="Arial" panose="020B0604020202020204" pitchFamily="34" charset="0"/>
              <a:buChar char="•"/>
            </a:pPr>
            <a:r>
              <a:rPr lang="en-US" sz="2000" dirty="0"/>
              <a:t>What communication channels exist (between different modeling centers or between different community scientists)?</a:t>
            </a:r>
          </a:p>
          <a:p>
            <a:pPr marL="1371600" lvl="2" indent="-457200">
              <a:buFont typeface="Arial" panose="020B0604020202020204" pitchFamily="34" charset="0"/>
              <a:buChar char="•"/>
            </a:pPr>
            <a:r>
              <a:rPr lang="en-US" sz="2000" dirty="0"/>
              <a:t>How to facilitate? (e.g., Newsletters? Blog?)</a:t>
            </a:r>
          </a:p>
          <a:p>
            <a:pPr marL="1371600" lvl="2" indent="-457200">
              <a:buFont typeface="Arial" panose="020B0604020202020204" pitchFamily="34" charset="0"/>
              <a:buChar char="•"/>
            </a:pPr>
            <a:r>
              <a:rPr lang="en-US" sz="2000" dirty="0"/>
              <a:t>Subset of Open Science discussion (segue for next workshop session)</a:t>
            </a:r>
          </a:p>
        </p:txBody>
      </p:sp>
      <p:sp>
        <p:nvSpPr>
          <p:cNvPr id="7" name="TextBox 6">
            <a:extLst>
              <a:ext uri="{FF2B5EF4-FFF2-40B4-BE49-F238E27FC236}">
                <a16:creationId xmlns:a16="http://schemas.microsoft.com/office/drawing/2014/main" id="{AAFC3C8F-2055-46EB-8D41-243B3DF262D1}"/>
              </a:ext>
            </a:extLst>
          </p:cNvPr>
          <p:cNvSpPr txBox="1"/>
          <p:nvPr/>
        </p:nvSpPr>
        <p:spPr>
          <a:xfrm>
            <a:off x="2072848" y="176424"/>
            <a:ext cx="8046305" cy="523220"/>
          </a:xfrm>
          <a:prstGeom prst="rect">
            <a:avLst/>
          </a:prstGeom>
          <a:noFill/>
        </p:spPr>
        <p:txBody>
          <a:bodyPr wrap="none" rtlCol="0">
            <a:spAutoFit/>
          </a:bodyPr>
          <a:lstStyle/>
          <a:p>
            <a:r>
              <a:rPr lang="en-US" sz="2800" b="1" dirty="0"/>
              <a:t>BEYOND EARTH: HPD’s CROSS-DIVISIONAL EFFORTS</a:t>
            </a:r>
          </a:p>
        </p:txBody>
      </p:sp>
    </p:spTree>
    <p:extLst>
      <p:ext uri="{BB962C8B-B14F-4D97-AF65-F5344CB8AC3E}">
        <p14:creationId xmlns:p14="http://schemas.microsoft.com/office/powerpoint/2010/main" val="2138204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2756</TotalTime>
  <Words>1648</Words>
  <Application>Microsoft Office PowerPoint</Application>
  <PresentationFormat>Widescreen</PresentationFormat>
  <Paragraphs>122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Courier New</vt:lpstr>
      <vt:lpstr>TeXGyreTermes-Bold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Fowler, Galen J. (HQ-DJ000)</dc:creator>
  <cp:lastModifiedBy>Galen</cp:lastModifiedBy>
  <cp:revision>45</cp:revision>
  <dcterms:created xsi:type="dcterms:W3CDTF">2022-05-20T15:51:34Z</dcterms:created>
  <dcterms:modified xsi:type="dcterms:W3CDTF">2022-06-02T14:29:58Z</dcterms:modified>
</cp:coreProperties>
</file>