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/>
    <p:restoredTop sz="94576"/>
  </p:normalViewPr>
  <p:slideViewPr>
    <p:cSldViewPr snapToGrid="0" snapToObjects="1">
      <p:cViewPr varScale="1">
        <p:scale>
          <a:sx n="123" d="100"/>
          <a:sy n="123" d="100"/>
        </p:scale>
        <p:origin x="22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720F9-1457-C00C-7DC6-732AF5381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51092-E9A0-1A0B-BA79-2DB556746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F3EB8-3712-E120-A75E-D9540B575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D80-06C9-8842-BBAD-361537774130}" type="datetimeFigureOut">
              <a:rPr lang="en-US" smtClean="0"/>
              <a:t>6/5/22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0E441-4186-0345-4D37-C9793A40E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8871E-FBE3-9019-ED39-DF8291D17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DA7-AE95-CF46-BF68-8443E4BF4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56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70942-3611-23DB-6402-A0A091E5D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7EA79-FBF9-4F27-73A4-77898743C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A2BBD-404E-60B8-34EB-543AEDD4B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D80-06C9-8842-BBAD-361537774130}" type="datetimeFigureOut">
              <a:rPr lang="en-US" smtClean="0"/>
              <a:t>6/5/22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36BE0-B7A2-8321-00D6-78F7DE55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E7D30-21C0-CA6F-4655-33ABDA0C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DA7-AE95-CF46-BF68-8443E4BF4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82756F-5C20-6B7E-D636-C9369041E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167BE-120F-D865-F2C6-F5A07A836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F8811-3098-C4DC-8849-6C0311B5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D80-06C9-8842-BBAD-361537774130}" type="datetimeFigureOut">
              <a:rPr lang="en-US" smtClean="0"/>
              <a:t>6/5/22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86F36-E383-56F1-B639-F4F0B756D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DACA6-B382-D1C4-8239-11F12EE5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DA7-AE95-CF46-BF68-8443E4BF4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9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8257-47CE-4C71-3B06-031E770A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F1CDC-101A-2AD1-E004-C1C50618A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108E4-34D1-25D1-270E-BC8CF07D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D80-06C9-8842-BBAD-361537774130}" type="datetimeFigureOut">
              <a:rPr lang="en-US" smtClean="0"/>
              <a:t>6/5/22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B45F0-8861-3B7F-30C0-DC8FEE01F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9E6C6-0F84-96D5-A14C-DD295550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DA7-AE95-CF46-BF68-8443E4BF4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8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88E6D-25E1-7551-4C55-DFF199F1B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4DBB6-9DD9-0CF7-1EF6-75938FDA0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8DD01-4B71-E071-F762-F5751FD9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D80-06C9-8842-BBAD-361537774130}" type="datetimeFigureOut">
              <a:rPr lang="en-US" smtClean="0"/>
              <a:t>6/5/22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611C0-7914-6C4E-4521-95D474A7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11111-6C27-3028-2B35-C45C3A4D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DA7-AE95-CF46-BF68-8443E4BF4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301D9-D5B2-B78D-0741-EC2BDB979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42B7C-E9B7-43B6-1C3A-0088CFA517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A9841D-A072-36D8-436E-EC8A4C617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1655D-E8C9-D0AC-AF7F-1CC7AC43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D80-06C9-8842-BBAD-361537774130}" type="datetimeFigureOut">
              <a:rPr lang="en-US" smtClean="0"/>
              <a:t>6/5/22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6C50E-3D1B-3CA4-0A9B-12208B8C4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E1665-7455-26C8-1A02-8AF93157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DA7-AE95-CF46-BF68-8443E4BF4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4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22C9E-E7D5-DD7E-2E09-365F51882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C9C2F-8E23-F8FD-E825-FEEABADD6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D4610-CF99-A2CF-179F-A8CEEB0D3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39275D-A671-699B-38D3-43DE5E8D6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F2C41F-3135-E300-AF9E-78F3E2521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20C150-4823-3602-BDEE-983D18C0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D80-06C9-8842-BBAD-361537774130}" type="datetimeFigureOut">
              <a:rPr lang="en-US" smtClean="0"/>
              <a:t>6/5/22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FE68D6-85FD-B156-FEC2-600121063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BCBFE1-6E4A-75CE-90A3-4E6ED537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DA7-AE95-CF46-BF68-8443E4BF4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6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48233-CB29-2816-0150-766BBFB8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02B069-4AAB-3894-8269-09D0A0D7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D80-06C9-8842-BBAD-361537774130}" type="datetimeFigureOut">
              <a:rPr lang="en-US" smtClean="0"/>
              <a:t>6/5/22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5DC71-629B-0662-F250-3236C2798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9C6BAB-5022-019A-2691-EB7CF6D7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DA7-AE95-CF46-BF68-8443E4BF4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1017F3-64C7-DA0D-497B-568917F86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D80-06C9-8842-BBAD-361537774130}" type="datetimeFigureOut">
              <a:rPr lang="en-US" smtClean="0"/>
              <a:t>6/5/22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0C45B-40FF-370D-ECE7-9CD4B533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6137E-383E-7219-49E9-1E7EA1F3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DA7-AE95-CF46-BF68-8443E4BF4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2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F048B-449B-5188-6C24-559CA572A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37A6B-64E1-BF72-3066-3B8745E8C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CA661-442B-E2AC-4D31-CC819F479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E9104-C4D4-B1B6-3518-2B784359D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D80-06C9-8842-BBAD-361537774130}" type="datetimeFigureOut">
              <a:rPr lang="en-US" smtClean="0"/>
              <a:t>6/5/22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681E5-22CF-D38D-3F69-BA685E1A7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0CD5E-DFE7-AA15-6EA7-9B8A50C5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DA7-AE95-CF46-BF68-8443E4BF4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B695D-E7DC-7EC2-4A7E-6EE62280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441195-EFC8-ED14-91C5-B070F415B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4DF68-0CD2-7388-07B3-11BE06DEF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464A0A-5F89-74A5-268E-9D04ABE6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D80-06C9-8842-BBAD-361537774130}" type="datetimeFigureOut">
              <a:rPr lang="en-US" smtClean="0"/>
              <a:t>6/5/22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102DAB-D159-1278-CF21-375F5AD8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B6EFC-13F9-56E9-F0AC-F73BFACC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5DA7-AE95-CF46-BF68-8443E4BF4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3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5F4615-731F-54B7-C983-AFF3B079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005B7-547D-2C59-A00F-3853FE52C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7A7B6-92E6-BDCA-D945-41BF73C6E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BA42AD80-06C9-8842-BBAD-361537774130}" type="datetimeFigureOut">
              <a:rPr lang="en-US" smtClean="0"/>
              <a:pPr/>
              <a:t>6/5/22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38692-C0D4-9861-4D0E-24911AABC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8FF29-0441-7A62-DF8C-20066337C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7C885DA7-AE95-CF46-BF68-8443E4BF4F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8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99EA07-8DA5-47A5-7A36-B17011B9A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400"/>
          </a:xfrm>
        </p:spPr>
        <p:txBody>
          <a:bodyPr>
            <a:normAutofit/>
          </a:bodyPr>
          <a:lstStyle/>
          <a:p>
            <a:pPr marL="731520"/>
            <a:r>
              <a:rPr lang="en-US" sz="3600" dirty="0"/>
              <a:t>MACH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719DB-C358-1561-A491-1A40F5DFA2E1}"/>
              </a:ext>
            </a:extLst>
          </p:cNvPr>
          <p:cNvSpPr txBox="1"/>
          <p:nvPr/>
        </p:nvSpPr>
        <p:spPr>
          <a:xfrm>
            <a:off x="398900" y="962405"/>
            <a:ext cx="113941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DRIVE Center to determine atmospheric escape rates from any star-planet combination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Team members (observers and modelers) from </a:t>
            </a:r>
            <a:r>
              <a:rPr lang="en-US" dirty="0" err="1">
                <a:latin typeface="Helvetica" pitchFamily="2" charset="0"/>
              </a:rPr>
              <a:t>Helio</a:t>
            </a:r>
            <a:r>
              <a:rPr lang="en-US" dirty="0">
                <a:latin typeface="Helvetica" pitchFamily="2" charset="0"/>
              </a:rPr>
              <a:t>, Planetary, and Astro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Multiple models/approaches for each upper atmospheric region and escape process – allowing estimate of uncertainty in model predictions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Partnered with CCMC to provide results to the community, including results from outside the team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Models run over 8-dimensional ‘input parameter space’ to compute escape rates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807A02-3D23-36F8-BA85-48C097834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5830" y="0"/>
            <a:ext cx="1176169" cy="1067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01B8F7-2E4D-520F-A32E-6F2BD5990E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36"/>
          <a:stretch/>
        </p:blipFill>
        <p:spPr>
          <a:xfrm>
            <a:off x="6494899" y="3429000"/>
            <a:ext cx="5539231" cy="31445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E21329-4B1C-82E6-FDAD-404F69A383A4}"/>
              </a:ext>
            </a:extLst>
          </p:cNvPr>
          <p:cNvSpPr txBox="1"/>
          <p:nvPr/>
        </p:nvSpPr>
        <p:spPr>
          <a:xfrm>
            <a:off x="398900" y="3226400"/>
            <a:ext cx="6096000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Web interface would allow users to request escape rates for any input parameters, and would interpolate using the pre-run models. Users could then access plots of model results or download the model output files directly.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Community members could provide results from their own models, which would be incorporated into the web interface.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Helvetica" pitchFamily="2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MACH was not selected for Phase II, but we are exploring ways to continue this effort</a:t>
            </a:r>
          </a:p>
        </p:txBody>
      </p:sp>
    </p:spTree>
    <p:extLst>
      <p:ext uri="{BB962C8B-B14F-4D97-AF65-F5344CB8AC3E}">
        <p14:creationId xmlns:p14="http://schemas.microsoft.com/office/powerpoint/2010/main" val="246419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99EA07-8DA5-47A5-7A36-B17011B9A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400"/>
          </a:xfrm>
        </p:spPr>
        <p:txBody>
          <a:bodyPr>
            <a:normAutofit/>
          </a:bodyPr>
          <a:lstStyle/>
          <a:p>
            <a:pPr marL="731520"/>
            <a:r>
              <a:rPr lang="en-US" sz="3600" dirty="0"/>
              <a:t>Dave Brain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719DB-C358-1561-A491-1A40F5DFA2E1}"/>
              </a:ext>
            </a:extLst>
          </p:cNvPr>
          <p:cNvSpPr txBox="1"/>
          <p:nvPr/>
        </p:nvSpPr>
        <p:spPr>
          <a:xfrm>
            <a:off x="574281" y="1048355"/>
            <a:ext cx="111730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latin typeface="Helvetica" pitchFamily="2" charset="0"/>
              </a:rPr>
              <a:t>Model validation  	</a:t>
            </a:r>
            <a:r>
              <a:rPr lang="en-US" sz="1400" dirty="0">
                <a:latin typeface="Helvetica" pitchFamily="2" charset="0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Helvetica" pitchFamily="2" charset="0"/>
              </a:rPr>
              <a:t>How confident are we that we are getting the right answer?</a:t>
            </a:r>
            <a:r>
              <a:rPr lang="en-US" sz="1400" dirty="0">
                <a:latin typeface="Helvetica" pitchFamily="2" charset="0"/>
              </a:rPr>
              <a:t>)</a:t>
            </a:r>
            <a:endParaRPr lang="en-US" sz="2000" dirty="0">
              <a:latin typeface="Helvetica" pitchFamily="2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Many models in heliophysics have been validated against observations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Applying a model using input parameters beyond the ‘validated range’ makes the model, by definition, unvalidated. This problem is particularly acute for exoplanets.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How can we have confidence in model results in these new situations?</a:t>
            </a:r>
          </a:p>
          <a:p>
            <a:pPr marL="3030538" lvl="1" indent="-2571750">
              <a:spcAft>
                <a:spcPts val="1800"/>
              </a:spcAft>
            </a:pPr>
            <a:r>
              <a:rPr lang="en-US" dirty="0">
                <a:solidFill>
                  <a:srgbClr val="0432FF"/>
                </a:solidFill>
                <a:latin typeface="Helvetica" pitchFamily="2" charset="0"/>
              </a:rPr>
              <a:t>One recommendation</a:t>
            </a:r>
            <a:r>
              <a:rPr lang="en-US" dirty="0">
                <a:latin typeface="Helvetica" pitchFamily="2" charset="0"/>
              </a:rPr>
              <a:t>: Use ‘competing’ models and/or ensembles to test robustness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4A879-9817-CF13-C3B5-8DCB10674DD4}"/>
              </a:ext>
            </a:extLst>
          </p:cNvPr>
          <p:cNvSpPr txBox="1"/>
          <p:nvPr/>
        </p:nvSpPr>
        <p:spPr>
          <a:xfrm>
            <a:off x="574281" y="3820004"/>
            <a:ext cx="6486919" cy="2816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Every user has a different question or situation – some require specific input parameters and some require a large range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The parameter space to be covered is essentially infinite (as is the dimensionality)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It is not possible for the CCMC to ‘cover all the bases’</a:t>
            </a:r>
          </a:p>
          <a:p>
            <a:pPr marL="923925" lvl="1" indent="-457200">
              <a:spcAft>
                <a:spcPts val="600"/>
              </a:spcAft>
            </a:pPr>
            <a:r>
              <a:rPr lang="en-US" dirty="0">
                <a:solidFill>
                  <a:srgbClr val="0432FF"/>
                </a:solidFill>
                <a:latin typeface="Helvetica" pitchFamily="2" charset="0"/>
              </a:rPr>
              <a:t>One recommendation</a:t>
            </a:r>
            <a:r>
              <a:rPr lang="en-US" dirty="0">
                <a:latin typeface="Helvetica" pitchFamily="2" charset="0"/>
              </a:rPr>
              <a:t>: Cover the parameter space coarsely and provide tools to interpolate within the results. Continue to allow Runs-on-Request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3D941B-7D7E-9FE7-354F-D6AB88973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307" y="4069747"/>
            <a:ext cx="4799043" cy="228166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433C7F-C6DF-A68F-E5B9-825813E5EB2F}"/>
              </a:ext>
            </a:extLst>
          </p:cNvPr>
          <p:cNvSpPr txBox="1"/>
          <p:nvPr/>
        </p:nvSpPr>
        <p:spPr>
          <a:xfrm>
            <a:off x="574281" y="3313104"/>
            <a:ext cx="11388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latin typeface="Helvetica" pitchFamily="2" charset="0"/>
              </a:rPr>
              <a:t>Identification of model parameters</a:t>
            </a:r>
            <a:r>
              <a:rPr lang="en-US" sz="3200" dirty="0">
                <a:latin typeface="Helvetica" pitchFamily="2" charset="0"/>
              </a:rPr>
              <a:t> 	</a:t>
            </a:r>
            <a:r>
              <a:rPr lang="en-US" sz="1400" dirty="0">
                <a:latin typeface="Helvetica" pitchFamily="2" charset="0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Helvetica" pitchFamily="2" charset="0"/>
              </a:rPr>
              <a:t>Can we enable all of the science for all of the people?</a:t>
            </a:r>
            <a:r>
              <a:rPr lang="en-US" sz="1400" dirty="0">
                <a:latin typeface="Helvetica" pitchFamily="2" charset="0"/>
              </a:rPr>
              <a:t>)</a:t>
            </a:r>
            <a:endParaRPr lang="en-US" sz="20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52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322</Words>
  <Application>Microsoft Macintosh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Helvetica</vt:lpstr>
      <vt:lpstr>Office Theme</vt:lpstr>
      <vt:lpstr>MACH</vt:lpstr>
      <vt:lpstr>Dave Brain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Dave Brain</dc:title>
  <dc:creator>David Brain</dc:creator>
  <cp:lastModifiedBy>David Brain</cp:lastModifiedBy>
  <cp:revision>3</cp:revision>
  <dcterms:created xsi:type="dcterms:W3CDTF">2022-06-02T04:33:28Z</dcterms:created>
  <dcterms:modified xsi:type="dcterms:W3CDTF">2022-06-05T18:31:23Z</dcterms:modified>
</cp:coreProperties>
</file>