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h77lgmRsSulFn8G71sOoqE4mQV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6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dcfy@Princeton.edu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dcfy@Princeton.edu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2769476" y="220196"/>
            <a:ext cx="9422524" cy="6637806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"/>
          <p:cNvSpPr/>
          <p:nvPr/>
        </p:nvSpPr>
        <p:spPr>
          <a:xfrm rot="-3079828">
            <a:off x="1613162" y="1492572"/>
            <a:ext cx="2987899" cy="2987899"/>
          </a:xfrm>
          <a:prstGeom prst="arc">
            <a:avLst>
              <a:gd fmla="val 14455503" name="adj1"/>
              <a:gd fmla="val 227775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"/>
          <p:cNvSpPr txBox="1"/>
          <p:nvPr>
            <p:ph type="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b="1" lang="en-U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Heliophysics models applied to planets beyond earth and systems beyond the solar system</a:t>
            </a:r>
            <a:endParaRPr sz="4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>
            <p:ph idx="1" type="body"/>
          </p:nvPr>
        </p:nvSpPr>
        <p:spPr>
          <a:xfrm>
            <a:off x="4038600" y="4782320"/>
            <a:ext cx="7644627" cy="1329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CCMC support</a:t>
            </a:r>
            <a:b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applications?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/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3600"/>
              <a:t>Understanding Consequences of Star-Planet Interactions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574281" y="1048355"/>
            <a:ext cx="11173200" cy="57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Assessing Short-term vs Long-term Consequences</a:t>
            </a:r>
            <a:endParaRPr sz="1600"/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Short-term seeks to understand the impact of an individual event or recent statistics</a:t>
            </a:r>
            <a:endParaRPr/>
          </a:p>
          <a:p>
            <a:pPr indent="-342900" lvl="2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did a particular event affect the planet’s environment?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Long-term searches to understand how the star-planet interaction affects the planet’s evolution</a:t>
            </a:r>
            <a:endParaRPr/>
          </a:p>
          <a:p>
            <a:pPr indent="-342900" lvl="2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is the star-planet relationship responsible for changes over time?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vs Long term requires different approaches to solve the questions at hand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Consequences, goals, and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required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modeling capabilities vary with each planet</a:t>
            </a:r>
            <a:endParaRPr/>
          </a:p>
          <a:p>
            <a:pPr indent="-342900" lvl="2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Mercury –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pace weathering of the surface</a:t>
            </a:r>
            <a:endParaRPr/>
          </a:p>
          <a:p>
            <a:pPr indent="-342900" lvl="2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Mars –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tmospheric evolution; future of human exploration</a:t>
            </a:r>
            <a:endParaRPr/>
          </a:p>
          <a:p>
            <a:pPr indent="-342900" lvl="2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to Exoplanets</a:t>
            </a:r>
            <a:endParaRPr/>
          </a:p>
          <a:p>
            <a:pPr indent="0" lvl="2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the new MAVEN/M2M/CCMC collaboration, how can CCMC enable model development and validation at Mars?</a:t>
            </a:r>
            <a:endParaRPr/>
          </a:p>
          <a:p>
            <a:pPr indent="-215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6957875" y="6457890"/>
            <a:ext cx="52341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Gina DiBraccio (gina.a.dibraccio@nasa.gov)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 txBox="1"/>
          <p:nvPr>
            <p:ph type="title"/>
          </p:nvPr>
        </p:nvSpPr>
        <p:spPr>
          <a:xfrm>
            <a:off x="3315031" y="1380753"/>
            <a:ext cx="5561938" cy="4074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How does modeling beyond Earth and the solar system compare to “core” heliophysics modeling?</a:t>
            </a:r>
            <a:endParaRPr/>
          </a:p>
        </p:txBody>
      </p:sp>
      <p:sp>
        <p:nvSpPr>
          <p:cNvPr id="252" name="Google Shape;252;p11"/>
          <p:cNvSpPr/>
          <p:nvPr/>
        </p:nvSpPr>
        <p:spPr>
          <a:xfrm flipH="1" rot="-1577571">
            <a:off x="2494119" y="6170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 txBox="1"/>
          <p:nvPr>
            <p:ph type="title"/>
          </p:nvPr>
        </p:nvSpPr>
        <p:spPr>
          <a:xfrm>
            <a:off x="3315031" y="1380753"/>
            <a:ext cx="5561938" cy="4074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What links can be built to show the value of heliophysics to other science communities?</a:t>
            </a:r>
            <a:endParaRPr/>
          </a:p>
        </p:txBody>
      </p:sp>
      <p:sp>
        <p:nvSpPr>
          <p:cNvPr id="263" name="Google Shape;263;p12"/>
          <p:cNvSpPr/>
          <p:nvPr/>
        </p:nvSpPr>
        <p:spPr>
          <a:xfrm flipH="1" rot="-1577571">
            <a:off x="2494119" y="6170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2"/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What links can be built to show the value of heliophysics to other science communities?</a:t>
            </a:r>
            <a:endParaRPr/>
          </a:p>
        </p:txBody>
      </p:sp>
      <p:sp>
        <p:nvSpPr>
          <p:cNvPr id="270" name="Google Shape;270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Chuanfei Dong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Princeton University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Heliophysics and its connection to other science communities</a:t>
            </a:r>
            <a:endParaRPr/>
          </a:p>
        </p:txBody>
      </p:sp>
      <p:sp>
        <p:nvSpPr>
          <p:cNvPr id="276" name="Google Shape;276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Heliophysics is the science of understanding the Sun and its interactions with Earth and the solar system, including space weather.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Link to Planetary Science: To study the Sun’s interactions with planets in the solar system, including space weather.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Link to Astrophysics: To understand stars and their interactions with exoplanets orbiting these stars, including space weather.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Link to Earth Science: To study Sun-climate connection and the coupling processes between the lower, middle, and upper atmospheres. 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8589539" y="6488668"/>
            <a:ext cx="36024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Chuanfei Dong, </a:t>
            </a: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dcfy@Princeton.edu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Value of Heliophysics to other science communities</a:t>
            </a:r>
            <a:endParaRPr/>
          </a:p>
        </p:txBody>
      </p:sp>
      <p:sp>
        <p:nvSpPr>
          <p:cNvPr id="283" name="Google Shape;28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value to Planetary Science: The Earth’s magnetosphere, ionosphere, thermosphere (MIT) models have been adapted to study Sun’s interactions with planets/moons in the solar system.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value to Astrophysics: The solar model and Earth’s MIT models have been adapted to study other stars and their interactions with exoplanets.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value to Earth Science: The Earth’s MIT models provide upper boundary conditions for the middle and lower atmosphere models to include the Sun’s influences.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Suggestions: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To include stellar and (exo-)planetary models to CCMC and collaborate with, e.g., Exoplanet Modeling and Analysis Center @NASA-GSFC, Mars Climate Modeling Center @NASA-Ames, and NASA Center for Climate Simulation.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To organize and participate in interdisciplinary workshops (e.g., Comparative Climatology of Terrestrial Planets, Habitable Worlds, and Exoplanets in our Backyard) and increase cross-NASA Divisional collaboration to mutually enhance the scientific return and impact of the heliophysics and other divisions.</a:t>
            </a:r>
            <a:endParaRPr/>
          </a:p>
        </p:txBody>
      </p:sp>
      <p:sp>
        <p:nvSpPr>
          <p:cNvPr id="284" name="Google Shape;284;p15"/>
          <p:cNvSpPr txBox="1"/>
          <p:nvPr/>
        </p:nvSpPr>
        <p:spPr>
          <a:xfrm>
            <a:off x="8589539" y="6488668"/>
            <a:ext cx="36024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Chuanfei Dong,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dcfy@Princeton.edu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 txBox="1"/>
          <p:nvPr>
            <p:ph type="title"/>
          </p:nvPr>
        </p:nvSpPr>
        <p:spPr>
          <a:xfrm>
            <a:off x="3315031" y="1380753"/>
            <a:ext cx="5561938" cy="4074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What links can be built to show the value of heliophysics to other science communities?</a:t>
            </a:r>
            <a:endParaRPr/>
          </a:p>
        </p:txBody>
      </p:sp>
      <p:sp>
        <p:nvSpPr>
          <p:cNvPr id="294" name="Google Shape;294;p16"/>
          <p:cNvSpPr/>
          <p:nvPr/>
        </p:nvSpPr>
        <p:spPr>
          <a:xfrm flipH="1" rot="-1577571">
            <a:off x="2494119" y="6170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"/>
          <p:cNvSpPr txBox="1"/>
          <p:nvPr>
            <p:ph type="title"/>
          </p:nvPr>
        </p:nvSpPr>
        <p:spPr>
          <a:xfrm>
            <a:off x="3315031" y="1380753"/>
            <a:ext cx="5561938" cy="4074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highest priority</a:t>
            </a:r>
            <a:b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planetary/exoplanetary-related needs</a:t>
            </a:r>
            <a:b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modeling services?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/>
          <p:nvPr/>
        </p:nvSpPr>
        <p:spPr>
          <a:xfrm flipH="1" rot="-1577571">
            <a:off x="2494119" y="6170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Helio2050 Workshop Takeaways</a:t>
            </a:r>
            <a:endParaRPr/>
          </a:p>
        </p:txBody>
      </p:sp>
      <p:sp>
        <p:nvSpPr>
          <p:cNvPr id="182" name="Google Shape;182;p3"/>
          <p:cNvSpPr txBox="1"/>
          <p:nvPr>
            <p:ph idx="1" type="body"/>
          </p:nvPr>
        </p:nvSpPr>
        <p:spPr>
          <a:xfrm>
            <a:off x="536028" y="1825624"/>
            <a:ext cx="4939862" cy="4564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Interdisciplinary problem requires collaboration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Cross-divisional representation in review panels, conferences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Challenges in solar system vs. astronomical observations for model validation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Different timescales, instrument requirements, wavelengths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applicable are solar system-based models to other exoplanet systems?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3" name="Google Shape;1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060" y="1825625"/>
            <a:ext cx="6060794" cy="4351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121920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95" name="Google Shape;1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121920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>
            <p:ph type="title"/>
          </p:nvPr>
        </p:nvSpPr>
        <p:spPr>
          <a:xfrm>
            <a:off x="3315031" y="1380753"/>
            <a:ext cx="5561938" cy="4074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highest priority</a:t>
            </a:r>
            <a:b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planetary/exoplanetary-related needs</a:t>
            </a:r>
            <a:b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modeling services?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 flipH="1" rot="-1577571">
            <a:off x="2494119" y="6170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>
            <p:ph type="title"/>
          </p:nvPr>
        </p:nvSpPr>
        <p:spPr>
          <a:xfrm>
            <a:off x="3315031" y="1380753"/>
            <a:ext cx="5561938" cy="4074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How does modeling beyond Earth and the solar system compare to “core” heliophysics modeling?</a:t>
            </a:r>
            <a:endParaRPr/>
          </a:p>
        </p:txBody>
      </p:sp>
      <p:sp>
        <p:nvSpPr>
          <p:cNvPr id="216" name="Google Shape;216;p7"/>
          <p:cNvSpPr/>
          <p:nvPr/>
        </p:nvSpPr>
        <p:spPr>
          <a:xfrm flipH="1" rot="-1577571">
            <a:off x="2494119" y="6170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/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7315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3600"/>
              <a:t>MACH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398900" y="962405"/>
            <a:ext cx="11394199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DRIVE Center to determine atmospheric escape rates from any star-planet combination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members (observers and modelers) from Helio, Planetary, and Astro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models/approaches for each upper atmospheric region and escape process – allowing estimate of uncertainty in model predictions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Partnered with CCMC to provide results to the community, including results from outside the team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Models run over 8-dimensional ‘input parameter space’ to compute escape rates</a:t>
            </a: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5830" y="0"/>
            <a:ext cx="1176169" cy="10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/>
          <p:cNvPicPr preferRelativeResize="0"/>
          <p:nvPr/>
        </p:nvPicPr>
        <p:blipFill rotWithShape="1">
          <a:blip r:embed="rId4">
            <a:alphaModFix/>
          </a:blip>
          <a:srcRect b="0" l="0" r="0" t="1736"/>
          <a:stretch/>
        </p:blipFill>
        <p:spPr>
          <a:xfrm>
            <a:off x="6494899" y="3429000"/>
            <a:ext cx="5539231" cy="31445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6" name="Google Shape;226;p8"/>
          <p:cNvSpPr txBox="1"/>
          <p:nvPr/>
        </p:nvSpPr>
        <p:spPr>
          <a:xfrm>
            <a:off x="398900" y="3226400"/>
            <a:ext cx="6096000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 interface would allow users to request escape rates for any input parameters, and would interpolate using the pre-run models. Users could then access plots of model results or download the model output files directly.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members could provide results from their own models, which would be incorporated into the web interface.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 was not selected for Phase II, but we are exploring ways to continue this effort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/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7315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3600"/>
              <a:t>Dave Brain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574281" y="1048355"/>
            <a:ext cx="11173070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 validation  	</a:t>
            </a: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i="0" lang="en-US" sz="1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confident are we that we are getting the right answer?</a:t>
            </a: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models in heliophysics have been validated against observations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Applying a model using input parameters beyond the ‘validated range’ makes the model, by definition, unvalidated. This problem is particularly acute for exoplanets.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we have confidence in model results in these new situations?</a:t>
            </a:r>
            <a:endParaRPr/>
          </a:p>
          <a:p>
            <a:pPr indent="-2571750" lvl="1" marL="303053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recommendation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Use ‘competing’ models to test robustness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574281" y="3820004"/>
            <a:ext cx="6486919" cy="2816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user has a different question or situation – some require specific input parameters and some require a large range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parameter space to be covered is essentially infinite (as is the dimensionality)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not possible for the CCMC to ‘cover all the bases’</a:t>
            </a:r>
            <a:endParaRPr/>
          </a:p>
          <a:p>
            <a:pPr indent="-457200" lvl="1" marL="9239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recommendation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Cover the parameter space coarsely and provide tools to interpolate within the results. Continue to allow user requests</a:t>
            </a:r>
            <a:endParaRPr/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307" y="4069747"/>
            <a:ext cx="4799043" cy="228166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9"/>
          <p:cNvSpPr txBox="1"/>
          <p:nvPr/>
        </p:nvSpPr>
        <p:spPr>
          <a:xfrm>
            <a:off x="574281" y="3313104"/>
            <a:ext cx="113881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Identification of model parameters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</a:t>
            </a: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i="0" lang="en-US" sz="1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we enable all of the science for all of the people?</a:t>
            </a: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2022-06-02T15:13:18Z</dcterms:created>
  <dc:creator>Farrish, Alison O (GSFC-6740)[NPP POST-DOC CONTRACT]</dc:creator>
</cp:coreProperties>
</file>