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544" r:id="rId2"/>
    <p:sldId id="54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53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908C5-E5CE-7941-BD57-38D1D2D0E4E4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F026-A9B0-D248-9E0E-9B6551C4A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6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>
            <a:extLst>
              <a:ext uri="{FF2B5EF4-FFF2-40B4-BE49-F238E27FC236}">
                <a16:creationId xmlns:a16="http://schemas.microsoft.com/office/drawing/2014/main" id="{B6265584-156B-2E4A-A8C2-2FC3C2E0E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D067B6F-E312-B047-876C-FD9DE24FEE47}" type="slidenum">
              <a:rPr kumimoji="0" lang="en-US" altLang="zh-CN"/>
              <a:pPr/>
              <a:t>1</a:t>
            </a:fld>
            <a:endParaRPr kumimoji="0" lang="en-US" altLang="zh-CN"/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EB34EA65-495B-C74C-AC5F-33C146C5E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021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98000"/>
              </a:lnSpc>
            </a:pPr>
            <a:fld id="{8BA7F533-828E-7248-81F4-4043B6B97D25}" type="slidenum">
              <a:rPr kumimoji="0" lang="en-US" altLang="zh-CN" sz="1300">
                <a:solidFill>
                  <a:srgbClr val="000000"/>
                </a:solidFill>
                <a:latin typeface="DejaVu Serif Condensed" charset="-122"/>
                <a:ea typeface="DejaVu Sans Condensed" charset="-122"/>
              </a:rPr>
              <a:pPr algn="r" eaLnBrk="1" hangingPunct="1">
                <a:lnSpc>
                  <a:spcPct val="98000"/>
                </a:lnSpc>
              </a:pPr>
              <a:t>1</a:t>
            </a:fld>
            <a:endParaRPr kumimoji="0" lang="en-US" altLang="zh-CN" sz="1300">
              <a:solidFill>
                <a:srgbClr val="000000"/>
              </a:solidFill>
              <a:latin typeface="DejaVu Serif Condensed" charset="-122"/>
              <a:ea typeface="DejaVu Sans Condensed" charset="-122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AF495674-8384-3343-8DC0-132858D89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0" lang="en-US" altLang="en-US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10A2E6FE-8B80-524A-A2A9-6C890CDEADF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1263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GB" altLang="zh-CN">
                <a:solidFill>
                  <a:srgbClr val="000000"/>
                </a:solidFill>
                <a:latin typeface="Times New Roman" panose="02020603050405020304" pitchFamily="18" charset="0"/>
              </a:rPr>
              <a:t>The difference between these two categories are getting blurry.</a:t>
            </a:r>
          </a:p>
        </p:txBody>
      </p:sp>
    </p:spTree>
    <p:extLst>
      <p:ext uri="{BB962C8B-B14F-4D97-AF65-F5344CB8AC3E}">
        <p14:creationId xmlns:p14="http://schemas.microsoft.com/office/powerpoint/2010/main" val="2822467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>
            <a:extLst>
              <a:ext uri="{FF2B5EF4-FFF2-40B4-BE49-F238E27FC236}">
                <a16:creationId xmlns:a16="http://schemas.microsoft.com/office/drawing/2014/main" id="{B6265584-156B-2E4A-A8C2-2FC3C2E0E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0D067B6F-E312-B047-876C-FD9DE24FEE47}" type="slidenum">
              <a:rPr kumimoji="0" lang="en-US" altLang="zh-CN"/>
              <a:pPr/>
              <a:t>2</a:t>
            </a:fld>
            <a:endParaRPr kumimoji="0" lang="en-US" altLang="zh-CN"/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EB34EA65-495B-C74C-AC5F-33C146C5E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8" y="8686800"/>
            <a:ext cx="297021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98000"/>
              </a:lnSpc>
            </a:pPr>
            <a:fld id="{8BA7F533-828E-7248-81F4-4043B6B97D25}" type="slidenum">
              <a:rPr kumimoji="0" lang="en-US" altLang="zh-CN" sz="1300">
                <a:solidFill>
                  <a:srgbClr val="000000"/>
                </a:solidFill>
                <a:latin typeface="DejaVu Serif Condensed" charset="-122"/>
                <a:ea typeface="DejaVu Sans Condensed" charset="-122"/>
              </a:rPr>
              <a:pPr algn="r" eaLnBrk="1" hangingPunct="1">
                <a:lnSpc>
                  <a:spcPct val="98000"/>
                </a:lnSpc>
              </a:pPr>
              <a:t>2</a:t>
            </a:fld>
            <a:endParaRPr kumimoji="0" lang="en-US" altLang="zh-CN" sz="1300">
              <a:solidFill>
                <a:srgbClr val="000000"/>
              </a:solidFill>
              <a:latin typeface="DejaVu Serif Condensed" charset="-122"/>
              <a:ea typeface="DejaVu Sans Condensed" charset="-122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AF495674-8384-3343-8DC0-132858D89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0" lang="en-US" altLang="en-US"/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10A2E6FE-8B80-524A-A2A9-6C890CDEADF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1263" cy="410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4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kumimoji="0" lang="en-GB" altLang="zh-CN">
                <a:solidFill>
                  <a:srgbClr val="000000"/>
                </a:solidFill>
                <a:latin typeface="Times New Roman" panose="02020603050405020304" pitchFamily="18" charset="0"/>
              </a:rPr>
              <a:t>The difference between these two categories are getting blurry.</a:t>
            </a:r>
          </a:p>
        </p:txBody>
      </p:sp>
    </p:spTree>
    <p:extLst>
      <p:ext uri="{BB962C8B-B14F-4D97-AF65-F5344CB8AC3E}">
        <p14:creationId xmlns:p14="http://schemas.microsoft.com/office/powerpoint/2010/main" val="282246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B18E4-1AB4-FF73-BD19-6034F8C6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572B1-4417-C24A-BD78-771550E20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9B40B-3994-38F6-5BBE-9D26E0EB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F106-C886-AFE7-2BC4-217C9A4CE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67CF1-67B9-309B-204E-519F182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01924-D371-AE6C-394A-E1458BB9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B4AB74-C9E4-70A5-2464-1FF2280DE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25E47-6D94-3B88-4CA9-0EC83200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6F037-85F8-3D5F-223D-4CB1EA1D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000A2-FB11-297F-1F98-53DF0F72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D56C17-894F-3FFF-3A49-BB779F74C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A56E87-A919-7951-FAE7-2B35CB565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5C235-3CDB-6B3A-5544-4975C8FFC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93653-92EA-B279-764E-0EE384EB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AC7CA-6A06-B621-BBF4-8383EE5D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83FC-1505-B75A-5ABF-D38F6DE0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4D8BD-09F7-53F5-2764-23458A02C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453F7-8432-DB58-0525-BD61C7599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A6FEF-189D-C4C2-FB34-C1BF58FE0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B0533-C314-C84B-AAF7-8181FF76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9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CAAA5-A4DA-D9B2-1FCD-BC42DC72F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811072-67E7-2F52-2D7E-89AFA07CF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585D0-13C7-8179-C307-B478A2B8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C0909-9819-D227-0D4C-A6414B36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9C650-B41E-AB85-7038-8B57DDF9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4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C7F9-8B24-563C-9CCE-873CB3645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3C57-35F8-6852-859A-1A1724ECCC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F85AB-D372-A1F1-53EB-055383E1A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554C1-8905-77F4-CA27-97BC64D8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35E35-0253-72F6-671D-8855A44FD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F0E6A-B6AC-E14B-87E5-39451019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1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4A35-3011-A69F-83A1-0E9EF9EA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25E03-DD45-725D-E15D-1D959310D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4A42C-4128-29F9-F32D-09C32C0A4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928E96-7D95-6630-2611-B2B873C65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A74D3-7ACB-4DDE-2CAE-FE3C5F90D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F89557-A0DE-CA3C-D020-8C97F3DF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B4AD8-8F08-4003-31ED-FDF8EC7A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2E8CD4-51F7-2968-BA2D-0E1C3E3A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96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1EB5A-8391-C227-A4FF-B0CDE3CB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3B7F93-91FB-7538-7A70-B562EFC9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CA520F-9892-DB0B-BC1D-95E0F8A3B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E6115-0FC0-52D5-3923-3409ECEF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9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3FB0C1-64AF-0836-B77B-BEBD1DD00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7B409-FD47-ABE0-D684-696B4D49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3A2D8-8B1B-E0F0-2DB1-AD070D8F2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6215-C552-32BD-0A44-2B102A41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E4063-250A-E1E0-7E9B-5A52081AE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0E10D-0533-BD89-7128-B351F516B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C38E8-60F5-B6B0-29ED-E558F273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5C459-F466-8CD4-037C-97169B0B0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3AF761-551C-2C61-2DD7-03F259BCC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2389D-9742-3CBF-A064-F1BBF4EF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B72655-5F1B-F824-BCE9-FAC5E0313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351ED-1E5B-25C2-AE08-570BEE681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CF1E6-1B16-229E-6C9E-5189EC4B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CA465B-FBAB-F818-4273-44B32D81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E74A3-CE5E-CB87-6DD3-681CA4D01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4A3209-B1D9-698A-565C-4460CBA7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BDB71-EF3E-455B-27BA-7CE914458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8CF4D-0BD6-377D-D952-482FCD88B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7030-0921-E84A-9443-6899B69F82B7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C5D5D-143B-9549-C9F0-F86F2EBD1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D5C4D-1EAC-E74B-70A3-B5E8158D0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7944-2F3D-1B45-9430-D6823899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5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775849-3BEF-AA42-951F-C70513E2CD6F}"/>
              </a:ext>
            </a:extLst>
          </p:cNvPr>
          <p:cNvSpPr/>
          <p:nvPr/>
        </p:nvSpPr>
        <p:spPr>
          <a:xfrm>
            <a:off x="0" y="723544"/>
            <a:ext cx="12192000" cy="613445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64F24-D4CC-DC48-A412-767299351CBE}"/>
              </a:ext>
            </a:extLst>
          </p:cNvPr>
          <p:cNvSpPr/>
          <p:nvPr/>
        </p:nvSpPr>
        <p:spPr>
          <a:xfrm>
            <a:off x="0" y="-11290"/>
            <a:ext cx="12192000" cy="6970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3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Onboarding processes of </a:t>
            </a:r>
            <a:r>
              <a:rPr lang="en-US" sz="3600" dirty="0" err="1"/>
              <a:t>AWSoMR</a:t>
            </a:r>
            <a:r>
              <a:rPr lang="en-US" sz="3600" dirty="0"/>
              <a:t> and MFLAMPA to CCMC</a:t>
            </a:r>
            <a:endParaRPr lang="en-US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9B82CAA2-1EED-FD44-9D11-E18694779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8176" y="6116639"/>
            <a:ext cx="1682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0" lang="en-US" altLang="en-US"/>
          </a:p>
        </p:txBody>
      </p:sp>
      <p:sp>
        <p:nvSpPr>
          <p:cNvPr id="22530" name="AutoShape 2">
            <a:extLst>
              <a:ext uri="{FF2B5EF4-FFF2-40B4-BE49-F238E27FC236}">
                <a16:creationId xmlns:a16="http://schemas.microsoft.com/office/drawing/2014/main" id="{DB4B120A-53D9-1D4A-BD8F-3047C1DA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0" y="1054101"/>
            <a:ext cx="3455988" cy="3135313"/>
          </a:xfrm>
          <a:prstGeom prst="roundRect">
            <a:avLst>
              <a:gd name="adj" fmla="val 4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0"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F7D301-C612-CD47-A02B-4BF608A75C89}"/>
              </a:ext>
            </a:extLst>
          </p:cNvPr>
          <p:cNvSpPr/>
          <p:nvPr/>
        </p:nvSpPr>
        <p:spPr>
          <a:xfrm>
            <a:off x="137503" y="963483"/>
            <a:ext cx="116986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AWSoMR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: Alfven Wave Solar Atmosphere Model</a:t>
            </a:r>
          </a:p>
          <a:p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MFLAMPA: Multiple-Field-Line-Advection Model for Particle Acceleration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Two environment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NASA Pleiades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AWSoMR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 run-on-request (available online)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M-FLAMPA run-on-request (on-going)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AWS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AWSoMR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 real time (on-going)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MFLAMPA real time (on-going)</a:t>
            </a:r>
          </a:p>
          <a:p>
            <a:pPr lvl="2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Get model developers familiar with environment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Environment documentation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NASA Pleiades: https://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www.nas.nasa.gov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hecc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/support/kb/</a:t>
            </a:r>
          </a:p>
        </p:txBody>
      </p: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B1C9699-AC2F-471F-A336-F5DE7C7B53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4847" y="2057400"/>
            <a:ext cx="3549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7037"/>
      </p:ext>
    </p:extLst>
  </p:cSld>
  <p:clrMapOvr>
    <a:masterClrMapping/>
  </p:clrMapOvr>
  <p:transition spd="med" advTm="175696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775849-3BEF-AA42-951F-C70513E2CD6F}"/>
              </a:ext>
            </a:extLst>
          </p:cNvPr>
          <p:cNvSpPr/>
          <p:nvPr/>
        </p:nvSpPr>
        <p:spPr>
          <a:xfrm>
            <a:off x="0" y="723544"/>
            <a:ext cx="12192000" cy="613445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B64F24-D4CC-DC48-A412-767299351CBE}"/>
              </a:ext>
            </a:extLst>
          </p:cNvPr>
          <p:cNvSpPr/>
          <p:nvPr/>
        </p:nvSpPr>
        <p:spPr>
          <a:xfrm>
            <a:off x="0" y="-11290"/>
            <a:ext cx="12192000" cy="6970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53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/>
              <a:t>Onboarding processes of </a:t>
            </a:r>
            <a:r>
              <a:rPr lang="en-US" sz="3600" dirty="0" err="1"/>
              <a:t>AWSoMR</a:t>
            </a:r>
            <a:r>
              <a:rPr lang="en-US" sz="3600" dirty="0"/>
              <a:t> and MFLAMPA to CCMC</a:t>
            </a:r>
            <a:endParaRPr lang="en-US" sz="3600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9B82CAA2-1EED-FD44-9D11-E18694779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8176" y="6116639"/>
            <a:ext cx="1682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0" lang="en-US" altLang="en-US"/>
          </a:p>
        </p:txBody>
      </p:sp>
      <p:sp>
        <p:nvSpPr>
          <p:cNvPr id="22530" name="AutoShape 2">
            <a:extLst>
              <a:ext uri="{FF2B5EF4-FFF2-40B4-BE49-F238E27FC236}">
                <a16:creationId xmlns:a16="http://schemas.microsoft.com/office/drawing/2014/main" id="{DB4B120A-53D9-1D4A-BD8F-3047C1DA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050" y="1054101"/>
            <a:ext cx="3455988" cy="3135313"/>
          </a:xfrm>
          <a:prstGeom prst="roundRect">
            <a:avLst>
              <a:gd name="adj" fmla="val 4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0"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AF7D301-C612-CD47-A02B-4BF608A75C89}"/>
              </a:ext>
            </a:extLst>
          </p:cNvPr>
          <p:cNvSpPr/>
          <p:nvPr/>
        </p:nvSpPr>
        <p:spPr>
          <a:xfrm>
            <a:off x="137503" y="963483"/>
            <a:ext cx="1169863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How to write documentation to help users understand the input parameters and output data</a:t>
            </a:r>
          </a:p>
          <a:p>
            <a:pPr lvl="1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How to balance between choosing the default parameters by developers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v.s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. giving user freedom to choose their own parameters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Flesibile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v.s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. Stable</a:t>
            </a:r>
          </a:p>
          <a:p>
            <a:pPr lvl="2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Onboarding different versions</a:t>
            </a:r>
          </a:p>
          <a:p>
            <a:pPr marL="1485900" lvl="2" indent="-571500">
              <a:buFont typeface="Wingdings" pitchFamily="2" charset="2"/>
              <a:buChar char="§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e.g. regular MHD and stream-aligned MHD</a:t>
            </a:r>
          </a:p>
          <a:p>
            <a:pPr lvl="2"/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Arial Black" charset="0"/>
              <a:cs typeface="Arial" panose="020B0604020202020204" pitchFamily="34" charset="0"/>
            </a:endParaRPr>
          </a:p>
          <a:p>
            <a:pPr marL="1028700" lvl="1" indent="-571500">
              <a:buFont typeface="Wingdings" pitchFamily="2" charset="2"/>
              <a:buChar char="Ø"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Arial Black" charset="0"/>
                <a:cs typeface="Arial" panose="020B0604020202020204" pitchFamily="34" charset="0"/>
              </a:rPr>
              <a:t>Easy to use, easy to understand, reliable</a:t>
            </a:r>
          </a:p>
        </p:txBody>
      </p:sp>
    </p:spTree>
    <p:extLst>
      <p:ext uri="{BB962C8B-B14F-4D97-AF65-F5344CB8AC3E}">
        <p14:creationId xmlns:p14="http://schemas.microsoft.com/office/powerpoint/2010/main" val="1012863150"/>
      </p:ext>
    </p:extLst>
  </p:cSld>
  <p:clrMapOvr>
    <a:masterClrMapping/>
  </p:clrMapOvr>
  <p:transition spd="med" advTm="175696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172</Words>
  <Application>Microsoft Macintosh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DejaVu Serif Condensed</vt:lpstr>
      <vt:lpstr>Arial</vt:lpstr>
      <vt:lpstr>Arial Black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Zhao, Lulu</dc:creator>
  <cp:lastModifiedBy>Zhao, Lulu</cp:lastModifiedBy>
  <cp:revision>7</cp:revision>
  <dcterms:created xsi:type="dcterms:W3CDTF">2022-06-06T03:52:48Z</dcterms:created>
  <dcterms:modified xsi:type="dcterms:W3CDTF">2022-06-06T05:05:03Z</dcterms:modified>
</cp:coreProperties>
</file>