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9"/>
  </p:notesMasterIdLst>
  <p:handoutMasterIdLst>
    <p:handoutMasterId r:id="rId10"/>
  </p:handoutMasterIdLst>
  <p:sldIdLst>
    <p:sldId id="268" r:id="rId5"/>
    <p:sldId id="2962" r:id="rId6"/>
    <p:sldId id="2964" r:id="rId7"/>
    <p:sldId id="2963" r:id="rId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36" userDrawn="1">
          <p15:clr>
            <a:srgbClr val="A4A3A4"/>
          </p15:clr>
        </p15:guide>
        <p15:guide id="3" orient="horz" pos="2136" userDrawn="1">
          <p15:clr>
            <a:srgbClr val="A4A3A4"/>
          </p15:clr>
        </p15:guide>
        <p15:guide id="4" pos="7416" userDrawn="1">
          <p15:clr>
            <a:srgbClr val="A4A3A4"/>
          </p15:clr>
        </p15:guide>
        <p15:guide id="5" orient="horz"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isse, Christopher (HQ-DK000)[BOOZ ALLEN HAMILTON]" initials="CC(AH" lastIdx="1" clrIdx="0">
    <p:extLst>
      <p:ext uri="{19B8F6BF-5375-455C-9EA6-DF929625EA0E}">
        <p15:presenceInfo xmlns:p15="http://schemas.microsoft.com/office/powerpoint/2012/main" userId="S-1-5-21-330711430-3775241029-4075259233-8154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F1A947"/>
    <a:srgbClr val="E9EBF5"/>
    <a:srgbClr val="AFDE7E"/>
    <a:srgbClr val="FFFC02"/>
    <a:srgbClr val="71CCF5"/>
    <a:srgbClr val="008000"/>
    <a:srgbClr val="385F6D"/>
    <a:srgbClr val="70705A"/>
    <a:srgbClr val="3B69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E16FE6-DE4B-364B-97C2-F966ED84FC39}" v="3" dt="2022-05-10T23:03:39.188"/>
  </p1510:revLst>
</p1510:revInfo>
</file>

<file path=ppt/tableStyles.xml><?xml version="1.0" encoding="utf-8"?>
<a:tblStyleLst xmlns:a="http://schemas.openxmlformats.org/drawingml/2006/main" def="{5C22544A-7EE6-4342-B048-85BDC9FD1C3A}">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1" autoAdjust="0"/>
    <p:restoredTop sz="89252" autoAdjust="0"/>
  </p:normalViewPr>
  <p:slideViewPr>
    <p:cSldViewPr snapToGrid="0" snapToObjects="1" showGuides="1">
      <p:cViewPr varScale="1">
        <p:scale>
          <a:sx n="93" d="100"/>
          <a:sy n="93" d="100"/>
        </p:scale>
        <p:origin x="224" y="552"/>
      </p:cViewPr>
      <p:guideLst>
        <p:guide pos="336"/>
        <p:guide orient="horz" pos="2136"/>
        <p:guide pos="7416"/>
        <p:guide orient="horz" pos="792"/>
      </p:guideLst>
    </p:cSldViewPr>
  </p:slideViewPr>
  <p:outlineViewPr>
    <p:cViewPr>
      <p:scale>
        <a:sx n="33" d="100"/>
        <a:sy n="33" d="100"/>
      </p:scale>
      <p:origin x="0" y="-29640"/>
    </p:cViewPr>
  </p:outlin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106" d="100"/>
          <a:sy n="106" d="100"/>
        </p:scale>
        <p:origin x="4432"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0466A4C1-6E27-4A61-966E-73A14A840D69}" type="datetimeFigureOut">
              <a:rPr lang="en-US" smtClean="0"/>
              <a:t>6/5/22</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22F9BC2C-88CD-4924-B18B-501F466BD5E3}" type="slidenum">
              <a:rPr lang="en-US" smtClean="0"/>
              <a:t>‹#›</a:t>
            </a:fld>
            <a:endParaRPr lang="en-US" dirty="0"/>
          </a:p>
        </p:txBody>
      </p:sp>
    </p:spTree>
    <p:extLst>
      <p:ext uri="{BB962C8B-B14F-4D97-AF65-F5344CB8AC3E}">
        <p14:creationId xmlns:p14="http://schemas.microsoft.com/office/powerpoint/2010/main" val="37896082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53E219B0-068E-A84A-8185-F22873B906E8}" type="datetimeFigureOut">
              <a:rPr lang="en-US" smtClean="0"/>
              <a:t>6/5/22</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47182863-384D-A645-9536-8F1BA5D66C3E}" type="slidenum">
              <a:rPr lang="en-US" smtClean="0"/>
              <a:t>‹#›</a:t>
            </a:fld>
            <a:endParaRPr lang="en-US" dirty="0"/>
          </a:p>
        </p:txBody>
      </p:sp>
    </p:spTree>
    <p:extLst>
      <p:ext uri="{BB962C8B-B14F-4D97-AF65-F5344CB8AC3E}">
        <p14:creationId xmlns:p14="http://schemas.microsoft.com/office/powerpoint/2010/main" val="32154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a:t>
            </a:r>
          </a:p>
        </p:txBody>
      </p:sp>
      <p:sp>
        <p:nvSpPr>
          <p:cNvPr id="4" name="Slide Number Placeholder 3"/>
          <p:cNvSpPr>
            <a:spLocks noGrp="1"/>
          </p:cNvSpPr>
          <p:nvPr>
            <p:ph type="sldNum" sz="quarter" idx="10"/>
          </p:nvPr>
        </p:nvSpPr>
        <p:spPr/>
        <p:txBody>
          <a:bodyPr/>
          <a:lstStyle/>
          <a:p>
            <a:fld id="{146C0CBE-288C-D84B-B11F-1B62224BD7E3}" type="slidenum">
              <a:rPr lang="en-US" smtClean="0"/>
              <a:t>1</a:t>
            </a:fld>
            <a:endParaRPr lang="en-US"/>
          </a:p>
        </p:txBody>
      </p:sp>
    </p:spTree>
    <p:extLst>
      <p:ext uri="{BB962C8B-B14F-4D97-AF65-F5344CB8AC3E}">
        <p14:creationId xmlns:p14="http://schemas.microsoft.com/office/powerpoint/2010/main" val="1631589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182863-384D-A645-9536-8F1BA5D66C3E}" type="slidenum">
              <a:rPr lang="en-US" smtClean="0"/>
              <a:t>2</a:t>
            </a:fld>
            <a:endParaRPr lang="en-US" dirty="0"/>
          </a:p>
        </p:txBody>
      </p:sp>
    </p:spTree>
    <p:extLst>
      <p:ext uri="{BB962C8B-B14F-4D97-AF65-F5344CB8AC3E}">
        <p14:creationId xmlns:p14="http://schemas.microsoft.com/office/powerpoint/2010/main" val="36503134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59C7A6-D5D7-AB4F-B44F-E7FCF674CF85}"/>
              </a:ext>
            </a:extLst>
          </p:cNvPr>
          <p:cNvPicPr>
            <a:picLocks noChangeAspect="1"/>
          </p:cNvPicPr>
          <p:nvPr userDrawn="1"/>
        </p:nvPicPr>
        <p:blipFill>
          <a:blip r:embed="rId2"/>
          <a:stretch>
            <a:fillRect/>
          </a:stretch>
        </p:blipFill>
        <p:spPr>
          <a:xfrm>
            <a:off x="-1524000" y="0"/>
            <a:ext cx="13716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p:txBody>
          <a:bodyPr/>
          <a:lstStyle/>
          <a:p>
            <a:fld id="{372CC95E-30A4-D744-8BC0-DDA2BE0BB564}" type="datetime1">
              <a:rPr lang="en-US" smtClean="0"/>
              <a:t>6/5/22</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dirty="0"/>
          </a:p>
        </p:txBody>
      </p:sp>
      <p:pic>
        <p:nvPicPr>
          <p:cNvPr id="23" name="Picture 22">
            <a:extLst>
              <a:ext uri="{FF2B5EF4-FFF2-40B4-BE49-F238E27FC236}">
                <a16:creationId xmlns:a16="http://schemas.microsoft.com/office/drawing/2014/main" id="{9F6BF381-EC61-6849-8D46-8B15029926BA}"/>
              </a:ext>
            </a:extLst>
          </p:cNvPr>
          <p:cNvPicPr>
            <a:picLocks noChangeAspect="1"/>
          </p:cNvPicPr>
          <p:nvPr userDrawn="1"/>
        </p:nvPicPr>
        <p:blipFill>
          <a:blip r:embed="rId3"/>
          <a:stretch>
            <a:fillRect/>
          </a:stretch>
        </p:blipFill>
        <p:spPr>
          <a:xfrm>
            <a:off x="7842220" y="2930504"/>
            <a:ext cx="4907929" cy="4409468"/>
          </a:xfrm>
          <a:prstGeom prst="rect">
            <a:avLst/>
          </a:prstGeom>
        </p:spPr>
      </p:pic>
      <p:grpSp>
        <p:nvGrpSpPr>
          <p:cNvPr id="32" name="Group 31">
            <a:extLst>
              <a:ext uri="{FF2B5EF4-FFF2-40B4-BE49-F238E27FC236}">
                <a16:creationId xmlns:a16="http://schemas.microsoft.com/office/drawing/2014/main" id="{AF570B87-6A33-6D43-B8E5-2F92176EA5DD}"/>
              </a:ext>
            </a:extLst>
          </p:cNvPr>
          <p:cNvGrpSpPr/>
          <p:nvPr userDrawn="1"/>
        </p:nvGrpSpPr>
        <p:grpSpPr>
          <a:xfrm>
            <a:off x="4150530" y="529961"/>
            <a:ext cx="4932340" cy="2120900"/>
            <a:chOff x="3761206" y="725010"/>
            <a:chExt cx="4932340" cy="2120900"/>
          </a:xfrm>
        </p:grpSpPr>
        <p:pic>
          <p:nvPicPr>
            <p:cNvPr id="15" name="Picture 14">
              <a:extLst>
                <a:ext uri="{FF2B5EF4-FFF2-40B4-BE49-F238E27FC236}">
                  <a16:creationId xmlns:a16="http://schemas.microsoft.com/office/drawing/2014/main" id="{18470524-0B5B-5A46-A813-150DCBD6129F}"/>
                </a:ext>
              </a:extLst>
            </p:cNvPr>
            <p:cNvPicPr>
              <a:picLocks noChangeAspect="1"/>
            </p:cNvPicPr>
            <p:nvPr userDrawn="1"/>
          </p:nvPicPr>
          <p:blipFill>
            <a:blip r:embed="rId4"/>
            <a:stretch>
              <a:fillRect/>
            </a:stretch>
          </p:blipFill>
          <p:spPr>
            <a:xfrm>
              <a:off x="5088255" y="930910"/>
              <a:ext cx="787400" cy="774700"/>
            </a:xfrm>
            <a:prstGeom prst="rect">
              <a:avLst/>
            </a:prstGeom>
          </p:spPr>
        </p:pic>
        <p:pic>
          <p:nvPicPr>
            <p:cNvPr id="17" name="Picture 16">
              <a:extLst>
                <a:ext uri="{FF2B5EF4-FFF2-40B4-BE49-F238E27FC236}">
                  <a16:creationId xmlns:a16="http://schemas.microsoft.com/office/drawing/2014/main" id="{588C8E61-000C-D042-B85F-063A438D112E}"/>
                </a:ext>
              </a:extLst>
            </p:cNvPr>
            <p:cNvPicPr>
              <a:picLocks noChangeAspect="1"/>
            </p:cNvPicPr>
            <p:nvPr userDrawn="1"/>
          </p:nvPicPr>
          <p:blipFill>
            <a:blip r:embed="rId5"/>
            <a:stretch>
              <a:fillRect/>
            </a:stretch>
          </p:blipFill>
          <p:spPr>
            <a:xfrm rot="20357980">
              <a:off x="6559946" y="725010"/>
              <a:ext cx="2133600" cy="2120900"/>
            </a:xfrm>
            <a:prstGeom prst="rect">
              <a:avLst/>
            </a:prstGeom>
          </p:spPr>
        </p:pic>
        <p:pic>
          <p:nvPicPr>
            <p:cNvPr id="19" name="Picture 18">
              <a:extLst>
                <a:ext uri="{FF2B5EF4-FFF2-40B4-BE49-F238E27FC236}">
                  <a16:creationId xmlns:a16="http://schemas.microsoft.com/office/drawing/2014/main" id="{1A39668C-655F-F745-8FBC-0FE3FABD3DAE}"/>
                </a:ext>
              </a:extLst>
            </p:cNvPr>
            <p:cNvPicPr>
              <a:picLocks noChangeAspect="1"/>
            </p:cNvPicPr>
            <p:nvPr userDrawn="1"/>
          </p:nvPicPr>
          <p:blipFill>
            <a:blip r:embed="rId6"/>
            <a:stretch>
              <a:fillRect/>
            </a:stretch>
          </p:blipFill>
          <p:spPr>
            <a:xfrm>
              <a:off x="3761206" y="2026497"/>
              <a:ext cx="1028700" cy="635000"/>
            </a:xfrm>
            <a:prstGeom prst="rect">
              <a:avLst/>
            </a:prstGeom>
          </p:spPr>
        </p:pic>
      </p:grpSp>
      <p:pic>
        <p:nvPicPr>
          <p:cNvPr id="21" name="Picture 20">
            <a:extLst>
              <a:ext uri="{FF2B5EF4-FFF2-40B4-BE49-F238E27FC236}">
                <a16:creationId xmlns:a16="http://schemas.microsoft.com/office/drawing/2014/main" id="{6EB35260-6306-BC40-B650-C58F4BFD897E}"/>
              </a:ext>
            </a:extLst>
          </p:cNvPr>
          <p:cNvPicPr>
            <a:picLocks noChangeAspect="1"/>
          </p:cNvPicPr>
          <p:nvPr userDrawn="1"/>
        </p:nvPicPr>
        <p:blipFill>
          <a:blip r:embed="rId7"/>
          <a:stretch>
            <a:fillRect/>
          </a:stretch>
        </p:blipFill>
        <p:spPr>
          <a:xfrm>
            <a:off x="9142390" y="304799"/>
            <a:ext cx="2769575" cy="840423"/>
          </a:xfrm>
          <a:prstGeom prst="rect">
            <a:avLst/>
          </a:prstGeom>
        </p:spPr>
      </p:pic>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92156" y="4567192"/>
            <a:ext cx="5797548" cy="1431161"/>
          </a:xfrm>
        </p:spPr>
        <p:txBody>
          <a:bodyPr>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a:p>
            <a:endParaRPr lang="en-US" dirty="0"/>
          </a:p>
        </p:txBody>
      </p:sp>
      <p:pic>
        <p:nvPicPr>
          <p:cNvPr id="30" name="Picture 29">
            <a:extLst>
              <a:ext uri="{FF2B5EF4-FFF2-40B4-BE49-F238E27FC236}">
                <a16:creationId xmlns:a16="http://schemas.microsoft.com/office/drawing/2014/main" id="{F692E3A0-72B3-2244-99BB-9447B75D90C4}"/>
              </a:ext>
            </a:extLst>
          </p:cNvPr>
          <p:cNvPicPr>
            <a:picLocks noChangeAspect="1"/>
          </p:cNvPicPr>
          <p:nvPr userDrawn="1"/>
        </p:nvPicPr>
        <p:blipFill>
          <a:blip r:embed="rId8"/>
          <a:stretch>
            <a:fillRect/>
          </a:stretch>
        </p:blipFill>
        <p:spPr>
          <a:xfrm>
            <a:off x="12207890" y="6075666"/>
            <a:ext cx="2755900" cy="3365500"/>
          </a:xfrm>
          <a:prstGeom prst="rect">
            <a:avLst/>
          </a:prstGeom>
        </p:spPr>
      </p:pic>
      <p:pic>
        <p:nvPicPr>
          <p:cNvPr id="22" name="Picture 21">
            <a:extLst>
              <a:ext uri="{FF2B5EF4-FFF2-40B4-BE49-F238E27FC236}">
                <a16:creationId xmlns:a16="http://schemas.microsoft.com/office/drawing/2014/main" id="{C09D3622-563B-A444-94C9-1DB71C797B96}"/>
              </a:ext>
            </a:extLst>
          </p:cNvPr>
          <p:cNvPicPr>
            <a:picLocks noChangeAspect="1"/>
          </p:cNvPicPr>
          <p:nvPr userDrawn="1"/>
        </p:nvPicPr>
        <p:blipFill>
          <a:blip r:embed="rId9"/>
          <a:stretch>
            <a:fillRect/>
          </a:stretch>
        </p:blipFill>
        <p:spPr>
          <a:xfrm>
            <a:off x="5132957" y="5797540"/>
            <a:ext cx="838200" cy="838200"/>
          </a:xfrm>
          <a:prstGeom prst="rect">
            <a:avLst/>
          </a:prstGeom>
        </p:spPr>
      </p:pic>
      <p:grpSp>
        <p:nvGrpSpPr>
          <p:cNvPr id="28" name="Group 27">
            <a:extLst>
              <a:ext uri="{FF2B5EF4-FFF2-40B4-BE49-F238E27FC236}">
                <a16:creationId xmlns:a16="http://schemas.microsoft.com/office/drawing/2014/main" id="{B6A033BF-C6F2-B044-9675-308224BB39F9}"/>
              </a:ext>
            </a:extLst>
          </p:cNvPr>
          <p:cNvGrpSpPr/>
          <p:nvPr userDrawn="1"/>
        </p:nvGrpSpPr>
        <p:grpSpPr>
          <a:xfrm>
            <a:off x="-473777" y="-10705"/>
            <a:ext cx="3197522" cy="6876906"/>
            <a:chOff x="-473777" y="-18943"/>
            <a:chExt cx="3197522" cy="6876906"/>
          </a:xfrm>
        </p:grpSpPr>
        <p:sp>
          <p:nvSpPr>
            <p:cNvPr id="29" name="Freeform 5">
              <a:extLst>
                <a:ext uri="{FF2B5EF4-FFF2-40B4-BE49-F238E27FC236}">
                  <a16:creationId xmlns:a16="http://schemas.microsoft.com/office/drawing/2014/main" id="{C0C21296-6025-0943-897B-8B5D72A22504}"/>
                </a:ext>
              </a:extLst>
            </p:cNvPr>
            <p:cNvSpPr>
              <a:spLocks/>
            </p:cNvSpPr>
            <p:nvPr/>
          </p:nvSpPr>
          <p:spPr bwMode="auto">
            <a:xfrm>
              <a:off x="-473777" y="-18943"/>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1" name="Freeform 6">
              <a:extLst>
                <a:ext uri="{FF2B5EF4-FFF2-40B4-BE49-F238E27FC236}">
                  <a16:creationId xmlns:a16="http://schemas.microsoft.com/office/drawing/2014/main" id="{61B1CBDF-D6B7-3A48-81A4-8A62E5534AB6}"/>
                </a:ext>
              </a:extLst>
            </p:cNvPr>
            <p:cNvSpPr>
              <a:spLocks noEditPoints="1"/>
            </p:cNvSpPr>
            <p:nvPr/>
          </p:nvSpPr>
          <p:spPr bwMode="auto">
            <a:xfrm>
              <a:off x="-14253" y="-9370"/>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6776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decel="50000" fill="hold" nodeType="withEffect">
                                  <p:stCondLst>
                                    <p:cond delay="0"/>
                                  </p:stCondLst>
                                  <p:childTnLst>
                                    <p:animMotion origin="layout" path="M 5.55112E-17 0 L 0.12383 0 " pathEditMode="relative" rAng="0" ptsTypes="AA">
                                      <p:cBhvr>
                                        <p:cTn id="6" dur="40000" fill="hold"/>
                                        <p:tgtEl>
                                          <p:spTgt spid="9"/>
                                        </p:tgtEl>
                                        <p:attrNameLst>
                                          <p:attrName>ppt_x</p:attrName>
                                          <p:attrName>ppt_y</p:attrName>
                                        </p:attrNameLst>
                                      </p:cBhvr>
                                      <p:rCtr x="6185" y="0"/>
                                    </p:animMotion>
                                  </p:childTnLst>
                                </p:cTn>
                              </p:par>
                              <p:par>
                                <p:cTn id="7" presetID="0" presetClass="path" presetSubtype="0" accel="50000" decel="50000" fill="hold" nodeType="withEffect">
                                  <p:stCondLst>
                                    <p:cond delay="0"/>
                                  </p:stCondLst>
                                  <p:childTnLst>
                                    <p:animMotion origin="layout" path="M -0.22669 -0.35463 L -0.15169 -0.2213 " pathEditMode="relative" ptsTypes="AA">
                                      <p:cBhvr>
                                        <p:cTn id="8" dur="21500" spd="-100000" fill="hold"/>
                                        <p:tgtEl>
                                          <p:spTgt spid="30"/>
                                        </p:tgtEl>
                                        <p:attrNameLst>
                                          <p:attrName>ppt_x</p:attrName>
                                          <p:attrName>ppt_y</p:attrName>
                                        </p:attrNameLst>
                                      </p:cBhvr>
                                    </p:animMotion>
                                  </p:childTnLst>
                                </p:cTn>
                              </p:par>
                              <p:par>
                                <p:cTn id="9" presetID="35" presetClass="path" presetSubtype="0" accel="50000" decel="50000" fill="hold" nodeType="withEffect">
                                  <p:stCondLst>
                                    <p:cond delay="0"/>
                                  </p:stCondLst>
                                  <p:childTnLst>
                                    <p:animMotion origin="layout" path="M 1.66667E-6 1.85185E-6 L -0.02878 1.85185E-6 " pathEditMode="relative" rAng="0" ptsTypes="AA">
                                      <p:cBhvr>
                                        <p:cTn id="10" dur="10000" fill="hold"/>
                                        <p:tgtEl>
                                          <p:spTgt spid="32"/>
                                        </p:tgtEl>
                                        <p:attrNameLst>
                                          <p:attrName>ppt_x</p:attrName>
                                          <p:attrName>ppt_y</p:attrName>
                                        </p:attrNameLst>
                                      </p:cBhvr>
                                      <p:rCtr x="-1445" y="0"/>
                                    </p:animMotion>
                                  </p:childTnLst>
                                </p:cTn>
                              </p:par>
                              <p:par>
                                <p:cTn id="11" presetID="35" presetClass="path" presetSubtype="0" decel="50000" fill="hold" nodeType="withEffect">
                                  <p:stCondLst>
                                    <p:cond delay="0"/>
                                  </p:stCondLst>
                                  <p:childTnLst>
                                    <p:animMotion origin="layout" path="M 1.45833E-6 -1.48148E-6 L -0.04323 -0.01898 " pathEditMode="relative" rAng="0" ptsTypes="AA">
                                      <p:cBhvr>
                                        <p:cTn id="12" dur="20000" fill="hold"/>
                                        <p:tgtEl>
                                          <p:spTgt spid="22"/>
                                        </p:tgtEl>
                                        <p:attrNameLst>
                                          <p:attrName>ppt_x</p:attrName>
                                          <p:attrName>ppt_y</p:attrName>
                                        </p:attrNameLst>
                                      </p:cBhvr>
                                      <p:rCtr x="-2161" y="-949"/>
                                    </p:animMotion>
                                  </p:childTnLst>
                                </p:cTn>
                              </p:par>
                              <p:par>
                                <p:cTn id="13" presetID="0" presetClass="path" presetSubtype="0" decel="50000" fill="hold" nodeType="withEffect">
                                  <p:stCondLst>
                                    <p:cond delay="0"/>
                                  </p:stCondLst>
                                  <p:childTnLst>
                                    <p:animMotion origin="layout" path="M -1.25E-6 -2.59259E-6 L -0.04583 -0.06852 " pathEditMode="relative" rAng="0" ptsTypes="AA">
                                      <p:cBhvr>
                                        <p:cTn id="14" dur="16000" fill="hold"/>
                                        <p:tgtEl>
                                          <p:spTgt spid="23"/>
                                        </p:tgtEl>
                                        <p:attrNameLst>
                                          <p:attrName>ppt_x</p:attrName>
                                          <p:attrName>ppt_y</p:attrName>
                                        </p:attrNameLst>
                                      </p:cBhvr>
                                      <p:rCtr x="-2292" y="-34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1872">
          <p15:clr>
            <a:srgbClr val="FBAE40"/>
          </p15:clr>
        </p15:guide>
        <p15:guide id="2" pos="1056">
          <p15:clr>
            <a:srgbClr val="FBAE40"/>
          </p15:clr>
        </p15:guide>
        <p15:guide id="3" orient="horz" pos="2688">
          <p15:clr>
            <a:srgbClr val="FBAE40"/>
          </p15:clr>
        </p15:guide>
        <p15:guide id="4" orient="horz" pos="29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a:xfrm>
            <a:off x="4695218" y="1039166"/>
            <a:ext cx="6658582"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6/5/22</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0774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6/5/22</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dirty="0"/>
          </a:p>
        </p:txBody>
      </p:sp>
      <p:sp>
        <p:nvSpPr>
          <p:cNvPr id="5" name="Rectangle 4">
            <a:extLst>
              <a:ext uri="{FF2B5EF4-FFF2-40B4-BE49-F238E27FC236}">
                <a16:creationId xmlns:a16="http://schemas.microsoft.com/office/drawing/2014/main" id="{7C65B11D-5C1A-B347-B8BC-31953810A0B7}"/>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7549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6/5/22</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59293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6/5/22</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182252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6/5/22</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409845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lvl1pPr>
              <a:defRPr>
                <a:solidFill>
                  <a:srgbClr val="33CDFF"/>
                </a:solidFill>
              </a:defRPr>
            </a:lvl1pPr>
          </a:lstStyle>
          <a:p>
            <a:fld id="{7E9FD414-97F5-4349-956F-7065147EBD6A}" type="datetime1">
              <a:rPr lang="en-US" smtClean="0"/>
              <a:pPr/>
              <a:t>6/5/22</a:t>
            </a:fld>
            <a:endParaRPr lang="en-US" dirty="0"/>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421468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with Division">
    <p:spTree>
      <p:nvGrpSpPr>
        <p:cNvPr id="1" name=""/>
        <p:cNvGrpSpPr/>
        <p:nvPr/>
      </p:nvGrpSpPr>
      <p:grpSpPr>
        <a:xfrm>
          <a:off x="0" y="0"/>
          <a:ext cx="0" cy="0"/>
          <a:chOff x="0" y="0"/>
          <a:chExt cx="0" cy="0"/>
        </a:xfrm>
      </p:grpSpPr>
      <p:pic>
        <p:nvPicPr>
          <p:cNvPr id="7" name="Picture 6" descr="030767 PPT 2017_4x3_horiz block_title_2400px.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1082040"/>
          </a:xfrm>
          <a:prstGeom prst="rect">
            <a:avLst/>
          </a:prstGeom>
        </p:spPr>
      </p:pic>
      <p:sp>
        <p:nvSpPr>
          <p:cNvPr id="5" name="Title 1"/>
          <p:cNvSpPr>
            <a:spLocks noGrp="1"/>
          </p:cNvSpPr>
          <p:nvPr>
            <p:ph type="title"/>
          </p:nvPr>
        </p:nvSpPr>
        <p:spPr>
          <a:xfrm>
            <a:off x="609600" y="2904485"/>
            <a:ext cx="10972800" cy="701731"/>
          </a:xfrm>
          <a:prstGeom prst="rect">
            <a:avLst/>
          </a:prstGeom>
        </p:spPr>
        <p:txBody>
          <a:bodyPr/>
          <a:lstStyle>
            <a:lvl1pPr>
              <a:defRPr sz="4400">
                <a:latin typeface="Trebuchet MS" panose="020B0603020202020204" pitchFamily="34" charset="0"/>
              </a:defRPr>
            </a:lvl1pPr>
          </a:lstStyle>
          <a:p>
            <a:r>
              <a:rPr lang="en-US"/>
              <a:t>Click to edit Master title style</a:t>
            </a:r>
            <a:endParaRPr lang="en-US" dirty="0"/>
          </a:p>
        </p:txBody>
      </p:sp>
      <p:sp>
        <p:nvSpPr>
          <p:cNvPr id="3" name="Text Placeholder 2"/>
          <p:cNvSpPr>
            <a:spLocks noGrp="1"/>
          </p:cNvSpPr>
          <p:nvPr>
            <p:ph type="body" sz="quarter" idx="10"/>
          </p:nvPr>
        </p:nvSpPr>
        <p:spPr>
          <a:xfrm>
            <a:off x="0" y="1019708"/>
            <a:ext cx="12192000" cy="430887"/>
          </a:xfrm>
          <a:prstGeom prst="rect">
            <a:avLst/>
          </a:prstGeom>
        </p:spPr>
        <p:txBody>
          <a:bodyPr vert="horz"/>
          <a:lstStyle>
            <a:lvl1pPr marL="0" indent="0" algn="ctr">
              <a:buFontTx/>
              <a:buNone/>
              <a:defRPr sz="2200" cap="all">
                <a:solidFill>
                  <a:srgbClr val="3A85B3"/>
                </a:solidFill>
                <a:latin typeface="Tw Cen MT"/>
              </a:defRPr>
            </a:lvl1pPr>
            <a:lvl2pPr marL="457200" indent="0" algn="ctr">
              <a:buFontTx/>
              <a:buNone/>
              <a:defRPr sz="2200" cap="all">
                <a:solidFill>
                  <a:srgbClr val="3A85B3"/>
                </a:solidFill>
                <a:latin typeface="Tw Cen MT"/>
              </a:defRPr>
            </a:lvl2pPr>
            <a:lvl3pPr marL="914400" indent="0" algn="ctr">
              <a:buFontTx/>
              <a:buNone/>
              <a:defRPr sz="2200" cap="all">
                <a:solidFill>
                  <a:srgbClr val="3A85B3"/>
                </a:solidFill>
                <a:latin typeface="Tw Cen MT"/>
              </a:defRPr>
            </a:lvl3pPr>
            <a:lvl4pPr marL="1371600" indent="0" algn="ctr">
              <a:buFontTx/>
              <a:buNone/>
              <a:defRPr sz="2200" cap="all">
                <a:solidFill>
                  <a:srgbClr val="3A85B3"/>
                </a:solidFill>
                <a:latin typeface="Tw Cen MT"/>
              </a:defRPr>
            </a:lvl4pPr>
            <a:lvl5pPr marL="1828800" indent="0" algn="ctr">
              <a:buFontTx/>
              <a:buNone/>
              <a:defRPr sz="2200" cap="all">
                <a:solidFill>
                  <a:srgbClr val="3A85B3"/>
                </a:solidFill>
                <a:latin typeface="Tw Cen MT"/>
              </a:defRPr>
            </a:lvl5pPr>
          </a:lstStyle>
          <a:p>
            <a:pPr lvl="0"/>
            <a:r>
              <a:rPr lang="en-US"/>
              <a:t>Edit Master text styles</a:t>
            </a:r>
          </a:p>
        </p:txBody>
      </p:sp>
    </p:spTree>
    <p:extLst>
      <p:ext uri="{BB962C8B-B14F-4D97-AF65-F5344CB8AC3E}">
        <p14:creationId xmlns:p14="http://schemas.microsoft.com/office/powerpoint/2010/main" val="65589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6/5/22</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1569694" y="4628849"/>
            <a:ext cx="5264258"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9A2B6083-2109-7E40-AD81-BCC8CCBD9B12}"/>
              </a:ext>
            </a:extLst>
          </p:cNvPr>
          <p:cNvGrpSpPr/>
          <p:nvPr userDrawn="1"/>
        </p:nvGrpSpPr>
        <p:grpSpPr>
          <a:xfrm>
            <a:off x="-473777" y="-10705"/>
            <a:ext cx="3197522" cy="6876906"/>
            <a:chOff x="-473777" y="-10705"/>
            <a:chExt cx="3197522" cy="6876906"/>
          </a:xfrm>
        </p:grpSpPr>
        <p:sp>
          <p:nvSpPr>
            <p:cNvPr id="15" name="Freeform 5">
              <a:extLst>
                <a:ext uri="{FF2B5EF4-FFF2-40B4-BE49-F238E27FC236}">
                  <a16:creationId xmlns:a16="http://schemas.microsoft.com/office/drawing/2014/main" id="{462C1B29-E598-6E4D-8850-540D54D59E09}"/>
                </a:ext>
              </a:extLst>
            </p:cNvPr>
            <p:cNvSpPr>
              <a:spLocks/>
            </p:cNvSpPr>
            <p:nvPr/>
          </p:nvSpPr>
          <p:spPr bwMode="auto">
            <a:xfrm>
              <a:off x="-473777" y="-10705"/>
              <a:ext cx="3197522" cy="6152517"/>
            </a:xfrm>
            <a:custGeom>
              <a:avLst/>
              <a:gdLst>
                <a:gd name="T0" fmla="*/ 370 w 1003"/>
                <a:gd name="T1" fmla="*/ 0 h 1936"/>
                <a:gd name="T2" fmla="*/ 561 w 1003"/>
                <a:gd name="T3" fmla="*/ 1936 h 1936"/>
                <a:gd name="T4" fmla="*/ 1003 w 1003"/>
                <a:gd name="T5" fmla="*/ 3 h 1936"/>
                <a:gd name="T6" fmla="*/ 370 w 1003"/>
                <a:gd name="T7" fmla="*/ 0 h 1936"/>
              </a:gdLst>
              <a:ahLst/>
              <a:cxnLst>
                <a:cxn ang="0">
                  <a:pos x="T0" y="T1"/>
                </a:cxn>
                <a:cxn ang="0">
                  <a:pos x="T2" y="T3"/>
                </a:cxn>
                <a:cxn ang="0">
                  <a:pos x="T4" y="T5"/>
                </a:cxn>
                <a:cxn ang="0">
                  <a:pos x="T6" y="T7"/>
                </a:cxn>
              </a:cxnLst>
              <a:rect l="0" t="0" r="r" b="b"/>
              <a:pathLst>
                <a:path w="1003" h="1936">
                  <a:moveTo>
                    <a:pt x="370" y="0"/>
                  </a:moveTo>
                  <a:cubicBezTo>
                    <a:pt x="153" y="463"/>
                    <a:pt x="47" y="1140"/>
                    <a:pt x="561" y="1936"/>
                  </a:cubicBezTo>
                  <a:cubicBezTo>
                    <a:pt x="561" y="1936"/>
                    <a:pt x="0" y="907"/>
                    <a:pt x="1003" y="3"/>
                  </a:cubicBezTo>
                  <a:lnTo>
                    <a:pt x="370" y="0"/>
                  </a:lnTo>
                  <a:close/>
                </a:path>
              </a:pathLst>
            </a:custGeom>
            <a:gradFill flip="none" rotWithShape="1">
              <a:gsLst>
                <a:gs pos="97000">
                  <a:srgbClr val="68BAE1"/>
                </a:gs>
                <a:gs pos="3000">
                  <a:srgbClr val="88CFEB"/>
                </a:gs>
              </a:gsLst>
              <a:lin ang="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C4C33094-D84E-564C-83F9-A23BC3DE304E}"/>
                </a:ext>
              </a:extLst>
            </p:cNvPr>
            <p:cNvSpPr>
              <a:spLocks noEditPoints="1"/>
            </p:cNvSpPr>
            <p:nvPr/>
          </p:nvSpPr>
          <p:spPr bwMode="auto">
            <a:xfrm>
              <a:off x="-14253" y="-1132"/>
              <a:ext cx="1913089" cy="6867333"/>
            </a:xfrm>
            <a:custGeom>
              <a:avLst/>
              <a:gdLst>
                <a:gd name="T0" fmla="*/ 0 w 600"/>
                <a:gd name="T1" fmla="*/ 2161 h 2161"/>
                <a:gd name="T2" fmla="*/ 600 w 600"/>
                <a:gd name="T3" fmla="*/ 2161 h 2161"/>
                <a:gd name="T4" fmla="*/ 363 w 600"/>
                <a:gd name="T5" fmla="*/ 1903 h 2161"/>
                <a:gd name="T6" fmla="*/ 1 w 600"/>
                <a:gd name="T7" fmla="*/ 918 h 2161"/>
                <a:gd name="T8" fmla="*/ 0 w 600"/>
                <a:gd name="T9" fmla="*/ 2161 h 2161"/>
                <a:gd name="T10" fmla="*/ 1 w 600"/>
                <a:gd name="T11" fmla="*/ 536 h 2161"/>
                <a:gd name="T12" fmla="*/ 133 w 600"/>
                <a:gd name="T13" fmla="*/ 0 h 2161"/>
                <a:gd name="T14" fmla="*/ 0 w 600"/>
                <a:gd name="T15" fmla="*/ 0 h 2161"/>
                <a:gd name="T16" fmla="*/ 1 w 600"/>
                <a:gd name="T17" fmla="*/ 536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0" h="2161">
                  <a:moveTo>
                    <a:pt x="0" y="2161"/>
                  </a:moveTo>
                  <a:cubicBezTo>
                    <a:pt x="246" y="2161"/>
                    <a:pt x="600" y="2161"/>
                    <a:pt x="600" y="2161"/>
                  </a:cubicBezTo>
                  <a:cubicBezTo>
                    <a:pt x="521" y="2085"/>
                    <a:pt x="442" y="2000"/>
                    <a:pt x="363" y="1903"/>
                  </a:cubicBezTo>
                  <a:cubicBezTo>
                    <a:pt x="363" y="1903"/>
                    <a:pt x="58" y="1508"/>
                    <a:pt x="1" y="918"/>
                  </a:cubicBezTo>
                  <a:lnTo>
                    <a:pt x="0" y="2161"/>
                  </a:lnTo>
                  <a:close/>
                  <a:moveTo>
                    <a:pt x="1" y="536"/>
                  </a:moveTo>
                  <a:cubicBezTo>
                    <a:pt x="18" y="367"/>
                    <a:pt x="59" y="187"/>
                    <a:pt x="133" y="0"/>
                  </a:cubicBezTo>
                  <a:cubicBezTo>
                    <a:pt x="133" y="0"/>
                    <a:pt x="74" y="0"/>
                    <a:pt x="0" y="0"/>
                  </a:cubicBezTo>
                  <a:lnTo>
                    <a:pt x="1" y="536"/>
                  </a:lnTo>
                  <a:close/>
                </a:path>
              </a:pathLst>
            </a:custGeom>
            <a:gradFill flip="none" rotWithShape="1">
              <a:gsLst>
                <a:gs pos="0">
                  <a:srgbClr val="8FD5ED"/>
                </a:gs>
                <a:gs pos="71000">
                  <a:srgbClr val="52B3D9"/>
                </a:gs>
              </a:gsLst>
              <a:lin ang="21594000" scaled="0"/>
              <a:tileRect/>
            </a:gradFill>
            <a:ln w="127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3240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40">
          <p15:clr>
            <a:srgbClr val="FBAE40"/>
          </p15:clr>
        </p15:guide>
        <p15:guide id="2" pos="1056">
          <p15:clr>
            <a:srgbClr val="FBAE40"/>
          </p15:clr>
        </p15:guide>
        <p15:guide id="3" orient="horz" pos="2352">
          <p15:clr>
            <a:srgbClr val="FBAE40"/>
          </p15:clr>
        </p15:guide>
        <p15:guide id="4" orient="horz" pos="26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876800" y="432495"/>
            <a:ext cx="6678105"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876800"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6/5/22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58389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939C600-76C5-B74F-B126-77A9F876BE40}"/>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1" name="Freeform 5">
            <a:extLst>
              <a:ext uri="{FF2B5EF4-FFF2-40B4-BE49-F238E27FC236}">
                <a16:creationId xmlns:a16="http://schemas.microsoft.com/office/drawing/2014/main" id="{A77BCEDB-3728-0C46-97E4-4CD63A284548}"/>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4100" y="1104144"/>
            <a:ext cx="9025378" cy="646331"/>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4100"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6/5/22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312180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E3741F-65F9-4547-8009-728394596F49}"/>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34DC9649-542B-8744-9AF3-434ABE8F54AA}"/>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60120" y="331534"/>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6/5/22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pic>
        <p:nvPicPr>
          <p:cNvPr id="18" name="Picture 17">
            <a:extLst>
              <a:ext uri="{FF2B5EF4-FFF2-40B4-BE49-F238E27FC236}">
                <a16:creationId xmlns:a16="http://schemas.microsoft.com/office/drawing/2014/main" id="{A1CDB88C-41F6-1148-9580-7616CE4638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152" y="237744"/>
            <a:ext cx="1143000" cy="1143000"/>
          </a:xfrm>
          <a:prstGeom prst="rect">
            <a:avLst/>
          </a:prstGeom>
        </p:spPr>
      </p:pic>
    </p:spTree>
    <p:extLst>
      <p:ext uri="{BB962C8B-B14F-4D97-AF65-F5344CB8AC3E}">
        <p14:creationId xmlns:p14="http://schemas.microsoft.com/office/powerpoint/2010/main" val="236531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31940E-73A7-9540-85B2-30DB4AF0EC5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33CB5E9D-8826-2A4E-BC10-9B23A9F83A00}"/>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1" name="Freeform 10">
              <a:extLst>
                <a:ext uri="{FF2B5EF4-FFF2-40B4-BE49-F238E27FC236}">
                  <a16:creationId xmlns:a16="http://schemas.microsoft.com/office/drawing/2014/main" id="{CB6352B7-FAA2-E64E-BCC6-BA2A33BA453E}"/>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1">
              <a:extLst>
                <a:ext uri="{FF2B5EF4-FFF2-40B4-BE49-F238E27FC236}">
                  <a16:creationId xmlns:a16="http://schemas.microsoft.com/office/drawing/2014/main" id="{B8BBBB9B-1C84-2749-B937-FEC08CD54711}"/>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2">
              <a:extLst>
                <a:ext uri="{FF2B5EF4-FFF2-40B4-BE49-F238E27FC236}">
                  <a16:creationId xmlns:a16="http://schemas.microsoft.com/office/drawing/2014/main" id="{42122B60-2960-A44C-97FC-ECF16ADD39FC}"/>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5" name="Rectangle 14">
            <a:extLst>
              <a:ext uri="{FF2B5EF4-FFF2-40B4-BE49-F238E27FC236}">
                <a16:creationId xmlns:a16="http://schemas.microsoft.com/office/drawing/2014/main" id="{BC61CD51-0DB1-4F49-ABFD-201443305C7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6F69143-2567-8A43-A64C-09C2A7700D31}"/>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1081796"/>
            <a:ext cx="6169057" cy="1200329"/>
          </a:xfrm>
        </p:spPr>
        <p:txBody>
          <a:bodyPr>
            <a:spAutoFit/>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986" y="2776413"/>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6/5/22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64482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744">
          <p15:clr>
            <a:srgbClr val="FBAE40"/>
          </p15:clr>
        </p15:guide>
        <p15:guide id="2" pos="340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29FCEBE-4D33-4B4C-BD53-5B1F5355B5EF}"/>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4F1795DF-ED94-264E-A644-0AC4604D9A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42491059-6311-3E47-B496-E66CC31F58F9}"/>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73560FFE-D509-5A48-BDCB-94D175065AF3}"/>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2">
              <a:extLst>
                <a:ext uri="{FF2B5EF4-FFF2-40B4-BE49-F238E27FC236}">
                  <a16:creationId xmlns:a16="http://schemas.microsoft.com/office/drawing/2014/main" id="{837BAFD4-F852-024A-A328-0D4E4BA09654}"/>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0D062D56-DD5A-EE43-99FA-B117C51F211D}"/>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899160" y="591199"/>
            <a:ext cx="10393680" cy="646331"/>
          </a:xfrm>
        </p:spPr>
        <p:txBody>
          <a:bodyPr>
            <a:spAutoFit/>
          </a:bodyPr>
          <a:lstStyle>
            <a:lvl1pPr algn="ct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6012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6/5/22</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429836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rgbClr val="C47F19"/>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2A1C410-936C-A946-AF97-54C52E42FE65}"/>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b="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6/5/22</a:t>
            </a:fld>
            <a:endParaRPr lang="en-US" dirty="0"/>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15267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a:xfrm>
            <a:off x="4546060" y="1039166"/>
            <a:ext cx="6807739" cy="776288"/>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6/5/22</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36835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lvl1pPr>
              <a:defRPr b="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6/5/22</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dirty="0"/>
          </a:p>
        </p:txBody>
      </p:sp>
    </p:spTree>
    <p:extLst>
      <p:ext uri="{BB962C8B-B14F-4D97-AF65-F5344CB8AC3E}">
        <p14:creationId xmlns:p14="http://schemas.microsoft.com/office/powerpoint/2010/main" val="207564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F2AE63-C1E5-704C-9056-02A05DAB687B}"/>
              </a:ext>
            </a:extLst>
          </p:cNvPr>
          <p:cNvPicPr>
            <a:picLocks noChangeAspect="1"/>
          </p:cNvPicPr>
          <p:nvPr userDrawn="1"/>
        </p:nvPicPr>
        <p:blipFill>
          <a:blip r:embed="rId19">
            <a:alphaModFix amt="60000"/>
          </a:blip>
          <a:stretch>
            <a:fillRect/>
          </a:stretch>
        </p:blipFill>
        <p:spPr>
          <a:xfrm>
            <a:off x="0" y="0"/>
            <a:ext cx="5181600" cy="6858000"/>
          </a:xfrm>
          <a:prstGeom prst="rect">
            <a:avLst/>
          </a:prstGeom>
        </p:spPr>
      </p:pic>
      <p:sp>
        <p:nvSpPr>
          <p:cNvPr id="11" name="Freeform 9">
            <a:extLst>
              <a:ext uri="{FF2B5EF4-FFF2-40B4-BE49-F238E27FC236}">
                <a16:creationId xmlns:a16="http://schemas.microsoft.com/office/drawing/2014/main" id="{76A75331-F385-1346-AAD4-3F5017245C4A}"/>
              </a:ext>
            </a:extLst>
          </p:cNvPr>
          <p:cNvSpPr>
            <a:spLocks/>
          </p:cNvSpPr>
          <p:nvPr userDrawn="1"/>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0">
            <a:extLst>
              <a:ext uri="{FF2B5EF4-FFF2-40B4-BE49-F238E27FC236}">
                <a16:creationId xmlns:a16="http://schemas.microsoft.com/office/drawing/2014/main" id="{4A22837A-E2B4-564F-9816-80ACF22F076B}"/>
              </a:ext>
            </a:extLst>
          </p:cNvPr>
          <p:cNvSpPr>
            <a:spLocks/>
          </p:cNvSpPr>
          <p:nvPr userDrawn="1"/>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p:ph type="title"/>
          </p:nvPr>
        </p:nvSpPr>
        <p:spPr>
          <a:xfrm>
            <a:off x="4901938" y="1104144"/>
            <a:ext cx="6678105"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6/5/22</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20845487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715" r:id="rId16"/>
    <p:sldLayoutId id="214748371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1B254E-A277-A14D-A5A7-826D96BB0F46}"/>
              </a:ext>
            </a:extLst>
          </p:cNvPr>
          <p:cNvSpPr>
            <a:spLocks noGrp="1"/>
          </p:cNvSpPr>
          <p:nvPr>
            <p:ph type="sldNum" sz="quarter" idx="12"/>
          </p:nvPr>
        </p:nvSpPr>
        <p:spPr/>
        <p:txBody>
          <a:bodyPr/>
          <a:lstStyle/>
          <a:p>
            <a:fld id="{2E8C51FE-49D9-314D-9957-ABBF7DDE8782}" type="slidenum">
              <a:rPr lang="en-US" smtClean="0"/>
              <a:t>1</a:t>
            </a:fld>
            <a:endParaRPr lang="en-US"/>
          </a:p>
        </p:txBody>
      </p:sp>
      <p:sp>
        <p:nvSpPr>
          <p:cNvPr id="35" name="Subtitle 34">
            <a:extLst>
              <a:ext uri="{FF2B5EF4-FFF2-40B4-BE49-F238E27FC236}">
                <a16:creationId xmlns:a16="http://schemas.microsoft.com/office/drawing/2014/main" id="{ACB3B62E-6966-F349-968E-FA8F0173359D}"/>
              </a:ext>
            </a:extLst>
          </p:cNvPr>
          <p:cNvSpPr>
            <a:spLocks noGrp="1"/>
          </p:cNvSpPr>
          <p:nvPr>
            <p:ph type="subTitle" idx="1"/>
          </p:nvPr>
        </p:nvSpPr>
        <p:spPr>
          <a:xfrm>
            <a:off x="1582064" y="4581855"/>
            <a:ext cx="5797548" cy="1200329"/>
          </a:xfrm>
        </p:spPr>
        <p:txBody>
          <a:bodyPr>
            <a:spAutoFit/>
          </a:bodyPr>
          <a:lstStyle/>
          <a:p>
            <a:pPr>
              <a:spcBef>
                <a:spcPts val="0"/>
              </a:spcBef>
            </a:pPr>
            <a:r>
              <a:rPr lang="en-US" dirty="0"/>
              <a:t>Community Coordinated Modeling Center Workshop</a:t>
            </a:r>
          </a:p>
          <a:p>
            <a:pPr>
              <a:spcBef>
                <a:spcPts val="0"/>
              </a:spcBef>
            </a:pPr>
            <a:endParaRPr lang="en-US" dirty="0"/>
          </a:p>
          <a:p>
            <a:pPr>
              <a:spcBef>
                <a:spcPts val="0"/>
              </a:spcBef>
            </a:pPr>
            <a:r>
              <a:rPr lang="en-US" dirty="0"/>
              <a:t>Simon Plunkett, LWS Program Scientist</a:t>
            </a:r>
          </a:p>
          <a:p>
            <a:pPr>
              <a:spcBef>
                <a:spcPts val="0"/>
              </a:spcBef>
            </a:pPr>
            <a:r>
              <a:rPr lang="en-US" dirty="0"/>
              <a:t>June 6, 2022</a:t>
            </a:r>
          </a:p>
        </p:txBody>
      </p:sp>
      <p:grpSp>
        <p:nvGrpSpPr>
          <p:cNvPr id="27" name="Group 26">
            <a:extLst>
              <a:ext uri="{FF2B5EF4-FFF2-40B4-BE49-F238E27FC236}">
                <a16:creationId xmlns:a16="http://schemas.microsoft.com/office/drawing/2014/main" id="{9F6938CA-4FFB-7847-9784-140F153B3603}"/>
              </a:ext>
            </a:extLst>
          </p:cNvPr>
          <p:cNvGrpSpPr/>
          <p:nvPr/>
        </p:nvGrpSpPr>
        <p:grpSpPr>
          <a:xfrm>
            <a:off x="1676400" y="3207895"/>
            <a:ext cx="5478780" cy="575138"/>
            <a:chOff x="5014909" y="1147993"/>
            <a:chExt cx="4860923" cy="510278"/>
          </a:xfrm>
          <a:effectLst>
            <a:outerShdw blurRad="317500" sx="102000" sy="102000" algn="ctr" rotWithShape="0">
              <a:schemeClr val="accent1">
                <a:lumMod val="50000"/>
                <a:alpha val="40000"/>
              </a:schemeClr>
            </a:outerShdw>
          </a:effectLst>
        </p:grpSpPr>
        <p:grpSp>
          <p:nvGrpSpPr>
            <p:cNvPr id="28" name="Group 27">
              <a:extLst>
                <a:ext uri="{FF2B5EF4-FFF2-40B4-BE49-F238E27FC236}">
                  <a16:creationId xmlns:a16="http://schemas.microsoft.com/office/drawing/2014/main" id="{8AF998B4-14D8-2742-9FA1-C23E547E830E}"/>
                </a:ext>
              </a:extLst>
            </p:cNvPr>
            <p:cNvGrpSpPr>
              <a:grpSpLocks noChangeAspect="1"/>
            </p:cNvGrpSpPr>
            <p:nvPr/>
          </p:nvGrpSpPr>
          <p:grpSpPr>
            <a:xfrm>
              <a:off x="5014909" y="1147993"/>
              <a:ext cx="2364287" cy="510278"/>
              <a:chOff x="339725" y="371475"/>
              <a:chExt cx="2647951" cy="571500"/>
            </a:xfrm>
            <a:solidFill>
              <a:srgbClr val="65CBF9"/>
            </a:solidFill>
          </p:grpSpPr>
          <p:sp>
            <p:nvSpPr>
              <p:cNvPr id="38" name="Freeform 55">
                <a:extLst>
                  <a:ext uri="{FF2B5EF4-FFF2-40B4-BE49-F238E27FC236}">
                    <a16:creationId xmlns:a16="http://schemas.microsoft.com/office/drawing/2014/main" id="{DC9E97D1-D3CA-574B-A2A7-9531DE1E6293}"/>
                  </a:ext>
                </a:extLst>
              </p:cNvPr>
              <p:cNvSpPr>
                <a:spLocks/>
              </p:cNvSpPr>
              <p:nvPr/>
            </p:nvSpPr>
            <p:spPr bwMode="auto">
              <a:xfrm>
                <a:off x="339725" y="417513"/>
                <a:ext cx="265113" cy="487363"/>
              </a:xfrm>
              <a:custGeom>
                <a:avLst/>
                <a:gdLst>
                  <a:gd name="T0" fmla="*/ 0 w 167"/>
                  <a:gd name="T1" fmla="*/ 0 h 307"/>
                  <a:gd name="T2" fmla="*/ 167 w 167"/>
                  <a:gd name="T3" fmla="*/ 0 h 307"/>
                  <a:gd name="T4" fmla="*/ 167 w 167"/>
                  <a:gd name="T5" fmla="*/ 31 h 307"/>
                  <a:gd name="T6" fmla="*/ 33 w 167"/>
                  <a:gd name="T7" fmla="*/ 31 h 307"/>
                  <a:gd name="T8" fmla="*/ 33 w 167"/>
                  <a:gd name="T9" fmla="*/ 137 h 307"/>
                  <a:gd name="T10" fmla="*/ 165 w 167"/>
                  <a:gd name="T11" fmla="*/ 137 h 307"/>
                  <a:gd name="T12" fmla="*/ 165 w 167"/>
                  <a:gd name="T13" fmla="*/ 168 h 307"/>
                  <a:gd name="T14" fmla="*/ 33 w 167"/>
                  <a:gd name="T15" fmla="*/ 168 h 307"/>
                  <a:gd name="T16" fmla="*/ 33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3" y="31"/>
                    </a:lnTo>
                    <a:lnTo>
                      <a:pt x="33" y="137"/>
                    </a:lnTo>
                    <a:lnTo>
                      <a:pt x="165" y="137"/>
                    </a:lnTo>
                    <a:lnTo>
                      <a:pt x="165" y="168"/>
                    </a:lnTo>
                    <a:lnTo>
                      <a:pt x="33" y="168"/>
                    </a:lnTo>
                    <a:lnTo>
                      <a:pt x="33"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39" name="Freeform 56">
                <a:extLst>
                  <a:ext uri="{FF2B5EF4-FFF2-40B4-BE49-F238E27FC236}">
                    <a16:creationId xmlns:a16="http://schemas.microsoft.com/office/drawing/2014/main" id="{F4B373C5-6A61-5246-8797-6E4BD803C909}"/>
                  </a:ext>
                </a:extLst>
              </p:cNvPr>
              <p:cNvSpPr>
                <a:spLocks/>
              </p:cNvSpPr>
              <p:nvPr/>
            </p:nvSpPr>
            <p:spPr bwMode="auto">
              <a:xfrm>
                <a:off x="654050" y="417513"/>
                <a:ext cx="393700" cy="487363"/>
              </a:xfrm>
              <a:custGeom>
                <a:avLst/>
                <a:gdLst>
                  <a:gd name="T0" fmla="*/ 104 w 248"/>
                  <a:gd name="T1" fmla="*/ 149 h 307"/>
                  <a:gd name="T2" fmla="*/ 7 w 248"/>
                  <a:gd name="T3" fmla="*/ 0 h 307"/>
                  <a:gd name="T4" fmla="*/ 45 w 248"/>
                  <a:gd name="T5" fmla="*/ 0 h 307"/>
                  <a:gd name="T6" fmla="*/ 123 w 248"/>
                  <a:gd name="T7" fmla="*/ 122 h 307"/>
                  <a:gd name="T8" fmla="*/ 200 w 248"/>
                  <a:gd name="T9" fmla="*/ 0 h 307"/>
                  <a:gd name="T10" fmla="*/ 238 w 248"/>
                  <a:gd name="T11" fmla="*/ 0 h 307"/>
                  <a:gd name="T12" fmla="*/ 141 w 248"/>
                  <a:gd name="T13" fmla="*/ 149 h 307"/>
                  <a:gd name="T14" fmla="*/ 248 w 248"/>
                  <a:gd name="T15" fmla="*/ 307 h 307"/>
                  <a:gd name="T16" fmla="*/ 208 w 248"/>
                  <a:gd name="T17" fmla="*/ 307 h 307"/>
                  <a:gd name="T18" fmla="*/ 123 w 248"/>
                  <a:gd name="T19" fmla="*/ 175 h 307"/>
                  <a:gd name="T20" fmla="*/ 38 w 248"/>
                  <a:gd name="T21" fmla="*/ 307 h 307"/>
                  <a:gd name="T22" fmla="*/ 0 w 248"/>
                  <a:gd name="T23" fmla="*/ 307 h 307"/>
                  <a:gd name="T24" fmla="*/ 104 w 248"/>
                  <a:gd name="T25" fmla="*/ 149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307">
                    <a:moveTo>
                      <a:pt x="104" y="149"/>
                    </a:moveTo>
                    <a:lnTo>
                      <a:pt x="7" y="0"/>
                    </a:lnTo>
                    <a:lnTo>
                      <a:pt x="45" y="0"/>
                    </a:lnTo>
                    <a:lnTo>
                      <a:pt x="123" y="122"/>
                    </a:lnTo>
                    <a:lnTo>
                      <a:pt x="200" y="0"/>
                    </a:lnTo>
                    <a:lnTo>
                      <a:pt x="238" y="0"/>
                    </a:lnTo>
                    <a:lnTo>
                      <a:pt x="141" y="149"/>
                    </a:lnTo>
                    <a:lnTo>
                      <a:pt x="248" y="307"/>
                    </a:lnTo>
                    <a:lnTo>
                      <a:pt x="208" y="307"/>
                    </a:lnTo>
                    <a:lnTo>
                      <a:pt x="123" y="175"/>
                    </a:lnTo>
                    <a:lnTo>
                      <a:pt x="38" y="307"/>
                    </a:lnTo>
                    <a:lnTo>
                      <a:pt x="0" y="307"/>
                    </a:lnTo>
                    <a:lnTo>
                      <a:pt x="104" y="14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0" name="Freeform 57">
                <a:extLst>
                  <a:ext uri="{FF2B5EF4-FFF2-40B4-BE49-F238E27FC236}">
                    <a16:creationId xmlns:a16="http://schemas.microsoft.com/office/drawing/2014/main" id="{C6FBCAE4-DEF4-B94F-BE2D-71FAC1CD1AF0}"/>
                  </a:ext>
                </a:extLst>
              </p:cNvPr>
              <p:cNvSpPr>
                <a:spLocks noEditPoints="1"/>
              </p:cNvSpPr>
              <p:nvPr/>
            </p:nvSpPr>
            <p:spPr bwMode="auto">
              <a:xfrm>
                <a:off x="1103313" y="417513"/>
                <a:ext cx="307975" cy="487363"/>
              </a:xfrm>
              <a:custGeom>
                <a:avLst/>
                <a:gdLst>
                  <a:gd name="T0" fmla="*/ 34 w 82"/>
                  <a:gd name="T1" fmla="*/ 0 h 128"/>
                  <a:gd name="T2" fmla="*/ 68 w 82"/>
                  <a:gd name="T3" fmla="*/ 8 h 128"/>
                  <a:gd name="T4" fmla="*/ 82 w 82"/>
                  <a:gd name="T5" fmla="*/ 39 h 128"/>
                  <a:gd name="T6" fmla="*/ 69 w 82"/>
                  <a:gd name="T7" fmla="*/ 69 h 128"/>
                  <a:gd name="T8" fmla="*/ 35 w 82"/>
                  <a:gd name="T9" fmla="*/ 78 h 128"/>
                  <a:gd name="T10" fmla="*/ 14 w 82"/>
                  <a:gd name="T11" fmla="*/ 78 h 128"/>
                  <a:gd name="T12" fmla="*/ 14 w 82"/>
                  <a:gd name="T13" fmla="*/ 128 h 128"/>
                  <a:gd name="T14" fmla="*/ 0 w 82"/>
                  <a:gd name="T15" fmla="*/ 128 h 128"/>
                  <a:gd name="T16" fmla="*/ 0 w 82"/>
                  <a:gd name="T17" fmla="*/ 0 h 128"/>
                  <a:gd name="T18" fmla="*/ 34 w 82"/>
                  <a:gd name="T19" fmla="*/ 0 h 128"/>
                  <a:gd name="T20" fmla="*/ 14 w 82"/>
                  <a:gd name="T21" fmla="*/ 65 h 128"/>
                  <a:gd name="T22" fmla="*/ 35 w 82"/>
                  <a:gd name="T23" fmla="*/ 65 h 128"/>
                  <a:gd name="T24" fmla="*/ 59 w 82"/>
                  <a:gd name="T25" fmla="*/ 60 h 128"/>
                  <a:gd name="T26" fmla="*/ 68 w 82"/>
                  <a:gd name="T27" fmla="*/ 39 h 128"/>
                  <a:gd name="T28" fmla="*/ 58 w 82"/>
                  <a:gd name="T29" fmla="*/ 18 h 128"/>
                  <a:gd name="T30" fmla="*/ 34 w 82"/>
                  <a:gd name="T31" fmla="*/ 13 h 128"/>
                  <a:gd name="T32" fmla="*/ 14 w 82"/>
                  <a:gd name="T33" fmla="*/ 13 h 128"/>
                  <a:gd name="T34" fmla="*/ 14 w 82"/>
                  <a:gd name="T35" fmla="*/ 6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2" h="128">
                    <a:moveTo>
                      <a:pt x="34" y="0"/>
                    </a:moveTo>
                    <a:cubicBezTo>
                      <a:pt x="52" y="0"/>
                      <a:pt x="60" y="2"/>
                      <a:pt x="68" y="8"/>
                    </a:cubicBezTo>
                    <a:cubicBezTo>
                      <a:pt x="77" y="15"/>
                      <a:pt x="82" y="27"/>
                      <a:pt x="82" y="39"/>
                    </a:cubicBezTo>
                    <a:cubicBezTo>
                      <a:pt x="82" y="51"/>
                      <a:pt x="77" y="63"/>
                      <a:pt x="69" y="69"/>
                    </a:cubicBezTo>
                    <a:cubicBezTo>
                      <a:pt x="60" y="76"/>
                      <a:pt x="52" y="78"/>
                      <a:pt x="35" y="78"/>
                    </a:cubicBezTo>
                    <a:cubicBezTo>
                      <a:pt x="14" y="78"/>
                      <a:pt x="14" y="78"/>
                      <a:pt x="14" y="78"/>
                    </a:cubicBezTo>
                    <a:cubicBezTo>
                      <a:pt x="14" y="128"/>
                      <a:pt x="14" y="128"/>
                      <a:pt x="14" y="128"/>
                    </a:cubicBezTo>
                    <a:cubicBezTo>
                      <a:pt x="0" y="128"/>
                      <a:pt x="0" y="128"/>
                      <a:pt x="0" y="128"/>
                    </a:cubicBezTo>
                    <a:cubicBezTo>
                      <a:pt x="0" y="0"/>
                      <a:pt x="0" y="0"/>
                      <a:pt x="0" y="0"/>
                    </a:cubicBezTo>
                    <a:lnTo>
                      <a:pt x="34" y="0"/>
                    </a:lnTo>
                    <a:close/>
                    <a:moveTo>
                      <a:pt x="14" y="65"/>
                    </a:moveTo>
                    <a:cubicBezTo>
                      <a:pt x="35" y="65"/>
                      <a:pt x="35" y="65"/>
                      <a:pt x="35" y="65"/>
                    </a:cubicBezTo>
                    <a:cubicBezTo>
                      <a:pt x="46" y="65"/>
                      <a:pt x="52" y="64"/>
                      <a:pt x="59" y="60"/>
                    </a:cubicBezTo>
                    <a:cubicBezTo>
                      <a:pt x="64" y="56"/>
                      <a:pt x="68" y="48"/>
                      <a:pt x="68" y="39"/>
                    </a:cubicBezTo>
                    <a:cubicBezTo>
                      <a:pt x="68" y="30"/>
                      <a:pt x="64" y="22"/>
                      <a:pt x="58" y="18"/>
                    </a:cubicBezTo>
                    <a:cubicBezTo>
                      <a:pt x="52" y="14"/>
                      <a:pt x="45" y="13"/>
                      <a:pt x="34" y="13"/>
                    </a:cubicBezTo>
                    <a:cubicBezTo>
                      <a:pt x="14" y="13"/>
                      <a:pt x="14" y="13"/>
                      <a:pt x="14" y="13"/>
                    </a:cubicBezTo>
                    <a:lnTo>
                      <a:pt x="14" y="6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1" name="Freeform 58">
                <a:extLst>
                  <a:ext uri="{FF2B5EF4-FFF2-40B4-BE49-F238E27FC236}">
                    <a16:creationId xmlns:a16="http://schemas.microsoft.com/office/drawing/2014/main" id="{6492482F-28FD-5943-A422-92A6F6C722F0}"/>
                  </a:ext>
                </a:extLst>
              </p:cNvPr>
              <p:cNvSpPr>
                <a:spLocks/>
              </p:cNvSpPr>
              <p:nvPr/>
            </p:nvSpPr>
            <p:spPr bwMode="auto">
              <a:xfrm>
                <a:off x="1466850" y="417513"/>
                <a:ext cx="236538" cy="487363"/>
              </a:xfrm>
              <a:custGeom>
                <a:avLst/>
                <a:gdLst>
                  <a:gd name="T0" fmla="*/ 0 w 149"/>
                  <a:gd name="T1" fmla="*/ 0 h 307"/>
                  <a:gd name="T2" fmla="*/ 33 w 149"/>
                  <a:gd name="T3" fmla="*/ 0 h 307"/>
                  <a:gd name="T4" fmla="*/ 33 w 149"/>
                  <a:gd name="T5" fmla="*/ 276 h 307"/>
                  <a:gd name="T6" fmla="*/ 149 w 149"/>
                  <a:gd name="T7" fmla="*/ 276 h 307"/>
                  <a:gd name="T8" fmla="*/ 149 w 149"/>
                  <a:gd name="T9" fmla="*/ 307 h 307"/>
                  <a:gd name="T10" fmla="*/ 0 w 149"/>
                  <a:gd name="T11" fmla="*/ 307 h 307"/>
                  <a:gd name="T12" fmla="*/ 0 w 149"/>
                  <a:gd name="T13" fmla="*/ 0 h 307"/>
                </a:gdLst>
                <a:ahLst/>
                <a:cxnLst>
                  <a:cxn ang="0">
                    <a:pos x="T0" y="T1"/>
                  </a:cxn>
                  <a:cxn ang="0">
                    <a:pos x="T2" y="T3"/>
                  </a:cxn>
                  <a:cxn ang="0">
                    <a:pos x="T4" y="T5"/>
                  </a:cxn>
                  <a:cxn ang="0">
                    <a:pos x="T6" y="T7"/>
                  </a:cxn>
                  <a:cxn ang="0">
                    <a:pos x="T8" y="T9"/>
                  </a:cxn>
                  <a:cxn ang="0">
                    <a:pos x="T10" y="T11"/>
                  </a:cxn>
                  <a:cxn ang="0">
                    <a:pos x="T12" y="T13"/>
                  </a:cxn>
                </a:cxnLst>
                <a:rect l="0" t="0" r="r" b="b"/>
                <a:pathLst>
                  <a:path w="149" h="307">
                    <a:moveTo>
                      <a:pt x="0" y="0"/>
                    </a:moveTo>
                    <a:lnTo>
                      <a:pt x="33" y="0"/>
                    </a:lnTo>
                    <a:lnTo>
                      <a:pt x="33" y="276"/>
                    </a:lnTo>
                    <a:lnTo>
                      <a:pt x="149" y="276"/>
                    </a:lnTo>
                    <a:lnTo>
                      <a:pt x="149"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2" name="Freeform 59">
                <a:extLst>
                  <a:ext uri="{FF2B5EF4-FFF2-40B4-BE49-F238E27FC236}">
                    <a16:creationId xmlns:a16="http://schemas.microsoft.com/office/drawing/2014/main" id="{E995C6D0-3ACF-9D4F-A9A8-36A7F3B8E39C}"/>
                  </a:ext>
                </a:extLst>
              </p:cNvPr>
              <p:cNvSpPr>
                <a:spLocks/>
              </p:cNvSpPr>
              <p:nvPr/>
            </p:nvSpPr>
            <p:spPr bwMode="auto">
              <a:xfrm>
                <a:off x="2343150" y="417513"/>
                <a:ext cx="327025" cy="487363"/>
              </a:xfrm>
              <a:custGeom>
                <a:avLst/>
                <a:gdLst>
                  <a:gd name="T0" fmla="*/ 0 w 87"/>
                  <a:gd name="T1" fmla="*/ 0 h 128"/>
                  <a:gd name="T2" fmla="*/ 34 w 87"/>
                  <a:gd name="T3" fmla="*/ 0 h 128"/>
                  <a:gd name="T4" fmla="*/ 70 w 87"/>
                  <a:gd name="T5" fmla="*/ 7 h 128"/>
                  <a:gd name="T6" fmla="*/ 87 w 87"/>
                  <a:gd name="T7" fmla="*/ 41 h 128"/>
                  <a:gd name="T8" fmla="*/ 79 w 87"/>
                  <a:gd name="T9" fmla="*/ 66 h 128"/>
                  <a:gd name="T10" fmla="*/ 51 w 87"/>
                  <a:gd name="T11" fmla="*/ 80 h 128"/>
                  <a:gd name="T12" fmla="*/ 83 w 87"/>
                  <a:gd name="T13" fmla="*/ 128 h 128"/>
                  <a:gd name="T14" fmla="*/ 67 w 87"/>
                  <a:gd name="T15" fmla="*/ 128 h 128"/>
                  <a:gd name="T16" fmla="*/ 31 w 87"/>
                  <a:gd name="T17" fmla="*/ 72 h 128"/>
                  <a:gd name="T18" fmla="*/ 35 w 87"/>
                  <a:gd name="T19" fmla="*/ 72 h 128"/>
                  <a:gd name="T20" fmla="*/ 63 w 87"/>
                  <a:gd name="T21" fmla="*/ 66 h 128"/>
                  <a:gd name="T22" fmla="*/ 73 w 87"/>
                  <a:gd name="T23" fmla="*/ 42 h 128"/>
                  <a:gd name="T24" fmla="*/ 61 w 87"/>
                  <a:gd name="T25" fmla="*/ 17 h 128"/>
                  <a:gd name="T26" fmla="*/ 35 w 87"/>
                  <a:gd name="T27" fmla="*/ 13 h 128"/>
                  <a:gd name="T28" fmla="*/ 15 w 87"/>
                  <a:gd name="T29" fmla="*/ 13 h 128"/>
                  <a:gd name="T30" fmla="*/ 15 w 87"/>
                  <a:gd name="T31" fmla="*/ 128 h 128"/>
                  <a:gd name="T32" fmla="*/ 0 w 87"/>
                  <a:gd name="T33" fmla="*/ 128 h 128"/>
                  <a:gd name="T34" fmla="*/ 0 w 87"/>
                  <a:gd name="T35"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7" h="128">
                    <a:moveTo>
                      <a:pt x="0" y="0"/>
                    </a:moveTo>
                    <a:cubicBezTo>
                      <a:pt x="34" y="0"/>
                      <a:pt x="34" y="0"/>
                      <a:pt x="34" y="0"/>
                    </a:cubicBezTo>
                    <a:cubicBezTo>
                      <a:pt x="54" y="0"/>
                      <a:pt x="63" y="2"/>
                      <a:pt x="70" y="7"/>
                    </a:cubicBezTo>
                    <a:cubicBezTo>
                      <a:pt x="80" y="13"/>
                      <a:pt x="87" y="27"/>
                      <a:pt x="87" y="41"/>
                    </a:cubicBezTo>
                    <a:cubicBezTo>
                      <a:pt x="87" y="50"/>
                      <a:pt x="85" y="59"/>
                      <a:pt x="79" y="66"/>
                    </a:cubicBezTo>
                    <a:cubicBezTo>
                      <a:pt x="72" y="77"/>
                      <a:pt x="63" y="79"/>
                      <a:pt x="51" y="80"/>
                    </a:cubicBezTo>
                    <a:cubicBezTo>
                      <a:pt x="83" y="128"/>
                      <a:pt x="83" y="128"/>
                      <a:pt x="83" y="128"/>
                    </a:cubicBezTo>
                    <a:cubicBezTo>
                      <a:pt x="67" y="128"/>
                      <a:pt x="67" y="128"/>
                      <a:pt x="67" y="128"/>
                    </a:cubicBezTo>
                    <a:cubicBezTo>
                      <a:pt x="31" y="72"/>
                      <a:pt x="31" y="72"/>
                      <a:pt x="31" y="72"/>
                    </a:cubicBezTo>
                    <a:cubicBezTo>
                      <a:pt x="35" y="72"/>
                      <a:pt x="35" y="72"/>
                      <a:pt x="35" y="72"/>
                    </a:cubicBezTo>
                    <a:cubicBezTo>
                      <a:pt x="44" y="72"/>
                      <a:pt x="57" y="72"/>
                      <a:pt x="63" y="66"/>
                    </a:cubicBezTo>
                    <a:cubicBezTo>
                      <a:pt x="70" y="59"/>
                      <a:pt x="73" y="51"/>
                      <a:pt x="73" y="42"/>
                    </a:cubicBezTo>
                    <a:cubicBezTo>
                      <a:pt x="73" y="33"/>
                      <a:pt x="69" y="23"/>
                      <a:pt x="61" y="17"/>
                    </a:cubicBezTo>
                    <a:cubicBezTo>
                      <a:pt x="54" y="13"/>
                      <a:pt x="46" y="13"/>
                      <a:pt x="35" y="13"/>
                    </a:cubicBezTo>
                    <a:cubicBezTo>
                      <a:pt x="15" y="13"/>
                      <a:pt x="15" y="13"/>
                      <a:pt x="15" y="13"/>
                    </a:cubicBezTo>
                    <a:cubicBezTo>
                      <a:pt x="15" y="128"/>
                      <a:pt x="15" y="128"/>
                      <a:pt x="15" y="128"/>
                    </a:cubicBezTo>
                    <a:cubicBezTo>
                      <a:pt x="0" y="128"/>
                      <a:pt x="0" y="128"/>
                      <a:pt x="0" y="128"/>
                    </a:cubicBez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3" name="Freeform 60">
                <a:extLst>
                  <a:ext uri="{FF2B5EF4-FFF2-40B4-BE49-F238E27FC236}">
                    <a16:creationId xmlns:a16="http://schemas.microsoft.com/office/drawing/2014/main" id="{56382F00-B897-2E40-8F6E-739C9B6FBDD5}"/>
                  </a:ext>
                </a:extLst>
              </p:cNvPr>
              <p:cNvSpPr>
                <a:spLocks/>
              </p:cNvSpPr>
              <p:nvPr/>
            </p:nvSpPr>
            <p:spPr bwMode="auto">
              <a:xfrm>
                <a:off x="2722563" y="417513"/>
                <a:ext cx="265113" cy="487363"/>
              </a:xfrm>
              <a:custGeom>
                <a:avLst/>
                <a:gdLst>
                  <a:gd name="T0" fmla="*/ 0 w 167"/>
                  <a:gd name="T1" fmla="*/ 0 h 307"/>
                  <a:gd name="T2" fmla="*/ 167 w 167"/>
                  <a:gd name="T3" fmla="*/ 0 h 307"/>
                  <a:gd name="T4" fmla="*/ 167 w 167"/>
                  <a:gd name="T5" fmla="*/ 31 h 307"/>
                  <a:gd name="T6" fmla="*/ 35 w 167"/>
                  <a:gd name="T7" fmla="*/ 31 h 307"/>
                  <a:gd name="T8" fmla="*/ 35 w 167"/>
                  <a:gd name="T9" fmla="*/ 137 h 307"/>
                  <a:gd name="T10" fmla="*/ 167 w 167"/>
                  <a:gd name="T11" fmla="*/ 137 h 307"/>
                  <a:gd name="T12" fmla="*/ 167 w 167"/>
                  <a:gd name="T13" fmla="*/ 168 h 307"/>
                  <a:gd name="T14" fmla="*/ 35 w 167"/>
                  <a:gd name="T15" fmla="*/ 168 h 307"/>
                  <a:gd name="T16" fmla="*/ 35 w 167"/>
                  <a:gd name="T17" fmla="*/ 276 h 307"/>
                  <a:gd name="T18" fmla="*/ 167 w 167"/>
                  <a:gd name="T19" fmla="*/ 276 h 307"/>
                  <a:gd name="T20" fmla="*/ 167 w 167"/>
                  <a:gd name="T21" fmla="*/ 307 h 307"/>
                  <a:gd name="T22" fmla="*/ 0 w 167"/>
                  <a:gd name="T23" fmla="*/ 307 h 307"/>
                  <a:gd name="T24" fmla="*/ 0 w 167"/>
                  <a:gd name="T25"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7">
                    <a:moveTo>
                      <a:pt x="0" y="0"/>
                    </a:moveTo>
                    <a:lnTo>
                      <a:pt x="167" y="0"/>
                    </a:lnTo>
                    <a:lnTo>
                      <a:pt x="167" y="31"/>
                    </a:lnTo>
                    <a:lnTo>
                      <a:pt x="35" y="31"/>
                    </a:lnTo>
                    <a:lnTo>
                      <a:pt x="35" y="137"/>
                    </a:lnTo>
                    <a:lnTo>
                      <a:pt x="167" y="137"/>
                    </a:lnTo>
                    <a:lnTo>
                      <a:pt x="167" y="168"/>
                    </a:lnTo>
                    <a:lnTo>
                      <a:pt x="35" y="168"/>
                    </a:lnTo>
                    <a:lnTo>
                      <a:pt x="35" y="276"/>
                    </a:lnTo>
                    <a:lnTo>
                      <a:pt x="167" y="276"/>
                    </a:lnTo>
                    <a:lnTo>
                      <a:pt x="167" y="307"/>
                    </a:lnTo>
                    <a:lnTo>
                      <a:pt x="0" y="307"/>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8FA0D0"/>
                  </a:solidFill>
                </a:endParaRPr>
              </a:p>
            </p:txBody>
          </p:sp>
          <p:sp>
            <p:nvSpPr>
              <p:cNvPr id="44" name="Freeform 61">
                <a:extLst>
                  <a:ext uri="{FF2B5EF4-FFF2-40B4-BE49-F238E27FC236}">
                    <a16:creationId xmlns:a16="http://schemas.microsoft.com/office/drawing/2014/main" id="{1E02AE62-2EA7-084E-B61A-28CAE2D688BF}"/>
                  </a:ext>
                </a:extLst>
              </p:cNvPr>
              <p:cNvSpPr>
                <a:spLocks/>
              </p:cNvSpPr>
              <p:nvPr/>
            </p:nvSpPr>
            <p:spPr bwMode="auto">
              <a:xfrm>
                <a:off x="1728788" y="371475"/>
                <a:ext cx="561975" cy="571500"/>
              </a:xfrm>
              <a:custGeom>
                <a:avLst/>
                <a:gdLst>
                  <a:gd name="T0" fmla="*/ 75 w 150"/>
                  <a:gd name="T1" fmla="*/ 0 h 150"/>
                  <a:gd name="T2" fmla="*/ 71 w 150"/>
                  <a:gd name="T3" fmla="*/ 1 h 150"/>
                  <a:gd name="T4" fmla="*/ 134 w 150"/>
                  <a:gd name="T5" fmla="*/ 67 h 150"/>
                  <a:gd name="T6" fmla="*/ 68 w 150"/>
                  <a:gd name="T7" fmla="*/ 133 h 150"/>
                  <a:gd name="T8" fmla="*/ 1 w 150"/>
                  <a:gd name="T9" fmla="*/ 67 h 150"/>
                  <a:gd name="T10" fmla="*/ 1 w 150"/>
                  <a:gd name="T11" fmla="*/ 63 h 150"/>
                  <a:gd name="T12" fmla="*/ 0 w 150"/>
                  <a:gd name="T13" fmla="*/ 75 h 150"/>
                  <a:gd name="T14" fmla="*/ 75 w 150"/>
                  <a:gd name="T15" fmla="*/ 150 h 150"/>
                  <a:gd name="T16" fmla="*/ 150 w 150"/>
                  <a:gd name="T17" fmla="*/ 75 h 150"/>
                  <a:gd name="T18" fmla="*/ 75 w 150"/>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0" h="150">
                    <a:moveTo>
                      <a:pt x="75" y="0"/>
                    </a:moveTo>
                    <a:cubicBezTo>
                      <a:pt x="74" y="0"/>
                      <a:pt x="72" y="0"/>
                      <a:pt x="71" y="1"/>
                    </a:cubicBezTo>
                    <a:cubicBezTo>
                      <a:pt x="106" y="2"/>
                      <a:pt x="134" y="31"/>
                      <a:pt x="134" y="67"/>
                    </a:cubicBezTo>
                    <a:cubicBezTo>
                      <a:pt x="134" y="103"/>
                      <a:pt x="104" y="133"/>
                      <a:pt x="68" y="133"/>
                    </a:cubicBezTo>
                    <a:cubicBezTo>
                      <a:pt x="31" y="133"/>
                      <a:pt x="1" y="103"/>
                      <a:pt x="1" y="67"/>
                    </a:cubicBezTo>
                    <a:cubicBezTo>
                      <a:pt x="1" y="66"/>
                      <a:pt x="1" y="64"/>
                      <a:pt x="1" y="63"/>
                    </a:cubicBezTo>
                    <a:cubicBezTo>
                      <a:pt x="1" y="67"/>
                      <a:pt x="0" y="71"/>
                      <a:pt x="0" y="75"/>
                    </a:cubicBezTo>
                    <a:cubicBezTo>
                      <a:pt x="0" y="116"/>
                      <a:pt x="34" y="150"/>
                      <a:pt x="75" y="150"/>
                    </a:cubicBezTo>
                    <a:cubicBezTo>
                      <a:pt x="116" y="150"/>
                      <a:pt x="150" y="116"/>
                      <a:pt x="150" y="75"/>
                    </a:cubicBezTo>
                    <a:cubicBezTo>
                      <a:pt x="150" y="34"/>
                      <a:pt x="116" y="0"/>
                      <a:pt x="7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8FA0D0"/>
                  </a:solidFill>
                </a:endParaRPr>
              </a:p>
            </p:txBody>
          </p:sp>
        </p:grpSp>
        <p:grpSp>
          <p:nvGrpSpPr>
            <p:cNvPr id="29" name="Group 28">
              <a:extLst>
                <a:ext uri="{FF2B5EF4-FFF2-40B4-BE49-F238E27FC236}">
                  <a16:creationId xmlns:a16="http://schemas.microsoft.com/office/drawing/2014/main" id="{F9FA3C5C-3560-CD43-ABFD-E257614EFE6C}"/>
                </a:ext>
              </a:extLst>
            </p:cNvPr>
            <p:cNvGrpSpPr/>
            <p:nvPr/>
          </p:nvGrpSpPr>
          <p:grpSpPr>
            <a:xfrm>
              <a:off x="7506206" y="1181604"/>
              <a:ext cx="2369626" cy="450144"/>
              <a:chOff x="4764088" y="3179763"/>
              <a:chExt cx="2657475" cy="504825"/>
            </a:xfrm>
            <a:solidFill>
              <a:schemeClr val="bg1"/>
            </a:solidFill>
          </p:grpSpPr>
          <p:sp>
            <p:nvSpPr>
              <p:cNvPr id="30" name="Freeform 5">
                <a:extLst>
                  <a:ext uri="{FF2B5EF4-FFF2-40B4-BE49-F238E27FC236}">
                    <a16:creationId xmlns:a16="http://schemas.microsoft.com/office/drawing/2014/main" id="{D7343EF2-D28E-8548-B29A-A4B93E882138}"/>
                  </a:ext>
                </a:extLst>
              </p:cNvPr>
              <p:cNvSpPr>
                <a:spLocks/>
              </p:cNvSpPr>
              <p:nvPr/>
            </p:nvSpPr>
            <p:spPr bwMode="auto">
              <a:xfrm>
                <a:off x="4764088" y="3179763"/>
                <a:ext cx="300038" cy="504825"/>
              </a:xfrm>
              <a:custGeom>
                <a:avLst/>
                <a:gdLst>
                  <a:gd name="T0" fmla="*/ 14 w 80"/>
                  <a:gd name="T1" fmla="*/ 94 h 132"/>
                  <a:gd name="T2" fmla="*/ 40 w 80"/>
                  <a:gd name="T3" fmla="*/ 120 h 132"/>
                  <a:gd name="T4" fmla="*/ 65 w 80"/>
                  <a:gd name="T5" fmla="*/ 96 h 132"/>
                  <a:gd name="T6" fmla="*/ 35 w 80"/>
                  <a:gd name="T7" fmla="*/ 69 h 132"/>
                  <a:gd name="T8" fmla="*/ 3 w 80"/>
                  <a:gd name="T9" fmla="*/ 35 h 132"/>
                  <a:gd name="T10" fmla="*/ 41 w 80"/>
                  <a:gd name="T11" fmla="*/ 0 h 132"/>
                  <a:gd name="T12" fmla="*/ 77 w 80"/>
                  <a:gd name="T13" fmla="*/ 33 h 132"/>
                  <a:gd name="T14" fmla="*/ 63 w 80"/>
                  <a:gd name="T15" fmla="*/ 33 h 132"/>
                  <a:gd name="T16" fmla="*/ 40 w 80"/>
                  <a:gd name="T17" fmla="*/ 12 h 132"/>
                  <a:gd name="T18" fmla="*/ 17 w 80"/>
                  <a:gd name="T19" fmla="*/ 34 h 132"/>
                  <a:gd name="T20" fmla="*/ 48 w 80"/>
                  <a:gd name="T21" fmla="*/ 60 h 132"/>
                  <a:gd name="T22" fmla="*/ 80 w 80"/>
                  <a:gd name="T23" fmla="*/ 95 h 132"/>
                  <a:gd name="T24" fmla="*/ 40 w 80"/>
                  <a:gd name="T25" fmla="*/ 132 h 132"/>
                  <a:gd name="T26" fmla="*/ 0 w 80"/>
                  <a:gd name="T27" fmla="*/ 94 h 132"/>
                  <a:gd name="T28" fmla="*/ 14 w 80"/>
                  <a:gd name="T29" fmla="*/ 9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0" h="132">
                    <a:moveTo>
                      <a:pt x="14" y="94"/>
                    </a:moveTo>
                    <a:cubicBezTo>
                      <a:pt x="16" y="116"/>
                      <a:pt x="32" y="120"/>
                      <a:pt x="40" y="120"/>
                    </a:cubicBezTo>
                    <a:cubicBezTo>
                      <a:pt x="53" y="120"/>
                      <a:pt x="65" y="110"/>
                      <a:pt x="65" y="96"/>
                    </a:cubicBezTo>
                    <a:cubicBezTo>
                      <a:pt x="65" y="78"/>
                      <a:pt x="50" y="74"/>
                      <a:pt x="35" y="69"/>
                    </a:cubicBezTo>
                    <a:cubicBezTo>
                      <a:pt x="25" y="66"/>
                      <a:pt x="3" y="59"/>
                      <a:pt x="3" y="35"/>
                    </a:cubicBezTo>
                    <a:cubicBezTo>
                      <a:pt x="2" y="13"/>
                      <a:pt x="21" y="0"/>
                      <a:pt x="41" y="0"/>
                    </a:cubicBezTo>
                    <a:cubicBezTo>
                      <a:pt x="56" y="0"/>
                      <a:pt x="75" y="9"/>
                      <a:pt x="77" y="33"/>
                    </a:cubicBezTo>
                    <a:cubicBezTo>
                      <a:pt x="63" y="33"/>
                      <a:pt x="63" y="33"/>
                      <a:pt x="63" y="33"/>
                    </a:cubicBezTo>
                    <a:cubicBezTo>
                      <a:pt x="61" y="25"/>
                      <a:pt x="57" y="12"/>
                      <a:pt x="40" y="12"/>
                    </a:cubicBezTo>
                    <a:cubicBezTo>
                      <a:pt x="27" y="12"/>
                      <a:pt x="17" y="21"/>
                      <a:pt x="17" y="34"/>
                    </a:cubicBezTo>
                    <a:cubicBezTo>
                      <a:pt x="17" y="50"/>
                      <a:pt x="29" y="53"/>
                      <a:pt x="48" y="60"/>
                    </a:cubicBezTo>
                    <a:cubicBezTo>
                      <a:pt x="61" y="65"/>
                      <a:pt x="80" y="71"/>
                      <a:pt x="80" y="95"/>
                    </a:cubicBezTo>
                    <a:cubicBezTo>
                      <a:pt x="80" y="116"/>
                      <a:pt x="64" y="132"/>
                      <a:pt x="40" y="132"/>
                    </a:cubicBezTo>
                    <a:cubicBezTo>
                      <a:pt x="19" y="132"/>
                      <a:pt x="1" y="119"/>
                      <a:pt x="0" y="94"/>
                    </a:cubicBezTo>
                    <a:lnTo>
                      <a:pt x="14"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6">
                <a:extLst>
                  <a:ext uri="{FF2B5EF4-FFF2-40B4-BE49-F238E27FC236}">
                    <a16:creationId xmlns:a16="http://schemas.microsoft.com/office/drawing/2014/main" id="{3BE20F93-C408-0844-B398-3472661322C0}"/>
                  </a:ext>
                </a:extLst>
              </p:cNvPr>
              <p:cNvSpPr>
                <a:spLocks/>
              </p:cNvSpPr>
              <p:nvPr/>
            </p:nvSpPr>
            <p:spPr bwMode="auto">
              <a:xfrm>
                <a:off x="5113338" y="3179763"/>
                <a:ext cx="468313" cy="504825"/>
              </a:xfrm>
              <a:custGeom>
                <a:avLst/>
                <a:gdLst>
                  <a:gd name="T0" fmla="*/ 125 w 125"/>
                  <a:gd name="T1" fmla="*/ 96 h 132"/>
                  <a:gd name="T2" fmla="*/ 66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6" y="132"/>
                    </a:cubicBezTo>
                    <a:cubicBezTo>
                      <a:pt x="29" y="132"/>
                      <a:pt x="0" y="103"/>
                      <a:pt x="0" y="66"/>
                    </a:cubicBezTo>
                    <a:cubicBezTo>
                      <a:pt x="0" y="30"/>
                      <a:pt x="28" y="0"/>
                      <a:pt x="66" y="0"/>
                    </a:cubicBezTo>
                    <a:cubicBezTo>
                      <a:pt x="98" y="0"/>
                      <a:pt x="118" y="21"/>
                      <a:pt x="125" y="37"/>
                    </a:cubicBezTo>
                    <a:cubicBezTo>
                      <a:pt x="110" y="37"/>
                      <a:pt x="110" y="37"/>
                      <a:pt x="110" y="37"/>
                    </a:cubicBezTo>
                    <a:cubicBezTo>
                      <a:pt x="105" y="30"/>
                      <a:pt x="91" y="13"/>
                      <a:pt x="66" y="13"/>
                    </a:cubicBezTo>
                    <a:cubicBezTo>
                      <a:pt x="36"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2" name="Rectangle 7">
                <a:extLst>
                  <a:ext uri="{FF2B5EF4-FFF2-40B4-BE49-F238E27FC236}">
                    <a16:creationId xmlns:a16="http://schemas.microsoft.com/office/drawing/2014/main" id="{9A3D9C59-0C09-F34E-8561-4E435C62DAFF}"/>
                  </a:ext>
                </a:extLst>
              </p:cNvPr>
              <p:cNvSpPr>
                <a:spLocks noChangeArrowheads="1"/>
              </p:cNvSpPr>
              <p:nvPr/>
            </p:nvSpPr>
            <p:spPr bwMode="auto">
              <a:xfrm>
                <a:off x="5653088" y="3187701"/>
                <a:ext cx="52388" cy="4905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8">
                <a:extLst>
                  <a:ext uri="{FF2B5EF4-FFF2-40B4-BE49-F238E27FC236}">
                    <a16:creationId xmlns:a16="http://schemas.microsoft.com/office/drawing/2014/main" id="{59098E31-84AE-D240-AD28-667FB0F7A599}"/>
                  </a:ext>
                </a:extLst>
              </p:cNvPr>
              <p:cNvSpPr>
                <a:spLocks/>
              </p:cNvSpPr>
              <p:nvPr/>
            </p:nvSpPr>
            <p:spPr bwMode="auto">
              <a:xfrm>
                <a:off x="5803901" y="3187701"/>
                <a:ext cx="265113" cy="490538"/>
              </a:xfrm>
              <a:custGeom>
                <a:avLst/>
                <a:gdLst>
                  <a:gd name="T0" fmla="*/ 0 w 167"/>
                  <a:gd name="T1" fmla="*/ 0 h 309"/>
                  <a:gd name="T2" fmla="*/ 167 w 167"/>
                  <a:gd name="T3" fmla="*/ 0 h 309"/>
                  <a:gd name="T4" fmla="*/ 167 w 167"/>
                  <a:gd name="T5" fmla="*/ 32 h 309"/>
                  <a:gd name="T6" fmla="*/ 33 w 167"/>
                  <a:gd name="T7" fmla="*/ 32 h 309"/>
                  <a:gd name="T8" fmla="*/ 33 w 167"/>
                  <a:gd name="T9" fmla="*/ 138 h 309"/>
                  <a:gd name="T10" fmla="*/ 165 w 167"/>
                  <a:gd name="T11" fmla="*/ 138 h 309"/>
                  <a:gd name="T12" fmla="*/ 165 w 167"/>
                  <a:gd name="T13" fmla="*/ 169 h 309"/>
                  <a:gd name="T14" fmla="*/ 33 w 167"/>
                  <a:gd name="T15" fmla="*/ 169 h 309"/>
                  <a:gd name="T16" fmla="*/ 33 w 167"/>
                  <a:gd name="T17" fmla="*/ 277 h 309"/>
                  <a:gd name="T18" fmla="*/ 167 w 167"/>
                  <a:gd name="T19" fmla="*/ 277 h 309"/>
                  <a:gd name="T20" fmla="*/ 167 w 167"/>
                  <a:gd name="T21" fmla="*/ 309 h 309"/>
                  <a:gd name="T22" fmla="*/ 0 w 167"/>
                  <a:gd name="T23" fmla="*/ 309 h 309"/>
                  <a:gd name="T24" fmla="*/ 0 w 167"/>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309">
                    <a:moveTo>
                      <a:pt x="0" y="0"/>
                    </a:moveTo>
                    <a:lnTo>
                      <a:pt x="167" y="0"/>
                    </a:lnTo>
                    <a:lnTo>
                      <a:pt x="167" y="32"/>
                    </a:lnTo>
                    <a:lnTo>
                      <a:pt x="33" y="32"/>
                    </a:lnTo>
                    <a:lnTo>
                      <a:pt x="33" y="138"/>
                    </a:lnTo>
                    <a:lnTo>
                      <a:pt x="165" y="138"/>
                    </a:lnTo>
                    <a:lnTo>
                      <a:pt x="165" y="169"/>
                    </a:lnTo>
                    <a:lnTo>
                      <a:pt x="33" y="169"/>
                    </a:lnTo>
                    <a:lnTo>
                      <a:pt x="33" y="277"/>
                    </a:lnTo>
                    <a:lnTo>
                      <a:pt x="167" y="277"/>
                    </a:lnTo>
                    <a:lnTo>
                      <a:pt x="167"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9">
                <a:extLst>
                  <a:ext uri="{FF2B5EF4-FFF2-40B4-BE49-F238E27FC236}">
                    <a16:creationId xmlns:a16="http://schemas.microsoft.com/office/drawing/2014/main" id="{0BE69CB1-5A6D-E34F-B2D2-C62D2E2DEDA0}"/>
                  </a:ext>
                </a:extLst>
              </p:cNvPr>
              <p:cNvSpPr>
                <a:spLocks/>
              </p:cNvSpPr>
              <p:nvPr/>
            </p:nvSpPr>
            <p:spPr bwMode="auto">
              <a:xfrm>
                <a:off x="6151563" y="3187701"/>
                <a:ext cx="387350" cy="490538"/>
              </a:xfrm>
              <a:custGeom>
                <a:avLst/>
                <a:gdLst>
                  <a:gd name="T0" fmla="*/ 213 w 244"/>
                  <a:gd name="T1" fmla="*/ 258 h 309"/>
                  <a:gd name="T2" fmla="*/ 213 w 244"/>
                  <a:gd name="T3" fmla="*/ 0 h 309"/>
                  <a:gd name="T4" fmla="*/ 244 w 244"/>
                  <a:gd name="T5" fmla="*/ 0 h 309"/>
                  <a:gd name="T6" fmla="*/ 244 w 244"/>
                  <a:gd name="T7" fmla="*/ 309 h 309"/>
                  <a:gd name="T8" fmla="*/ 213 w 244"/>
                  <a:gd name="T9" fmla="*/ 309 h 309"/>
                  <a:gd name="T10" fmla="*/ 34 w 244"/>
                  <a:gd name="T11" fmla="*/ 48 h 309"/>
                  <a:gd name="T12" fmla="*/ 34 w 244"/>
                  <a:gd name="T13" fmla="*/ 309 h 309"/>
                  <a:gd name="T14" fmla="*/ 0 w 244"/>
                  <a:gd name="T15" fmla="*/ 309 h 309"/>
                  <a:gd name="T16" fmla="*/ 0 w 244"/>
                  <a:gd name="T17" fmla="*/ 0 h 309"/>
                  <a:gd name="T18" fmla="*/ 36 w 244"/>
                  <a:gd name="T19" fmla="*/ 0 h 309"/>
                  <a:gd name="T20" fmla="*/ 213 w 244"/>
                  <a:gd name="T21" fmla="*/ 258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309">
                    <a:moveTo>
                      <a:pt x="213" y="258"/>
                    </a:moveTo>
                    <a:lnTo>
                      <a:pt x="213" y="0"/>
                    </a:lnTo>
                    <a:lnTo>
                      <a:pt x="244" y="0"/>
                    </a:lnTo>
                    <a:lnTo>
                      <a:pt x="244" y="309"/>
                    </a:lnTo>
                    <a:lnTo>
                      <a:pt x="213" y="309"/>
                    </a:lnTo>
                    <a:lnTo>
                      <a:pt x="34" y="48"/>
                    </a:lnTo>
                    <a:lnTo>
                      <a:pt x="34" y="309"/>
                    </a:lnTo>
                    <a:lnTo>
                      <a:pt x="0" y="309"/>
                    </a:lnTo>
                    <a:lnTo>
                      <a:pt x="0" y="0"/>
                    </a:lnTo>
                    <a:lnTo>
                      <a:pt x="36" y="0"/>
                    </a:lnTo>
                    <a:lnTo>
                      <a:pt x="213" y="2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a:extLst>
                  <a:ext uri="{FF2B5EF4-FFF2-40B4-BE49-F238E27FC236}">
                    <a16:creationId xmlns:a16="http://schemas.microsoft.com/office/drawing/2014/main" id="{A90BF7B2-590D-9F4F-99CD-8F43A837D972}"/>
                  </a:ext>
                </a:extLst>
              </p:cNvPr>
              <p:cNvSpPr>
                <a:spLocks/>
              </p:cNvSpPr>
              <p:nvPr/>
            </p:nvSpPr>
            <p:spPr bwMode="auto">
              <a:xfrm>
                <a:off x="6613526" y="3179763"/>
                <a:ext cx="469900" cy="504825"/>
              </a:xfrm>
              <a:custGeom>
                <a:avLst/>
                <a:gdLst>
                  <a:gd name="T0" fmla="*/ 125 w 125"/>
                  <a:gd name="T1" fmla="*/ 96 h 132"/>
                  <a:gd name="T2" fmla="*/ 67 w 125"/>
                  <a:gd name="T3" fmla="*/ 132 h 132"/>
                  <a:gd name="T4" fmla="*/ 0 w 125"/>
                  <a:gd name="T5" fmla="*/ 66 h 132"/>
                  <a:gd name="T6" fmla="*/ 66 w 125"/>
                  <a:gd name="T7" fmla="*/ 0 h 132"/>
                  <a:gd name="T8" fmla="*/ 125 w 125"/>
                  <a:gd name="T9" fmla="*/ 37 h 132"/>
                  <a:gd name="T10" fmla="*/ 110 w 125"/>
                  <a:gd name="T11" fmla="*/ 37 h 132"/>
                  <a:gd name="T12" fmla="*/ 66 w 125"/>
                  <a:gd name="T13" fmla="*/ 13 h 132"/>
                  <a:gd name="T14" fmla="*/ 14 w 125"/>
                  <a:gd name="T15" fmla="*/ 66 h 132"/>
                  <a:gd name="T16" fmla="*/ 66 w 125"/>
                  <a:gd name="T17" fmla="*/ 120 h 132"/>
                  <a:gd name="T18" fmla="*/ 110 w 125"/>
                  <a:gd name="T19" fmla="*/ 96 h 132"/>
                  <a:gd name="T20" fmla="*/ 125 w 125"/>
                  <a:gd name="T21"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132">
                    <a:moveTo>
                      <a:pt x="125" y="96"/>
                    </a:moveTo>
                    <a:cubicBezTo>
                      <a:pt x="117" y="115"/>
                      <a:pt x="95" y="132"/>
                      <a:pt x="67" y="132"/>
                    </a:cubicBezTo>
                    <a:cubicBezTo>
                      <a:pt x="29" y="132"/>
                      <a:pt x="0" y="103"/>
                      <a:pt x="0" y="66"/>
                    </a:cubicBezTo>
                    <a:cubicBezTo>
                      <a:pt x="0" y="30"/>
                      <a:pt x="28" y="0"/>
                      <a:pt x="66" y="0"/>
                    </a:cubicBezTo>
                    <a:cubicBezTo>
                      <a:pt x="98" y="0"/>
                      <a:pt x="118" y="21"/>
                      <a:pt x="125" y="37"/>
                    </a:cubicBezTo>
                    <a:cubicBezTo>
                      <a:pt x="110" y="37"/>
                      <a:pt x="110" y="37"/>
                      <a:pt x="110" y="37"/>
                    </a:cubicBezTo>
                    <a:cubicBezTo>
                      <a:pt x="106" y="30"/>
                      <a:pt x="91" y="13"/>
                      <a:pt x="66" y="13"/>
                    </a:cubicBezTo>
                    <a:cubicBezTo>
                      <a:pt x="37" y="13"/>
                      <a:pt x="14" y="36"/>
                      <a:pt x="14" y="66"/>
                    </a:cubicBezTo>
                    <a:cubicBezTo>
                      <a:pt x="14" y="96"/>
                      <a:pt x="37" y="120"/>
                      <a:pt x="66" y="120"/>
                    </a:cubicBezTo>
                    <a:cubicBezTo>
                      <a:pt x="93" y="120"/>
                      <a:pt x="107" y="101"/>
                      <a:pt x="110" y="96"/>
                    </a:cubicBezTo>
                    <a:lnTo>
                      <a:pt x="125"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1">
                <a:extLst>
                  <a:ext uri="{FF2B5EF4-FFF2-40B4-BE49-F238E27FC236}">
                    <a16:creationId xmlns:a16="http://schemas.microsoft.com/office/drawing/2014/main" id="{3C0FA28E-8A7B-2240-812C-28F4AF94088C}"/>
                  </a:ext>
                </a:extLst>
              </p:cNvPr>
              <p:cNvSpPr>
                <a:spLocks/>
              </p:cNvSpPr>
              <p:nvPr/>
            </p:nvSpPr>
            <p:spPr bwMode="auto">
              <a:xfrm>
                <a:off x="7154863" y="3187701"/>
                <a:ext cx="266700" cy="490538"/>
              </a:xfrm>
              <a:custGeom>
                <a:avLst/>
                <a:gdLst>
                  <a:gd name="T0" fmla="*/ 0 w 168"/>
                  <a:gd name="T1" fmla="*/ 0 h 309"/>
                  <a:gd name="T2" fmla="*/ 168 w 168"/>
                  <a:gd name="T3" fmla="*/ 0 h 309"/>
                  <a:gd name="T4" fmla="*/ 168 w 168"/>
                  <a:gd name="T5" fmla="*/ 32 h 309"/>
                  <a:gd name="T6" fmla="*/ 33 w 168"/>
                  <a:gd name="T7" fmla="*/ 32 h 309"/>
                  <a:gd name="T8" fmla="*/ 33 w 168"/>
                  <a:gd name="T9" fmla="*/ 138 h 309"/>
                  <a:gd name="T10" fmla="*/ 168 w 168"/>
                  <a:gd name="T11" fmla="*/ 138 h 309"/>
                  <a:gd name="T12" fmla="*/ 168 w 168"/>
                  <a:gd name="T13" fmla="*/ 169 h 309"/>
                  <a:gd name="T14" fmla="*/ 33 w 168"/>
                  <a:gd name="T15" fmla="*/ 169 h 309"/>
                  <a:gd name="T16" fmla="*/ 33 w 168"/>
                  <a:gd name="T17" fmla="*/ 277 h 309"/>
                  <a:gd name="T18" fmla="*/ 168 w 168"/>
                  <a:gd name="T19" fmla="*/ 277 h 309"/>
                  <a:gd name="T20" fmla="*/ 168 w 168"/>
                  <a:gd name="T21" fmla="*/ 309 h 309"/>
                  <a:gd name="T22" fmla="*/ 0 w 168"/>
                  <a:gd name="T23" fmla="*/ 309 h 309"/>
                  <a:gd name="T24" fmla="*/ 0 w 168"/>
                  <a:gd name="T2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8" h="309">
                    <a:moveTo>
                      <a:pt x="0" y="0"/>
                    </a:moveTo>
                    <a:lnTo>
                      <a:pt x="168" y="0"/>
                    </a:lnTo>
                    <a:lnTo>
                      <a:pt x="168" y="32"/>
                    </a:lnTo>
                    <a:lnTo>
                      <a:pt x="33" y="32"/>
                    </a:lnTo>
                    <a:lnTo>
                      <a:pt x="33" y="138"/>
                    </a:lnTo>
                    <a:lnTo>
                      <a:pt x="168" y="138"/>
                    </a:lnTo>
                    <a:lnTo>
                      <a:pt x="168" y="169"/>
                    </a:lnTo>
                    <a:lnTo>
                      <a:pt x="33" y="169"/>
                    </a:lnTo>
                    <a:lnTo>
                      <a:pt x="33" y="277"/>
                    </a:lnTo>
                    <a:lnTo>
                      <a:pt x="168" y="277"/>
                    </a:lnTo>
                    <a:lnTo>
                      <a:pt x="168" y="309"/>
                    </a:lnTo>
                    <a:lnTo>
                      <a:pt x="0" y="30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62" name="Subtitle 2">
            <a:extLst>
              <a:ext uri="{FF2B5EF4-FFF2-40B4-BE49-F238E27FC236}">
                <a16:creationId xmlns:a16="http://schemas.microsoft.com/office/drawing/2014/main" id="{31518034-A9A9-1C45-9E02-155E8C853468}"/>
              </a:ext>
            </a:extLst>
          </p:cNvPr>
          <p:cNvSpPr txBox="1">
            <a:spLocks/>
          </p:cNvSpPr>
          <p:nvPr/>
        </p:nvSpPr>
        <p:spPr>
          <a:xfrm>
            <a:off x="1569693" y="4067646"/>
            <a:ext cx="7052731" cy="492443"/>
          </a:xfrm>
          <a:prstGeom prst="rect">
            <a:avLst/>
          </a:prstGeom>
        </p:spPr>
        <p:txBody>
          <a:bodyPr vert="horz" wrap="square" lIns="91440" tIns="45720" rIns="91440" bIns="45720" rtlCol="0">
            <a:sp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400"/>
              </a:spcBef>
            </a:pPr>
            <a:r>
              <a:rPr lang="en-US" sz="2600" b="1" dirty="0"/>
              <a:t>LWS Strategic Capabilities Program</a:t>
            </a:r>
          </a:p>
        </p:txBody>
      </p:sp>
    </p:spTree>
    <p:extLst>
      <p:ext uri="{BB962C8B-B14F-4D97-AF65-F5344CB8AC3E}">
        <p14:creationId xmlns:p14="http://schemas.microsoft.com/office/powerpoint/2010/main" val="1676864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BB23CC-8F78-5D4A-BEC2-5533AB5F7091}"/>
              </a:ext>
            </a:extLst>
          </p:cNvPr>
          <p:cNvSpPr>
            <a:spLocks noGrp="1"/>
          </p:cNvSpPr>
          <p:nvPr>
            <p:ph type="title"/>
          </p:nvPr>
        </p:nvSpPr>
        <p:spPr/>
        <p:txBody>
          <a:bodyPr/>
          <a:lstStyle/>
          <a:p>
            <a:r>
              <a:rPr lang="en-US" dirty="0"/>
              <a:t>What are Strategic Capabilities?</a:t>
            </a:r>
          </a:p>
        </p:txBody>
      </p:sp>
      <p:sp>
        <p:nvSpPr>
          <p:cNvPr id="6" name="Content Placeholder 5">
            <a:extLst>
              <a:ext uri="{FF2B5EF4-FFF2-40B4-BE49-F238E27FC236}">
                <a16:creationId xmlns:a16="http://schemas.microsoft.com/office/drawing/2014/main" id="{412325D8-13EA-274E-8613-7E614928C83A}"/>
              </a:ext>
            </a:extLst>
          </p:cNvPr>
          <p:cNvSpPr>
            <a:spLocks noGrp="1"/>
          </p:cNvSpPr>
          <p:nvPr>
            <p:ph idx="1"/>
          </p:nvPr>
        </p:nvSpPr>
        <p:spPr>
          <a:xfrm>
            <a:off x="960120" y="1508760"/>
            <a:ext cx="10619923" cy="3891322"/>
          </a:xfrm>
        </p:spPr>
        <p:txBody>
          <a:bodyPr/>
          <a:lstStyle/>
          <a:p>
            <a:pPr marL="285750" indent="-285750">
              <a:buFont typeface="Arial" panose="020B0604020202020204" pitchFamily="34" charset="0"/>
              <a:buChar char="•"/>
            </a:pPr>
            <a:r>
              <a:rPr lang="en-US" dirty="0"/>
              <a:t>LWS Science Program contains four components: Focused Science Topics, Strategic Capabilities, Tools and Methods, and Infrastructure (Summer Schools and Jack Eddy Postdoctoral Fellowships)</a:t>
            </a:r>
          </a:p>
          <a:p>
            <a:pPr marL="285750" indent="-285750">
              <a:buFont typeface="Arial" panose="020B0604020202020204" pitchFamily="34" charset="0"/>
              <a:buChar char="•"/>
            </a:pPr>
            <a:r>
              <a:rPr lang="en-US" dirty="0"/>
              <a:t>Strategic Capabilities (SCs) are large-scale models and tools that can test physical understanding of the coupled </a:t>
            </a:r>
            <a:r>
              <a:rPr lang="en-US" dirty="0" err="1"/>
              <a:t>heliospheric</a:t>
            </a:r>
            <a:r>
              <a:rPr lang="en-US" dirty="0"/>
              <a:t> system and serve as prototypes for space weather prediction schemes.</a:t>
            </a:r>
          </a:p>
          <a:p>
            <a:pPr marL="742950" lvl="1" indent="-285750">
              <a:buFont typeface="Wingdings" pitchFamily="2" charset="2"/>
              <a:buChar char="Ø"/>
            </a:pPr>
            <a:r>
              <a:rPr lang="en-US" dirty="0"/>
              <a:t>Intended to serve as a bridge between research models and operational space weather models.</a:t>
            </a:r>
          </a:p>
          <a:p>
            <a:pPr marL="285750" indent="-285750">
              <a:buFont typeface="Arial" panose="020B0604020202020204" pitchFamily="34" charset="0"/>
              <a:buChar char="•"/>
            </a:pPr>
            <a:r>
              <a:rPr lang="en-US" dirty="0"/>
              <a:t>Several changes were introduced in the ROSES-2021 LWS SC solicitation:</a:t>
            </a:r>
          </a:p>
          <a:p>
            <a:pPr marL="742950" lvl="1" indent="-285750">
              <a:buFont typeface="Wingdings" pitchFamily="2" charset="2"/>
              <a:buChar char="Ø"/>
            </a:pPr>
            <a:r>
              <a:rPr lang="en-US" dirty="0"/>
              <a:t>Period of performance was reduced from five years in previous SC awards to four years;</a:t>
            </a:r>
          </a:p>
          <a:p>
            <a:pPr marL="742950" lvl="1" indent="-285750">
              <a:buFont typeface="Wingdings" pitchFamily="2" charset="2"/>
              <a:buChar char="Ø"/>
            </a:pPr>
            <a:r>
              <a:rPr lang="en-US" dirty="0"/>
              <a:t>Maximum annual budget for an award was increased from $800K to $1M;</a:t>
            </a:r>
          </a:p>
          <a:p>
            <a:pPr marL="742950" lvl="1" indent="-285750">
              <a:buFont typeface="Wingdings" pitchFamily="2" charset="2"/>
              <a:buChar char="Ø"/>
            </a:pPr>
            <a:r>
              <a:rPr lang="en-US" dirty="0"/>
              <a:t>Detailed requirements were introduced for CCMC integration throughout the project life cycle;</a:t>
            </a:r>
          </a:p>
          <a:p>
            <a:pPr marL="742950" lvl="1" indent="-285750">
              <a:buFont typeface="Wingdings" pitchFamily="2" charset="2"/>
              <a:buChar char="Ø"/>
            </a:pPr>
            <a:r>
              <a:rPr lang="en-US" dirty="0"/>
              <a:t>Progress review of milestones accomplished will be held at the end of Year 3, and prior to release of Year 4 funding, to determine if the model development is ready to move to the final stage and complete the transfer of developed models to the CCMC.</a:t>
            </a:r>
          </a:p>
        </p:txBody>
      </p:sp>
      <p:sp>
        <p:nvSpPr>
          <p:cNvPr id="4" name="Slide Number Placeholder 3">
            <a:extLst>
              <a:ext uri="{FF2B5EF4-FFF2-40B4-BE49-F238E27FC236}">
                <a16:creationId xmlns:a16="http://schemas.microsoft.com/office/drawing/2014/main" id="{7707DE8C-E2AE-9841-878F-6CAB4132A8AB}"/>
              </a:ext>
            </a:extLst>
          </p:cNvPr>
          <p:cNvSpPr>
            <a:spLocks noGrp="1"/>
          </p:cNvSpPr>
          <p:nvPr>
            <p:ph type="sldNum" sz="quarter" idx="12"/>
          </p:nvPr>
        </p:nvSpPr>
        <p:spPr/>
        <p:txBody>
          <a:bodyPr/>
          <a:lstStyle/>
          <a:p>
            <a:fld id="{2E8C51FE-49D9-314D-9957-ABBF7DDE8782}" type="slidenum">
              <a:rPr lang="en-US" smtClean="0"/>
              <a:t>2</a:t>
            </a:fld>
            <a:endParaRPr lang="en-US" dirty="0"/>
          </a:p>
        </p:txBody>
      </p:sp>
    </p:spTree>
    <p:extLst>
      <p:ext uri="{BB962C8B-B14F-4D97-AF65-F5344CB8AC3E}">
        <p14:creationId xmlns:p14="http://schemas.microsoft.com/office/powerpoint/2010/main" val="204597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72F56-C58B-4D9E-2C02-D6B0CEE4112E}"/>
              </a:ext>
            </a:extLst>
          </p:cNvPr>
          <p:cNvSpPr>
            <a:spLocks noGrp="1"/>
          </p:cNvSpPr>
          <p:nvPr>
            <p:ph type="title"/>
          </p:nvPr>
        </p:nvSpPr>
        <p:spPr/>
        <p:txBody>
          <a:bodyPr/>
          <a:lstStyle/>
          <a:p>
            <a:r>
              <a:rPr lang="en-US" dirty="0"/>
              <a:t>CCMC Integration</a:t>
            </a:r>
          </a:p>
        </p:txBody>
      </p:sp>
      <p:sp>
        <p:nvSpPr>
          <p:cNvPr id="3" name="Content Placeholder 2">
            <a:extLst>
              <a:ext uri="{FF2B5EF4-FFF2-40B4-BE49-F238E27FC236}">
                <a16:creationId xmlns:a16="http://schemas.microsoft.com/office/drawing/2014/main" id="{786F2C20-8551-0F0B-89D3-41B6478878CA}"/>
              </a:ext>
            </a:extLst>
          </p:cNvPr>
          <p:cNvSpPr>
            <a:spLocks noGrp="1"/>
          </p:cNvSpPr>
          <p:nvPr>
            <p:ph idx="1"/>
          </p:nvPr>
        </p:nvSpPr>
        <p:spPr>
          <a:xfrm>
            <a:off x="960120" y="1508760"/>
            <a:ext cx="10619923" cy="4123180"/>
          </a:xfrm>
        </p:spPr>
        <p:txBody>
          <a:bodyPr/>
          <a:lstStyle/>
          <a:p>
            <a:pPr marL="285750" indent="-285750">
              <a:buFont typeface="Arial" panose="020B0604020202020204" pitchFamily="34" charset="0"/>
              <a:buChar char="•"/>
            </a:pPr>
            <a:r>
              <a:rPr lang="en-US" dirty="0"/>
              <a:t>Each SC team has assigned a team member as a liaison between the SC team and the CCMC, to ensure that the development effort will include ongoing input from CCMC staff from project inception.</a:t>
            </a:r>
          </a:p>
          <a:p>
            <a:pPr marL="742950" lvl="1" indent="-285750">
              <a:buFont typeface="Wingdings" pitchFamily="2" charset="2"/>
              <a:buChar char="Ø"/>
            </a:pPr>
            <a:r>
              <a:rPr lang="en-US" dirty="0"/>
              <a:t>Ensures that validation and implementation will be completed by the end of the project.</a:t>
            </a:r>
          </a:p>
          <a:p>
            <a:pPr marL="285750" indent="-285750">
              <a:buFont typeface="Arial" panose="020B0604020202020204" pitchFamily="34" charset="0"/>
              <a:buChar char="•"/>
            </a:pPr>
            <a:r>
              <a:rPr lang="en-US" dirty="0"/>
              <a:t>Proposals were required to confirm the feasibility of plans to implement the proposed model in accordance with CCMC requirements (code development and delivery, code portability and compatibility, computational and storage resources, user interface, I/O standardization, code documentation, model validation, etc.).</a:t>
            </a:r>
          </a:p>
          <a:p>
            <a:pPr marL="285750" indent="-285750">
              <a:buFont typeface="Arial" panose="020B0604020202020204" pitchFamily="34" charset="0"/>
              <a:buChar char="•"/>
            </a:pPr>
            <a:r>
              <a:rPr lang="en-US" dirty="0"/>
              <a:t>All models and software modules produced by participation in the SC program must be successfully installed and tested on CCMC systems by the end of the period of performance.</a:t>
            </a:r>
          </a:p>
          <a:p>
            <a:pPr marL="742950" lvl="1" indent="-285750">
              <a:buFont typeface="Wingdings" pitchFamily="2" charset="2"/>
              <a:buChar char="Ø"/>
            </a:pPr>
            <a:r>
              <a:rPr lang="en-US" dirty="0"/>
              <a:t>This includes data required as input to the developed model, data used during model validation, as well as model simulation outputs that result as part of the validation activities. </a:t>
            </a:r>
          </a:p>
          <a:p>
            <a:pPr marL="285750" indent="-28575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CE5ECF0C-285F-5322-E9BB-1C42E6C555E5}"/>
              </a:ext>
            </a:extLst>
          </p:cNvPr>
          <p:cNvSpPr>
            <a:spLocks noGrp="1"/>
          </p:cNvSpPr>
          <p:nvPr>
            <p:ph type="sldNum" sz="quarter" idx="12"/>
          </p:nvPr>
        </p:nvSpPr>
        <p:spPr/>
        <p:txBody>
          <a:bodyPr/>
          <a:lstStyle/>
          <a:p>
            <a:fld id="{2E8C51FE-49D9-314D-9957-ABBF7DDE8782}" type="slidenum">
              <a:rPr lang="en-US" smtClean="0"/>
              <a:pPr/>
              <a:t>3</a:t>
            </a:fld>
            <a:endParaRPr lang="en-US" dirty="0"/>
          </a:p>
        </p:txBody>
      </p:sp>
    </p:spTree>
    <p:extLst>
      <p:ext uri="{BB962C8B-B14F-4D97-AF65-F5344CB8AC3E}">
        <p14:creationId xmlns:p14="http://schemas.microsoft.com/office/powerpoint/2010/main" val="380935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B0FC8-68FF-9D4C-8F8C-B67A5B3E4425}"/>
              </a:ext>
            </a:extLst>
          </p:cNvPr>
          <p:cNvSpPr>
            <a:spLocks noGrp="1"/>
          </p:cNvSpPr>
          <p:nvPr>
            <p:ph type="title"/>
          </p:nvPr>
        </p:nvSpPr>
        <p:spPr/>
        <p:txBody>
          <a:bodyPr/>
          <a:lstStyle/>
          <a:p>
            <a:r>
              <a:rPr lang="en-US" dirty="0"/>
              <a:t>ROSES-2021 SC Selections</a:t>
            </a:r>
          </a:p>
        </p:txBody>
      </p:sp>
      <p:sp>
        <p:nvSpPr>
          <p:cNvPr id="4" name="Slide Number Placeholder 3">
            <a:extLst>
              <a:ext uri="{FF2B5EF4-FFF2-40B4-BE49-F238E27FC236}">
                <a16:creationId xmlns:a16="http://schemas.microsoft.com/office/drawing/2014/main" id="{0A66F2A2-D2B6-004F-B6E7-93168D111CF7}"/>
              </a:ext>
            </a:extLst>
          </p:cNvPr>
          <p:cNvSpPr>
            <a:spLocks noGrp="1"/>
          </p:cNvSpPr>
          <p:nvPr>
            <p:ph type="sldNum" sz="quarter" idx="12"/>
          </p:nvPr>
        </p:nvSpPr>
        <p:spPr/>
        <p:txBody>
          <a:bodyPr/>
          <a:lstStyle/>
          <a:p>
            <a:fld id="{2E8C51FE-49D9-314D-9957-ABBF7DDE8782}" type="slidenum">
              <a:rPr lang="en-US" smtClean="0"/>
              <a:pPr/>
              <a:t>4</a:t>
            </a:fld>
            <a:endParaRPr lang="en-US" dirty="0"/>
          </a:p>
        </p:txBody>
      </p:sp>
      <p:graphicFrame>
        <p:nvGraphicFramePr>
          <p:cNvPr id="8" name="Table 8">
            <a:extLst>
              <a:ext uri="{FF2B5EF4-FFF2-40B4-BE49-F238E27FC236}">
                <a16:creationId xmlns:a16="http://schemas.microsoft.com/office/drawing/2014/main" id="{F770ADDD-85D8-5442-B5C1-B5DF4A4CE149}"/>
              </a:ext>
            </a:extLst>
          </p:cNvPr>
          <p:cNvGraphicFramePr>
            <a:graphicFrameLocks noGrp="1"/>
          </p:cNvGraphicFramePr>
          <p:nvPr>
            <p:ph idx="1"/>
            <p:extLst>
              <p:ext uri="{D42A27DB-BD31-4B8C-83A1-F6EECF244321}">
                <p14:modId xmlns:p14="http://schemas.microsoft.com/office/powerpoint/2010/main" val="52066000"/>
              </p:ext>
            </p:extLst>
          </p:nvPr>
        </p:nvGraphicFramePr>
        <p:xfrm>
          <a:off x="960120" y="1541102"/>
          <a:ext cx="10620374" cy="4318000"/>
        </p:xfrm>
        <a:graphic>
          <a:graphicData uri="http://schemas.openxmlformats.org/drawingml/2006/table">
            <a:tbl>
              <a:tblPr firstRow="1" bandRow="1">
                <a:tableStyleId>{5C22544A-7EE6-4342-B048-85BDC9FD1C3A}</a:tableStyleId>
              </a:tblPr>
              <a:tblGrid>
                <a:gridCol w="5310187">
                  <a:extLst>
                    <a:ext uri="{9D8B030D-6E8A-4147-A177-3AD203B41FA5}">
                      <a16:colId xmlns:a16="http://schemas.microsoft.com/office/drawing/2014/main" val="2905653028"/>
                    </a:ext>
                  </a:extLst>
                </a:gridCol>
                <a:gridCol w="5310187">
                  <a:extLst>
                    <a:ext uri="{9D8B030D-6E8A-4147-A177-3AD203B41FA5}">
                      <a16:colId xmlns:a16="http://schemas.microsoft.com/office/drawing/2014/main" val="1566032172"/>
                    </a:ext>
                  </a:extLst>
                </a:gridCol>
              </a:tblGrid>
              <a:tr h="370840">
                <a:tc gridSpan="2">
                  <a:txBody>
                    <a:bodyPr/>
                    <a:lstStyle/>
                    <a:p>
                      <a:r>
                        <a:rPr lang="en-US" dirty="0"/>
                        <a:t>A Global Model of the Magnetosphere</a:t>
                      </a:r>
                    </a:p>
                  </a:txBody>
                  <a:tcPr/>
                </a:tc>
                <a:tc hMerge="1">
                  <a:txBody>
                    <a:bodyPr/>
                    <a:lstStyle/>
                    <a:p>
                      <a:endParaRPr lang="en-US" dirty="0"/>
                    </a:p>
                  </a:txBody>
                  <a:tcPr/>
                </a:tc>
                <a:extLst>
                  <a:ext uri="{0D108BD9-81ED-4DB2-BD59-A6C34878D82A}">
                    <a16:rowId xmlns:a16="http://schemas.microsoft.com/office/drawing/2014/main" val="4090088644"/>
                  </a:ext>
                </a:extLst>
              </a:tr>
              <a:tr h="370840">
                <a:tc>
                  <a:txBody>
                    <a:bodyPr/>
                    <a:lstStyle/>
                    <a:p>
                      <a:r>
                        <a:rPr lang="en-US" b="1" dirty="0"/>
                        <a:t>PI (Institution)</a:t>
                      </a:r>
                    </a:p>
                  </a:txBody>
                  <a:tcPr/>
                </a:tc>
                <a:tc>
                  <a:txBody>
                    <a:bodyPr/>
                    <a:lstStyle/>
                    <a:p>
                      <a:r>
                        <a:rPr lang="en-US" b="1" dirty="0"/>
                        <a:t>Project Title</a:t>
                      </a:r>
                    </a:p>
                  </a:txBody>
                  <a:tcPr/>
                </a:tc>
                <a:extLst>
                  <a:ext uri="{0D108BD9-81ED-4DB2-BD59-A6C34878D82A}">
                    <a16:rowId xmlns:a16="http://schemas.microsoft.com/office/drawing/2014/main" val="2485213146"/>
                  </a:ext>
                </a:extLst>
              </a:tr>
              <a:tr h="370840">
                <a:tc>
                  <a:txBody>
                    <a:bodyPr/>
                    <a:lstStyle/>
                    <a:p>
                      <a:r>
                        <a:rPr lang="en-US" dirty="0"/>
                        <a:t>Gian Luca </a:t>
                      </a:r>
                      <a:r>
                        <a:rPr lang="en-US" dirty="0" err="1"/>
                        <a:t>Delzanno</a:t>
                      </a:r>
                      <a:r>
                        <a:rPr lang="en-US" dirty="0"/>
                        <a:t> (Los Alamos National Laboratory)</a:t>
                      </a:r>
                    </a:p>
                  </a:txBody>
                  <a:tcPr/>
                </a:tc>
                <a:tc>
                  <a:txBody>
                    <a:bodyPr/>
                    <a:lstStyle/>
                    <a:p>
                      <a:r>
                        <a:rPr lang="en-US" dirty="0"/>
                        <a:t>Beyond MHD: Flexible Fluid-Kinetic Global </a:t>
                      </a:r>
                      <a:r>
                        <a:rPr lang="en-US" dirty="0" err="1"/>
                        <a:t>Geospace</a:t>
                      </a:r>
                      <a:r>
                        <a:rPr lang="en-US" dirty="0"/>
                        <a:t> Model</a:t>
                      </a:r>
                    </a:p>
                  </a:txBody>
                  <a:tcPr/>
                </a:tc>
                <a:extLst>
                  <a:ext uri="{0D108BD9-81ED-4DB2-BD59-A6C34878D82A}">
                    <a16:rowId xmlns:a16="http://schemas.microsoft.com/office/drawing/2014/main" val="3805473678"/>
                  </a:ext>
                </a:extLst>
              </a:tr>
              <a:tr h="370840">
                <a:tc>
                  <a:txBody>
                    <a:bodyPr/>
                    <a:lstStyle/>
                    <a:p>
                      <a:r>
                        <a:rPr lang="en-US" dirty="0"/>
                        <a:t>John </a:t>
                      </a:r>
                      <a:r>
                        <a:rPr lang="en-US" dirty="0" err="1"/>
                        <a:t>Dorelli</a:t>
                      </a:r>
                      <a:r>
                        <a:rPr lang="en-US" dirty="0"/>
                        <a:t> (NASA Goddard Space Flight Center)</a:t>
                      </a:r>
                    </a:p>
                  </a:txBody>
                  <a:tcPr/>
                </a:tc>
                <a:tc>
                  <a:txBody>
                    <a:bodyPr/>
                    <a:lstStyle/>
                    <a:p>
                      <a:r>
                        <a:rPr lang="en-US" dirty="0"/>
                        <a:t>Magnetosphere Aurora Reconnection Boundary Layer Emulator (MARBLE): Magnetosphere – Ionosphere Coupling on Multiple Scales</a:t>
                      </a:r>
                    </a:p>
                  </a:txBody>
                  <a:tcPr/>
                </a:tc>
                <a:extLst>
                  <a:ext uri="{0D108BD9-81ED-4DB2-BD59-A6C34878D82A}">
                    <a16:rowId xmlns:a16="http://schemas.microsoft.com/office/drawing/2014/main" val="2699846235"/>
                  </a:ext>
                </a:extLst>
              </a:tr>
              <a:tr h="370840">
                <a:tc gridSpan="2">
                  <a:txBody>
                    <a:bodyPr/>
                    <a:lstStyle/>
                    <a:p>
                      <a:r>
                        <a:rPr lang="en-US" b="1" dirty="0">
                          <a:solidFill>
                            <a:schemeClr val="bg1"/>
                          </a:solidFill>
                        </a:rPr>
                        <a:t>A Model of Coronal Mass Ejection Evolution and Impact on the Inner Heliosphere</a:t>
                      </a:r>
                    </a:p>
                  </a:txBody>
                  <a:tcPr>
                    <a:solidFill>
                      <a:schemeClr val="accent1"/>
                    </a:solidFill>
                  </a:tcPr>
                </a:tc>
                <a:tc hMerge="1">
                  <a:txBody>
                    <a:bodyPr/>
                    <a:lstStyle/>
                    <a:p>
                      <a:endParaRPr lang="en-US" dirty="0"/>
                    </a:p>
                  </a:txBody>
                  <a:tcPr>
                    <a:solidFill>
                      <a:schemeClr val="accent1"/>
                    </a:solidFill>
                  </a:tcPr>
                </a:tc>
                <a:extLst>
                  <a:ext uri="{0D108BD9-81ED-4DB2-BD59-A6C34878D82A}">
                    <a16:rowId xmlns:a16="http://schemas.microsoft.com/office/drawing/2014/main" val="894546419"/>
                  </a:ext>
                </a:extLst>
              </a:tr>
              <a:tr h="370840">
                <a:tc>
                  <a:txBody>
                    <a:bodyPr/>
                    <a:lstStyle/>
                    <a:p>
                      <a:r>
                        <a:rPr lang="en-US" b="1" dirty="0"/>
                        <a:t>PI (Institution)</a:t>
                      </a:r>
                    </a:p>
                  </a:txBody>
                  <a:tcPr/>
                </a:tc>
                <a:tc>
                  <a:txBody>
                    <a:bodyPr/>
                    <a:lstStyle/>
                    <a:p>
                      <a:r>
                        <a:rPr lang="en-US" b="1" dirty="0"/>
                        <a:t>Project Title</a:t>
                      </a:r>
                    </a:p>
                  </a:txBody>
                  <a:tcPr/>
                </a:tc>
                <a:extLst>
                  <a:ext uri="{0D108BD9-81ED-4DB2-BD59-A6C34878D82A}">
                    <a16:rowId xmlns:a16="http://schemas.microsoft.com/office/drawing/2014/main" val="2517159697"/>
                  </a:ext>
                </a:extLst>
              </a:tr>
              <a:tr h="370840">
                <a:tc>
                  <a:txBody>
                    <a:bodyPr/>
                    <a:lstStyle/>
                    <a:p>
                      <a:r>
                        <a:rPr lang="en-US" dirty="0"/>
                        <a:t>Spiro </a:t>
                      </a:r>
                      <a:r>
                        <a:rPr lang="en-US" dirty="0" err="1"/>
                        <a:t>Antiochos</a:t>
                      </a:r>
                      <a:r>
                        <a:rPr lang="en-US" dirty="0"/>
                        <a:t> (University of Michigan)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Capability for Community Modeling of Solar Eruption Propagation and Particle Radiation</a:t>
                      </a:r>
                    </a:p>
                  </a:txBody>
                  <a:tcPr/>
                </a:tc>
                <a:extLst>
                  <a:ext uri="{0D108BD9-81ED-4DB2-BD59-A6C34878D82A}">
                    <a16:rowId xmlns:a16="http://schemas.microsoft.com/office/drawing/2014/main" val="3167163956"/>
                  </a:ext>
                </a:extLst>
              </a:tr>
              <a:tr h="370840">
                <a:tc>
                  <a:txBody>
                    <a:bodyPr/>
                    <a:lstStyle/>
                    <a:p>
                      <a:r>
                        <a:rPr lang="en-US" dirty="0"/>
                        <a:t>Jon Linker (Predictive Science Inc.)</a:t>
                      </a:r>
                    </a:p>
                  </a:txBody>
                  <a:tcPr/>
                </a:tc>
                <a:tc>
                  <a:txBody>
                    <a:bodyPr/>
                    <a:lstStyle/>
                    <a:p>
                      <a:r>
                        <a:rPr lang="en-US" dirty="0"/>
                        <a:t>DYNAMCS: A </a:t>
                      </a:r>
                      <a:r>
                        <a:rPr lang="en-US" dirty="0" err="1"/>
                        <a:t>DYNAmically</a:t>
                      </a:r>
                      <a:r>
                        <a:rPr lang="en-US" dirty="0"/>
                        <a:t> Evolving Model of CMEs and SEPs</a:t>
                      </a:r>
                    </a:p>
                  </a:txBody>
                  <a:tcPr/>
                </a:tc>
                <a:extLst>
                  <a:ext uri="{0D108BD9-81ED-4DB2-BD59-A6C34878D82A}">
                    <a16:rowId xmlns:a16="http://schemas.microsoft.com/office/drawing/2014/main" val="2687517549"/>
                  </a:ext>
                </a:extLst>
              </a:tr>
            </a:tbl>
          </a:graphicData>
        </a:graphic>
      </p:graphicFrame>
    </p:spTree>
    <p:extLst>
      <p:ext uri="{BB962C8B-B14F-4D97-AF65-F5344CB8AC3E}">
        <p14:creationId xmlns:p14="http://schemas.microsoft.com/office/powerpoint/2010/main" val="1197307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BD1E2BB92CBC144967077C2021A537D" ma:contentTypeVersion="10" ma:contentTypeDescription="Create a new document." ma:contentTypeScope="" ma:versionID="06ad9fc29f2be243ed5b6604b932c199">
  <xsd:schema xmlns:xsd="http://www.w3.org/2001/XMLSchema" xmlns:xs="http://www.w3.org/2001/XMLSchema" xmlns:p="http://schemas.microsoft.com/office/2006/metadata/properties" xmlns:ns3="c852713b-0caa-4ac0-ba75-048f00e27b76" xmlns:ns4="a3f7648c-ef34-4383-9913-3e4132c38d7f" targetNamespace="http://schemas.microsoft.com/office/2006/metadata/properties" ma:root="true" ma:fieldsID="575a794cc7ca4185e8ee6df36196f31d" ns3:_="" ns4:_="">
    <xsd:import namespace="c852713b-0caa-4ac0-ba75-048f00e27b76"/>
    <xsd:import namespace="a3f7648c-ef34-4383-9913-3e4132c38d7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2713b-0caa-4ac0-ba75-048f00e27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f7648c-ef34-4383-9913-3e4132c38d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2AE46C9-98C8-4435-9A5E-34CBF62C5A16}">
  <ds:schemaRefs>
    <ds:schemaRef ds:uri="http://schemas.microsoft.com/sharepoint/v3/contenttype/forms"/>
  </ds:schemaRefs>
</ds:datastoreItem>
</file>

<file path=customXml/itemProps2.xml><?xml version="1.0" encoding="utf-8"?>
<ds:datastoreItem xmlns:ds="http://schemas.openxmlformats.org/officeDocument/2006/customXml" ds:itemID="{3AF9D601-2179-4093-A32C-D7051B382C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2713b-0caa-4ac0-ba75-048f00e27b76"/>
    <ds:schemaRef ds:uri="a3f7648c-ef34-4383-9913-3e4132c38d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543F40-8BE7-4438-AB2C-F31048A4EE49}">
  <ds:schemaRefs>
    <ds:schemaRef ds:uri="http://schemas.microsoft.com/office/2006/documentManagement/types"/>
    <ds:schemaRef ds:uri="http://schemas.openxmlformats.org/package/2006/metadata/core-properties"/>
    <ds:schemaRef ds:uri="http://schemas.microsoft.com/office/2006/metadata/properties"/>
    <ds:schemaRef ds:uri="http://purl.org/dc/dcmitype/"/>
    <ds:schemaRef ds:uri="c852713b-0caa-4ac0-ba75-048f00e27b76"/>
    <ds:schemaRef ds:uri="http://schemas.microsoft.com/office/infopath/2007/PartnerControls"/>
    <ds:schemaRef ds:uri="http://www.w3.org/XML/1998/namespace"/>
    <ds:schemaRef ds:uri="http://purl.org/dc/terms/"/>
    <ds:schemaRef ds:uri="http://purl.org/dc/elements/1.1/"/>
    <ds:schemaRef ds:uri="a3f7648c-ef34-4383-9913-3e4132c38d7f"/>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{282FFED4-BD26-7A43-B3D2-F66A61F41F4B}tf16401369</Template>
  <TotalTime>106239</TotalTime>
  <Words>487</Words>
  <Application>Microsoft Macintosh PowerPoint</Application>
  <PresentationFormat>Widescreen</PresentationFormat>
  <Paragraphs>42</Paragraphs>
  <Slides>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vt:i4>
      </vt:variant>
    </vt:vector>
  </HeadingPairs>
  <TitlesOfParts>
    <vt:vector size="10" baseType="lpstr">
      <vt:lpstr>Arial</vt:lpstr>
      <vt:lpstr>Calibri</vt:lpstr>
      <vt:lpstr>Trebuchet MS</vt:lpstr>
      <vt:lpstr>Tw Cen MT</vt:lpstr>
      <vt:lpstr>Wingdings</vt:lpstr>
      <vt:lpstr>1_Office Theme</vt:lpstr>
      <vt:lpstr>PowerPoint Presentation</vt:lpstr>
      <vt:lpstr>What are Strategic Capabilities?</vt:lpstr>
      <vt:lpstr>CCMC Integration</vt:lpstr>
      <vt:lpstr>ROSES-2021 SC Selections</vt:lpstr>
    </vt:vector>
  </TitlesOfParts>
  <Manager/>
  <Company>NASA HQ | SMD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New Heliophysics Division Template</dc:title>
  <dc:subject>templates</dc:subject>
  <dc:creator>Jenny Mottar/SMD-SEP</dc:creator>
  <cp:keywords>template, HPD, heliophysics</cp:keywords>
  <dc:description/>
  <cp:lastModifiedBy>Plunkett, Simon P. (HQ-DJ000)</cp:lastModifiedBy>
  <cp:revision>1261</cp:revision>
  <cp:lastPrinted>2019-10-16T16:34:50Z</cp:lastPrinted>
  <dcterms:created xsi:type="dcterms:W3CDTF">2017-10-04T20:17:07Z</dcterms:created>
  <dcterms:modified xsi:type="dcterms:W3CDTF">2022-06-05T22:30:48Z</dcterms:modified>
  <cp:category>templates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0x0101002BD1E2BB92CBC144967077C2021A537D</vt:lpwstr>
  </property>
</Properties>
</file>