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DC2_0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4"/>
    <p:sldMasterId id="2147483694" r:id="rId5"/>
    <p:sldMasterId id="2147483718" r:id="rId6"/>
    <p:sldMasterId id="2147483660" r:id="rId7"/>
    <p:sldMasterId id="2147483741" r:id="rId8"/>
  </p:sldMasterIdLst>
  <p:notesMasterIdLst>
    <p:notesMasterId r:id="rId16"/>
  </p:notesMasterIdLst>
  <p:sldIdLst>
    <p:sldId id="309" r:id="rId9"/>
    <p:sldId id="3522" r:id="rId10"/>
    <p:sldId id="3609" r:id="rId11"/>
    <p:sldId id="3506" r:id="rId12"/>
    <p:sldId id="3554" r:id="rId13"/>
    <p:sldId id="3610" r:id="rId14"/>
    <p:sldId id="355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061321-7AE8-E68B-A6C8-105CCCB88687}" name="Jian, Lan (GSFC-6720)" initials="J(" userId="S::ljian@ndc.nasa.gov::eaa12858-ae6c-46ab-b534-c54e232c689a" providerId="AD"/>
  <p188:author id="{DBAB442F-6BD1-0FBE-295F-741A39FB8049}" name="Ireland, Jack (GSFC-6710)" initials="I(" userId="S::jireland@ndc.nasa.gov::f960ba87-52b4-4f2b-b26a-445e802c24c8" providerId="AD"/>
  <p188:author id="{79E4457E-1425-6912-9CED-19A2B4226738}" name="Helvey-Kasulke, Tressa L. (GSFC-672.0)[ASRC FEDERAL SYSTEM SOLUTIONS]" initials="HKTL(6FSS" userId="S::thelvey@ndc.nasa.gov::32f15bfe-689e-44c2-a1be-4a8a1b778a72" providerId="AD"/>
  <p188:author id="{DF30099A-5384-BB76-6B91-95E47AFE1ABE}" name="Roberts, Aaron (GSFC-6720)" initials="R(" userId="S::darober5@ndc.nasa.gov::a4237213-d198-4c2a-afab-7621774845a9" providerId="AD"/>
  <p188:author id="{CED99ADB-F0BC-1156-99C4-12135BD37FC3}" name="Thomas, Brian A. (GSFC-6720)" initials="T(" userId="S::bathomas@ndc.nasa.gov::1d83ff0d-6b69-4909-99cb-3cfb3c320c1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9090"/>
    <a:srgbClr val="1D7EF5"/>
    <a:srgbClr val="0571F5"/>
    <a:srgbClr val="F59D05"/>
    <a:srgbClr val="004182"/>
    <a:srgbClr val="51FF00"/>
    <a:srgbClr val="940000"/>
    <a:srgbClr val="006699"/>
    <a:srgbClr val="004482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19" d="100"/>
          <a:sy n="119" d="100"/>
        </p:scale>
        <p:origin x="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comments/modernComment_DC2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EEC780C-C6DA-474B-AF9D-8E72AAB2F2CF}" authorId="{DBAB442F-6BD1-0FBE-295F-741A39FB8049}" status="resolved" created="2022-05-11T19:01:07.390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3522"/>
      <ac:spMk id="29" creationId="{0B185792-9ACC-4134-B7EB-52573B72400E}"/>
    </ac:deMkLst>
    <p188:replyLst>
      <p188:reply id="{9726F435-37D5-4083-916A-3C355F512C34}" authorId="{CED99ADB-F0BC-1156-99C4-12135BD37FC3}" created="2022-05-12T17:41:33.371">
        <p188:txBody>
          <a:bodyPr/>
          <a:lstStyle/>
          <a:p>
            <a:r>
              <a:rPr lang="en-US"/>
              <a:t>thx. Now in comments</a:t>
            </a:r>
          </a:p>
        </p188:txBody>
      </p188:reply>
    </p188:replyLst>
    <p188:txBody>
      <a:bodyPr/>
      <a:lstStyle/>
      <a:p>
        <a:r>
          <a:rPr lang="en-US"/>
          <a:t>If the information is needed, in FY22 SDAC is supporting 24 people (warm bodies), split as 1 CS FTE and 11.1 WYE across all funding vehicles.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5177A-0C26-4EE4-BC8C-07A3E452E303}" type="datetimeFigureOut">
              <a:rPr lang="en-US" smtClean="0"/>
              <a:t>6/1/22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F7A72-4BE4-44B3-A07B-4008D8408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5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/>
              <a:t>If the information is needed, in FY22 SDAC is supporting 24 people (warm bodies), split as 1 CS FTE and 11.1 WYE across all funding vehicles.</a:t>
            </a:r>
          </a:p>
        </p:txBody>
      </p:sp>
      <p:sp>
        <p:nvSpPr>
          <p:cNvPr id="137" name="Google Shape;1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C0CBE-288C-D84B-B11F-1B62224BD7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29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100eab2c35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7" name="Google Shape;537;g100eab2c35a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High-level strategy ONLY;  many details missing!</a:t>
            </a:r>
            <a:endParaRPr/>
          </a:p>
        </p:txBody>
      </p:sp>
      <p:sp>
        <p:nvSpPr>
          <p:cNvPr id="538" name="Google Shape;538;g100eab2c35a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AAEE-3C65-40CA-BE9D-1BE561EE15BC}" type="datetimeFigureOut">
              <a:rPr lang="en-US" smtClean="0"/>
              <a:t>6/1/22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21AE-350E-4AD6-9B8F-3ADE06F08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56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AAEE-3C65-40CA-BE9D-1BE561EE15BC}" type="datetimeFigureOut">
              <a:rPr lang="en-US" smtClean="0"/>
              <a:t>6/1/22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21AE-350E-4AD6-9B8F-3ADE06F08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AAEE-3C65-40CA-BE9D-1BE561EE15BC}" type="datetimeFigureOut">
              <a:rPr lang="en-US" smtClean="0"/>
              <a:t>6/1/22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21AE-350E-4AD6-9B8F-3ADE06F08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08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 l="75263" t="7224" r="-1533" b="41839"/>
          <a:stretch/>
        </p:blipFill>
        <p:spPr>
          <a:xfrm flipH="1">
            <a:off x="93477" y="3359"/>
            <a:ext cx="5238163" cy="685464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/>
          <p:nvPr/>
        </p:nvSpPr>
        <p:spPr>
          <a:xfrm>
            <a:off x="-422655" y="541"/>
            <a:ext cx="2070763" cy="6857459"/>
          </a:xfrm>
          <a:custGeom>
            <a:avLst/>
            <a:gdLst/>
            <a:ahLst/>
            <a:cxnLst/>
            <a:rect l="l" t="t" r="r" b="b"/>
            <a:pathLst>
              <a:path w="652" h="2160" extrusionOk="0">
                <a:moveTo>
                  <a:pt x="417" y="298"/>
                </a:moveTo>
                <a:cubicBezTo>
                  <a:pt x="464" y="189"/>
                  <a:pt x="512" y="94"/>
                  <a:pt x="56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2160"/>
                  <a:pt x="126" y="2160"/>
                  <a:pt x="126" y="2160"/>
                </a:cubicBezTo>
                <a:cubicBezTo>
                  <a:pt x="475" y="2160"/>
                  <a:pt x="475" y="2160"/>
                  <a:pt x="475" y="2160"/>
                </a:cubicBezTo>
                <a:cubicBezTo>
                  <a:pt x="324" y="1797"/>
                  <a:pt x="309" y="1515"/>
                  <a:pt x="309" y="1515"/>
                </a:cubicBezTo>
                <a:cubicBezTo>
                  <a:pt x="372" y="1772"/>
                  <a:pt x="476" y="1986"/>
                  <a:pt x="595" y="2160"/>
                </a:cubicBezTo>
                <a:cubicBezTo>
                  <a:pt x="652" y="2160"/>
                  <a:pt x="652" y="2160"/>
                  <a:pt x="652" y="2160"/>
                </a:cubicBezTo>
                <a:cubicBezTo>
                  <a:pt x="0" y="1268"/>
                  <a:pt x="417" y="298"/>
                  <a:pt x="417" y="298"/>
                </a:cubicBezTo>
                <a:close/>
              </a:path>
            </a:pathLst>
          </a:custGeom>
          <a:solidFill>
            <a:srgbClr val="0043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490927" y="0"/>
            <a:ext cx="10701073" cy="6857459"/>
          </a:xfrm>
          <a:custGeom>
            <a:avLst/>
            <a:gdLst/>
            <a:ahLst/>
            <a:cxnLst/>
            <a:rect l="l" t="t" r="r" b="b"/>
            <a:pathLst>
              <a:path w="3370" h="2161" extrusionOk="0">
                <a:moveTo>
                  <a:pt x="1146" y="0"/>
                </a:moveTo>
                <a:cubicBezTo>
                  <a:pt x="143" y="904"/>
                  <a:pt x="705" y="1933"/>
                  <a:pt x="705" y="1933"/>
                </a:cubicBezTo>
                <a:cubicBezTo>
                  <a:pt x="192" y="1139"/>
                  <a:pt x="296" y="464"/>
                  <a:pt x="511" y="1"/>
                </a:cubicBezTo>
                <a:cubicBezTo>
                  <a:pt x="512" y="0"/>
                  <a:pt x="420" y="1"/>
                  <a:pt x="420" y="1"/>
                </a:cubicBezTo>
                <a:cubicBezTo>
                  <a:pt x="0" y="1063"/>
                  <a:pt x="650" y="1903"/>
                  <a:pt x="650" y="1903"/>
                </a:cubicBezTo>
                <a:cubicBezTo>
                  <a:pt x="729" y="2000"/>
                  <a:pt x="808" y="2085"/>
                  <a:pt x="888" y="2161"/>
                </a:cubicBezTo>
                <a:cubicBezTo>
                  <a:pt x="3370" y="2161"/>
                  <a:pt x="3370" y="2161"/>
                  <a:pt x="3370" y="2161"/>
                </a:cubicBezTo>
                <a:cubicBezTo>
                  <a:pt x="3370" y="0"/>
                  <a:pt x="3370" y="0"/>
                  <a:pt x="3370" y="0"/>
                </a:cubicBezTo>
                <a:lnTo>
                  <a:pt x="1146" y="0"/>
                </a:lnTo>
                <a:close/>
              </a:path>
            </a:pathLst>
          </a:custGeom>
          <a:solidFill>
            <a:srgbClr val="0043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2390" y="304799"/>
            <a:ext cx="2769575" cy="84042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3678381" y="3639452"/>
            <a:ext cx="4348566" cy="143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title"/>
          </p:nvPr>
        </p:nvSpPr>
        <p:spPr>
          <a:xfrm>
            <a:off x="3678381" y="2426962"/>
            <a:ext cx="681664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CB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59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24">
          <p15:clr>
            <a:srgbClr val="FBAE40"/>
          </p15:clr>
        </p15:guide>
        <p15:guide id="2" pos="336">
          <p15:clr>
            <a:srgbClr val="FBAE40"/>
          </p15:clr>
        </p15:guide>
        <p15:guide id="3" orient="horz" pos="2040">
          <p15:clr>
            <a:srgbClr val="FBAE40"/>
          </p15:clr>
        </p15:guide>
        <p15:guide id="4" pos="2376">
          <p15:clr>
            <a:srgbClr val="FBAE40"/>
          </p15:clr>
        </p15:guide>
        <p15:guide id="5" orient="horz" pos="26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00B6C-CD66-43AA-AE8B-2C94F890E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FDEC50-8CCC-4802-8564-86ECA5847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BE9F2-A5D6-4622-935B-22BA36ED7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854D-8613-4F88-897D-08EC64FA72FE}" type="datetimeFigureOut">
              <a:rPr lang="en-US" smtClean="0"/>
              <a:t>6/1/22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32E23-CD70-45E6-B744-3C8FD12D3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F2ECC-59AA-468C-AAF6-41A1E85A9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A442F-7709-4C9F-AA27-709880DD9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38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25B79-3F1C-4D4D-9277-B87E43FF8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1B754-5889-4D56-A20F-FE359806D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43EF2-1145-42BE-9202-98F80697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FA76-5DD7-4CD1-A54A-137DD1863F10}" type="datetimeFigureOut">
              <a:rPr lang="en-US" smtClean="0"/>
              <a:t>6/1/22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49BDE-A29F-4685-B26C-0B8792E4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64980-B0BB-4679-8C83-4ADA310F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4970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0E59A-7ECE-4701-9549-13DE2416B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1F9FD-F703-49C1-8805-64BA6D098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5433A-7067-4A32-B593-D657487F1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FA76-5DD7-4CD1-A54A-137DD1863F10}" type="datetimeFigureOut">
              <a:rPr lang="en-US" smtClean="0"/>
              <a:t>6/1/22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5775D-D74E-431D-8823-ADB0957C7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01571-35A7-4BCB-9938-CB5C26526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3484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2097D-5102-4DBB-96AF-3B2FF4B2F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12B7D-C1A5-4CEE-A59C-6ECF4A4B9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80E6E-A7E4-46D4-BDD2-31FE97720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78F2A-3037-41A0-8BF5-0CA563B6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FA76-5DD7-4CD1-A54A-137DD1863F10}" type="datetimeFigureOut">
              <a:rPr lang="en-US" smtClean="0"/>
              <a:t>6/1/22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99590-4A0F-4CB6-A539-32CF753E4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99F69-77F9-4151-B993-7B782689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05828-FB65-4F08-ACB0-2DD22B2B5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D624A-76E4-45B1-9756-1EE93D07A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42AE2-2D18-4C41-87D5-A5320CB19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FC521E-FA81-4333-9E00-EE999B6DD7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885F7E-2566-4B19-863A-91B214DC93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9C3790-E9E8-4F3B-8C84-3BB52CB66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FA76-5DD7-4CD1-A54A-137DD1863F10}" type="datetimeFigureOut">
              <a:rPr lang="en-US" smtClean="0"/>
              <a:t>6/1/22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8CC552-EEA9-459C-808D-29E10D6D2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421192-A099-4906-9DE7-2ABCF34EB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9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F929C-01F4-488E-9D90-862DA3F83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10030-F768-45C4-B205-B2C127FEA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FA76-5DD7-4CD1-A54A-137DD1863F10}" type="datetimeFigureOut">
              <a:rPr lang="en-US" smtClean="0"/>
              <a:t>6/1/22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E31F0E-65CB-4114-93B9-30C3A92AB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B18C73-AEBA-4A17-BBB8-D8B6B1035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81283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053BC0-BB9E-43B6-B687-6DCAC7E12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FA76-5DD7-4CD1-A54A-137DD1863F10}" type="datetimeFigureOut">
              <a:rPr lang="en-US" smtClean="0"/>
              <a:t>6/1/22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71B77-953E-404E-9874-E67F22BDD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2DF91-B980-408A-9725-E19BD02D2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2778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AAEE-3C65-40CA-BE9D-1BE561EE15BC}" type="datetimeFigureOut">
              <a:rPr lang="en-US" smtClean="0"/>
              <a:t>6/1/22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21AE-350E-4AD6-9B8F-3ADE06F08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12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299D5-26D3-4FF1-B45E-4C1BEB237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FCF84-6826-489B-9216-A09098D26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4B5A4F-3D73-4656-9806-909F887E4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59E4E-B7C3-45F2-92E2-B5101C039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FA76-5DD7-4CD1-A54A-137DD1863F10}" type="datetimeFigureOut">
              <a:rPr lang="en-US" smtClean="0"/>
              <a:t>6/1/22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E39B9-DB37-4521-A758-F6B390578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B98C4-C040-44D2-A120-220CE01CB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7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9771E-7D8A-43EF-A8ED-481CE6653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3781F4-71C0-4824-B227-CEDCC33A3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EB775-EE24-4497-AF8F-0CB1BF68C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C3D8A-1B65-4E8A-90A3-2F0AB6D67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FA76-5DD7-4CD1-A54A-137DD1863F10}" type="datetimeFigureOut">
              <a:rPr lang="en-US" smtClean="0"/>
              <a:t>6/1/22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7BC91-64FA-4B5E-BCA1-6E67F2E4D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4BD7D7-336E-4662-9458-FF721877D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5232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B8470-80C2-46FB-8595-6788F7436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E8FF8B-C262-4E78-84A7-97A55FD4B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27396-307B-4A8A-9635-B81922336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FA76-5DD7-4CD1-A54A-137DD1863F10}" type="datetimeFigureOut">
              <a:rPr lang="en-US" smtClean="0"/>
              <a:t>6/1/22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D76DB-22CB-437F-92E1-B52949BAC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0522B-64DE-410F-83F6-A29B68125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347475-A48C-4424-AD8B-DC8760F04D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486729-5D79-449B-AE88-CEC53746C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25B6B-BE11-4076-BF49-75A3DB8C6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AFA76-5DD7-4CD1-A54A-137DD1863F10}" type="datetimeFigureOut">
              <a:rPr lang="en-US" smtClean="0"/>
              <a:t>6/1/22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ABA7A-675C-4D0A-9F47-491B7F7A9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E04BC-F013-4EF7-B1B7-ECBAA3EA8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3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6"/>
          <p:cNvSpPr txBox="1"/>
          <p:nvPr/>
        </p:nvSpPr>
        <p:spPr>
          <a:xfrm>
            <a:off x="9355319" y="64223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65CBF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474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480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Bulleted_HDRL_Title and Conten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F01CAC-0CB4-4647-9BF0-77445B3E5E15}"/>
              </a:ext>
            </a:extLst>
          </p:cNvPr>
          <p:cNvSpPr/>
          <p:nvPr userDrawn="1"/>
        </p:nvSpPr>
        <p:spPr>
          <a:xfrm>
            <a:off x="0" y="-19393"/>
            <a:ext cx="12192000" cy="6887665"/>
          </a:xfrm>
          <a:prstGeom prst="rect">
            <a:avLst/>
          </a:prstGeom>
          <a:gradFill flip="none" rotWithShape="1">
            <a:gsLst>
              <a:gs pos="91000">
                <a:srgbClr val="C3873A"/>
              </a:gs>
              <a:gs pos="25000">
                <a:srgbClr val="255B7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78FC00-62D8-E046-9751-ABF74CA246E8}"/>
              </a:ext>
            </a:extLst>
          </p:cNvPr>
          <p:cNvGrpSpPr/>
          <p:nvPr userDrawn="1"/>
        </p:nvGrpSpPr>
        <p:grpSpPr>
          <a:xfrm>
            <a:off x="517664" y="-19393"/>
            <a:ext cx="4628149" cy="6890327"/>
            <a:chOff x="3308351" y="2370138"/>
            <a:chExt cx="2760662" cy="4110037"/>
          </a:xfrm>
          <a:gradFill>
            <a:gsLst>
              <a:gs pos="0">
                <a:srgbClr val="A3D1E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0ACED15E-2780-DD44-A549-8B73F4F8C9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3" y="2370138"/>
              <a:ext cx="1574800" cy="367665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ACCEC"/>
                </a:gs>
                <a:gs pos="100000">
                  <a:srgbClr val="6BB7E0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551C759E-093F-2441-98A7-3DEC7BDE9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254625"/>
              <a:ext cx="542925" cy="1223962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FB1A23FC-AD1F-0748-AE5C-4B02400A3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1" y="2376488"/>
              <a:ext cx="2270125" cy="4103687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FDCF2"/>
                </a:gs>
                <a:gs pos="85000">
                  <a:srgbClr val="52B3D9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0BBE337-6FE4-F74A-8847-969FD40E7926}"/>
              </a:ext>
            </a:extLst>
          </p:cNvPr>
          <p:cNvSpPr/>
          <p:nvPr userDrawn="1"/>
        </p:nvSpPr>
        <p:spPr>
          <a:xfrm>
            <a:off x="0" y="203200"/>
            <a:ext cx="12192000" cy="6184900"/>
          </a:xfrm>
          <a:prstGeom prst="rect">
            <a:avLst/>
          </a:prstGeom>
          <a:gradFill flip="none" rotWithShape="1">
            <a:gsLst>
              <a:gs pos="91000">
                <a:srgbClr val="255B74"/>
              </a:gs>
              <a:gs pos="26000">
                <a:srgbClr val="05344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154" y="458569"/>
            <a:ext cx="9737709" cy="646331"/>
          </a:xfrm>
        </p:spPr>
        <p:txBody>
          <a:bodyPr wrap="square">
            <a:spAutoFit/>
          </a:bodyPr>
          <a:lstStyle>
            <a:lvl1pPr>
              <a:defRPr>
                <a:solidFill>
                  <a:srgbClr val="65CBF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266018"/>
            <a:ext cx="10619923" cy="1684564"/>
          </a:xfrm>
        </p:spPr>
        <p:txBody>
          <a:bodyPr>
            <a:spAutoFit/>
          </a:bodyPr>
          <a:lstStyle>
            <a:lvl1pPr marL="287338" indent="-287338">
              <a:buFont typeface="Arial" panose="020B0604020202020204" pitchFamily="34" charset="0"/>
              <a:buChar char="•"/>
              <a:tabLst/>
              <a:defRPr sz="2200">
                <a:solidFill>
                  <a:schemeClr val="bg1"/>
                </a:solidFill>
              </a:defRPr>
            </a:lvl1pPr>
            <a:lvl2pPr marL="746125" indent="-288925">
              <a:buFont typeface="System Font Regular"/>
              <a:buChar char="-"/>
              <a:tabLst/>
              <a:defRPr>
                <a:solidFill>
                  <a:schemeClr val="bg1"/>
                </a:solidFill>
              </a:defRPr>
            </a:lvl2pPr>
            <a:lvl3pPr marL="1204913" indent="-290513">
              <a:buFont typeface=".PingFang SC Regular"/>
              <a:buChar char="・"/>
              <a:tabLst/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5CBF9"/>
                </a:solidFill>
              </a:defRPr>
            </a:lvl1pPr>
          </a:lstStyle>
          <a:p>
            <a:fld id="{71845CE6-C3BF-264D-A66F-F22221B4F103}" type="datetime1">
              <a:rPr lang="en-US" smtClean="0"/>
              <a:pPr/>
              <a:t>6/1/22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5CBF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5CBF9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64">
            <a:extLst>
              <a:ext uri="{FF2B5EF4-FFF2-40B4-BE49-F238E27FC236}">
                <a16:creationId xmlns:a16="http://schemas.microsoft.com/office/drawing/2014/main" id="{C0B00A22-D153-8340-9E85-1CE6F18205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9" y="200538"/>
            <a:ext cx="1121656" cy="112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21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 l="75263" t="7224" r="-1533" b="41839"/>
          <a:stretch/>
        </p:blipFill>
        <p:spPr>
          <a:xfrm flipH="1">
            <a:off x="93477" y="3359"/>
            <a:ext cx="5238163" cy="685464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/>
          <p:nvPr/>
        </p:nvSpPr>
        <p:spPr>
          <a:xfrm>
            <a:off x="-422655" y="541"/>
            <a:ext cx="2070763" cy="6857459"/>
          </a:xfrm>
          <a:custGeom>
            <a:avLst/>
            <a:gdLst/>
            <a:ahLst/>
            <a:cxnLst/>
            <a:rect l="l" t="t" r="r" b="b"/>
            <a:pathLst>
              <a:path w="652" h="2160" extrusionOk="0">
                <a:moveTo>
                  <a:pt x="417" y="298"/>
                </a:moveTo>
                <a:cubicBezTo>
                  <a:pt x="464" y="189"/>
                  <a:pt x="512" y="94"/>
                  <a:pt x="56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2160"/>
                  <a:pt x="126" y="2160"/>
                  <a:pt x="126" y="2160"/>
                </a:cubicBezTo>
                <a:cubicBezTo>
                  <a:pt x="475" y="2160"/>
                  <a:pt x="475" y="2160"/>
                  <a:pt x="475" y="2160"/>
                </a:cubicBezTo>
                <a:cubicBezTo>
                  <a:pt x="324" y="1797"/>
                  <a:pt x="309" y="1515"/>
                  <a:pt x="309" y="1515"/>
                </a:cubicBezTo>
                <a:cubicBezTo>
                  <a:pt x="372" y="1772"/>
                  <a:pt x="476" y="1986"/>
                  <a:pt x="595" y="2160"/>
                </a:cubicBezTo>
                <a:cubicBezTo>
                  <a:pt x="652" y="2160"/>
                  <a:pt x="652" y="2160"/>
                  <a:pt x="652" y="2160"/>
                </a:cubicBezTo>
                <a:cubicBezTo>
                  <a:pt x="0" y="1268"/>
                  <a:pt x="417" y="298"/>
                  <a:pt x="417" y="298"/>
                </a:cubicBezTo>
                <a:close/>
              </a:path>
            </a:pathLst>
          </a:custGeom>
          <a:solidFill>
            <a:srgbClr val="0043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490927" y="0"/>
            <a:ext cx="10701073" cy="6857459"/>
          </a:xfrm>
          <a:custGeom>
            <a:avLst/>
            <a:gdLst/>
            <a:ahLst/>
            <a:cxnLst/>
            <a:rect l="l" t="t" r="r" b="b"/>
            <a:pathLst>
              <a:path w="3370" h="2161" extrusionOk="0">
                <a:moveTo>
                  <a:pt x="1146" y="0"/>
                </a:moveTo>
                <a:cubicBezTo>
                  <a:pt x="143" y="904"/>
                  <a:pt x="705" y="1933"/>
                  <a:pt x="705" y="1933"/>
                </a:cubicBezTo>
                <a:cubicBezTo>
                  <a:pt x="192" y="1139"/>
                  <a:pt x="296" y="464"/>
                  <a:pt x="511" y="1"/>
                </a:cubicBezTo>
                <a:cubicBezTo>
                  <a:pt x="512" y="0"/>
                  <a:pt x="420" y="1"/>
                  <a:pt x="420" y="1"/>
                </a:cubicBezTo>
                <a:cubicBezTo>
                  <a:pt x="0" y="1063"/>
                  <a:pt x="650" y="1903"/>
                  <a:pt x="650" y="1903"/>
                </a:cubicBezTo>
                <a:cubicBezTo>
                  <a:pt x="729" y="2000"/>
                  <a:pt x="808" y="2085"/>
                  <a:pt x="888" y="2161"/>
                </a:cubicBezTo>
                <a:cubicBezTo>
                  <a:pt x="3370" y="2161"/>
                  <a:pt x="3370" y="2161"/>
                  <a:pt x="3370" y="2161"/>
                </a:cubicBezTo>
                <a:cubicBezTo>
                  <a:pt x="3370" y="0"/>
                  <a:pt x="3370" y="0"/>
                  <a:pt x="3370" y="0"/>
                </a:cubicBezTo>
                <a:lnTo>
                  <a:pt x="1146" y="0"/>
                </a:lnTo>
                <a:close/>
              </a:path>
            </a:pathLst>
          </a:custGeom>
          <a:solidFill>
            <a:srgbClr val="0043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2390" y="304799"/>
            <a:ext cx="2769575" cy="84042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3678381" y="3639452"/>
            <a:ext cx="4348566" cy="143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title"/>
          </p:nvPr>
        </p:nvSpPr>
        <p:spPr>
          <a:xfrm>
            <a:off x="3678381" y="2426962"/>
            <a:ext cx="681664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CB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131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24">
          <p15:clr>
            <a:srgbClr val="FBAE40"/>
          </p15:clr>
        </p15:guide>
        <p15:guide id="2" pos="336">
          <p15:clr>
            <a:srgbClr val="FBAE40"/>
          </p15:clr>
        </p15:guide>
        <p15:guide id="3" orient="horz" pos="2040">
          <p15:clr>
            <a:srgbClr val="FBAE40"/>
          </p15:clr>
        </p15:guide>
        <p15:guide id="4" pos="2376">
          <p15:clr>
            <a:srgbClr val="FBAE40"/>
          </p15:clr>
        </p15:guide>
        <p15:guide id="5" orient="horz" pos="26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 type="obj">
  <p:cSld name="5_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l="46114" r="-340" b="68206"/>
          <a:stretch/>
        </p:blipFill>
        <p:spPr>
          <a:xfrm rot="-5400000">
            <a:off x="-2037371" y="1985989"/>
            <a:ext cx="6909383" cy="283464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/>
          <p:nvPr/>
        </p:nvSpPr>
        <p:spPr>
          <a:xfrm>
            <a:off x="-461912" y="0"/>
            <a:ext cx="12653912" cy="6858000"/>
          </a:xfrm>
          <a:custGeom>
            <a:avLst/>
            <a:gdLst/>
            <a:ahLst/>
            <a:cxnLst/>
            <a:rect l="l" t="t" r="r" b="b"/>
            <a:pathLst>
              <a:path w="3986" h="2160" extrusionOk="0">
                <a:moveTo>
                  <a:pt x="1003" y="0"/>
                </a:moveTo>
                <a:cubicBezTo>
                  <a:pt x="0" y="904"/>
                  <a:pt x="561" y="1933"/>
                  <a:pt x="561" y="1933"/>
                </a:cubicBezTo>
                <a:cubicBezTo>
                  <a:pt x="48" y="1139"/>
                  <a:pt x="153" y="463"/>
                  <a:pt x="368" y="0"/>
                </a:cubicBezTo>
                <a:cubicBezTo>
                  <a:pt x="277" y="0"/>
                  <a:pt x="277" y="0"/>
                  <a:pt x="277" y="0"/>
                </a:cubicBezTo>
                <a:cubicBezTo>
                  <a:pt x="204" y="184"/>
                  <a:pt x="163" y="362"/>
                  <a:pt x="146" y="530"/>
                </a:cubicBezTo>
                <a:cubicBezTo>
                  <a:pt x="146" y="929"/>
                  <a:pt x="146" y="929"/>
                  <a:pt x="146" y="929"/>
                </a:cubicBezTo>
                <a:cubicBezTo>
                  <a:pt x="206" y="1513"/>
                  <a:pt x="507" y="1903"/>
                  <a:pt x="507" y="1903"/>
                </a:cubicBezTo>
                <a:cubicBezTo>
                  <a:pt x="585" y="1999"/>
                  <a:pt x="665" y="2085"/>
                  <a:pt x="743" y="2160"/>
                </a:cubicBezTo>
                <a:cubicBezTo>
                  <a:pt x="744" y="2160"/>
                  <a:pt x="3986" y="2160"/>
                  <a:pt x="3986" y="2160"/>
                </a:cubicBezTo>
                <a:cubicBezTo>
                  <a:pt x="3986" y="0"/>
                  <a:pt x="3986" y="0"/>
                  <a:pt x="3986" y="0"/>
                </a:cubicBezTo>
                <a:lnTo>
                  <a:pt x="1003" y="0"/>
                </a:lnTo>
                <a:close/>
              </a:path>
            </a:pathLst>
          </a:custGeom>
          <a:solidFill>
            <a:srgbClr val="0043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324100" y="488724"/>
            <a:ext cx="9025378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CBF9"/>
              </a:buClr>
              <a:buSzPts val="3600"/>
              <a:buFont typeface="Arial"/>
              <a:buNone/>
              <a:defRPr sz="36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2324100" y="1330335"/>
            <a:ext cx="9251621" cy="2047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TR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  <a:defRPr sz="2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288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146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1_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1230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5"/>
          <p:cNvPicPr preferRelativeResize="0"/>
          <p:nvPr/>
        </p:nvPicPr>
        <p:blipFill rotWithShape="1">
          <a:blip r:embed="rId2">
            <a:alphaModFix/>
          </a:blip>
          <a:srcRect l="75263" t="7224" r="-1533" b="41839"/>
          <a:stretch/>
        </p:blipFill>
        <p:spPr>
          <a:xfrm flipH="1">
            <a:off x="93477" y="3359"/>
            <a:ext cx="5238163" cy="6854641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/>
          <p:nvPr/>
        </p:nvSpPr>
        <p:spPr>
          <a:xfrm>
            <a:off x="-422655" y="541"/>
            <a:ext cx="2070763" cy="6857459"/>
          </a:xfrm>
          <a:custGeom>
            <a:avLst/>
            <a:gdLst/>
            <a:ahLst/>
            <a:cxnLst/>
            <a:rect l="l" t="t" r="r" b="b"/>
            <a:pathLst>
              <a:path w="652" h="2160" extrusionOk="0">
                <a:moveTo>
                  <a:pt x="417" y="298"/>
                </a:moveTo>
                <a:cubicBezTo>
                  <a:pt x="464" y="189"/>
                  <a:pt x="512" y="94"/>
                  <a:pt x="56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2160"/>
                  <a:pt x="126" y="2160"/>
                  <a:pt x="126" y="2160"/>
                </a:cubicBezTo>
                <a:cubicBezTo>
                  <a:pt x="475" y="2160"/>
                  <a:pt x="475" y="2160"/>
                  <a:pt x="475" y="2160"/>
                </a:cubicBezTo>
                <a:cubicBezTo>
                  <a:pt x="324" y="1797"/>
                  <a:pt x="309" y="1515"/>
                  <a:pt x="309" y="1515"/>
                </a:cubicBezTo>
                <a:cubicBezTo>
                  <a:pt x="372" y="1772"/>
                  <a:pt x="476" y="1986"/>
                  <a:pt x="595" y="2160"/>
                </a:cubicBezTo>
                <a:cubicBezTo>
                  <a:pt x="652" y="2160"/>
                  <a:pt x="652" y="2160"/>
                  <a:pt x="652" y="2160"/>
                </a:cubicBezTo>
                <a:cubicBezTo>
                  <a:pt x="0" y="1268"/>
                  <a:pt x="417" y="298"/>
                  <a:pt x="417" y="298"/>
                </a:cubicBezTo>
                <a:close/>
              </a:path>
            </a:pathLst>
          </a:custGeom>
          <a:solidFill>
            <a:srgbClr val="0043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1490927" y="-1"/>
            <a:ext cx="10701073" cy="6857459"/>
          </a:xfrm>
          <a:custGeom>
            <a:avLst/>
            <a:gdLst/>
            <a:ahLst/>
            <a:cxnLst/>
            <a:rect l="l" t="t" r="r" b="b"/>
            <a:pathLst>
              <a:path w="3370" h="2161" extrusionOk="0">
                <a:moveTo>
                  <a:pt x="1146" y="0"/>
                </a:moveTo>
                <a:cubicBezTo>
                  <a:pt x="143" y="904"/>
                  <a:pt x="705" y="1933"/>
                  <a:pt x="705" y="1933"/>
                </a:cubicBezTo>
                <a:cubicBezTo>
                  <a:pt x="192" y="1139"/>
                  <a:pt x="296" y="464"/>
                  <a:pt x="511" y="1"/>
                </a:cubicBezTo>
                <a:cubicBezTo>
                  <a:pt x="512" y="0"/>
                  <a:pt x="420" y="1"/>
                  <a:pt x="420" y="1"/>
                </a:cubicBezTo>
                <a:cubicBezTo>
                  <a:pt x="0" y="1063"/>
                  <a:pt x="650" y="1903"/>
                  <a:pt x="650" y="1903"/>
                </a:cubicBezTo>
                <a:cubicBezTo>
                  <a:pt x="729" y="2000"/>
                  <a:pt x="808" y="2085"/>
                  <a:pt x="888" y="2161"/>
                </a:cubicBezTo>
                <a:cubicBezTo>
                  <a:pt x="3370" y="2161"/>
                  <a:pt x="3370" y="2161"/>
                  <a:pt x="3370" y="2161"/>
                </a:cubicBezTo>
                <a:cubicBezTo>
                  <a:pt x="3370" y="0"/>
                  <a:pt x="3370" y="0"/>
                  <a:pt x="3370" y="0"/>
                </a:cubicBezTo>
                <a:lnTo>
                  <a:pt x="1146" y="0"/>
                </a:lnTo>
                <a:close/>
              </a:path>
            </a:pathLst>
          </a:custGeom>
          <a:solidFill>
            <a:srgbClr val="0043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4549141" y="489908"/>
            <a:ext cx="6678105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CBF9"/>
              </a:buClr>
              <a:buSzPts val="3600"/>
              <a:buFont typeface="Arial"/>
              <a:buNone/>
              <a:defRPr sz="3600">
                <a:solidFill>
                  <a:srgbClr val="65CBF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4549141" y="1330927"/>
            <a:ext cx="6678104" cy="2047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TR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  <a:defRPr sz="2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057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30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AAEE-3C65-40CA-BE9D-1BE561EE15BC}" type="datetimeFigureOut">
              <a:rPr lang="en-US" smtClean="0"/>
              <a:t>6/1/22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21AE-350E-4AD6-9B8F-3ADE06F08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446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6"/>
          <p:cNvSpPr txBox="1"/>
          <p:nvPr/>
        </p:nvSpPr>
        <p:spPr>
          <a:xfrm>
            <a:off x="9355319" y="64223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65CBF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120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480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8"/>
          <p:cNvPicPr preferRelativeResize="0"/>
          <p:nvPr/>
        </p:nvPicPr>
        <p:blipFill rotWithShape="1">
          <a:blip r:embed="rId2">
            <a:alphaModFix/>
          </a:blip>
          <a:srcRect b="68148"/>
          <a:stretch/>
        </p:blipFill>
        <p:spPr>
          <a:xfrm rot="10800000" flipH="1">
            <a:off x="0" y="4125113"/>
            <a:ext cx="12205477" cy="2720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8"/>
          <p:cNvPicPr preferRelativeResize="0"/>
          <p:nvPr/>
        </p:nvPicPr>
        <p:blipFill rotWithShape="1">
          <a:blip r:embed="rId2">
            <a:alphaModFix/>
          </a:blip>
          <a:srcRect b="68148"/>
          <a:stretch/>
        </p:blipFill>
        <p:spPr>
          <a:xfrm>
            <a:off x="0" y="0"/>
            <a:ext cx="12205477" cy="2720244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8"/>
          <p:cNvSpPr/>
          <p:nvPr/>
        </p:nvSpPr>
        <p:spPr>
          <a:xfrm>
            <a:off x="0" y="203200"/>
            <a:ext cx="12205476" cy="6184900"/>
          </a:xfrm>
          <a:prstGeom prst="rect">
            <a:avLst/>
          </a:prstGeom>
          <a:solidFill>
            <a:srgbClr val="004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5410200" y="607619"/>
            <a:ext cx="6169058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CBF9"/>
              </a:buClr>
              <a:buSzPts val="3600"/>
              <a:buFont typeface="Arial"/>
              <a:buNone/>
              <a:defRPr sz="36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5410200" y="1801431"/>
            <a:ext cx="6169057" cy="2047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TR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  <a:defRPr sz="2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116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pos="340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644898" y="420644"/>
            <a:ext cx="6816649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CBF9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811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pos="340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0"/>
          <p:cNvPicPr preferRelativeResize="0"/>
          <p:nvPr/>
        </p:nvPicPr>
        <p:blipFill rotWithShape="1">
          <a:blip r:embed="rId2">
            <a:alphaModFix/>
          </a:blip>
          <a:srcRect b="68148"/>
          <a:stretch/>
        </p:blipFill>
        <p:spPr>
          <a:xfrm>
            <a:off x="0" y="0"/>
            <a:ext cx="12205477" cy="272024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0"/>
          <p:cNvSpPr/>
          <p:nvPr/>
        </p:nvSpPr>
        <p:spPr>
          <a:xfrm>
            <a:off x="0" y="2463616"/>
            <a:ext cx="12192000" cy="4394384"/>
          </a:xfrm>
          <a:prstGeom prst="rect">
            <a:avLst/>
          </a:prstGeom>
          <a:solidFill>
            <a:srgbClr val="004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831850" y="2851009"/>
            <a:ext cx="1051560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CBF9"/>
              </a:buClr>
              <a:buSzPts val="3600"/>
              <a:buFont typeface="Arial"/>
              <a:buNone/>
              <a:defRPr sz="36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14418" y="481604"/>
            <a:ext cx="6816649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691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>
            <a:off x="4901938" y="1104144"/>
            <a:ext cx="681664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CB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sldNum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568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CB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ldNum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373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CBF9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357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CBF9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814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4901938" y="1104144"/>
            <a:ext cx="681664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CB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 rot="5400000">
            <a:off x="8056325" y="-939676"/>
            <a:ext cx="369332" cy="667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83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AAEE-3C65-40CA-BE9D-1BE561EE15BC}" type="datetimeFigureOut">
              <a:rPr lang="en-US" smtClean="0"/>
              <a:t>6/1/22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21AE-350E-4AD6-9B8F-3ADE06F08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009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CB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ldNum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797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838200" y="685800"/>
            <a:ext cx="10515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CBF9"/>
              </a:buClr>
              <a:buSzPts val="4000"/>
              <a:buFont typeface="Arial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44D60"/>
              </a:buClr>
              <a:buSzPts val="1800"/>
              <a:buNone/>
              <a:defRPr>
                <a:solidFill>
                  <a:srgbClr val="244D60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Char char="-"/>
              <a:defRPr>
                <a:solidFill>
                  <a:srgbClr val="244D60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Char char="-"/>
              <a:defRPr>
                <a:solidFill>
                  <a:srgbClr val="244D60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Char char="-"/>
              <a:defRPr b="0">
                <a:solidFill>
                  <a:srgbClr val="244D60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4D60"/>
              </a:buClr>
              <a:buSzPts val="1800"/>
              <a:buFont typeface="Arial"/>
              <a:buChar char="-"/>
              <a:defRPr b="0">
                <a:solidFill>
                  <a:srgbClr val="244D6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975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19"/>
          <p:cNvGrpSpPr/>
          <p:nvPr/>
        </p:nvGrpSpPr>
        <p:grpSpPr>
          <a:xfrm>
            <a:off x="517664" y="-19393"/>
            <a:ext cx="4628149" cy="6890327"/>
            <a:chOff x="3308351" y="2370138"/>
            <a:chExt cx="2760662" cy="4110037"/>
          </a:xfrm>
        </p:grpSpPr>
        <p:sp>
          <p:nvSpPr>
            <p:cNvPr id="107" name="Google Shape;107;p19"/>
            <p:cNvSpPr/>
            <p:nvPr/>
          </p:nvSpPr>
          <p:spPr>
            <a:xfrm>
              <a:off x="4494213" y="2370138"/>
              <a:ext cx="1574800" cy="3676650"/>
            </a:xfrm>
            <a:custGeom>
              <a:avLst/>
              <a:gdLst/>
              <a:ahLst/>
              <a:cxnLst/>
              <a:rect l="l" t="t" r="r" b="b"/>
              <a:pathLst>
                <a:path w="828" h="1936" extrusionOk="0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>
              <a:gsLst>
                <a:gs pos="0">
                  <a:srgbClr val="8ACCEC"/>
                </a:gs>
                <a:gs pos="100000">
                  <a:srgbClr val="6BB7E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9"/>
            <p:cNvSpPr/>
            <p:nvPr/>
          </p:nvSpPr>
          <p:spPr>
            <a:xfrm>
              <a:off x="3343276" y="5254625"/>
              <a:ext cx="542925" cy="1223962"/>
            </a:xfrm>
            <a:custGeom>
              <a:avLst/>
              <a:gdLst/>
              <a:ahLst/>
              <a:cxnLst/>
              <a:rect l="l" t="t" r="r" b="b"/>
              <a:pathLst>
                <a:path w="286" h="645" extrusionOk="0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9"/>
            <p:cNvSpPr/>
            <p:nvPr/>
          </p:nvSpPr>
          <p:spPr>
            <a:xfrm>
              <a:off x="3308351" y="2376488"/>
              <a:ext cx="2270125" cy="4103687"/>
            </a:xfrm>
            <a:custGeom>
              <a:avLst/>
              <a:gdLst/>
              <a:ahLst/>
              <a:cxnLst/>
              <a:rect l="l" t="t" r="r" b="b"/>
              <a:pathLst>
                <a:path w="1193" h="2162" extrusionOk="0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>
              <a:gsLst>
                <a:gs pos="0">
                  <a:srgbClr val="9FDCF2"/>
                </a:gs>
                <a:gs pos="85000">
                  <a:srgbClr val="52B3D9"/>
                </a:gs>
                <a:gs pos="100000">
                  <a:srgbClr val="52B3D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9"/>
          <p:cNvSpPr/>
          <p:nvPr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5410985" y="1081796"/>
            <a:ext cx="616905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CBF9"/>
              </a:buClr>
              <a:buSzPts val="4000"/>
              <a:buFont typeface="Arial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5410986" y="2776413"/>
            <a:ext cx="6169057" cy="162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ldNum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420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44">
          <p15:clr>
            <a:srgbClr val="FBAE40"/>
          </p15:clr>
        </p15:guide>
        <p15:guide id="2" pos="340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normAutofit/>
          </a:bodyPr>
          <a:lstStyle>
            <a:lvl1pPr marL="0" algn="ctr" defTabSz="685800" rtl="0" eaLnBrk="1" latinLnBrk="0" hangingPunct="1">
              <a:defRPr lang="en-US" sz="1800" b="0" kern="1200" dirty="0">
                <a:solidFill>
                  <a:srgbClr val="790015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70462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0871200" y="6553201"/>
            <a:ext cx="1117600" cy="2308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3EACCFAD-56C4-47F3-BC0A-A77E4E84982E}" type="slidenum">
              <a:rPr lang="en-US" altLang="en-US" sz="900" smtClean="0">
                <a:latin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90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normAutofit/>
          </a:bodyPr>
          <a:lstStyle>
            <a:lvl1pPr marL="0" algn="ctr" defTabSz="685800" rtl="0" eaLnBrk="1" latinLnBrk="0" hangingPunct="1">
              <a:defRPr lang="en-US" sz="1800" b="0" kern="1200" dirty="0">
                <a:solidFill>
                  <a:srgbClr val="790015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 baseline="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1277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normAutofit/>
          </a:bodyPr>
          <a:lstStyle>
            <a:lvl1pPr marL="0" algn="ctr" defTabSz="685800" rtl="0" eaLnBrk="1" latinLnBrk="0" hangingPunct="1">
              <a:defRPr lang="en-US" sz="1800" b="0" kern="1200" dirty="0">
                <a:solidFill>
                  <a:srgbClr val="790015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70462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0871200" y="6553201"/>
            <a:ext cx="1117600" cy="2308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3EACCFAD-56C4-47F3-BC0A-A77E4E84982E}" type="slidenum">
              <a:rPr lang="en-US" altLang="en-US" sz="900" smtClean="0">
                <a:latin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90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normAutofit/>
          </a:bodyPr>
          <a:lstStyle>
            <a:lvl1pPr marL="0" algn="ctr" defTabSz="685800" rtl="0" eaLnBrk="1" latinLnBrk="0" hangingPunct="1">
              <a:defRPr lang="en-US" sz="1800" b="0" kern="1200" dirty="0">
                <a:solidFill>
                  <a:srgbClr val="790015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 baseline="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12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AAEE-3C65-40CA-BE9D-1BE561EE15BC}" type="datetimeFigureOut">
              <a:rPr lang="en-US" smtClean="0"/>
              <a:t>6/1/22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21AE-350E-4AD6-9B8F-3ADE06F08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72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AAEE-3C65-40CA-BE9D-1BE561EE15BC}" type="datetimeFigureOut">
              <a:rPr lang="en-US" smtClean="0"/>
              <a:t>6/1/22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21AE-350E-4AD6-9B8F-3ADE06F08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7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AAEE-3C65-40CA-BE9D-1BE561EE15BC}" type="datetimeFigureOut">
              <a:rPr lang="en-US" smtClean="0"/>
              <a:t>6/1/22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21AE-350E-4AD6-9B8F-3ADE06F08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87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AAEE-3C65-40CA-BE9D-1BE561EE15BC}" type="datetimeFigureOut">
              <a:rPr lang="en-US" smtClean="0"/>
              <a:t>6/1/22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21AE-350E-4AD6-9B8F-3ADE06F08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33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AAEE-3C65-40CA-BE9D-1BE561EE15BC}" type="datetimeFigureOut">
              <a:rPr lang="en-US" smtClean="0"/>
              <a:t>6/1/22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21AE-350E-4AD6-9B8F-3ADE06F08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07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CAAEE-3C65-40CA-BE9D-1BE561EE15BC}" type="datetimeFigureOut">
              <a:rPr lang="en-US" smtClean="0"/>
              <a:t>6/1/22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321AE-350E-4AD6-9B8F-3ADE06F08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7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8BECED-06F5-4D66-856C-F0B00D1FE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56FE3-4D0B-4029-A130-8EFB6B526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09532-15EE-41E8-AFFA-751B0D3728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CAAEE-3C65-40CA-BE9D-1BE561EE15BC}" type="datetimeFigureOut">
              <a:rPr lang="en-US" smtClean="0"/>
              <a:t>6/1/22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9C994-38AB-4456-ADC8-1636524238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57564-AE94-4811-8015-660F55874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321AE-350E-4AD6-9B8F-3ADE06F08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1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4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8823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9">
            <a:alphaModFix/>
          </a:blip>
          <a:srcRect l="75263" t="7224" r="-1533" b="41839"/>
          <a:stretch/>
        </p:blipFill>
        <p:spPr>
          <a:xfrm flipH="1">
            <a:off x="93477" y="3359"/>
            <a:ext cx="5238163" cy="685464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-422655" y="541"/>
            <a:ext cx="2070763" cy="6857459"/>
          </a:xfrm>
          <a:custGeom>
            <a:avLst/>
            <a:gdLst/>
            <a:ahLst/>
            <a:cxnLst/>
            <a:rect l="l" t="t" r="r" b="b"/>
            <a:pathLst>
              <a:path w="652" h="2160" extrusionOk="0">
                <a:moveTo>
                  <a:pt x="417" y="298"/>
                </a:moveTo>
                <a:cubicBezTo>
                  <a:pt x="464" y="189"/>
                  <a:pt x="512" y="94"/>
                  <a:pt x="56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2160"/>
                  <a:pt x="126" y="2160"/>
                  <a:pt x="126" y="2160"/>
                </a:cubicBezTo>
                <a:cubicBezTo>
                  <a:pt x="475" y="2160"/>
                  <a:pt x="475" y="2160"/>
                  <a:pt x="475" y="2160"/>
                </a:cubicBezTo>
                <a:cubicBezTo>
                  <a:pt x="324" y="1797"/>
                  <a:pt x="309" y="1515"/>
                  <a:pt x="309" y="1515"/>
                </a:cubicBezTo>
                <a:cubicBezTo>
                  <a:pt x="372" y="1772"/>
                  <a:pt x="476" y="1986"/>
                  <a:pt x="595" y="2160"/>
                </a:cubicBezTo>
                <a:cubicBezTo>
                  <a:pt x="652" y="2160"/>
                  <a:pt x="652" y="2160"/>
                  <a:pt x="652" y="2160"/>
                </a:cubicBezTo>
                <a:cubicBezTo>
                  <a:pt x="0" y="1268"/>
                  <a:pt x="417" y="298"/>
                  <a:pt x="417" y="298"/>
                </a:cubicBezTo>
                <a:close/>
              </a:path>
            </a:pathLst>
          </a:custGeom>
          <a:solidFill>
            <a:srgbClr val="0043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1490927" y="2369"/>
            <a:ext cx="10701073" cy="6857459"/>
          </a:xfrm>
          <a:custGeom>
            <a:avLst/>
            <a:gdLst/>
            <a:ahLst/>
            <a:cxnLst/>
            <a:rect l="l" t="t" r="r" b="b"/>
            <a:pathLst>
              <a:path w="3370" h="2161" extrusionOk="0">
                <a:moveTo>
                  <a:pt x="1146" y="0"/>
                </a:moveTo>
                <a:cubicBezTo>
                  <a:pt x="143" y="904"/>
                  <a:pt x="705" y="1933"/>
                  <a:pt x="705" y="1933"/>
                </a:cubicBezTo>
                <a:cubicBezTo>
                  <a:pt x="192" y="1139"/>
                  <a:pt x="296" y="464"/>
                  <a:pt x="511" y="1"/>
                </a:cubicBezTo>
                <a:cubicBezTo>
                  <a:pt x="512" y="0"/>
                  <a:pt x="420" y="1"/>
                  <a:pt x="420" y="1"/>
                </a:cubicBezTo>
                <a:cubicBezTo>
                  <a:pt x="0" y="1063"/>
                  <a:pt x="650" y="1903"/>
                  <a:pt x="650" y="1903"/>
                </a:cubicBezTo>
                <a:cubicBezTo>
                  <a:pt x="729" y="2000"/>
                  <a:pt x="808" y="2085"/>
                  <a:pt x="888" y="2161"/>
                </a:cubicBezTo>
                <a:cubicBezTo>
                  <a:pt x="3370" y="2161"/>
                  <a:pt x="3370" y="2161"/>
                  <a:pt x="3370" y="2161"/>
                </a:cubicBezTo>
                <a:cubicBezTo>
                  <a:pt x="3370" y="0"/>
                  <a:pt x="3370" y="0"/>
                  <a:pt x="3370" y="0"/>
                </a:cubicBezTo>
                <a:lnTo>
                  <a:pt x="1146" y="0"/>
                </a:lnTo>
                <a:close/>
              </a:path>
            </a:pathLst>
          </a:custGeom>
          <a:solidFill>
            <a:srgbClr val="0043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4901938" y="1104144"/>
            <a:ext cx="681664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CBF9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4901939" y="2214710"/>
            <a:ext cx="66781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u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u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u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u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u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u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u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u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u="none">
                <a:solidFill>
                  <a:srgbClr val="65CB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6150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18"/>
          <p:cNvSpPr txBox="1">
            <a:spLocks noChangeArrowheads="1"/>
          </p:cNvSpPr>
          <p:nvPr userDrawn="1"/>
        </p:nvSpPr>
        <p:spPr bwMode="auto">
          <a:xfrm>
            <a:off x="1117600" y="6629400"/>
            <a:ext cx="103632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825">
                <a:latin typeface="Calibri" pitchFamily="34" charset="0"/>
              </a:rPr>
              <a:t>PPBE</a:t>
            </a:r>
            <a:r>
              <a:rPr lang="en-US" sz="825" baseline="0">
                <a:latin typeface="Calibri" pitchFamily="34" charset="0"/>
              </a:rPr>
              <a:t> 2024 Budget Review</a:t>
            </a:r>
            <a:endParaRPr lang="en-US" sz="825">
              <a:latin typeface="Calibri" pitchFamily="34" charset="0"/>
            </a:endParaRPr>
          </a:p>
        </p:txBody>
      </p:sp>
      <p:pic>
        <p:nvPicPr>
          <p:cNvPr id="1029" name="Picture 27" descr="NASA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3"/>
            <a:ext cx="9144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WordArt 42"/>
          <p:cNvSpPr>
            <a:spLocks noChangeArrowheads="1" noChangeShapeType="1" noTextEdit="1"/>
          </p:cNvSpPr>
          <p:nvPr userDrawn="1"/>
        </p:nvSpPr>
        <p:spPr bwMode="auto">
          <a:xfrm rot="16200000">
            <a:off x="-753154" y="4334554"/>
            <a:ext cx="2725508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HDRL</a:t>
            </a:r>
            <a:endParaRPr lang="en-US" sz="3300" kern="10">
              <a:solidFill>
                <a:srgbClr val="A6A6C4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1031" name="Freeform 43"/>
          <p:cNvSpPr>
            <a:spLocks/>
          </p:cNvSpPr>
          <p:nvPr userDrawn="1"/>
        </p:nvSpPr>
        <p:spPr bwMode="auto">
          <a:xfrm>
            <a:off x="609600" y="0"/>
            <a:ext cx="508000" cy="6858000"/>
          </a:xfrm>
          <a:custGeom>
            <a:avLst/>
            <a:gdLst>
              <a:gd name="T0" fmla="*/ 2147483646 w 240"/>
              <a:gd name="T1" fmla="*/ 2147483646 h 4320"/>
              <a:gd name="T2" fmla="*/ 2147483646 w 240"/>
              <a:gd name="T3" fmla="*/ 2147483646 h 4320"/>
              <a:gd name="T4" fmla="*/ 0 w 240"/>
              <a:gd name="T5" fmla="*/ 2147483646 h 4320"/>
              <a:gd name="T6" fmla="*/ 0 w 240"/>
              <a:gd name="T7" fmla="*/ 0 h 43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0" h="4320">
                <a:moveTo>
                  <a:pt x="240" y="4320"/>
                </a:moveTo>
                <a:lnTo>
                  <a:pt x="240" y="1872"/>
                </a:lnTo>
                <a:lnTo>
                  <a:pt x="0" y="1872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081D58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505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18"/>
          <p:cNvSpPr txBox="1">
            <a:spLocks noChangeArrowheads="1"/>
          </p:cNvSpPr>
          <p:nvPr userDrawn="1"/>
        </p:nvSpPr>
        <p:spPr bwMode="auto">
          <a:xfrm>
            <a:off x="1117600" y="6629400"/>
            <a:ext cx="103632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825">
                <a:latin typeface="Calibri" pitchFamily="34" charset="0"/>
              </a:rPr>
              <a:t>PPBE</a:t>
            </a:r>
            <a:r>
              <a:rPr lang="en-US" sz="825" baseline="0">
                <a:latin typeface="Calibri" pitchFamily="34" charset="0"/>
              </a:rPr>
              <a:t> 2024 Budget Review</a:t>
            </a:r>
            <a:endParaRPr lang="en-US" sz="825">
              <a:latin typeface="Calibri" pitchFamily="34" charset="0"/>
            </a:endParaRPr>
          </a:p>
        </p:txBody>
      </p:sp>
      <p:pic>
        <p:nvPicPr>
          <p:cNvPr id="1029" name="Picture 27" descr="NASA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3"/>
            <a:ext cx="9144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WordArt 42"/>
          <p:cNvSpPr>
            <a:spLocks noChangeArrowheads="1" noChangeShapeType="1" noTextEdit="1"/>
          </p:cNvSpPr>
          <p:nvPr userDrawn="1"/>
        </p:nvSpPr>
        <p:spPr bwMode="auto">
          <a:xfrm rot="16200000">
            <a:off x="-753154" y="4334554"/>
            <a:ext cx="2725508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HDRL</a:t>
            </a:r>
            <a:endParaRPr lang="en-US" sz="3300" kern="10">
              <a:solidFill>
                <a:srgbClr val="A6A6C4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1031" name="Freeform 43"/>
          <p:cNvSpPr>
            <a:spLocks/>
          </p:cNvSpPr>
          <p:nvPr userDrawn="1"/>
        </p:nvSpPr>
        <p:spPr bwMode="auto">
          <a:xfrm>
            <a:off x="609600" y="0"/>
            <a:ext cx="508000" cy="6858000"/>
          </a:xfrm>
          <a:custGeom>
            <a:avLst/>
            <a:gdLst>
              <a:gd name="T0" fmla="*/ 2147483646 w 240"/>
              <a:gd name="T1" fmla="*/ 2147483646 h 4320"/>
              <a:gd name="T2" fmla="*/ 2147483646 w 240"/>
              <a:gd name="T3" fmla="*/ 2147483646 h 4320"/>
              <a:gd name="T4" fmla="*/ 0 w 240"/>
              <a:gd name="T5" fmla="*/ 2147483646 h 4320"/>
              <a:gd name="T6" fmla="*/ 0 w 240"/>
              <a:gd name="T7" fmla="*/ 0 h 43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0" h="4320">
                <a:moveTo>
                  <a:pt x="240" y="4320"/>
                </a:moveTo>
                <a:lnTo>
                  <a:pt x="240" y="1872"/>
                </a:lnTo>
                <a:lnTo>
                  <a:pt x="0" y="1872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081D58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505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DC2_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vmr.engin.umich.ed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/>
          <p:nvPr/>
        </p:nvSpPr>
        <p:spPr>
          <a:xfrm>
            <a:off x="203000" y="0"/>
            <a:ext cx="6679200" cy="1421700"/>
          </a:xfrm>
          <a:prstGeom prst="rect">
            <a:avLst/>
          </a:prstGeom>
          <a:solidFill>
            <a:srgbClr val="0043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3"/>
          <p:cNvSpPr txBox="1">
            <a:spLocks noGrp="1"/>
          </p:cNvSpPr>
          <p:nvPr>
            <p:ph type="subTitle" idx="1"/>
          </p:nvPr>
        </p:nvSpPr>
        <p:spPr>
          <a:xfrm>
            <a:off x="3836316" y="3776274"/>
            <a:ext cx="7921792" cy="228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dirty="0"/>
              <a:t>D Aaron Roberts</a:t>
            </a:r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i="1" dirty="0"/>
              <a:t>Code 672, NASA Goddard Space Flight Center</a:t>
            </a:r>
          </a:p>
          <a:p>
            <a:pPr marL="0" indent="0">
              <a:lnSpc>
                <a:spcPct val="80000"/>
              </a:lnSpc>
            </a:pPr>
            <a:br>
              <a:rPr lang="en-US" i="1" dirty="0"/>
            </a:br>
            <a:r>
              <a:rPr lang="en-US" i="1" dirty="0"/>
              <a:t>GSFC Project Scientists:  SDAC – Jack Ireland</a:t>
            </a:r>
          </a:p>
          <a:p>
            <a:pPr marL="0" indent="0">
              <a:lnSpc>
                <a:spcPct val="80000"/>
              </a:lnSpc>
            </a:pPr>
            <a:r>
              <a:rPr lang="en-US" i="1" dirty="0"/>
              <a:t>                                         SPDF – Robert </a:t>
            </a:r>
            <a:r>
              <a:rPr lang="en-US" i="1" dirty="0" err="1"/>
              <a:t>Candey</a:t>
            </a:r>
            <a:r>
              <a:rPr lang="en-US" i="1" dirty="0"/>
              <a:t>, Lan Jian</a:t>
            </a:r>
          </a:p>
          <a:p>
            <a:pPr marL="0" indent="0">
              <a:lnSpc>
                <a:spcPct val="80000"/>
              </a:lnSpc>
            </a:pPr>
            <a:r>
              <a:rPr lang="en-US" i="1" dirty="0"/>
              <a:t>                                         HDRL – Aaron Roberts, Brian Thomas</a:t>
            </a:r>
          </a:p>
          <a:p>
            <a:pPr marL="0" indent="0">
              <a:lnSpc>
                <a:spcPct val="80000"/>
              </a:lnSpc>
            </a:pPr>
            <a:r>
              <a:rPr lang="en-US" i="1" dirty="0"/>
              <a:t>Project Manager:              HDRL – Tressa  </a:t>
            </a:r>
            <a:r>
              <a:rPr lang="en-US" i="1" dirty="0" err="1"/>
              <a:t>Helvey</a:t>
            </a:r>
            <a:endParaRPr lang="en-US" i="1" dirty="0"/>
          </a:p>
        </p:txBody>
      </p:sp>
      <p:sp>
        <p:nvSpPr>
          <p:cNvPr id="200" name="Google Shape;200;p33"/>
          <p:cNvSpPr txBox="1">
            <a:spLocks noGrp="1"/>
          </p:cNvSpPr>
          <p:nvPr>
            <p:ph type="title"/>
          </p:nvPr>
        </p:nvSpPr>
        <p:spPr>
          <a:xfrm>
            <a:off x="4189835" y="1418183"/>
            <a:ext cx="6933572" cy="205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algn="ctr">
              <a:buSzPts val="4000"/>
            </a:pPr>
            <a:r>
              <a:rPr lang="en-US" sz="4000" b="1" dirty="0"/>
              <a:t>CCMC  and  the </a:t>
            </a:r>
            <a:r>
              <a:rPr lang="en-US" sz="4000" b="1" dirty="0" err="1"/>
              <a:t>Heliophysics</a:t>
            </a:r>
            <a:r>
              <a:rPr lang="en-US" sz="4000" b="1" dirty="0"/>
              <a:t> </a:t>
            </a:r>
            <a:br>
              <a:rPr lang="en-US" sz="4000" b="1" dirty="0"/>
            </a:br>
            <a:r>
              <a:rPr lang="en-US" sz="4000" b="1" dirty="0"/>
              <a:t>Digital Resource Library  (HDRL)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CBF9"/>
              </a:buClr>
              <a:buSzPts val="4000"/>
              <a:buFont typeface="Arial"/>
              <a:buNone/>
            </a:pPr>
            <a:endParaRPr sz="12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None/>
            </a:pPr>
            <a:r>
              <a:rPr lang="en-US" sz="2400" b="1" i="1" dirty="0">
                <a:solidFill>
                  <a:srgbClr val="FFC000"/>
                </a:solidFill>
              </a:rPr>
              <a:t>CCMC  Workshop, 6 June 2022</a:t>
            </a:r>
            <a:endParaRPr lang="en-US" sz="2400" b="1" i="1" dirty="0">
              <a:solidFill>
                <a:srgbClr val="FFC000"/>
              </a:solidFill>
              <a:ea typeface="Calibri Light"/>
              <a:cs typeface="Calibri Light"/>
            </a:endParaRPr>
          </a:p>
        </p:txBody>
      </p:sp>
      <p:pic>
        <p:nvPicPr>
          <p:cNvPr id="201" name="Google Shape;201;p33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4436" y="91733"/>
            <a:ext cx="2715341" cy="124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075" y="271650"/>
            <a:ext cx="875900" cy="8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3620809" y="171856"/>
            <a:ext cx="5138500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CBF9"/>
              </a:buClr>
              <a:buSzPts val="3600"/>
              <a:buFont typeface="Arial"/>
              <a:buNone/>
            </a:pPr>
            <a:r>
              <a:rPr lang="en-US" sz="2400" b="1">
                <a:solidFill>
                  <a:schemeClr val="bg1"/>
                </a:solidFill>
              </a:rPr>
              <a:t>HDRL ORGANIZATIONAL CHART</a:t>
            </a:r>
            <a:endParaRPr sz="2400" b="1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92F254-FBD4-4A66-8897-08D3C710E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" y="105683"/>
            <a:ext cx="1751616" cy="843981"/>
          </a:xfrm>
          <a:prstGeom prst="rect">
            <a:avLst/>
          </a:prstGeom>
        </p:spPr>
      </p:pic>
      <p:sp>
        <p:nvSpPr>
          <p:cNvPr id="23" name="Google Shape;238;p37">
            <a:extLst>
              <a:ext uri="{FF2B5EF4-FFF2-40B4-BE49-F238E27FC236}">
                <a16:creationId xmlns:a16="http://schemas.microsoft.com/office/drawing/2014/main" id="{6C8FEBA2-F6BC-4707-A246-91DDA45D1408}"/>
              </a:ext>
            </a:extLst>
          </p:cNvPr>
          <p:cNvSpPr txBox="1"/>
          <p:nvPr/>
        </p:nvSpPr>
        <p:spPr>
          <a:xfrm>
            <a:off x="3622547" y="5425960"/>
            <a:ext cx="4946904" cy="1646564"/>
          </a:xfrm>
          <a:prstGeom prst="rect">
            <a:avLst/>
          </a:prstGeom>
          <a:solidFill>
            <a:sysClr val="window" lastClr="FFFFFF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Community Coordinated Modeling Center</a:t>
            </a:r>
            <a:endParaRPr lang="en-US" dirty="0"/>
          </a:p>
          <a:p>
            <a:pPr>
              <a:defRPr/>
            </a:pPr>
            <a:r>
              <a:rPr lang="en-US" b="1" i="1" kern="0" dirty="0">
                <a:ea typeface="+mn-lt"/>
                <a:cs typeface="+mn-lt"/>
              </a:rPr>
              <a:t>Data-model comparisons; Registry of models and output (SPASE); “</a:t>
            </a:r>
            <a:r>
              <a:rPr lang="en-US" b="1" i="1" kern="0" dirty="0" err="1">
                <a:ea typeface="+mn-lt"/>
                <a:cs typeface="+mn-lt"/>
              </a:rPr>
              <a:t>Kamodo</a:t>
            </a:r>
            <a:r>
              <a:rPr lang="en-US" b="1" i="1" kern="0" dirty="0">
                <a:ea typeface="+mn-lt"/>
                <a:cs typeface="+mn-lt"/>
              </a:rPr>
              <a:t>” enabled visualization</a:t>
            </a:r>
            <a:r>
              <a:rPr lang="en-US" sz="1100" b="1" i="1" kern="0" dirty="0">
                <a:ea typeface="+mn-lt"/>
                <a:cs typeface="+mn-lt"/>
              </a:rPr>
              <a:t>.</a:t>
            </a:r>
            <a:endParaRPr lang="en-US" sz="1100" b="1" i="1" kern="0" dirty="0">
              <a:solidFill>
                <a:srgbClr val="000000"/>
              </a:solidFill>
              <a:latin typeface="Arial"/>
              <a:ea typeface="Calibri"/>
              <a:cs typeface="Arial"/>
              <a:sym typeface="Calibri"/>
            </a:endParaRPr>
          </a:p>
          <a:p>
            <a:pPr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Center for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HelioAnalytics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…</a:t>
            </a:r>
            <a:br>
              <a:rPr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</a:rPr>
            </a:br>
            <a:endParaRPr lang="en-US" sz="11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4" name="Google Shape;240;p37">
            <a:extLst>
              <a:ext uri="{FF2B5EF4-FFF2-40B4-BE49-F238E27FC236}">
                <a16:creationId xmlns:a16="http://schemas.microsoft.com/office/drawing/2014/main" id="{D2A632C9-44D9-4A00-BA3F-F9389A9E8D40}"/>
              </a:ext>
            </a:extLst>
          </p:cNvPr>
          <p:cNvSpPr txBox="1"/>
          <p:nvPr/>
        </p:nvSpPr>
        <p:spPr>
          <a:xfrm>
            <a:off x="6864745" y="3604627"/>
            <a:ext cx="5145527" cy="1261872"/>
          </a:xfrm>
          <a:prstGeom prst="rect">
            <a:avLst/>
          </a:prstGeom>
          <a:solidFill>
            <a:sysClr val="window" lastClr="FFFFFF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Jack Ireland (PS)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algn="ctr">
              <a:defRPr/>
            </a:pPr>
            <a:r>
              <a:rPr kumimoji="0" lang="en-US" sz="1100" b="1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Solar Data Final Active Archive for Solar Dynamics Observatory</a:t>
            </a:r>
            <a:r>
              <a:rPr lang="en-US" sz="1100" b="1" i="1" kern="0">
                <a:latin typeface="Calibri"/>
                <a:ea typeface="Calibri"/>
                <a:cs typeface="Calibri"/>
                <a:sym typeface="Calibri"/>
              </a:rPr>
              <a:t> </a:t>
            </a:r>
            <a:endParaRPr lang="en-US" sz="1100" b="1" i="1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algn="ctr">
              <a:defRPr/>
            </a:pPr>
            <a:r>
              <a:rPr kumimoji="0" lang="en-US" sz="1100" b="1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and other NASA missions.</a:t>
            </a:r>
            <a:r>
              <a:rPr lang="en-US" sz="1100" b="1" i="1" kern="0">
                <a:latin typeface="Calibri"/>
                <a:ea typeface="Calibri"/>
                <a:cs typeface="Calibri"/>
                <a:sym typeface="Calibri"/>
              </a:rPr>
              <a:t> 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Virtual Solar Observatory data access.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algn="ctr">
              <a:defRPr/>
            </a:pPr>
            <a:r>
              <a:rPr kumimoji="0" lang="en-US" sz="1100" b="1" i="1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Helioviewer</a:t>
            </a:r>
            <a:r>
              <a:rPr lang="en-US" sz="1100" b="1" i="1" kern="0"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kumimoji="0" lang="en-US" sz="1100" b="1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1100" b="1" i="1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SolarSoft</a:t>
            </a:r>
            <a:r>
              <a:rPr kumimoji="0" lang="en-US" sz="1100" b="1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1100" b="1" i="1" kern="0">
                <a:latin typeface="Calibri"/>
                <a:ea typeface="Calibri"/>
                <a:cs typeface="Calibri"/>
                <a:sym typeface="Calibri"/>
              </a:rPr>
              <a:t>  </a:t>
            </a:r>
            <a:r>
              <a:rPr lang="en-US" sz="1100" b="1" i="1" kern="0" err="1">
                <a:latin typeface="Calibri"/>
                <a:ea typeface="Calibri"/>
                <a:cs typeface="Calibri"/>
                <a:sym typeface="Calibri"/>
              </a:rPr>
              <a:t>SunPy</a:t>
            </a:r>
            <a:r>
              <a:rPr lang="en-US" sz="1100" b="1" i="1" kern="0">
                <a:latin typeface="Calibri"/>
                <a:ea typeface="Calibri"/>
                <a:cs typeface="Calibri"/>
                <a:sym typeface="Calibri"/>
              </a:rPr>
              <a:t>.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High Performance Computing for NASA HP.</a:t>
            </a:r>
            <a:endParaRPr kumimoji="0" lang="en-US" sz="1100" b="0" i="1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39;p37">
            <a:extLst>
              <a:ext uri="{FF2B5EF4-FFF2-40B4-BE49-F238E27FC236}">
                <a16:creationId xmlns:a16="http://schemas.microsoft.com/office/drawing/2014/main" id="{184E6733-A73D-4ED1-8621-6EB3CFFABED9}"/>
              </a:ext>
            </a:extLst>
          </p:cNvPr>
          <p:cNvSpPr txBox="1"/>
          <p:nvPr/>
        </p:nvSpPr>
        <p:spPr>
          <a:xfrm>
            <a:off x="161716" y="3599531"/>
            <a:ext cx="5148072" cy="1261844"/>
          </a:xfrm>
          <a:prstGeom prst="rect">
            <a:avLst/>
          </a:prstGeom>
          <a:solidFill>
            <a:sysClr val="window" lastClr="FFFFFF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Robert Candey (PS), Lan Jian (DPS)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Non-solar Data  Final Active Archive for NASA (and other) missions.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CDAWeb</a:t>
            </a:r>
            <a:r>
              <a:rPr kumimoji="0" lang="en-US" sz="11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data browsing and access; Web Service access.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OMNIWeb</a:t>
            </a:r>
            <a:r>
              <a:rPr kumimoji="0" lang="en-US" sz="11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data production and serving.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SSCWeb</a:t>
            </a:r>
            <a:r>
              <a:rPr kumimoji="0" lang="en-US" sz="11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and 4-D spacecraft orbit facility.  Common Data Format.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237;p37">
            <a:extLst>
              <a:ext uri="{FF2B5EF4-FFF2-40B4-BE49-F238E27FC236}">
                <a16:creationId xmlns:a16="http://schemas.microsoft.com/office/drawing/2014/main" id="{8C838A0D-07A4-490D-AFB6-B341C935CF35}"/>
              </a:ext>
            </a:extLst>
          </p:cNvPr>
          <p:cNvSpPr txBox="1"/>
          <p:nvPr/>
        </p:nvSpPr>
        <p:spPr>
          <a:xfrm>
            <a:off x="3564956" y="1136428"/>
            <a:ext cx="5002756" cy="1815841"/>
          </a:xfrm>
          <a:prstGeom prst="rect">
            <a:avLst/>
          </a:prstGeom>
          <a:solidFill>
            <a:sysClr val="window" lastClr="FFFFFF"/>
          </a:solidFill>
          <a:ln w="3175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D. Aaron Roberts (PS), Brian Thomas (DPS</a:t>
            </a:r>
            <a:r>
              <a:rPr lang="en-US" b="1" kern="0">
                <a:solidFill>
                  <a:srgbClr val="006699"/>
                </a:solidFill>
                <a:latin typeface="Calibri"/>
                <a:ea typeface="Calibri"/>
                <a:cs typeface="Calibri"/>
                <a:sym typeface="Calibri"/>
              </a:rPr>
              <a:t>),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algn="ctr">
              <a:defRPr/>
            </a:pPr>
            <a:r>
              <a:rPr lang="en-US" sz="1600" b="1" kern="0">
                <a:solidFill>
                  <a:srgbClr val="006699"/>
                </a:solidFill>
                <a:latin typeface="Calibri"/>
                <a:ea typeface="Calibri"/>
                <a:cs typeface="Calibri"/>
              </a:rPr>
              <a:t>Tressa Helvey-Kasulke (PM)</a:t>
            </a:r>
            <a:endParaRPr lang="en-US" sz="1600" b="1" kern="0">
              <a:solidFill>
                <a:srgbClr val="0066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Overall management of the HDRL.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Registries and DOIs for all digital resources; SPASE Data Model.</a:t>
            </a:r>
            <a:endParaRPr lang="en-US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Heliophysics</a:t>
            </a:r>
            <a:r>
              <a:rPr kumimoji="0" lang="en-US" sz="1100" b="1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Data Portal (HDP; including solar)</a:t>
            </a:r>
            <a:endParaRPr lang="en-US" sz="1100" b="1" i="1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Python and other software integration (</a:t>
            </a:r>
            <a:r>
              <a:rPr kumimoji="0" lang="en-US" sz="1100" b="1" i="1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PyHC</a:t>
            </a:r>
            <a:r>
              <a:rPr kumimoji="0" lang="en-US" sz="1100" b="1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).</a:t>
            </a:r>
            <a:endParaRPr lang="en-US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Analysis and visualization services ((</a:t>
            </a:r>
            <a:r>
              <a:rPr kumimoji="0" lang="en-US" sz="1100" b="1" i="1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Py</a:t>
            </a:r>
            <a:r>
              <a:rPr kumimoji="0" lang="en-US" sz="1100" b="1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)SPEDAS, </a:t>
            </a:r>
            <a:r>
              <a:rPr kumimoji="0" lang="en-US" sz="1100" b="1" i="1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Autoplot</a:t>
            </a:r>
            <a:r>
              <a:rPr kumimoji="0" lang="en-US" sz="1100" b="1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).</a:t>
            </a:r>
            <a:endParaRPr lang="en-US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Data upgrades and services.</a:t>
            </a:r>
            <a:endParaRPr lang="en-US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HelioCloud</a:t>
            </a:r>
            <a:r>
              <a:rPr kumimoji="0" lang="en-US" sz="1100" b="1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initiative with data and software from all groups. </a:t>
            </a:r>
            <a:endParaRPr kumimoji="0" lang="en-US" sz="1100" b="1" i="1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</p:txBody>
      </p:sp>
      <p:sp>
        <p:nvSpPr>
          <p:cNvPr id="27" name="Google Shape;244;p37">
            <a:extLst>
              <a:ext uri="{FF2B5EF4-FFF2-40B4-BE49-F238E27FC236}">
                <a16:creationId xmlns:a16="http://schemas.microsoft.com/office/drawing/2014/main" id="{DE653501-F48C-4818-A89F-D95DDC342F92}"/>
              </a:ext>
            </a:extLst>
          </p:cNvPr>
          <p:cNvSpPr txBox="1"/>
          <p:nvPr/>
        </p:nvSpPr>
        <p:spPr>
          <a:xfrm>
            <a:off x="3620808" y="4963675"/>
            <a:ext cx="4946904" cy="402336"/>
          </a:xfrm>
          <a:prstGeom prst="rect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Collaborators</a:t>
            </a:r>
          </a:p>
        </p:txBody>
      </p:sp>
      <p:sp>
        <p:nvSpPr>
          <p:cNvPr id="28" name="Google Shape;242;p37">
            <a:extLst>
              <a:ext uri="{FF2B5EF4-FFF2-40B4-BE49-F238E27FC236}">
                <a16:creationId xmlns:a16="http://schemas.microsoft.com/office/drawing/2014/main" id="{A14B05D1-E2E6-4FB8-B4B3-946E7F6B849E}"/>
              </a:ext>
            </a:extLst>
          </p:cNvPr>
          <p:cNvSpPr txBox="1"/>
          <p:nvPr/>
        </p:nvSpPr>
        <p:spPr>
          <a:xfrm>
            <a:off x="164261" y="3159494"/>
            <a:ext cx="5145527" cy="402336"/>
          </a:xfrm>
          <a:prstGeom prst="rect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Space Physics Data Facility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43;p37">
            <a:extLst>
              <a:ext uri="{FF2B5EF4-FFF2-40B4-BE49-F238E27FC236}">
                <a16:creationId xmlns:a16="http://schemas.microsoft.com/office/drawing/2014/main" id="{0B185792-9ACC-4134-B7EB-52573B72400E}"/>
              </a:ext>
            </a:extLst>
          </p:cNvPr>
          <p:cNvSpPr txBox="1"/>
          <p:nvPr/>
        </p:nvSpPr>
        <p:spPr>
          <a:xfrm>
            <a:off x="6861337" y="3168369"/>
            <a:ext cx="5145528" cy="400069"/>
          </a:xfrm>
          <a:prstGeom prst="rect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Solar Data Analysis Center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" name="Google Shape;241;p37">
            <a:extLst>
              <a:ext uri="{FF2B5EF4-FFF2-40B4-BE49-F238E27FC236}">
                <a16:creationId xmlns:a16="http://schemas.microsoft.com/office/drawing/2014/main" id="{D4C2F97D-2647-456A-B561-7DC7F60589B9}"/>
              </a:ext>
            </a:extLst>
          </p:cNvPr>
          <p:cNvSpPr txBox="1"/>
          <p:nvPr/>
        </p:nvSpPr>
        <p:spPr>
          <a:xfrm>
            <a:off x="3564955" y="694634"/>
            <a:ext cx="5002757" cy="400069"/>
          </a:xfrm>
          <a:prstGeom prst="rect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HP Data and Model Consortium/HDMC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8123A2-9663-46CB-8F2A-8FCA94621174}"/>
              </a:ext>
            </a:extLst>
          </p:cNvPr>
          <p:cNvSpPr txBox="1"/>
          <p:nvPr/>
        </p:nvSpPr>
        <p:spPr>
          <a:xfrm>
            <a:off x="9042302" y="1250116"/>
            <a:ext cx="230373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All activities within the various HDRL components are interrelated.</a:t>
            </a:r>
          </a:p>
        </p:txBody>
      </p:sp>
      <p:sp>
        <p:nvSpPr>
          <p:cNvPr id="3" name="Arrow: Quad 2">
            <a:extLst>
              <a:ext uri="{FF2B5EF4-FFF2-40B4-BE49-F238E27FC236}">
                <a16:creationId xmlns:a16="http://schemas.microsoft.com/office/drawing/2014/main" id="{00FF2C46-575A-FABF-30E7-23838D968F4E}"/>
              </a:ext>
            </a:extLst>
          </p:cNvPr>
          <p:cNvSpPr/>
          <p:nvPr/>
        </p:nvSpPr>
        <p:spPr>
          <a:xfrm>
            <a:off x="5068753" y="2993834"/>
            <a:ext cx="1989812" cy="1944769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B26DE2-54E6-C969-91F1-83A86076D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735" y="3751282"/>
            <a:ext cx="900624" cy="432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2AEC0E-D8C1-9F40-8E7C-8733EF496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154" y="486269"/>
            <a:ext cx="9737709" cy="590931"/>
          </a:xfrm>
        </p:spPr>
        <p:txBody>
          <a:bodyPr/>
          <a:lstStyle/>
          <a:p>
            <a:r>
              <a:rPr lang="en-US" sz="3600"/>
              <a:t>Data-Model Comparisons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DFBB3-8D0E-43AE-BC82-F8DABB74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C0BB84-B8FC-F844-BFA0-B6B6334487BE}"/>
              </a:ext>
            </a:extLst>
          </p:cNvPr>
          <p:cNvSpPr txBox="1"/>
          <p:nvPr/>
        </p:nvSpPr>
        <p:spPr>
          <a:xfrm>
            <a:off x="8778932" y="397014"/>
            <a:ext cx="3178371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C58106"/>
                </a:solidFill>
              </a:defRPr>
            </a:lvl1pPr>
          </a:lstStyle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http://vmr.engin.umich.edu</a:t>
            </a:r>
            <a:endParaRPr lang="en-US" dirty="0"/>
          </a:p>
          <a:p>
            <a:r>
              <a:rPr lang="en-US" dirty="0"/>
              <a:t>       Now also at CCMC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7C9F924-8B9D-1448-8E38-8557D8F80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912" y="1474619"/>
            <a:ext cx="5082540" cy="4213461"/>
          </a:xfrm>
        </p:spPr>
        <p:txBody>
          <a:bodyPr/>
          <a:lstStyle/>
          <a:p>
            <a:r>
              <a:rPr lang="en-US" dirty="0"/>
              <a:t>Original HDMC effort: “Virtual Model Repository”</a:t>
            </a:r>
          </a:p>
          <a:p>
            <a:r>
              <a:rPr lang="en-US" dirty="0"/>
              <a:t>Uses Internet connectivity to load spacecraft data and simulations into the same visualization.</a:t>
            </a:r>
          </a:p>
          <a:p>
            <a:r>
              <a:rPr lang="en-US" dirty="0"/>
              <a:t>Moved  (with author) to CCMC</a:t>
            </a:r>
          </a:p>
          <a:p>
            <a:endParaRPr lang="en-US" dirty="0"/>
          </a:p>
          <a:p>
            <a:r>
              <a:rPr lang="en-US" dirty="0"/>
              <a:t>Will be implemented using </a:t>
            </a:r>
            <a:r>
              <a:rPr lang="en-US" dirty="0" err="1"/>
              <a:t>Kamodo</a:t>
            </a:r>
            <a:r>
              <a:rPr lang="en-US" dirty="0"/>
              <a:t> and related tools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30F5DC-44B3-BE4F-8F87-00422E21E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166455"/>
            <a:ext cx="4457252" cy="561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6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4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35B95E-3C9C-4380-938C-652C2845D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77" y="1616646"/>
            <a:ext cx="9169501" cy="3235053"/>
          </a:xfrm>
          <a:solidFill>
            <a:srgbClr val="006699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The HDRL enables the scientific analysis goals of the </a:t>
            </a:r>
            <a:r>
              <a:rPr lang="en-US" sz="2000" b="1" dirty="0" err="1">
                <a:solidFill>
                  <a:schemeClr val="bg1"/>
                </a:solidFill>
                <a:latin typeface="Arial"/>
                <a:cs typeface="Arial"/>
              </a:rPr>
              <a:t>Heliophysics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 System Observatory: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DB09AA-94ED-4187-9365-AE791569ACE4}"/>
              </a:ext>
            </a:extLst>
          </p:cNvPr>
          <p:cNvSpPr txBox="1"/>
          <p:nvPr/>
        </p:nvSpPr>
        <p:spPr>
          <a:xfrm>
            <a:off x="-9079" y="85728"/>
            <a:ext cx="12170834" cy="1261884"/>
          </a:xfrm>
          <a:prstGeom prst="rect">
            <a:avLst/>
          </a:prstGeom>
          <a:solidFill>
            <a:srgbClr val="004482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Vision</a:t>
            </a:r>
            <a:endParaRPr lang="en-US" dirty="0">
              <a:solidFill>
                <a:schemeClr val="bg1"/>
              </a:solidFill>
              <a:latin typeface="Calibri" panose="020F0502020204030204"/>
              <a:ea typeface="Calibri"/>
              <a:cs typeface="Calibri"/>
            </a:endParaRPr>
          </a:p>
          <a:p>
            <a:pPr algn="ctr"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Where the System Observatory </a:t>
            </a:r>
            <a:r>
              <a:rPr lang="en-US" sz="3200" b="1" i="1" dirty="0">
                <a:solidFill>
                  <a:schemeClr val="bg1"/>
                </a:solidFill>
                <a:latin typeface="Calibri Light" panose="020F0302020204030204"/>
              </a:rPr>
              <a:t>Comes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lang="en-US" sz="3200" b="1" i="1" dirty="0">
                <a:solidFill>
                  <a:schemeClr val="bg1"/>
                </a:solidFill>
                <a:latin typeface="Calibri Light" panose="020F0302020204030204"/>
              </a:rPr>
              <a:t>Together</a:t>
            </a:r>
            <a:endParaRPr lang="en-US" sz="1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CD185E-611B-C0B9-05A1-740FF4084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5" y="13008"/>
            <a:ext cx="1751616" cy="84398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D692DCC-2188-CE7B-B99A-C8E75D5FBBBD}"/>
              </a:ext>
            </a:extLst>
          </p:cNvPr>
          <p:cNvSpPr/>
          <p:nvPr/>
        </p:nvSpPr>
        <p:spPr>
          <a:xfrm>
            <a:off x="514241" y="5128572"/>
            <a:ext cx="11055680" cy="1314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0C1DA9-2391-B673-C43B-74C200898914}"/>
              </a:ext>
            </a:extLst>
          </p:cNvPr>
          <p:cNvSpPr txBox="1"/>
          <p:nvPr/>
        </p:nvSpPr>
        <p:spPr>
          <a:xfrm>
            <a:off x="556073" y="5033328"/>
            <a:ext cx="11040529" cy="10945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Individual missions and  simulations can do great science</a:t>
            </a:r>
            <a:r>
              <a:rPr lang="en-US" sz="2200" i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endParaRPr lang="en-US" sz="2200" dirty="0">
              <a:solidFill>
                <a:schemeClr val="bg1"/>
              </a:solidFill>
              <a:latin typeface="Calibri" panose="020F0502020204030204"/>
              <a:ea typeface="Calibri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rgbClr val="51FF00"/>
                </a:solidFill>
                <a:latin typeface="Arial"/>
                <a:cs typeface="Arial"/>
              </a:rPr>
              <a:t>The CCMC and HDRL will enable groundbreaking systems science</a:t>
            </a:r>
            <a:endParaRPr lang="en-US" sz="2400" i="1" dirty="0">
              <a:solidFill>
                <a:srgbClr val="51FF00"/>
              </a:solidFill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F31470-AEAB-2794-0986-A0E5FF9B957E}"/>
              </a:ext>
            </a:extLst>
          </p:cNvPr>
          <p:cNvSpPr txBox="1"/>
          <p:nvPr/>
        </p:nvSpPr>
        <p:spPr>
          <a:xfrm>
            <a:off x="1865049" y="1974995"/>
            <a:ext cx="7818742" cy="27798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endParaRPr lang="en-US" dirty="0">
              <a:ea typeface="+mn-lt"/>
              <a:cs typeface="+mn-lt"/>
            </a:endParaRP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b="1" i="1" u="sng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provisioning and curation of scientific small-to-big data</a:t>
            </a:r>
            <a:r>
              <a:rPr lang="en-US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from many sources, PB volumes;  (the </a:t>
            </a:r>
            <a:r>
              <a:rPr lang="en-US" i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Foundation</a:t>
            </a:r>
            <a:r>
              <a:rPr lang="en-US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: data, metadata, standards)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b="1" i="1" u="sng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support for data analysis and modeling</a:t>
            </a:r>
            <a:r>
              <a:rPr lang="en-US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in multiple computational environments;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the design and implementation of a </a:t>
            </a:r>
            <a:r>
              <a:rPr lang="en-US" b="1" i="1" u="sng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collaborative open science infrastructure</a:t>
            </a:r>
            <a:r>
              <a:rPr lang="en-US" u="sng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542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540;p42">
            <a:extLst>
              <a:ext uri="{FF2B5EF4-FFF2-40B4-BE49-F238E27FC236}">
                <a16:creationId xmlns:a16="http://schemas.microsoft.com/office/drawing/2014/main" id="{4E03B3F1-DDA4-846A-C105-15ED20784138}"/>
              </a:ext>
            </a:extLst>
          </p:cNvPr>
          <p:cNvSpPr/>
          <p:nvPr/>
        </p:nvSpPr>
        <p:spPr>
          <a:xfrm>
            <a:off x="6096000" y="0"/>
            <a:ext cx="6101700" cy="6858000"/>
          </a:xfrm>
          <a:prstGeom prst="rect">
            <a:avLst/>
          </a:prstGeom>
          <a:solidFill>
            <a:srgbClr val="0043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42"/>
          <p:cNvSpPr/>
          <p:nvPr/>
        </p:nvSpPr>
        <p:spPr>
          <a:xfrm>
            <a:off x="-7189" y="0"/>
            <a:ext cx="6101700" cy="6858000"/>
          </a:xfrm>
          <a:prstGeom prst="rect">
            <a:avLst/>
          </a:prstGeom>
          <a:solidFill>
            <a:srgbClr val="0043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42"/>
          <p:cNvSpPr/>
          <p:nvPr/>
        </p:nvSpPr>
        <p:spPr>
          <a:xfrm>
            <a:off x="3782775" y="2554300"/>
            <a:ext cx="2439288" cy="1821852"/>
          </a:xfrm>
          <a:prstGeom prst="cloud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112712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2" name="Google Shape;542;p42"/>
          <p:cNvGrpSpPr/>
          <p:nvPr/>
        </p:nvGrpSpPr>
        <p:grpSpPr>
          <a:xfrm>
            <a:off x="5344736" y="2828074"/>
            <a:ext cx="218656" cy="284583"/>
            <a:chOff x="9760233" y="558793"/>
            <a:chExt cx="630315" cy="766244"/>
          </a:xfrm>
        </p:grpSpPr>
        <p:pic>
          <p:nvPicPr>
            <p:cNvPr id="543" name="Google Shape;543;p4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878143" y="678779"/>
              <a:ext cx="512405" cy="6462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4" name="Google Shape;544;p4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819188" y="624056"/>
              <a:ext cx="512405" cy="6462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5" name="Google Shape;545;p4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60233" y="558793"/>
              <a:ext cx="512405" cy="6462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6" name="Google Shape;546;p42"/>
          <p:cNvSpPr/>
          <p:nvPr/>
        </p:nvSpPr>
        <p:spPr>
          <a:xfrm>
            <a:off x="4213484" y="3188434"/>
            <a:ext cx="146400" cy="223500"/>
          </a:xfrm>
          <a:prstGeom prst="can">
            <a:avLst>
              <a:gd name="adj" fmla="val 25000"/>
            </a:avLst>
          </a:prstGeom>
          <a:solidFill>
            <a:srgbClr val="FFE599"/>
          </a:solidFill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7" name="Google Shape;547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25891" y="3628100"/>
            <a:ext cx="237960" cy="262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8239" y="3434467"/>
            <a:ext cx="402868" cy="3324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9" name="Google Shape;549;p42"/>
          <p:cNvCxnSpPr>
            <a:stCxn id="546" idx="3"/>
            <a:endCxn id="547" idx="0"/>
          </p:cNvCxnSpPr>
          <p:nvPr/>
        </p:nvCxnSpPr>
        <p:spPr>
          <a:xfrm>
            <a:off x="4286684" y="3411934"/>
            <a:ext cx="358200" cy="216300"/>
          </a:xfrm>
          <a:prstGeom prst="straightConnector1">
            <a:avLst/>
          </a:prstGeom>
          <a:noFill/>
          <a:ln w="19050" cap="flat" cmpd="sng">
            <a:solidFill>
              <a:srgbClr val="005B8D"/>
            </a:solidFill>
            <a:prstDash val="solid"/>
            <a:miter lim="800000"/>
            <a:headEnd type="triangle" w="lg" len="lg"/>
            <a:tailEnd type="triangle" w="lg" len="lg"/>
          </a:ln>
        </p:spPr>
      </p:cxnSp>
      <p:cxnSp>
        <p:nvCxnSpPr>
          <p:cNvPr id="550" name="Google Shape;550;p42"/>
          <p:cNvCxnSpPr>
            <a:stCxn id="548" idx="3"/>
          </p:cNvCxnSpPr>
          <p:nvPr/>
        </p:nvCxnSpPr>
        <p:spPr>
          <a:xfrm rot="10800000" flipH="1">
            <a:off x="5311106" y="3479499"/>
            <a:ext cx="201000" cy="121200"/>
          </a:xfrm>
          <a:prstGeom prst="straightConnector1">
            <a:avLst/>
          </a:prstGeom>
          <a:noFill/>
          <a:ln w="25400" cap="flat" cmpd="sng">
            <a:solidFill>
              <a:srgbClr val="005B8D"/>
            </a:solidFill>
            <a:prstDash val="solid"/>
            <a:miter lim="800000"/>
            <a:headEnd type="none" w="sm" len="sm"/>
            <a:tailEnd type="triangle" w="lg" len="lg"/>
          </a:ln>
        </p:spPr>
      </p:cxnSp>
      <p:sp>
        <p:nvSpPr>
          <p:cNvPr id="551" name="Google Shape;551;p42"/>
          <p:cNvSpPr/>
          <p:nvPr/>
        </p:nvSpPr>
        <p:spPr>
          <a:xfrm>
            <a:off x="5588668" y="3188436"/>
            <a:ext cx="310200" cy="4827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2" name="Google Shape;552;p42"/>
          <p:cNvCxnSpPr/>
          <p:nvPr/>
        </p:nvCxnSpPr>
        <p:spPr>
          <a:xfrm rot="10800000" flipH="1">
            <a:off x="4629937" y="3209681"/>
            <a:ext cx="98100" cy="398400"/>
          </a:xfrm>
          <a:prstGeom prst="straightConnector1">
            <a:avLst/>
          </a:prstGeom>
          <a:noFill/>
          <a:ln w="25400" cap="flat" cmpd="sng">
            <a:solidFill>
              <a:srgbClr val="005B8D"/>
            </a:solidFill>
            <a:prstDash val="solid"/>
            <a:miter lim="800000"/>
            <a:headEnd type="triangle" w="lg" len="lg"/>
            <a:tailEnd type="none" w="sm" len="sm"/>
          </a:ln>
        </p:spPr>
      </p:cxnSp>
      <p:cxnSp>
        <p:nvCxnSpPr>
          <p:cNvPr id="553" name="Google Shape;553;p42"/>
          <p:cNvCxnSpPr>
            <a:stCxn id="546" idx="4"/>
          </p:cNvCxnSpPr>
          <p:nvPr/>
        </p:nvCxnSpPr>
        <p:spPr>
          <a:xfrm rot="10800000" flipH="1">
            <a:off x="4359884" y="3034984"/>
            <a:ext cx="252600" cy="265200"/>
          </a:xfrm>
          <a:prstGeom prst="straightConnector1">
            <a:avLst/>
          </a:prstGeom>
          <a:noFill/>
          <a:ln w="25400" cap="flat" cmpd="sng">
            <a:solidFill>
              <a:srgbClr val="005B8D"/>
            </a:solidFill>
            <a:prstDash val="solid"/>
            <a:miter lim="800000"/>
            <a:headEnd type="triangle" w="lg" len="lg"/>
            <a:tailEnd type="none" w="sm" len="sm"/>
          </a:ln>
        </p:spPr>
      </p:cxnSp>
      <p:pic>
        <p:nvPicPr>
          <p:cNvPr id="554" name="Google Shape;554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3367" y="2832264"/>
            <a:ext cx="237960" cy="3213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5" name="Google Shape;555;p42"/>
          <p:cNvCxnSpPr>
            <a:stCxn id="548" idx="0"/>
          </p:cNvCxnSpPr>
          <p:nvPr/>
        </p:nvCxnSpPr>
        <p:spPr>
          <a:xfrm rot="10800000">
            <a:off x="4909573" y="3165967"/>
            <a:ext cx="200100" cy="268500"/>
          </a:xfrm>
          <a:prstGeom prst="straightConnector1">
            <a:avLst/>
          </a:prstGeom>
          <a:noFill/>
          <a:ln w="25400" cap="flat" cmpd="sng">
            <a:solidFill>
              <a:srgbClr val="005B8D"/>
            </a:solidFill>
            <a:prstDash val="solid"/>
            <a:miter lim="800000"/>
            <a:headEnd type="triangle" w="lg" len="lg"/>
            <a:tailEnd type="none" w="sm" len="sm"/>
          </a:ln>
        </p:spPr>
      </p:cxnSp>
      <p:cxnSp>
        <p:nvCxnSpPr>
          <p:cNvPr id="556" name="Google Shape;556;p42"/>
          <p:cNvCxnSpPr/>
          <p:nvPr/>
        </p:nvCxnSpPr>
        <p:spPr>
          <a:xfrm flipH="1">
            <a:off x="4932027" y="2978524"/>
            <a:ext cx="413100" cy="29100"/>
          </a:xfrm>
          <a:prstGeom prst="straightConnector1">
            <a:avLst/>
          </a:prstGeom>
          <a:noFill/>
          <a:ln w="25400" cap="flat" cmpd="sng">
            <a:solidFill>
              <a:srgbClr val="005B8D"/>
            </a:solidFill>
            <a:prstDash val="solid"/>
            <a:miter lim="800000"/>
            <a:headEnd type="triangle" w="lg" len="lg"/>
            <a:tailEnd type="none" w="sm" len="sm"/>
          </a:ln>
        </p:spPr>
      </p:cxnSp>
      <p:sp>
        <p:nvSpPr>
          <p:cNvPr id="557" name="Google Shape;557;p42"/>
          <p:cNvSpPr/>
          <p:nvPr/>
        </p:nvSpPr>
        <p:spPr>
          <a:xfrm>
            <a:off x="6626225" y="2554300"/>
            <a:ext cx="2439288" cy="1821852"/>
          </a:xfrm>
          <a:prstGeom prst="cloud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112712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42"/>
          <p:cNvSpPr/>
          <p:nvPr/>
        </p:nvSpPr>
        <p:spPr>
          <a:xfrm>
            <a:off x="7143714" y="3201839"/>
            <a:ext cx="137100" cy="213000"/>
          </a:xfrm>
          <a:prstGeom prst="can">
            <a:avLst>
              <a:gd name="adj" fmla="val 25000"/>
            </a:avLst>
          </a:prstGeom>
          <a:solidFill>
            <a:srgbClr val="FFE599"/>
          </a:solidFill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9" name="Google Shape;559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4476" y="3621443"/>
            <a:ext cx="222400" cy="2507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0" name="Google Shape;560;p42"/>
          <p:cNvCxnSpPr/>
          <p:nvPr/>
        </p:nvCxnSpPr>
        <p:spPr>
          <a:xfrm>
            <a:off x="8220472" y="3300865"/>
            <a:ext cx="208500" cy="66900"/>
          </a:xfrm>
          <a:prstGeom prst="straightConnector1">
            <a:avLst/>
          </a:prstGeom>
          <a:noFill/>
          <a:ln w="25400" cap="flat" cmpd="sng">
            <a:solidFill>
              <a:srgbClr val="005B8D"/>
            </a:solidFill>
            <a:prstDash val="solid"/>
            <a:miter lim="800000"/>
            <a:headEnd type="stealth" w="sm" len="sm"/>
            <a:tailEnd type="none" w="lg" len="lg"/>
          </a:ln>
        </p:spPr>
      </p:cxnSp>
      <p:cxnSp>
        <p:nvCxnSpPr>
          <p:cNvPr id="561" name="Google Shape;561;p42"/>
          <p:cNvCxnSpPr/>
          <p:nvPr/>
        </p:nvCxnSpPr>
        <p:spPr>
          <a:xfrm rot="10800000" flipH="1">
            <a:off x="7532936" y="3446337"/>
            <a:ext cx="94200" cy="156000"/>
          </a:xfrm>
          <a:prstGeom prst="straightConnector1">
            <a:avLst/>
          </a:prstGeom>
          <a:noFill/>
          <a:ln w="25400" cap="flat" cmpd="sng">
            <a:solidFill>
              <a:srgbClr val="005B8D"/>
            </a:solidFill>
            <a:prstDash val="solid"/>
            <a:miter lim="800000"/>
            <a:headEnd type="none" w="lg" len="lg"/>
            <a:tailEnd type="stealth" w="sm" len="sm"/>
          </a:ln>
        </p:spPr>
      </p:cxnSp>
      <p:cxnSp>
        <p:nvCxnSpPr>
          <p:cNvPr id="562" name="Google Shape;562;p42"/>
          <p:cNvCxnSpPr>
            <a:stCxn id="558" idx="4"/>
          </p:cNvCxnSpPr>
          <p:nvPr/>
        </p:nvCxnSpPr>
        <p:spPr>
          <a:xfrm rot="10800000" flipH="1">
            <a:off x="7280814" y="3234239"/>
            <a:ext cx="190500" cy="74100"/>
          </a:xfrm>
          <a:prstGeom prst="straightConnector1">
            <a:avLst/>
          </a:prstGeom>
          <a:noFill/>
          <a:ln w="25400" cap="flat" cmpd="sng">
            <a:solidFill>
              <a:srgbClr val="005B8D"/>
            </a:solidFill>
            <a:prstDash val="solid"/>
            <a:miter lim="800000"/>
            <a:headEnd type="none" w="lg" len="lg"/>
            <a:tailEnd type="stealth" w="sm" len="sm"/>
          </a:ln>
        </p:spPr>
      </p:cxnSp>
      <p:pic>
        <p:nvPicPr>
          <p:cNvPr id="563" name="Google Shape;563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32857" y="2859601"/>
            <a:ext cx="652298" cy="508017"/>
          </a:xfrm>
          <a:prstGeom prst="rect">
            <a:avLst/>
          </a:prstGeom>
          <a:noFill/>
          <a:ln w="1905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64" name="Google Shape;564;p42"/>
          <p:cNvSpPr/>
          <p:nvPr/>
        </p:nvSpPr>
        <p:spPr>
          <a:xfrm>
            <a:off x="8428979" y="3201840"/>
            <a:ext cx="289800" cy="4608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42"/>
          <p:cNvSpPr/>
          <p:nvPr/>
        </p:nvSpPr>
        <p:spPr>
          <a:xfrm>
            <a:off x="9581250" y="2504150"/>
            <a:ext cx="2439288" cy="1595160"/>
          </a:xfrm>
          <a:prstGeom prst="cloud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112712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6" name="Google Shape;566;p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83802" y="4187007"/>
            <a:ext cx="1170285" cy="719505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srgbClr val="000000">
                <a:alpha val="25880"/>
              </a:srgbClr>
            </a:outerShdw>
          </a:effectLst>
        </p:spPr>
      </p:pic>
      <p:sp>
        <p:nvSpPr>
          <p:cNvPr id="567" name="Google Shape;567;p42"/>
          <p:cNvSpPr/>
          <p:nvPr/>
        </p:nvSpPr>
        <p:spPr>
          <a:xfrm>
            <a:off x="11063285" y="3366998"/>
            <a:ext cx="125400" cy="182700"/>
          </a:xfrm>
          <a:prstGeom prst="can">
            <a:avLst>
              <a:gd name="adj" fmla="val 25000"/>
            </a:avLst>
          </a:prstGeom>
          <a:solidFill>
            <a:srgbClr val="F4CCCC"/>
          </a:solidFill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8" name="Google Shape;568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55698" y="3358076"/>
            <a:ext cx="167510" cy="182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19781" y="2810051"/>
            <a:ext cx="212291" cy="282832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42"/>
          <p:cNvSpPr/>
          <p:nvPr/>
        </p:nvSpPr>
        <p:spPr>
          <a:xfrm rot="-1665929">
            <a:off x="10252020" y="3442865"/>
            <a:ext cx="115272" cy="722493"/>
          </a:xfrm>
          <a:prstGeom prst="up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BECEEA"/>
              </a:gs>
              <a:gs pos="32000">
                <a:srgbClr val="D1DCF0"/>
              </a:gs>
              <a:gs pos="48000">
                <a:srgbClr val="F5F7FC"/>
              </a:gs>
              <a:gs pos="66000">
                <a:srgbClr val="D1DCF0"/>
              </a:gs>
              <a:gs pos="100000">
                <a:srgbClr val="A9BEE4"/>
              </a:gs>
            </a:gsLst>
            <a:lin ang="5400012" scaled="0"/>
          </a:gradFill>
          <a:ln w="3175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42"/>
          <p:cNvSpPr/>
          <p:nvPr/>
        </p:nvSpPr>
        <p:spPr>
          <a:xfrm rot="-2157631">
            <a:off x="10610981" y="3418614"/>
            <a:ext cx="113414" cy="779803"/>
          </a:xfrm>
          <a:prstGeom prst="up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BECEEA"/>
              </a:gs>
              <a:gs pos="32000">
                <a:srgbClr val="D1DCF0"/>
              </a:gs>
              <a:gs pos="48000">
                <a:srgbClr val="F5F7FC"/>
              </a:gs>
              <a:gs pos="66000">
                <a:srgbClr val="D1DCF0"/>
              </a:gs>
              <a:gs pos="100000">
                <a:srgbClr val="A9BEE4"/>
              </a:gs>
            </a:gsLst>
            <a:lin ang="5400012" scaled="0"/>
          </a:gradFill>
          <a:ln w="3175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42"/>
          <p:cNvSpPr/>
          <p:nvPr/>
        </p:nvSpPr>
        <p:spPr>
          <a:xfrm rot="-2296324">
            <a:off x="10905061" y="3358565"/>
            <a:ext cx="117695" cy="912500"/>
          </a:xfrm>
          <a:prstGeom prst="up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BECEEA"/>
              </a:gs>
              <a:gs pos="32000">
                <a:srgbClr val="D1DCF0"/>
              </a:gs>
              <a:gs pos="48000">
                <a:srgbClr val="F5F7FC"/>
              </a:gs>
              <a:gs pos="66000">
                <a:srgbClr val="D1DCF0"/>
              </a:gs>
              <a:gs pos="100000">
                <a:srgbClr val="A9BEE4"/>
              </a:gs>
            </a:gsLst>
            <a:lin ang="5400012" scaled="0"/>
          </a:gradFill>
          <a:ln w="3175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3" name="Google Shape;573;p42"/>
          <p:cNvCxnSpPr>
            <a:stCxn id="569" idx="2"/>
            <a:endCxn id="568" idx="0"/>
          </p:cNvCxnSpPr>
          <p:nvPr/>
        </p:nvCxnSpPr>
        <p:spPr>
          <a:xfrm>
            <a:off x="11325927" y="3092883"/>
            <a:ext cx="213600" cy="265200"/>
          </a:xfrm>
          <a:prstGeom prst="straightConnector1">
            <a:avLst/>
          </a:prstGeom>
          <a:noFill/>
          <a:ln w="9525" cap="flat" cmpd="sng">
            <a:solidFill>
              <a:srgbClr val="005B8D"/>
            </a:solidFill>
            <a:prstDash val="solid"/>
            <a:miter lim="800000"/>
            <a:headEnd type="triangle" w="lg" len="lg"/>
            <a:tailEnd type="triangle" w="lg" len="lg"/>
          </a:ln>
        </p:spPr>
      </p:cxnSp>
      <p:cxnSp>
        <p:nvCxnSpPr>
          <p:cNvPr id="574" name="Google Shape;574;p42"/>
          <p:cNvCxnSpPr>
            <a:stCxn id="567" idx="1"/>
            <a:endCxn id="569" idx="2"/>
          </p:cNvCxnSpPr>
          <p:nvPr/>
        </p:nvCxnSpPr>
        <p:spPr>
          <a:xfrm rot="10800000" flipH="1">
            <a:off x="11125985" y="3092798"/>
            <a:ext cx="199800" cy="274200"/>
          </a:xfrm>
          <a:prstGeom prst="straightConnector1">
            <a:avLst/>
          </a:prstGeom>
          <a:noFill/>
          <a:ln w="9525" cap="flat" cmpd="sng">
            <a:solidFill>
              <a:srgbClr val="005B8D"/>
            </a:solidFill>
            <a:prstDash val="solid"/>
            <a:miter lim="800000"/>
            <a:headEnd type="triangle" w="lg" len="lg"/>
            <a:tailEnd type="triangle" w="lg" len="lg"/>
          </a:ln>
        </p:spPr>
      </p:cxnSp>
      <p:cxnSp>
        <p:nvCxnSpPr>
          <p:cNvPr id="575" name="Google Shape;575;p42"/>
          <p:cNvCxnSpPr>
            <a:stCxn id="567" idx="4"/>
            <a:endCxn id="568" idx="1"/>
          </p:cNvCxnSpPr>
          <p:nvPr/>
        </p:nvCxnSpPr>
        <p:spPr>
          <a:xfrm rot="10800000" flipH="1">
            <a:off x="11188685" y="3449348"/>
            <a:ext cx="267000" cy="9000"/>
          </a:xfrm>
          <a:prstGeom prst="straightConnector1">
            <a:avLst/>
          </a:prstGeom>
          <a:noFill/>
          <a:ln w="9525" cap="flat" cmpd="sng">
            <a:solidFill>
              <a:srgbClr val="005B8D"/>
            </a:solidFill>
            <a:prstDash val="solid"/>
            <a:miter lim="800000"/>
            <a:headEnd type="triangle" w="lg" len="lg"/>
            <a:tailEnd type="triangle" w="lg" len="lg"/>
          </a:ln>
        </p:spPr>
      </p:cxnSp>
      <p:sp>
        <p:nvSpPr>
          <p:cNvPr id="576" name="Google Shape;576;p42"/>
          <p:cNvSpPr/>
          <p:nvPr/>
        </p:nvSpPr>
        <p:spPr>
          <a:xfrm>
            <a:off x="10780651" y="3089440"/>
            <a:ext cx="250800" cy="11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7" name="Google Shape;577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78121" y="2867539"/>
            <a:ext cx="712556" cy="536223"/>
          </a:xfrm>
          <a:prstGeom prst="rect">
            <a:avLst/>
          </a:prstGeom>
          <a:noFill/>
          <a:ln w="1905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78" name="Google Shape;578;p42"/>
          <p:cNvSpPr txBox="1"/>
          <p:nvPr/>
        </p:nvSpPr>
        <p:spPr>
          <a:xfrm>
            <a:off x="6536286" y="5163282"/>
            <a:ext cx="2936700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400" i="1">
                <a:solidFill>
                  <a:schemeClr val="lt2"/>
                </a:solidFill>
              </a:rPr>
              <a:t>High End Compute close to large (up to ~100 Tb) and Big Data (~Pb) with software support (AI/ML, </a:t>
            </a:r>
            <a:r>
              <a:rPr lang="en-US" sz="1400" i="1" err="1">
                <a:solidFill>
                  <a:schemeClr val="lt2"/>
                </a:solidFill>
              </a:rPr>
              <a:t>PyHC</a:t>
            </a:r>
            <a:r>
              <a:rPr lang="en-US" sz="1400" i="1">
                <a:solidFill>
                  <a:schemeClr val="lt2"/>
                </a:solidFill>
              </a:rPr>
              <a:t>, </a:t>
            </a:r>
            <a:r>
              <a:rPr lang="en-US" sz="1400" i="1" err="1">
                <a:solidFill>
                  <a:schemeClr val="lt2"/>
                </a:solidFill>
              </a:rPr>
              <a:t>etc</a:t>
            </a:r>
            <a:r>
              <a:rPr lang="en-US" sz="1400" i="1">
                <a:solidFill>
                  <a:schemeClr val="lt2"/>
                </a:solidFill>
              </a:rPr>
              <a:t>). </a:t>
            </a:r>
            <a:r>
              <a:rPr lang="en-US" sz="1400">
                <a:solidFill>
                  <a:schemeClr val="lt2"/>
                </a:solidFill>
              </a:rPr>
              <a:t>Leverage earth science platform and expertise.</a:t>
            </a:r>
            <a:r>
              <a:rPr lang="en-US" sz="1400" i="1">
                <a:solidFill>
                  <a:schemeClr val="lt2"/>
                </a:solidFill>
              </a:rPr>
              <a:t> </a:t>
            </a:r>
            <a:endParaRPr lang="en-US" sz="1400" i="1">
              <a:solidFill>
                <a:schemeClr val="lt2"/>
              </a:solidFill>
              <a:ea typeface="Calibri"/>
              <a:cs typeface="Calibri"/>
            </a:endParaRPr>
          </a:p>
        </p:txBody>
      </p:sp>
      <p:sp>
        <p:nvSpPr>
          <p:cNvPr id="579" name="Google Shape;579;p42"/>
          <p:cNvSpPr txBox="1"/>
          <p:nvPr/>
        </p:nvSpPr>
        <p:spPr>
          <a:xfrm>
            <a:off x="9692834" y="5182808"/>
            <a:ext cx="24990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>
                <a:solidFill>
                  <a:schemeClr val="lt2"/>
                </a:solidFill>
              </a:rPr>
              <a:t>Collaborative Online Research, Compute, and Publishing Platform,</a:t>
            </a:r>
            <a:endParaRPr lang="en-US" sz="1400" i="1">
              <a:solidFill>
                <a:schemeClr val="lt2"/>
              </a:solidFill>
              <a:ea typeface="Calibri"/>
              <a:cs typeface="Calibri"/>
            </a:endParaRPr>
          </a:p>
          <a:p>
            <a:r>
              <a:rPr lang="en-US" sz="1400" i="1">
                <a:solidFill>
                  <a:schemeClr val="lt2"/>
                </a:solidFill>
                <a:ea typeface="Calibri"/>
                <a:cs typeface="Calibri"/>
              </a:rPr>
              <a:t>Open Science, Citizen Science</a:t>
            </a:r>
          </a:p>
        </p:txBody>
      </p:sp>
      <p:sp>
        <p:nvSpPr>
          <p:cNvPr id="580" name="Google Shape;580;p42"/>
          <p:cNvSpPr txBox="1"/>
          <p:nvPr/>
        </p:nvSpPr>
        <p:spPr>
          <a:xfrm>
            <a:off x="6574950" y="1950875"/>
            <a:ext cx="254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400" b="1" i="1">
                <a:highlight>
                  <a:schemeClr val="accent6"/>
                </a:highlight>
              </a:rPr>
              <a:t>Unlock Big Data Research </a:t>
            </a:r>
            <a:endParaRPr sz="1400" b="1" i="1">
              <a:highlight>
                <a:schemeClr val="accent6"/>
              </a:highlight>
            </a:endParaRPr>
          </a:p>
        </p:txBody>
      </p:sp>
      <p:sp>
        <p:nvSpPr>
          <p:cNvPr id="581" name="Google Shape;581;p42"/>
          <p:cNvSpPr txBox="1"/>
          <p:nvPr/>
        </p:nvSpPr>
        <p:spPr>
          <a:xfrm>
            <a:off x="9393911" y="1950863"/>
            <a:ext cx="254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400" b="1" i="1">
                <a:highlight>
                  <a:schemeClr val="accent6"/>
                </a:highlight>
              </a:rPr>
              <a:t>Enable Team Open Science </a:t>
            </a:r>
            <a:endParaRPr lang="en-US" sz="1400" b="1" i="1">
              <a:highlight>
                <a:srgbClr val="70AD47"/>
              </a:highlight>
              <a:ea typeface="Calibri"/>
              <a:cs typeface="Calibri"/>
            </a:endParaRPr>
          </a:p>
        </p:txBody>
      </p:sp>
      <p:sp>
        <p:nvSpPr>
          <p:cNvPr id="582" name="Google Shape;582;p42"/>
          <p:cNvSpPr txBox="1"/>
          <p:nvPr/>
        </p:nvSpPr>
        <p:spPr>
          <a:xfrm>
            <a:off x="4007088" y="1954788"/>
            <a:ext cx="243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400" b="1" i="1">
                <a:highlight>
                  <a:schemeClr val="accent6"/>
                </a:highlight>
              </a:rPr>
              <a:t>Enhance Discoverability </a:t>
            </a:r>
            <a:endParaRPr lang="en-US" sz="1400" b="1" i="1">
              <a:highlight>
                <a:srgbClr val="70AD47"/>
              </a:highlight>
              <a:ea typeface="Calibri"/>
              <a:cs typeface="Calibri"/>
            </a:endParaRPr>
          </a:p>
        </p:txBody>
      </p:sp>
      <p:sp>
        <p:nvSpPr>
          <p:cNvPr id="583" name="Google Shape;583;p42"/>
          <p:cNvSpPr txBox="1"/>
          <p:nvPr/>
        </p:nvSpPr>
        <p:spPr>
          <a:xfrm>
            <a:off x="614429" y="453900"/>
            <a:ext cx="11177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300">
                <a:solidFill>
                  <a:schemeClr val="lt2"/>
                </a:solidFill>
              </a:rPr>
              <a:t>User-Driven Acceleration of Heli</a:t>
            </a:r>
            <a:r>
              <a:rPr lang="en-US" sz="3300" b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ophysics Research: </a:t>
            </a:r>
            <a:endParaRPr sz="3300" b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2700">
                <a:solidFill>
                  <a:schemeClr val="lt2"/>
                </a:solidFill>
              </a:rPr>
              <a:t>How we get there</a:t>
            </a:r>
            <a:endParaRPr sz="2700" b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42"/>
          <p:cNvSpPr txBox="1"/>
          <p:nvPr/>
        </p:nvSpPr>
        <p:spPr>
          <a:xfrm>
            <a:off x="188025" y="1876850"/>
            <a:ext cx="132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chemeClr val="lt1"/>
                </a:solidFill>
              </a:rPr>
              <a:t>Goal</a:t>
            </a:r>
            <a:endParaRPr sz="2200" b="1" u="sng">
              <a:solidFill>
                <a:schemeClr val="lt1"/>
              </a:solidFill>
            </a:endParaRPr>
          </a:p>
        </p:txBody>
      </p:sp>
      <p:sp>
        <p:nvSpPr>
          <p:cNvPr id="585" name="Google Shape;585;p42"/>
          <p:cNvSpPr txBox="1"/>
          <p:nvPr/>
        </p:nvSpPr>
        <p:spPr>
          <a:xfrm>
            <a:off x="4323407" y="1503596"/>
            <a:ext cx="1571592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chemeClr val="lt2"/>
                </a:solidFill>
                <a:latin typeface="Caveat"/>
                <a:ea typeface="Caveat"/>
                <a:cs typeface="Caveat"/>
                <a:sym typeface="Caveat"/>
              </a:rPr>
              <a:t>“</a:t>
            </a:r>
            <a:r>
              <a:rPr lang="en-US" sz="2500" i="1">
                <a:solidFill>
                  <a:schemeClr val="lt2"/>
                </a:solidFill>
                <a:latin typeface="Caveat"/>
                <a:ea typeface="Caveat"/>
                <a:cs typeface="Caveat"/>
                <a:sym typeface="Caveat"/>
              </a:rPr>
              <a:t>D</a:t>
            </a:r>
            <a:r>
              <a:rPr lang="en-US" sz="2200" i="1">
                <a:solidFill>
                  <a:schemeClr val="lt2"/>
                </a:solidFill>
                <a:latin typeface="Caveat"/>
                <a:ea typeface="Caveat"/>
                <a:cs typeface="Caveat"/>
                <a:sym typeface="Caveat"/>
              </a:rPr>
              <a:t>iscover”</a:t>
            </a:r>
            <a:endParaRPr i="1">
              <a:solidFill>
                <a:schemeClr val="lt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86" name="Google Shape;586;p42"/>
          <p:cNvSpPr txBox="1"/>
          <p:nvPr/>
        </p:nvSpPr>
        <p:spPr>
          <a:xfrm>
            <a:off x="6576521" y="1552244"/>
            <a:ext cx="2640464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chemeClr val="lt2"/>
                </a:solidFill>
                <a:latin typeface="Caveat"/>
                <a:ea typeface="Caveat"/>
                <a:cs typeface="Caveat"/>
                <a:sym typeface="Caveat"/>
              </a:rPr>
              <a:t>“Explore Further” </a:t>
            </a:r>
            <a:endParaRPr sz="2200" i="1">
              <a:solidFill>
                <a:schemeClr val="lt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87" name="Google Shape;587;p42"/>
          <p:cNvSpPr txBox="1"/>
          <p:nvPr/>
        </p:nvSpPr>
        <p:spPr>
          <a:xfrm>
            <a:off x="9581471" y="1541460"/>
            <a:ext cx="22599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lt2"/>
                </a:solidFill>
                <a:latin typeface="Caveat"/>
                <a:ea typeface="Caveat"/>
                <a:cs typeface="Caveat"/>
                <a:sym typeface="Caveat"/>
              </a:rPr>
              <a:t>“Share &amp; Publish”</a:t>
            </a:r>
            <a:endParaRPr sz="2000" i="1">
              <a:solidFill>
                <a:schemeClr val="lt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grpSp>
        <p:nvGrpSpPr>
          <p:cNvPr id="588" name="Google Shape;588;p42"/>
          <p:cNvGrpSpPr/>
          <p:nvPr/>
        </p:nvGrpSpPr>
        <p:grpSpPr>
          <a:xfrm>
            <a:off x="2563362" y="2907111"/>
            <a:ext cx="170185" cy="247190"/>
            <a:chOff x="9760233" y="558793"/>
            <a:chExt cx="630315" cy="766244"/>
          </a:xfrm>
        </p:grpSpPr>
        <p:pic>
          <p:nvPicPr>
            <p:cNvPr id="589" name="Google Shape;589;p4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878143" y="678779"/>
              <a:ext cx="512405" cy="6462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0" name="Google Shape;590;p4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819188" y="624056"/>
              <a:ext cx="512405" cy="6462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1" name="Google Shape;591;p4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60233" y="558793"/>
              <a:ext cx="512405" cy="6462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2" name="Google Shape;592;p42"/>
          <p:cNvSpPr/>
          <p:nvPr/>
        </p:nvSpPr>
        <p:spPr>
          <a:xfrm>
            <a:off x="1682954" y="3220134"/>
            <a:ext cx="114000" cy="194100"/>
          </a:xfrm>
          <a:prstGeom prst="can">
            <a:avLst>
              <a:gd name="adj" fmla="val 25000"/>
            </a:avLst>
          </a:prstGeom>
          <a:solidFill>
            <a:srgbClr val="FFE599"/>
          </a:solidFill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3" name="Google Shape;593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66807" y="3602039"/>
            <a:ext cx="185218" cy="228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23719" y="3433844"/>
            <a:ext cx="313574" cy="288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5" name="Google Shape;595;p42"/>
          <p:cNvCxnSpPr/>
          <p:nvPr/>
        </p:nvCxnSpPr>
        <p:spPr>
          <a:xfrm>
            <a:off x="1759259" y="3419189"/>
            <a:ext cx="135900" cy="174900"/>
          </a:xfrm>
          <a:prstGeom prst="straightConnector1">
            <a:avLst/>
          </a:prstGeom>
          <a:noFill/>
          <a:ln w="19050" cap="flat" cmpd="sng">
            <a:solidFill>
              <a:srgbClr val="005B8D"/>
            </a:solidFill>
            <a:prstDash val="solid"/>
            <a:miter lim="800000"/>
            <a:headEnd type="triangle" w="lg" len="lg"/>
            <a:tailEnd type="triangle" w="lg" len="lg"/>
          </a:ln>
        </p:spPr>
      </p:cxnSp>
      <p:cxnSp>
        <p:nvCxnSpPr>
          <p:cNvPr id="596" name="Google Shape;596;p42"/>
          <p:cNvCxnSpPr>
            <a:stCxn id="594" idx="3"/>
          </p:cNvCxnSpPr>
          <p:nvPr/>
        </p:nvCxnSpPr>
        <p:spPr>
          <a:xfrm rot="10800000" flipH="1">
            <a:off x="2537293" y="3472937"/>
            <a:ext cx="156300" cy="105300"/>
          </a:xfrm>
          <a:prstGeom prst="straightConnector1">
            <a:avLst/>
          </a:prstGeom>
          <a:noFill/>
          <a:ln w="25400" cap="flat" cmpd="sng">
            <a:solidFill>
              <a:srgbClr val="005B8D"/>
            </a:solidFill>
            <a:prstDash val="solid"/>
            <a:miter lim="800000"/>
            <a:headEnd type="none" w="sm" len="sm"/>
            <a:tailEnd type="triangle" w="lg" len="lg"/>
          </a:ln>
        </p:spPr>
      </p:cxnSp>
      <p:sp>
        <p:nvSpPr>
          <p:cNvPr id="597" name="Google Shape;597;p42"/>
          <p:cNvSpPr/>
          <p:nvPr/>
        </p:nvSpPr>
        <p:spPr>
          <a:xfrm>
            <a:off x="2753334" y="3220135"/>
            <a:ext cx="241200" cy="4194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8" name="Google Shape;598;p42"/>
          <p:cNvCxnSpPr/>
          <p:nvPr/>
        </p:nvCxnSpPr>
        <p:spPr>
          <a:xfrm rot="10800000" flipH="1">
            <a:off x="2007102" y="3238750"/>
            <a:ext cx="76500" cy="345900"/>
          </a:xfrm>
          <a:prstGeom prst="straightConnector1">
            <a:avLst/>
          </a:prstGeom>
          <a:noFill/>
          <a:ln w="25400" cap="flat" cmpd="sng">
            <a:solidFill>
              <a:srgbClr val="005B8D"/>
            </a:solidFill>
            <a:prstDash val="solid"/>
            <a:miter lim="800000"/>
            <a:headEnd type="triangle" w="lg" len="lg"/>
            <a:tailEnd type="none" w="sm" len="sm"/>
          </a:ln>
        </p:spPr>
      </p:cxnSp>
      <p:cxnSp>
        <p:nvCxnSpPr>
          <p:cNvPr id="599" name="Google Shape;599;p42"/>
          <p:cNvCxnSpPr>
            <a:stCxn id="592" idx="4"/>
          </p:cNvCxnSpPr>
          <p:nvPr/>
        </p:nvCxnSpPr>
        <p:spPr>
          <a:xfrm rot="10800000" flipH="1">
            <a:off x="1796954" y="3086784"/>
            <a:ext cx="196800" cy="230400"/>
          </a:xfrm>
          <a:prstGeom prst="straightConnector1">
            <a:avLst/>
          </a:prstGeom>
          <a:noFill/>
          <a:ln w="25400" cap="flat" cmpd="sng">
            <a:solidFill>
              <a:srgbClr val="005B8D"/>
            </a:solidFill>
            <a:prstDash val="solid"/>
            <a:miter lim="800000"/>
            <a:headEnd type="triangle" w="lg" len="lg"/>
            <a:tailEnd type="none" w="sm" len="sm"/>
          </a:ln>
        </p:spPr>
      </p:cxnSp>
      <p:pic>
        <p:nvPicPr>
          <p:cNvPr id="600" name="Google Shape;600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5339" y="2910755"/>
            <a:ext cx="185217" cy="2790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1" name="Google Shape;601;p42"/>
          <p:cNvCxnSpPr>
            <a:stCxn id="594" idx="0"/>
          </p:cNvCxnSpPr>
          <p:nvPr/>
        </p:nvCxnSpPr>
        <p:spPr>
          <a:xfrm rot="10800000">
            <a:off x="2224806" y="3200444"/>
            <a:ext cx="155700" cy="233400"/>
          </a:xfrm>
          <a:prstGeom prst="straightConnector1">
            <a:avLst/>
          </a:prstGeom>
          <a:noFill/>
          <a:ln w="25400" cap="flat" cmpd="sng">
            <a:solidFill>
              <a:srgbClr val="005B8D"/>
            </a:solidFill>
            <a:prstDash val="solid"/>
            <a:miter lim="800000"/>
            <a:headEnd type="triangle" w="lg" len="lg"/>
            <a:tailEnd type="none" w="sm" len="sm"/>
          </a:ln>
        </p:spPr>
      </p:cxnSp>
      <p:cxnSp>
        <p:nvCxnSpPr>
          <p:cNvPr id="602" name="Google Shape;602;p42"/>
          <p:cNvCxnSpPr/>
          <p:nvPr/>
        </p:nvCxnSpPr>
        <p:spPr>
          <a:xfrm flipH="1">
            <a:off x="2242172" y="3037800"/>
            <a:ext cx="321600" cy="25500"/>
          </a:xfrm>
          <a:prstGeom prst="straightConnector1">
            <a:avLst/>
          </a:prstGeom>
          <a:noFill/>
          <a:ln w="25400" cap="flat" cmpd="sng">
            <a:solidFill>
              <a:srgbClr val="005B8D"/>
            </a:solidFill>
            <a:prstDash val="solid"/>
            <a:miter lim="800000"/>
            <a:headEnd type="triangle" w="lg" len="lg"/>
            <a:tailEnd type="none" w="sm" len="sm"/>
          </a:ln>
        </p:spPr>
      </p:cxnSp>
      <p:sp>
        <p:nvSpPr>
          <p:cNvPr id="603" name="Google Shape;603;p42"/>
          <p:cNvSpPr txBox="1"/>
          <p:nvPr/>
        </p:nvSpPr>
        <p:spPr>
          <a:xfrm>
            <a:off x="1116610" y="1945818"/>
            <a:ext cx="3167867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300" b="1" i="1">
                <a:highlight>
                  <a:schemeClr val="accent6"/>
                </a:highlight>
              </a:rPr>
              <a:t>Provide Foundational Services </a:t>
            </a:r>
            <a:endParaRPr sz="1300" b="1" i="1">
              <a:highlight>
                <a:schemeClr val="accent6"/>
              </a:highlight>
            </a:endParaRPr>
          </a:p>
        </p:txBody>
      </p:sp>
      <p:pic>
        <p:nvPicPr>
          <p:cNvPr id="604" name="Google Shape;604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65794" y="2361375"/>
            <a:ext cx="2121056" cy="23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42"/>
          <p:cNvSpPr/>
          <p:nvPr/>
        </p:nvSpPr>
        <p:spPr>
          <a:xfrm>
            <a:off x="1796900" y="3317250"/>
            <a:ext cx="1263900" cy="75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42"/>
          <p:cNvSpPr/>
          <p:nvPr/>
        </p:nvSpPr>
        <p:spPr>
          <a:xfrm>
            <a:off x="1846504" y="3378096"/>
            <a:ext cx="170100" cy="2304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42"/>
          <p:cNvSpPr/>
          <p:nvPr/>
        </p:nvSpPr>
        <p:spPr>
          <a:xfrm>
            <a:off x="2140662" y="3363838"/>
            <a:ext cx="267000" cy="321300"/>
          </a:xfrm>
          <a:prstGeom prst="can">
            <a:avLst>
              <a:gd name="adj" fmla="val 25000"/>
            </a:avLst>
          </a:prstGeom>
          <a:solidFill>
            <a:srgbClr val="BF9000"/>
          </a:solidFill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42"/>
          <p:cNvSpPr/>
          <p:nvPr/>
        </p:nvSpPr>
        <p:spPr>
          <a:xfrm>
            <a:off x="1911853" y="3751950"/>
            <a:ext cx="208500" cy="201300"/>
          </a:xfrm>
          <a:prstGeom prst="can">
            <a:avLst>
              <a:gd name="adj" fmla="val 25000"/>
            </a:avLst>
          </a:prstGeom>
          <a:solidFill>
            <a:srgbClr val="548135"/>
          </a:solidFill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42"/>
          <p:cNvSpPr/>
          <p:nvPr/>
        </p:nvSpPr>
        <p:spPr>
          <a:xfrm>
            <a:off x="2450100" y="3681422"/>
            <a:ext cx="156300" cy="233400"/>
          </a:xfrm>
          <a:prstGeom prst="can">
            <a:avLst>
              <a:gd name="adj" fmla="val 25000"/>
            </a:avLst>
          </a:prstGeom>
          <a:solidFill>
            <a:srgbClr val="A64D79"/>
          </a:solidFill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42"/>
          <p:cNvSpPr/>
          <p:nvPr/>
        </p:nvSpPr>
        <p:spPr>
          <a:xfrm>
            <a:off x="2336478" y="3755875"/>
            <a:ext cx="201000" cy="201300"/>
          </a:xfrm>
          <a:prstGeom prst="can">
            <a:avLst>
              <a:gd name="adj" fmla="val 25000"/>
            </a:avLst>
          </a:prstGeom>
          <a:solidFill>
            <a:srgbClr val="93C47D"/>
          </a:solidFill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1" name="Google Shape;611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00324" y="3391149"/>
            <a:ext cx="252600" cy="247035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12" name="Google Shape;612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28925" y="3739069"/>
            <a:ext cx="208500" cy="203906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13" name="Google Shape;613;p42"/>
          <p:cNvSpPr/>
          <p:nvPr/>
        </p:nvSpPr>
        <p:spPr>
          <a:xfrm>
            <a:off x="264125" y="5240925"/>
            <a:ext cx="4261800" cy="1108200"/>
          </a:xfrm>
          <a:prstGeom prst="rect">
            <a:avLst/>
          </a:prstGeom>
          <a:solidFill>
            <a:srgbClr val="0043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42"/>
          <p:cNvSpPr txBox="1"/>
          <p:nvPr/>
        </p:nvSpPr>
        <p:spPr>
          <a:xfrm>
            <a:off x="1356842" y="5129475"/>
            <a:ext cx="2424612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500" i="1">
                <a:solidFill>
                  <a:schemeClr val="lt2"/>
                </a:solidFill>
              </a:rPr>
              <a:t>Maintain and upgrade existing archives and services in light of  increasing demands driven by Big Data </a:t>
            </a:r>
            <a:endParaRPr lang="en-US">
              <a:solidFill>
                <a:schemeClr val="lt2"/>
              </a:solidFill>
            </a:endParaRPr>
          </a:p>
          <a:p>
            <a:r>
              <a:rPr lang="en-US" sz="1500" i="1">
                <a:solidFill>
                  <a:schemeClr val="lt2"/>
                </a:solidFill>
              </a:rPr>
              <a:t>(variety &amp; volume) </a:t>
            </a:r>
            <a:endParaRPr lang="en-US">
              <a:solidFill>
                <a:schemeClr val="lt2"/>
              </a:solidFill>
              <a:cs typeface="Calibri"/>
            </a:endParaRPr>
          </a:p>
        </p:txBody>
      </p:sp>
      <p:sp>
        <p:nvSpPr>
          <p:cNvPr id="615" name="Google Shape;615;p42"/>
          <p:cNvSpPr txBox="1"/>
          <p:nvPr/>
        </p:nvSpPr>
        <p:spPr>
          <a:xfrm>
            <a:off x="3795650" y="5151386"/>
            <a:ext cx="26223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i="1">
                <a:solidFill>
                  <a:schemeClr val="lt2"/>
                </a:solidFill>
              </a:rPr>
              <a:t>Increased interlinking of research artifacts, ADS integration, DOIs, improved standards, etc</a:t>
            </a:r>
            <a:endParaRPr sz="1500" i="1">
              <a:solidFill>
                <a:schemeClr val="lt2"/>
              </a:solidFill>
            </a:endParaRPr>
          </a:p>
        </p:txBody>
      </p:sp>
      <p:sp>
        <p:nvSpPr>
          <p:cNvPr id="616" name="Google Shape;616;p42"/>
          <p:cNvSpPr txBox="1"/>
          <p:nvPr/>
        </p:nvSpPr>
        <p:spPr>
          <a:xfrm>
            <a:off x="36344" y="5403616"/>
            <a:ext cx="1644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u="sng">
                <a:solidFill>
                  <a:schemeClr val="lt1"/>
                </a:solidFill>
              </a:rPr>
              <a:t>Strategy</a:t>
            </a:r>
            <a:endParaRPr sz="2100" b="1" u="sng">
              <a:solidFill>
                <a:schemeClr val="lt1"/>
              </a:solidFill>
            </a:endParaRPr>
          </a:p>
        </p:txBody>
      </p:sp>
      <p:sp>
        <p:nvSpPr>
          <p:cNvPr id="617" name="Google Shape;617;p42"/>
          <p:cNvSpPr txBox="1"/>
          <p:nvPr/>
        </p:nvSpPr>
        <p:spPr>
          <a:xfrm>
            <a:off x="1583012" y="1527083"/>
            <a:ext cx="15033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chemeClr val="lt2"/>
                </a:solidFill>
                <a:latin typeface="Caveat"/>
                <a:ea typeface="Caveat"/>
                <a:cs typeface="Caveat"/>
                <a:sym typeface="Caveat"/>
              </a:rPr>
              <a:t>“</a:t>
            </a:r>
            <a:r>
              <a:rPr lang="en-US" sz="2200" i="1">
                <a:solidFill>
                  <a:schemeClr val="lt2"/>
                </a:solidFill>
                <a:latin typeface="Caveat"/>
                <a:ea typeface="Caveat"/>
                <a:cs typeface="Caveat"/>
                <a:sym typeface="Caveat"/>
              </a:rPr>
              <a:t>Preserve”</a:t>
            </a:r>
            <a:endParaRPr i="1">
              <a:solidFill>
                <a:schemeClr val="lt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  <p:extLst>
      <p:ext uri="{BB962C8B-B14F-4D97-AF65-F5344CB8AC3E}">
        <p14:creationId xmlns:p14="http://schemas.microsoft.com/office/powerpoint/2010/main" val="182448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3511EA-A1E7-B334-32CD-3E6C4F40D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37"/>
            <a:ext cx="12192000" cy="681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2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1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C7011B-7B34-4F6C-B443-7A5066B63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0E0A1C-A703-434D-B8C6-FAE302DDE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003" y="321308"/>
            <a:ext cx="10675021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5DBF73-7220-4A20-91E2-40920E783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97" y="321308"/>
            <a:ext cx="1332612" cy="7031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6CC1DF-84BA-4631-A6BF-9CFA6A7C8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26" y="1024444"/>
            <a:ext cx="12037274" cy="559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7606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04499e3-e82e-44ea-8aad-8d7180590e4a">
      <UserInfo>
        <DisplayName>Roberts, Aaron (GSFC-6720)</DisplayName>
        <AccountId>14</AccountId>
        <AccountType/>
      </UserInfo>
      <UserInfo>
        <DisplayName>Candey, Robert M (GSFC-6720)</DisplayName>
        <AccountId>13</AccountId>
        <AccountType/>
      </UserInfo>
      <UserInfo>
        <DisplayName>Thomas, Brian A. (GSFC-6720)</DisplayName>
        <AccountId>26</AccountId>
        <AccountType/>
      </UserInfo>
      <UserInfo>
        <DisplayName>Ireland, Jack (GSFC-6710)</DisplayName>
        <AccountId>12</AccountId>
        <AccountType/>
      </UserInfo>
      <UserInfo>
        <DisplayName>Jian, Lan (GSFC-6720)</DisplayName>
        <AccountId>19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5BE4DFB7928E4196D71CB4018AB9B2" ma:contentTypeVersion="6" ma:contentTypeDescription="Create a new document." ma:contentTypeScope="" ma:versionID="54680bd3714b050b67a9404fe39d1db5">
  <xsd:schema xmlns:xsd="http://www.w3.org/2001/XMLSchema" xmlns:xs="http://www.w3.org/2001/XMLSchema" xmlns:p="http://schemas.microsoft.com/office/2006/metadata/properties" xmlns:ns2="b48aa2f4-6ecc-47be-9fb5-52c1d2dbf254" xmlns:ns3="d04499e3-e82e-44ea-8aad-8d7180590e4a" targetNamespace="http://schemas.microsoft.com/office/2006/metadata/properties" ma:root="true" ma:fieldsID="b31931be2ffcaa459695127ee26f1206" ns2:_="" ns3:_="">
    <xsd:import namespace="b48aa2f4-6ecc-47be-9fb5-52c1d2dbf254"/>
    <xsd:import namespace="d04499e3-e82e-44ea-8aad-8d7180590e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aa2f4-6ecc-47be-9fb5-52c1d2dbf2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499e3-e82e-44ea-8aad-8d7180590e4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F3B860-5F0E-46D3-8969-F3B1372974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8B84FB-F66B-4478-ABAA-00A06F271160}">
  <ds:schemaRefs>
    <ds:schemaRef ds:uri="b48aa2f4-6ecc-47be-9fb5-52c1d2dbf254"/>
    <ds:schemaRef ds:uri="d04499e3-e82e-44ea-8aad-8d7180590e4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520CCF0-2FF9-4DF2-8568-9A25C1380126}">
  <ds:schemaRefs>
    <ds:schemaRef ds:uri="b48aa2f4-6ecc-47be-9fb5-52c1d2dbf254"/>
    <ds:schemaRef ds:uri="d04499e3-e82e-44ea-8aad-8d7180590e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2920</TotalTime>
  <Words>589</Words>
  <Application>Microsoft Macintosh PowerPoint</Application>
  <PresentationFormat>Widescreen</PresentationFormat>
  <Paragraphs>79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.PingFang SC Regular</vt:lpstr>
      <vt:lpstr>Arial</vt:lpstr>
      <vt:lpstr>Arial,Sans-Serif</vt:lpstr>
      <vt:lpstr>Calibri</vt:lpstr>
      <vt:lpstr>Calibri Light</vt:lpstr>
      <vt:lpstr>Caveat</vt:lpstr>
      <vt:lpstr>Noto Sans Symbols</vt:lpstr>
      <vt:lpstr>NTR</vt:lpstr>
      <vt:lpstr>System Font Regular</vt:lpstr>
      <vt:lpstr>Times New Roman</vt:lpstr>
      <vt:lpstr>1_Office Theme</vt:lpstr>
      <vt:lpstr>Office Theme</vt:lpstr>
      <vt:lpstr>2_Office Theme</vt:lpstr>
      <vt:lpstr>1_Office Theme</vt:lpstr>
      <vt:lpstr>1_Office Theme</vt:lpstr>
      <vt:lpstr>CCMC  and  the Heliophysics  Digital Resource Library  (HDRL)  CCMC  Workshop, 6 June 2022</vt:lpstr>
      <vt:lpstr>HDRL ORGANIZATIONAL CHART</vt:lpstr>
      <vt:lpstr>Data-Model Comparisons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HPDL: overview / what we do</dc:title>
  <dc:creator>Tressa</dc:creator>
  <cp:lastModifiedBy>Roberts, Aaron (GSFC-6720)</cp:lastModifiedBy>
  <cp:revision>5</cp:revision>
  <dcterms:created xsi:type="dcterms:W3CDTF">2022-04-29T16:01:55Z</dcterms:created>
  <dcterms:modified xsi:type="dcterms:W3CDTF">2022-06-03T22:43:53Z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0x010100075BE4DFB7928E4196D71CB4018AB9B2</vt:lpwstr>
  </property>
</Properties>
</file>