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8" r:id="rId5"/>
    <p:sldMasterId id="2147483680" r:id="rId6"/>
  </p:sldMasterIdLst>
  <p:notesMasterIdLst>
    <p:notesMasterId r:id="rId15"/>
  </p:notesMasterIdLst>
  <p:sldIdLst>
    <p:sldId id="273" r:id="rId7"/>
    <p:sldId id="285" r:id="rId8"/>
    <p:sldId id="286" r:id="rId9"/>
    <p:sldId id="259" r:id="rId10"/>
    <p:sldId id="289" r:id="rId11"/>
    <p:sldId id="290" r:id="rId12"/>
    <p:sldId id="292" r:id="rId13"/>
    <p:sldId id="291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EBB0A-4F32-AF07-14C9-DDE9D893B530}" v="307" dt="2022-05-17T20:20:25.183"/>
    <p1510:client id="{1C7FEEAD-DAD2-1CD5-2B8E-564E2DF9FDE7}" v="10" dt="2022-05-18T13:37:55.915"/>
    <p1510:client id="{3E5799D7-6322-A881-CC0F-70BC0C31CF18}" v="1591" dt="2022-05-17T23:15:59.319"/>
    <p1510:client id="{6B84F027-4060-3210-2F36-AF608BB2FE1F}" v="16" dt="2022-05-17T21:00:32.827"/>
    <p1510:client id="{968B50EF-EE00-4779-03BB-0227ADA3C777}" v="101" dt="2022-05-18T12:27:30.068"/>
    <p1510:client id="{C9DF48EE-FB80-6D9C-5994-CA567DBDD3B4}" v="415" dt="2022-05-17T18:23:25.367"/>
    <p1510:client id="{E4649034-6F64-4D08-B6FE-CF32E0D1F882}" v="4505" dt="2022-05-18T13:45:45.55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22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D34C6-7A19-45BB-A487-081D06CD5B7A}" type="datetimeFigureOut">
              <a:rPr lang="en-US" smtClean="0"/>
              <a:t>5/31/2022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4572A-29C5-4B26-83D6-C0C727E50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7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628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642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3200"/>
            </a:lvl1pPr>
            <a:lvl2pPr>
              <a:buClr>
                <a:schemeClr val="tx1"/>
              </a:buClr>
              <a:buSzPct val="100000"/>
              <a:defRPr sz="2800"/>
            </a:lvl2pPr>
            <a:lvl3pPr>
              <a:buClr>
                <a:schemeClr val="tx1"/>
              </a:buClr>
              <a:buSzPct val="100000"/>
              <a:defRPr sz="2400"/>
            </a:lvl3pPr>
            <a:lvl4pPr>
              <a:buClr>
                <a:schemeClr val="tx1"/>
              </a:buClr>
              <a:buSzPct val="100000"/>
              <a:defRPr sz="2000"/>
            </a:lvl4pPr>
            <a:lvl5pPr>
              <a:buClr>
                <a:schemeClr val="tx1"/>
              </a:buClr>
              <a:buSzPct val="100000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9394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6173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457200" indent="-4572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1pPr>
            <a:lvl2pPr marL="857250" indent="-4572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2pPr>
            <a:lvl3pPr marL="1260475" indent="-4572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3pPr>
            <a:lvl4pPr marL="1828800" indent="-4572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4pPr>
            <a:lvl5pPr marL="2286000" indent="-4572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921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61913"/>
            <a:ext cx="2216150" cy="66436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1913"/>
            <a:ext cx="6499225" cy="6643687"/>
          </a:xfrm>
        </p:spPr>
        <p:txBody>
          <a:bodyPr vert="eaVert"/>
          <a:lstStyle>
            <a:lvl1pPr>
              <a:buClr>
                <a:schemeClr val="tx1"/>
              </a:buClr>
              <a:buSzPct val="100000"/>
              <a:defRPr/>
            </a:lvl1pPr>
            <a:lvl2pPr>
              <a:buClr>
                <a:schemeClr val="tx1"/>
              </a:buClr>
              <a:buSzPct val="100000"/>
              <a:defRPr/>
            </a:lvl2pPr>
            <a:lvl3pPr>
              <a:buClr>
                <a:schemeClr val="tx1"/>
              </a:buClr>
              <a:buSzPct val="100000"/>
              <a:defRPr/>
            </a:lvl3pPr>
            <a:lvl4pPr>
              <a:buClr>
                <a:schemeClr val="tx1"/>
              </a:buClr>
              <a:buSzPct val="100000"/>
              <a:defRPr/>
            </a:lvl4pPr>
            <a:lvl5pPr>
              <a:buClr>
                <a:schemeClr val="tx1"/>
              </a:buClr>
              <a:buSzPct val="10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3655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86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048000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029200"/>
            <a:ext cx="8229600" cy="1004887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03490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ACC Shiel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263900"/>
            <a:ext cx="26035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81000" y="9144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 b="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00364" y="5775325"/>
            <a:ext cx="33416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/>
          <a:p>
            <a:pPr marL="257175" indent="-257175" algn="ctr" eaLnBrk="0" hangingPunct="0">
              <a:lnSpc>
                <a:spcPct val="90000"/>
              </a:lnSpc>
            </a:pPr>
            <a:r>
              <a:rPr lang="en-US" sz="1350" i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Briefing is:</a:t>
            </a:r>
          </a:p>
          <a:p>
            <a:pPr marL="257175" indent="-257175" algn="ctr" eaLnBrk="0" hangingPunct="0">
              <a:lnSpc>
                <a:spcPct val="90000"/>
              </a:lnSpc>
            </a:pPr>
            <a:r>
              <a:rPr lang="en-US" sz="1800" i="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UNCLASSIFIED</a:t>
            </a:r>
            <a:endParaRPr lang="en-US" sz="1350" i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656948" y="152402"/>
            <a:ext cx="578248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z="2700" dirty="0">
                <a:solidFill>
                  <a:srgbClr val="0C2D83"/>
                </a:solidFill>
              </a:rPr>
              <a:t>Headquarters Air Combat Command</a:t>
            </a:r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 b="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8613" y="1447800"/>
            <a:ext cx="8486775" cy="1600200"/>
          </a:xfrm>
          <a:prstGeom prst="rect">
            <a:avLst/>
          </a:prstGeom>
          <a:ln algn="ctr"/>
        </p:spPr>
        <p:txBody>
          <a:bodyPr anchorCtr="0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30738" y="3810000"/>
            <a:ext cx="4132262" cy="1500188"/>
          </a:xfrm>
        </p:spPr>
        <p:txBody>
          <a:bodyPr anchor="ctr"/>
          <a:lstStyle>
            <a:lvl1pPr marL="0" indent="0" algn="r">
              <a:spcBef>
                <a:spcPct val="0"/>
              </a:spcBef>
              <a:buFontTx/>
              <a:buNone/>
              <a:defRPr baseline="0"/>
            </a:lvl1pPr>
          </a:lstStyle>
          <a:p>
            <a:r>
              <a:rPr lang="en-US"/>
              <a:t>Click to edit Master subtitle style</a:t>
            </a:r>
          </a:p>
          <a:p>
            <a:r>
              <a:rPr lang="en-US"/>
              <a:t>DD MMM YY</a:t>
            </a:r>
          </a:p>
        </p:txBody>
      </p:sp>
    </p:spTree>
    <p:extLst>
      <p:ext uri="{BB962C8B-B14F-4D97-AF65-F5344CB8AC3E}">
        <p14:creationId xmlns:p14="http://schemas.microsoft.com/office/powerpoint/2010/main" val="1447068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buSzPct val="100000"/>
              <a:defRPr/>
            </a:lvl1pPr>
            <a:lvl2pPr>
              <a:buClrTx/>
              <a:buSzPct val="100000"/>
              <a:defRPr/>
            </a:lvl2pPr>
            <a:lvl3pPr>
              <a:buClrTx/>
              <a:buSzPct val="100000"/>
              <a:defRPr/>
            </a:lvl3pPr>
            <a:lvl4pPr>
              <a:buClrTx/>
              <a:buSzPct val="100000"/>
              <a:defRPr/>
            </a:lvl4pPr>
            <a:lvl5pPr>
              <a:buClrTx/>
              <a:buSzPct val="10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1915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27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1" y="1314450"/>
            <a:ext cx="4357688" cy="5391150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2100"/>
            </a:lvl1pPr>
            <a:lvl2pPr>
              <a:buClr>
                <a:schemeClr val="tx1"/>
              </a:buClr>
              <a:buSzPct val="100000"/>
              <a:defRPr sz="1800"/>
            </a:lvl2pPr>
            <a:lvl3pPr>
              <a:buClr>
                <a:schemeClr val="tx1"/>
              </a:buClr>
              <a:buSzPct val="100000"/>
              <a:defRPr sz="1500"/>
            </a:lvl3pPr>
            <a:lvl4pPr>
              <a:buClr>
                <a:schemeClr val="tx1"/>
              </a:buClr>
              <a:buSzPct val="100000"/>
              <a:defRPr sz="1350"/>
            </a:lvl4pPr>
            <a:lvl5pPr>
              <a:buClr>
                <a:schemeClr val="tx1"/>
              </a:buClr>
              <a:buSzPct val="100000"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9" y="1314450"/>
            <a:ext cx="4357687" cy="5391150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2100"/>
            </a:lvl1pPr>
            <a:lvl2pPr>
              <a:buClr>
                <a:schemeClr val="tx1"/>
              </a:buClr>
              <a:buSzPct val="100000"/>
              <a:defRPr sz="1800"/>
            </a:lvl2pPr>
            <a:lvl3pPr>
              <a:buClr>
                <a:schemeClr val="tx1"/>
              </a:buClr>
              <a:buSzPct val="100000"/>
              <a:defRPr sz="1500"/>
            </a:lvl3pPr>
            <a:lvl4pPr>
              <a:buClr>
                <a:schemeClr val="tx1"/>
              </a:buClr>
              <a:buSzPct val="100000"/>
              <a:defRPr sz="1350"/>
            </a:lvl4pPr>
            <a:lvl5pPr>
              <a:buClr>
                <a:schemeClr val="tx1"/>
              </a:buClr>
              <a:buSzPct val="100000"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1915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597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0B2C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1800"/>
            </a:lvl1pPr>
            <a:lvl2pPr>
              <a:buClr>
                <a:schemeClr val="tx1"/>
              </a:buClr>
              <a:buSzPct val="100000"/>
              <a:defRPr sz="1500"/>
            </a:lvl2pPr>
            <a:lvl3pPr>
              <a:buClr>
                <a:schemeClr val="tx1"/>
              </a:buClr>
              <a:buSzPct val="100000"/>
              <a:defRPr sz="1350"/>
            </a:lvl3pPr>
            <a:lvl4pPr>
              <a:buClr>
                <a:schemeClr val="tx1"/>
              </a:buClr>
              <a:buSzPct val="100000"/>
              <a:defRPr sz="1200"/>
            </a:lvl4pPr>
            <a:lvl5pPr>
              <a:buClr>
                <a:schemeClr val="tx1"/>
              </a:buClr>
              <a:buSzPct val="100000"/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1800"/>
            </a:lvl1pPr>
            <a:lvl2pPr>
              <a:buClr>
                <a:schemeClr val="tx1"/>
              </a:buClr>
              <a:buSzPct val="100000"/>
              <a:defRPr sz="1500"/>
            </a:lvl2pPr>
            <a:lvl3pPr>
              <a:buClr>
                <a:schemeClr val="tx1"/>
              </a:buClr>
              <a:buSzPct val="100000"/>
              <a:defRPr sz="1350"/>
            </a:lvl3pPr>
            <a:lvl4pPr>
              <a:buClr>
                <a:schemeClr val="tx1"/>
              </a:buClr>
              <a:buSzPct val="100000"/>
              <a:defRPr sz="1200"/>
            </a:lvl4pPr>
            <a:lvl5pPr>
              <a:buClr>
                <a:schemeClr val="tx1"/>
              </a:buClr>
              <a:buSzPct val="100000"/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1915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7473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1915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7399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766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2400"/>
            </a:lvl1pPr>
            <a:lvl2pPr>
              <a:buClr>
                <a:schemeClr val="tx1"/>
              </a:buClr>
              <a:buSzPct val="100000"/>
              <a:defRPr sz="2100"/>
            </a:lvl2pPr>
            <a:lvl3pPr>
              <a:buClr>
                <a:schemeClr val="tx1"/>
              </a:buClr>
              <a:buSzPct val="100000"/>
              <a:defRPr sz="1800"/>
            </a:lvl3pPr>
            <a:lvl4pPr>
              <a:buClr>
                <a:schemeClr val="tx1"/>
              </a:buClr>
              <a:buSzPct val="100000"/>
              <a:defRPr sz="1500"/>
            </a:lvl4pPr>
            <a:lvl5pPr>
              <a:buClr>
                <a:schemeClr val="tx1"/>
              </a:buClr>
              <a:buSzPct val="100000"/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1013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113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2900" indent="-3429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1pPr>
            <a:lvl2pPr marL="642938" indent="-3429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2pPr>
            <a:lvl3pPr marL="945356" indent="-3429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3pPr>
            <a:lvl4pPr marL="1371600" indent="-3429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4pPr>
            <a:lvl5pPr marL="1714500" indent="-342900"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1915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6957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61915"/>
            <a:ext cx="2216150" cy="66436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61915"/>
            <a:ext cx="6499225" cy="6643687"/>
          </a:xfrm>
        </p:spPr>
        <p:txBody>
          <a:bodyPr vert="eaVert"/>
          <a:lstStyle>
            <a:lvl1pPr>
              <a:buClr>
                <a:schemeClr val="tx1"/>
              </a:buClr>
              <a:buSzPct val="100000"/>
              <a:defRPr/>
            </a:lvl1pPr>
            <a:lvl2pPr>
              <a:buClr>
                <a:schemeClr val="tx1"/>
              </a:buClr>
              <a:buSzPct val="100000"/>
              <a:defRPr/>
            </a:lvl2pPr>
            <a:lvl3pPr>
              <a:buClr>
                <a:schemeClr val="tx1"/>
              </a:buClr>
              <a:buSzPct val="100000"/>
              <a:defRPr/>
            </a:lvl3pPr>
            <a:lvl4pPr>
              <a:buClr>
                <a:schemeClr val="tx1"/>
              </a:buClr>
              <a:buSzPct val="100000"/>
              <a:defRPr/>
            </a:lvl4pPr>
            <a:lvl5pPr>
              <a:buClr>
                <a:schemeClr val="tx1"/>
              </a:buClr>
              <a:buSzPct val="10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0592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86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048000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029202"/>
            <a:ext cx="8229600" cy="1004887"/>
          </a:xfrm>
          <a:prstGeom prst="rect">
            <a:avLst/>
          </a:prstGeo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012510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97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0B2C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rgbClr val="0B2C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ACC Shiel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263900"/>
            <a:ext cx="26035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381000" y="9144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b="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00363" y="5775325"/>
            <a:ext cx="33416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90000"/>
              </a:lnSpc>
            </a:pPr>
            <a:r>
              <a:rPr lang="en-US" i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Briefing is:</a:t>
            </a:r>
          </a:p>
          <a:p>
            <a:pPr marL="342900" indent="-342900" algn="ctr" eaLnBrk="0" hangingPunct="0">
              <a:lnSpc>
                <a:spcPct val="90000"/>
              </a:lnSpc>
            </a:pPr>
            <a:r>
              <a:rPr lang="en-US" sz="2400" i="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UNCLASSIFIED</a:t>
            </a:r>
            <a:endParaRPr lang="en-US" i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06413" y="152400"/>
            <a:ext cx="808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z="3600" dirty="0">
                <a:solidFill>
                  <a:srgbClr val="0C2D83"/>
                </a:solidFill>
              </a:rPr>
              <a:t>Headquarters Air Combat Command</a:t>
            </a:r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b="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8613" y="1447800"/>
            <a:ext cx="8486775" cy="1600200"/>
          </a:xfrm>
          <a:prstGeom prst="rect">
            <a:avLst/>
          </a:prstGeom>
          <a:ln algn="ctr"/>
        </p:spPr>
        <p:txBody>
          <a:bodyPr anchorCtr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30738" y="3810000"/>
            <a:ext cx="4132262" cy="1500188"/>
          </a:xfrm>
        </p:spPr>
        <p:txBody>
          <a:bodyPr anchor="ctr"/>
          <a:lstStyle>
            <a:lvl1pPr marL="0" indent="0" algn="r">
              <a:spcBef>
                <a:spcPct val="0"/>
              </a:spcBef>
              <a:buFontTx/>
              <a:buNone/>
              <a:defRPr baseline="0"/>
            </a:lvl1pPr>
          </a:lstStyle>
          <a:p>
            <a:r>
              <a:rPr lang="en-US"/>
              <a:t>Click to edit Master subtitle style</a:t>
            </a:r>
          </a:p>
          <a:p>
            <a:r>
              <a:rPr lang="en-US"/>
              <a:t>DD MMM YY</a:t>
            </a:r>
          </a:p>
        </p:txBody>
      </p:sp>
    </p:spTree>
    <p:extLst>
      <p:ext uri="{BB962C8B-B14F-4D97-AF65-F5344CB8AC3E}">
        <p14:creationId xmlns:p14="http://schemas.microsoft.com/office/powerpoint/2010/main" val="59161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buSzPct val="100000"/>
              <a:defRPr/>
            </a:lvl1pPr>
            <a:lvl2pPr>
              <a:buClrTx/>
              <a:buSzPct val="100000"/>
              <a:defRPr/>
            </a:lvl2pPr>
            <a:lvl3pPr>
              <a:buClrTx/>
              <a:buSzPct val="100000"/>
              <a:defRPr/>
            </a:lvl3pPr>
            <a:lvl4pPr>
              <a:buClrTx/>
              <a:buSzPct val="100000"/>
              <a:defRPr/>
            </a:lvl4pPr>
            <a:lvl5pPr>
              <a:buClrTx/>
              <a:buSzPct val="10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839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14450"/>
            <a:ext cx="4357688" cy="5391150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2800"/>
            </a:lvl1pPr>
            <a:lvl2pPr>
              <a:buClr>
                <a:schemeClr val="tx1"/>
              </a:buClr>
              <a:buSzPct val="100000"/>
              <a:defRPr sz="2400"/>
            </a:lvl2pPr>
            <a:lvl3pPr>
              <a:buClr>
                <a:schemeClr val="tx1"/>
              </a:buClr>
              <a:buSzPct val="100000"/>
              <a:defRPr sz="2000"/>
            </a:lvl3pPr>
            <a:lvl4pPr>
              <a:buClr>
                <a:schemeClr val="tx1"/>
              </a:buClr>
              <a:buSzPct val="100000"/>
              <a:defRPr sz="1800"/>
            </a:lvl4pPr>
            <a:lvl5pPr>
              <a:buClr>
                <a:schemeClr val="tx1"/>
              </a:buClr>
              <a:buSzPct val="100000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14450"/>
            <a:ext cx="4357687" cy="5391150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2800"/>
            </a:lvl1pPr>
            <a:lvl2pPr>
              <a:buClr>
                <a:schemeClr val="tx1"/>
              </a:buClr>
              <a:buSzPct val="100000"/>
              <a:defRPr sz="2400"/>
            </a:lvl2pPr>
            <a:lvl3pPr>
              <a:buClr>
                <a:schemeClr val="tx1"/>
              </a:buClr>
              <a:buSzPct val="100000"/>
              <a:defRPr sz="2000"/>
            </a:lvl3pPr>
            <a:lvl4pPr>
              <a:buClr>
                <a:schemeClr val="tx1"/>
              </a:buClr>
              <a:buSzPct val="100000"/>
              <a:defRPr sz="1800"/>
            </a:lvl4pPr>
            <a:lvl5pPr>
              <a:buClr>
                <a:schemeClr val="tx1"/>
              </a:buClr>
              <a:buSzPct val="100000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34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2400"/>
            </a:lvl1pPr>
            <a:lvl2pPr>
              <a:buClr>
                <a:schemeClr val="tx1"/>
              </a:buClr>
              <a:buSzPct val="100000"/>
              <a:defRPr sz="2000"/>
            </a:lvl2pPr>
            <a:lvl3pPr>
              <a:buClr>
                <a:schemeClr val="tx1"/>
              </a:buClr>
              <a:buSzPct val="100000"/>
              <a:defRPr sz="1800"/>
            </a:lvl3pPr>
            <a:lvl4pPr>
              <a:buClr>
                <a:schemeClr val="tx1"/>
              </a:buClr>
              <a:buSzPct val="100000"/>
              <a:defRPr sz="1600"/>
            </a:lvl4pPr>
            <a:lvl5pPr>
              <a:buClr>
                <a:schemeClr val="tx1"/>
              </a:buClr>
              <a:buSzPct val="10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tx1"/>
              </a:buClr>
              <a:buSzPct val="100000"/>
              <a:defRPr sz="2400"/>
            </a:lvl1pPr>
            <a:lvl2pPr>
              <a:buClr>
                <a:schemeClr val="tx1"/>
              </a:buClr>
              <a:buSzPct val="100000"/>
              <a:defRPr sz="2000"/>
            </a:lvl2pPr>
            <a:lvl3pPr>
              <a:buClr>
                <a:schemeClr val="tx1"/>
              </a:buClr>
              <a:buSzPct val="100000"/>
              <a:defRPr sz="1800"/>
            </a:lvl3pPr>
            <a:lvl4pPr>
              <a:buClr>
                <a:schemeClr val="tx1"/>
              </a:buClr>
              <a:buSzPct val="100000"/>
              <a:defRPr sz="1600"/>
            </a:lvl4pPr>
            <a:lvl5pPr>
              <a:buClr>
                <a:schemeClr val="tx1"/>
              </a:buClr>
              <a:buSzPct val="10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1004887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286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000" y="1231391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22295" y="386533"/>
            <a:ext cx="1499408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rgbClr val="0B2C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4966" y="1319310"/>
            <a:ext cx="8434067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30131" y="6566579"/>
            <a:ext cx="14668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ACC Shiel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152400"/>
            <a:ext cx="7016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8677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2nd Bullet</a:t>
            </a:r>
          </a:p>
        </p:txBody>
      </p:sp>
    </p:spTree>
    <p:extLst>
      <p:ext uri="{BB962C8B-B14F-4D97-AF65-F5344CB8AC3E}">
        <p14:creationId xmlns:p14="http://schemas.microsoft.com/office/powerpoint/2010/main" val="384544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89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20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ACC Shiel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6" y="152400"/>
            <a:ext cx="7016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1" y="1143000"/>
            <a:ext cx="88677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2nd Bullet</a:t>
            </a:r>
          </a:p>
        </p:txBody>
      </p:sp>
    </p:spTree>
    <p:extLst>
      <p:ext uri="{BB962C8B-B14F-4D97-AF65-F5344CB8AC3E}">
        <p14:creationId xmlns:p14="http://schemas.microsoft.com/office/powerpoint/2010/main" val="202704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hlink"/>
          </a:solidFill>
          <a:latin typeface="Arial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hlink"/>
          </a:solidFill>
          <a:latin typeface="Arial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hlink"/>
          </a:solidFill>
          <a:latin typeface="Arial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hlink"/>
          </a:solidFill>
          <a:latin typeface="Arial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hlink"/>
          </a:solidFill>
          <a:latin typeface="Arial" charset="0"/>
        </a:defRPr>
      </a:lvl9pPr>
    </p:titleStyle>
    <p:bodyStyle>
      <a:lvl1pPr marL="214313" indent="-2143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16731" indent="-216694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1500" b="1">
          <a:solidFill>
            <a:schemeClr val="tx1"/>
          </a:solidFill>
          <a:latin typeface="+mn-lt"/>
        </a:defRPr>
      </a:lvl2pPr>
      <a:lvl3pPr marL="770335" indent="-167879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1500" b="1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1500" b="1">
          <a:solidFill>
            <a:srgbClr val="FFFFFF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1500" b="1">
          <a:solidFill>
            <a:srgbClr val="FFFFFF"/>
          </a:solidFill>
          <a:latin typeface="+mn-lt"/>
        </a:defRPr>
      </a:lvl5pPr>
      <a:lvl6pPr marL="1885950" indent="-1714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1500" b="1">
          <a:solidFill>
            <a:srgbClr val="FFFFFF"/>
          </a:solidFill>
          <a:latin typeface="+mn-lt"/>
        </a:defRPr>
      </a:lvl6pPr>
      <a:lvl7pPr marL="2228850" indent="-1714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1500" b="1">
          <a:solidFill>
            <a:srgbClr val="FFFFFF"/>
          </a:solidFill>
          <a:latin typeface="+mn-lt"/>
        </a:defRPr>
      </a:lvl7pPr>
      <a:lvl8pPr marL="2571750" indent="-1714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1500" b="1">
          <a:solidFill>
            <a:srgbClr val="FFFFFF"/>
          </a:solidFill>
          <a:latin typeface="+mn-lt"/>
        </a:defRPr>
      </a:lvl8pPr>
      <a:lvl9pPr marL="2914650" indent="-1714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20000"/>
        <a:buChar char="•"/>
        <a:defRPr sz="15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17598" y="1447800"/>
            <a:ext cx="8987936" cy="1600200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 anchorCtr="0"/>
          <a:lstStyle/>
          <a:p>
            <a:r>
              <a:rPr lang="en-US" dirty="0" smtClean="0"/>
              <a:t>Future of DoD Space Weather Support</a:t>
            </a:r>
            <a:endParaRPr lang="en-US" dirty="0"/>
          </a:p>
        </p:txBody>
      </p:sp>
      <p:sp>
        <p:nvSpPr>
          <p:cNvPr id="6" name="object 8"/>
          <p:cNvSpPr txBox="1"/>
          <p:nvPr/>
        </p:nvSpPr>
        <p:spPr>
          <a:xfrm>
            <a:off x="-1325794" y="4206300"/>
            <a:ext cx="9588914" cy="1692130"/>
          </a:xfrm>
          <a:prstGeom prst="rect">
            <a:avLst/>
          </a:prstGeom>
        </p:spPr>
        <p:txBody>
          <a:bodyPr vert="horz" wrap="square" lIns="0" tIns="73025" rIns="0" bIns="0" rtlCol="0" anchor="t">
            <a:spAutoFit/>
          </a:bodyPr>
          <a:lstStyle/>
          <a:p>
            <a:pPr marL="4641215" algn="r">
              <a:spcBef>
                <a:spcPts val="575"/>
              </a:spcBef>
            </a:pPr>
            <a:r>
              <a:rPr lang="en-US" sz="2000" b="1" spc="-5" dirty="0" smtClean="0">
                <a:cs typeface="Arial"/>
              </a:rPr>
              <a:t>Mr. Jerry Sanders</a:t>
            </a:r>
            <a:endParaRPr lang="en-US" sz="2000" b="1" spc="-5" dirty="0">
              <a:cs typeface="Arial"/>
            </a:endParaRPr>
          </a:p>
          <a:p>
            <a:pPr marR="5715" algn="r">
              <a:spcBef>
                <a:spcPts val="480"/>
              </a:spcBef>
            </a:pPr>
            <a:r>
              <a:rPr sz="2000" b="1" dirty="0">
                <a:cs typeface="Arial"/>
              </a:rPr>
              <a:t>ACC/</a:t>
            </a:r>
            <a:r>
              <a:rPr lang="en-US" sz="2000" b="1" dirty="0">
                <a:cs typeface="Arial"/>
              </a:rPr>
              <a:t>A5W</a:t>
            </a:r>
            <a:endParaRPr sz="2000" dirty="0">
              <a:solidFill>
                <a:prstClr val="black"/>
              </a:solidFill>
              <a:cs typeface="Arial"/>
            </a:endParaRPr>
          </a:p>
          <a:p>
            <a:pPr marL="3056255" marR="5080" indent="1663700" algn="r">
              <a:lnSpc>
                <a:spcPct val="120000"/>
              </a:lnSpc>
              <a:tabLst>
                <a:tab pos="4901565" algn="l"/>
              </a:tabLst>
            </a:pPr>
            <a:r>
              <a:rPr lang="en-US" sz="2000" b="1" spc="-60" dirty="0">
                <a:cs typeface="Arial"/>
              </a:rPr>
              <a:t>6</a:t>
            </a:r>
            <a:r>
              <a:rPr lang="en-US" sz="2000" b="1" spc="-60" dirty="0" smtClean="0">
                <a:cs typeface="Arial"/>
              </a:rPr>
              <a:t> Jun</a:t>
            </a:r>
            <a:r>
              <a:rPr lang="en-US" sz="2000" b="1" spc="-60" dirty="0">
                <a:cs typeface="Arial"/>
              </a:rPr>
              <a:t> </a:t>
            </a:r>
            <a:r>
              <a:rPr lang="en-US" sz="2000" b="1" dirty="0">
                <a:cs typeface="Arial"/>
              </a:rPr>
              <a:t>2022</a:t>
            </a:r>
            <a:endParaRPr lang="en-US" sz="2000" dirty="0">
              <a:cs typeface="Arial"/>
            </a:endParaRPr>
          </a:p>
          <a:p>
            <a:pPr lvl="8" algn="r">
              <a:tabLst>
                <a:tab pos="4901565" algn="l"/>
              </a:tabLst>
            </a:pPr>
            <a:endParaRPr lang="en-US" sz="1900" dirty="0">
              <a:ea typeface="+mn-lt"/>
              <a:cs typeface="+mn-lt"/>
            </a:endParaRPr>
          </a:p>
          <a:p>
            <a:pPr lvl="8" algn="r">
              <a:tabLst>
                <a:tab pos="4901565" algn="l"/>
              </a:tabLst>
            </a:pPr>
            <a:r>
              <a:rPr lang="en-US" dirty="0"/>
              <a:t> 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602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948" y="281940"/>
            <a:ext cx="701039" cy="673607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297198" y="388725"/>
            <a:ext cx="4926092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dirty="0"/>
              <a:t>Overview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7E7E7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000" b="0" i="0" u="none" strike="noStrike" kern="1200" cap="none" spc="-5" normalizeH="0" baseline="0" noProof="0" dirty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4" name="Rectangle 13"/>
          <p:cNvSpPr txBox="1">
            <a:spLocks noChangeArrowheads="1"/>
          </p:cNvSpPr>
          <p:nvPr/>
        </p:nvSpPr>
        <p:spPr bwMode="auto">
          <a:xfrm>
            <a:off x="138112" y="2122200"/>
            <a:ext cx="88677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Current Organization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Current Capabilities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Future Organization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Future Capabilities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Future Relationship with CCMC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10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948" y="281940"/>
            <a:ext cx="701039" cy="673607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289048" y="358924"/>
            <a:ext cx="4926092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dirty="0"/>
              <a:t> </a:t>
            </a:r>
            <a:r>
              <a:rPr lang="en-US" dirty="0" smtClean="0"/>
              <a:t>Current Organization</a:t>
            </a:r>
            <a:endParaRPr lang="en-US" dirty="0"/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7E7E7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000" b="0" i="0" u="none" strike="noStrike" kern="1200" cap="none" spc="-5" normalizeH="0" baseline="0" noProof="0" dirty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Rectangle 13"/>
          <p:cNvSpPr txBox="1">
            <a:spLocks noChangeArrowheads="1"/>
          </p:cNvSpPr>
          <p:nvPr/>
        </p:nvSpPr>
        <p:spPr bwMode="auto">
          <a:xfrm>
            <a:off x="62356" y="1827000"/>
            <a:ext cx="88677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Same Basic Organization Since 2000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</a:rPr>
              <a:t>Air Force Weather in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charge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of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all 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f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unds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(Research and O&amp;M)</a:t>
            </a:r>
          </a:p>
          <a:p>
            <a:pPr lvl="1" indent="-285750"/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operational </a:t>
            </a:r>
            <a:r>
              <a:rPr lang="en-US" kern="0" noProof="0" dirty="0" smtClean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anning </a:t>
            </a:r>
            <a:r>
              <a:rPr lang="en-US" kern="0" noProof="0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upplied 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by the 557WW (</a:t>
            </a:r>
            <a:r>
              <a:rPr lang="en-US" kern="0" noProof="0" dirty="0" smtClean="0">
                <a:solidFill>
                  <a:srgbClr val="000000"/>
                </a:solidFill>
                <a:latin typeface="Arial"/>
                <a:cs typeface="Arial"/>
              </a:rPr>
              <a:t>Formally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AFWA)</a:t>
            </a:r>
          </a:p>
          <a:p>
            <a:pPr lvl="2" indent="-285750"/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Forecasting support from 2WS</a:t>
            </a:r>
          </a:p>
          <a:p>
            <a:pPr lvl="2" indent="-285750"/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Operations of SOON and RSTN</a:t>
            </a:r>
          </a:p>
          <a:p>
            <a:pPr lvl="1" indent="-285750"/>
            <a:r>
              <a:rPr lang="en-US" kern="0" baseline="0" dirty="0" smtClean="0">
                <a:solidFill>
                  <a:srgbClr val="000000"/>
                </a:solidFill>
                <a:latin typeface="Arial"/>
                <a:cs typeface="Arial"/>
              </a:rPr>
              <a:t>Space Systems Command </a:t>
            </a:r>
            <a:r>
              <a:rPr lang="en-US" kern="0" baseline="0" dirty="0" smtClean="0">
                <a:solidFill>
                  <a:srgbClr val="000000"/>
                </a:solidFill>
                <a:latin typeface="Arial"/>
                <a:cs typeface="Arial"/>
              </a:rPr>
              <a:t>(Formally </a:t>
            </a:r>
            <a:r>
              <a:rPr lang="en-US" kern="0" baseline="0" dirty="0" smtClean="0">
                <a:solidFill>
                  <a:srgbClr val="000000"/>
                </a:solidFill>
                <a:latin typeface="Arial"/>
                <a:cs typeface="Arial"/>
              </a:rPr>
              <a:t>SMC</a:t>
            </a:r>
            <a:r>
              <a:rPr lang="en-US" kern="0" baseline="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is the Systems Program Office</a:t>
            </a: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Lead Command (Requirements Management) in ACC 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52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843" y="196595"/>
            <a:ext cx="701039" cy="67665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2619" y="265144"/>
            <a:ext cx="486658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/>
              <a:t>Current Capabilities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auto">
          <a:xfrm>
            <a:off x="209040" y="1841400"/>
            <a:ext cx="88677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Space Weather Analysis and Forecast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System (SWAFS)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</a:rPr>
              <a:t>Static products (lots of PowerPoint)</a:t>
            </a:r>
          </a:p>
          <a:p>
            <a:pPr lvl="1" indent="-285750"/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Forecaster in the loop on many </a:t>
            </a:r>
            <a:r>
              <a:rPr lang="en-US" kern="0" noProof="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roducts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</a:rPr>
              <a:t>Last generation 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odels</a:t>
            </a:r>
          </a:p>
          <a:p>
            <a:pPr lvl="1" indent="-285750"/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Non-cloud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lang="en-US" kern="0" noProof="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ased 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data and </a:t>
            </a:r>
            <a:r>
              <a:rPr lang="en-US" kern="0" noProof="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roduct </a:t>
            </a:r>
            <a:r>
              <a:rPr lang="en-US" kern="0" noProof="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eneration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948" y="281940"/>
            <a:ext cx="701039" cy="673607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289048" y="358924"/>
            <a:ext cx="4926092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dirty="0"/>
              <a:t> </a:t>
            </a:r>
            <a:r>
              <a:rPr lang="en-US" dirty="0" smtClean="0"/>
              <a:t>Future Organization</a:t>
            </a:r>
            <a:endParaRPr lang="en-US" dirty="0"/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7E7E7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000" b="0" i="0" u="none" strike="noStrike" kern="1200" cap="none" spc="-5" normalizeH="0" baseline="0" noProof="0" dirty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Rectangle 13"/>
          <p:cNvSpPr txBox="1">
            <a:spLocks noChangeArrowheads="1"/>
          </p:cNvSpPr>
          <p:nvPr/>
        </p:nvSpPr>
        <p:spPr bwMode="auto">
          <a:xfrm>
            <a:off x="62356" y="1827000"/>
            <a:ext cx="88677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  <a:latin typeface="Arial"/>
              </a:rPr>
              <a:t>Changing due to formation of USSF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</a:rPr>
              <a:t>Funding responsibility will be moving to USSF </a:t>
            </a:r>
          </a:p>
          <a:p>
            <a:pPr lvl="2" indent="-285750"/>
            <a:r>
              <a:rPr lang="en-US" kern="0" dirty="0" smtClean="0">
                <a:solidFill>
                  <a:srgbClr val="000000"/>
                </a:solidFill>
                <a:latin typeface="Arial"/>
              </a:rPr>
              <a:t>Research funds (3600 and 3080) in FY23</a:t>
            </a:r>
          </a:p>
          <a:p>
            <a:pPr lvl="2" indent="-285750"/>
            <a:r>
              <a:rPr lang="en-US" kern="0" dirty="0" smtClean="0">
                <a:solidFill>
                  <a:srgbClr val="000000"/>
                </a:solidFill>
                <a:latin typeface="Arial"/>
              </a:rPr>
              <a:t>O&amp;M funds (3400) in FY24</a:t>
            </a:r>
          </a:p>
          <a:p>
            <a:pPr lvl="1" indent="-285750"/>
            <a:r>
              <a:rPr lang="en-US" kern="0" noProof="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perational </a:t>
            </a:r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manpower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still under the US Air Force/557WW </a:t>
            </a:r>
          </a:p>
          <a:p>
            <a:pPr lvl="1" indent="-285750"/>
            <a:r>
              <a:rPr lang="en-US" kern="0" baseline="0" dirty="0" smtClean="0">
                <a:solidFill>
                  <a:srgbClr val="000000"/>
                </a:solidFill>
                <a:latin typeface="Arial"/>
                <a:cs typeface="Arial"/>
              </a:rPr>
              <a:t>Space Systems Command </a:t>
            </a:r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continues to be the Systems Program Office</a:t>
            </a: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Lead Command will move </a:t>
            </a:r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to appropriate agency</a:t>
            </a:r>
          </a:p>
          <a:p>
            <a:pPr lvl="2" indent="-285750"/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AF/A3W</a:t>
            </a:r>
          </a:p>
          <a:p>
            <a:pPr lvl="2" indent="-285750"/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USSF 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9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948" y="281940"/>
            <a:ext cx="701039" cy="673607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289048" y="358924"/>
            <a:ext cx="4926092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dirty="0"/>
              <a:t> </a:t>
            </a:r>
            <a:r>
              <a:rPr lang="en-US" dirty="0" smtClean="0"/>
              <a:t>Future Capabilities</a:t>
            </a:r>
            <a:endParaRPr lang="en-US" dirty="0"/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7E7E7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000" b="0" i="0" u="none" strike="noStrike" kern="1200" cap="none" spc="-5" normalizeH="0" baseline="0" noProof="0" dirty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auto">
          <a:xfrm>
            <a:off x="209040" y="1841400"/>
            <a:ext cx="88677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Space Domain Awareness Environmental Toolkit for Defense (SET4D)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</a:rPr>
              <a:t>All space 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nvironmental 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ata will be managed by USSF within the Unified Data Library (UDL) (space and ground 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b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ased)</a:t>
            </a: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  <a:cs typeface="Arial"/>
              </a:rPr>
              <a:t>All production will be cloud-based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</a:rPr>
              <a:t>Users will have the capability of producing impact products tailored for their mission</a:t>
            </a:r>
          </a:p>
          <a:p>
            <a:pPr lvl="1" indent="-285750"/>
            <a:r>
              <a:rPr lang="en-US" kern="0" dirty="0" smtClean="0">
                <a:solidFill>
                  <a:srgbClr val="000000"/>
                </a:solidFill>
                <a:latin typeface="Arial"/>
              </a:rPr>
              <a:t>2WS forecasters can concentrate on in-depth studies and tailored products not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provided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by SET4D</a:t>
            </a:r>
          </a:p>
          <a:p>
            <a:pPr lvl="1" indent="-285750"/>
            <a:endParaRPr lang="en-US" kern="0" dirty="0" smtClean="0">
              <a:solidFill>
                <a:srgbClr val="000000"/>
              </a:solidFill>
              <a:latin typeface="Arial"/>
            </a:endParaRPr>
          </a:p>
          <a:p>
            <a:pPr lvl="1" indent="-285750"/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085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948" y="281940"/>
            <a:ext cx="701039" cy="673607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1260763" y="448978"/>
            <a:ext cx="7419985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dirty="0"/>
              <a:t> </a:t>
            </a:r>
            <a:r>
              <a:rPr lang="en-US" dirty="0" smtClean="0"/>
              <a:t>Future Relationship with CCMC</a:t>
            </a:r>
            <a:endParaRPr lang="en-US" dirty="0"/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7E7E7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sz="1000" b="0" i="0" u="none" strike="noStrike" kern="1200" cap="none" spc="-5" normalizeH="0" baseline="0" noProof="0" dirty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Rectangle 13"/>
          <p:cNvSpPr txBox="1">
            <a:spLocks noChangeArrowheads="1"/>
          </p:cNvSpPr>
          <p:nvPr/>
        </p:nvSpPr>
        <p:spPr bwMode="auto">
          <a:xfrm>
            <a:off x="62356" y="3191673"/>
            <a:ext cx="88677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Char char="•"/>
              <a:defRPr sz="2000" b="1">
                <a:solidFill>
                  <a:srgbClr val="FFFFFF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SSC has expressed the hope to cooperate in every way possible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650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948" y="281940"/>
            <a:ext cx="701039" cy="673607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088158" y="3402088"/>
            <a:ext cx="4926092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dirty="0"/>
              <a:t> 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7E7E7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sz="1000" b="0" i="0" u="none" strike="noStrike" kern="1200" cap="none" spc="-5" normalizeH="0" baseline="0" noProof="0" dirty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62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CC Template">
  <a:themeElements>
    <a:clrScheme name="1_ACC Final Template 14">
      <a:dk1>
        <a:srgbClr val="000000"/>
      </a:dk1>
      <a:lt1>
        <a:srgbClr val="FFFFFF"/>
      </a:lt1>
      <a:dk2>
        <a:srgbClr val="0C2D83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0C2D83"/>
      </a:hlink>
      <a:folHlink>
        <a:srgbClr val="93AFF5"/>
      </a:folHlink>
    </a:clrScheme>
    <a:fontScheme name="1_ACC Fina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1" u="none" strike="noStrike" cap="none" normalizeH="0" baseline="0" smtClean="0">
            <a:ln>
              <a:noFill/>
            </a:ln>
            <a:solidFill>
              <a:srgbClr val="0C2D83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1" u="none" strike="noStrike" cap="none" normalizeH="0" baseline="0" smtClean="0">
            <a:ln>
              <a:noFill/>
            </a:ln>
            <a:solidFill>
              <a:srgbClr val="0C2D83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ACC Final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CC Final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8">
        <a:dk1>
          <a:srgbClr val="0000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FF"/>
        </a:accent1>
        <a:accent2>
          <a:srgbClr val="33CC33"/>
        </a:accent2>
        <a:accent3>
          <a:srgbClr val="AAAAAA"/>
        </a:accent3>
        <a:accent4>
          <a:srgbClr val="DADADA"/>
        </a:accent4>
        <a:accent5>
          <a:srgbClr val="AAAAFF"/>
        </a:accent5>
        <a:accent6>
          <a:srgbClr val="2DB92D"/>
        </a:accent6>
        <a:hlink>
          <a:srgbClr val="EFEF11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CC Final Template 9">
        <a:dk1>
          <a:srgbClr val="777777"/>
        </a:dk1>
        <a:lt1>
          <a:srgbClr val="FFFFFF"/>
        </a:lt1>
        <a:dk2>
          <a:srgbClr val="000000"/>
        </a:dk2>
        <a:lt2>
          <a:srgbClr val="FF3300"/>
        </a:lt2>
        <a:accent1>
          <a:srgbClr val="0000FF"/>
        </a:accent1>
        <a:accent2>
          <a:srgbClr val="33CC33"/>
        </a:accent2>
        <a:accent3>
          <a:srgbClr val="AAAAAA"/>
        </a:accent3>
        <a:accent4>
          <a:srgbClr val="DADADA"/>
        </a:accent4>
        <a:accent5>
          <a:srgbClr val="AAAAFF"/>
        </a:accent5>
        <a:accent6>
          <a:srgbClr val="2DB92D"/>
        </a:accent6>
        <a:hlink>
          <a:srgbClr val="FFFF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CC Final Template 10">
        <a:dk1>
          <a:srgbClr val="000000"/>
        </a:dk1>
        <a:lt1>
          <a:srgbClr val="FFFFFF"/>
        </a:lt1>
        <a:dk2>
          <a:srgbClr val="000099"/>
        </a:dk2>
        <a:lt2>
          <a:srgbClr val="FFFF00"/>
        </a:lt2>
        <a:accent1>
          <a:srgbClr val="0000FF"/>
        </a:accent1>
        <a:accent2>
          <a:srgbClr val="FF0000"/>
        </a:accent2>
        <a:accent3>
          <a:srgbClr val="AAAACA"/>
        </a:accent3>
        <a:accent4>
          <a:srgbClr val="DADADA"/>
        </a:accent4>
        <a:accent5>
          <a:srgbClr val="AAAAFF"/>
        </a:accent5>
        <a:accent6>
          <a:srgbClr val="E70000"/>
        </a:accent6>
        <a:hlink>
          <a:srgbClr val="0080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CC Final Templat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099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12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099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13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C2D8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14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C2D83"/>
        </a:hlink>
        <a:folHlink>
          <a:srgbClr val="93AFF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CC Template">
  <a:themeElements>
    <a:clrScheme name="1_ACC Final Template 14">
      <a:dk1>
        <a:srgbClr val="000000"/>
      </a:dk1>
      <a:lt1>
        <a:srgbClr val="FFFFFF"/>
      </a:lt1>
      <a:dk2>
        <a:srgbClr val="0C2D83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0C2D83"/>
      </a:hlink>
      <a:folHlink>
        <a:srgbClr val="93AFF5"/>
      </a:folHlink>
    </a:clrScheme>
    <a:fontScheme name="1_ACC Fina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1" u="none" strike="noStrike" cap="none" normalizeH="0" baseline="0" smtClean="0">
            <a:ln>
              <a:noFill/>
            </a:ln>
            <a:solidFill>
              <a:srgbClr val="0C2D83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1" u="none" strike="noStrike" cap="none" normalizeH="0" baseline="0" smtClean="0">
            <a:ln>
              <a:noFill/>
            </a:ln>
            <a:solidFill>
              <a:srgbClr val="0C2D83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ACC Final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CC Final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8">
        <a:dk1>
          <a:srgbClr val="0000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FF"/>
        </a:accent1>
        <a:accent2>
          <a:srgbClr val="33CC33"/>
        </a:accent2>
        <a:accent3>
          <a:srgbClr val="AAAAAA"/>
        </a:accent3>
        <a:accent4>
          <a:srgbClr val="DADADA"/>
        </a:accent4>
        <a:accent5>
          <a:srgbClr val="AAAAFF"/>
        </a:accent5>
        <a:accent6>
          <a:srgbClr val="2DB92D"/>
        </a:accent6>
        <a:hlink>
          <a:srgbClr val="EFEF11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CC Final Template 9">
        <a:dk1>
          <a:srgbClr val="777777"/>
        </a:dk1>
        <a:lt1>
          <a:srgbClr val="FFFFFF"/>
        </a:lt1>
        <a:dk2>
          <a:srgbClr val="000000"/>
        </a:dk2>
        <a:lt2>
          <a:srgbClr val="FF3300"/>
        </a:lt2>
        <a:accent1>
          <a:srgbClr val="0000FF"/>
        </a:accent1>
        <a:accent2>
          <a:srgbClr val="33CC33"/>
        </a:accent2>
        <a:accent3>
          <a:srgbClr val="AAAAAA"/>
        </a:accent3>
        <a:accent4>
          <a:srgbClr val="DADADA"/>
        </a:accent4>
        <a:accent5>
          <a:srgbClr val="AAAAFF"/>
        </a:accent5>
        <a:accent6>
          <a:srgbClr val="2DB92D"/>
        </a:accent6>
        <a:hlink>
          <a:srgbClr val="FFFF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CC Final Template 10">
        <a:dk1>
          <a:srgbClr val="000000"/>
        </a:dk1>
        <a:lt1>
          <a:srgbClr val="FFFFFF"/>
        </a:lt1>
        <a:dk2>
          <a:srgbClr val="000099"/>
        </a:dk2>
        <a:lt2>
          <a:srgbClr val="FFFF00"/>
        </a:lt2>
        <a:accent1>
          <a:srgbClr val="0000FF"/>
        </a:accent1>
        <a:accent2>
          <a:srgbClr val="FF0000"/>
        </a:accent2>
        <a:accent3>
          <a:srgbClr val="AAAACA"/>
        </a:accent3>
        <a:accent4>
          <a:srgbClr val="DADADA"/>
        </a:accent4>
        <a:accent5>
          <a:srgbClr val="AAAAFF"/>
        </a:accent5>
        <a:accent6>
          <a:srgbClr val="E70000"/>
        </a:accent6>
        <a:hlink>
          <a:srgbClr val="0080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CC Final Templat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099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12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099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13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C2D8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CC Final Template 14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0C2D83"/>
        </a:hlink>
        <a:folHlink>
          <a:srgbClr val="93AFF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C275FEDEACDE4FBBAF010EE9C714A5" ma:contentTypeVersion="14" ma:contentTypeDescription="Create a new document." ma:contentTypeScope="" ma:versionID="cbfccd836240e234de14c9c8c1abf4c3">
  <xsd:schema xmlns:xsd="http://www.w3.org/2001/XMLSchema" xmlns:xs="http://www.w3.org/2001/XMLSchema" xmlns:p="http://schemas.microsoft.com/office/2006/metadata/properties" xmlns:ns1="http://schemas.microsoft.com/sharepoint/v3" xmlns:ns3="11780cb4-ff9d-4458-972d-38a56527b1fe" xmlns:ns4="2dda93ea-c833-45e9-b7d5-59099cfbf9de" targetNamespace="http://schemas.microsoft.com/office/2006/metadata/properties" ma:root="true" ma:fieldsID="3ed111c482949b48e996a7b3661a9590" ns1:_="" ns3:_="" ns4:_="">
    <xsd:import namespace="http://schemas.microsoft.com/sharepoint/v3"/>
    <xsd:import namespace="11780cb4-ff9d-4458-972d-38a56527b1fe"/>
    <xsd:import namespace="2dda93ea-c833-45e9-b7d5-59099cfbf9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80cb4-ff9d-4458-972d-38a56527b1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a93ea-c833-45e9-b7d5-59099cfbf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dda93ea-c833-45e9-b7d5-59099cfbf9de">
      <UserInfo>
        <DisplayName>YOUNG, KAREN D CIV USAF ACC ACC A589/A5W</DisplayName>
        <AccountId>4759</AccountId>
        <AccountType/>
      </UserInfo>
      <UserInfo>
        <DisplayName>NORTON, MICHAEL C MSgt USAF ACC ACC A589/A5W</DisplayName>
        <AccountId>656</AccountId>
        <AccountType/>
      </UserInfo>
      <UserInfo>
        <DisplayName>CUNNINGHAM, CHARLES R Lt Col USAF ACC ACC A589/A5W</DisplayName>
        <AccountId>649</AccountId>
        <AccountType/>
      </UserInfo>
      <UserInfo>
        <DisplayName>WATTS, RYAN M SMSgt USAF ACC ACC A589/A5W</DisplayName>
        <AccountId>4912</AccountId>
        <AccountType/>
      </UserInfo>
      <UserInfo>
        <DisplayName>LUCYK, PAUL W Col USAF ACC ACC A589/A5W</DisplayName>
        <AccountId>3497</AccountId>
        <AccountType/>
      </UserInfo>
      <UserInfo>
        <DisplayName>CUNNINGHAM, JEFFREY G Lt Col USAF ACC ACC A589/A5W</DisplayName>
        <AccountId>3722</AccountId>
        <AccountType/>
      </UserInfo>
      <UserInfo>
        <DisplayName>CARDWELL, GABRIEL A MSgt USAF ACC ACC A589/A5W</DisplayName>
        <AccountId>5709</AccountId>
        <AccountType/>
      </UserInfo>
      <UserInfo>
        <DisplayName>BUELL, MICHAEL J GS-13 USAF ACC ACC/A5W</DisplayName>
        <AccountId>638</AccountId>
        <AccountType/>
      </UserInfo>
      <UserInfo>
        <DisplayName>GREEN, BRADFORD S GS-13 USAF ACC ACC A589/A5WF</DisplayName>
        <AccountId>3361</AccountId>
        <AccountType/>
      </UserInfo>
      <UserInfo>
        <DisplayName>HOBSON, DENNIS A GS-13 USAF ACC ACC/A5W</DisplayName>
        <AccountId>98</AccountId>
        <AccountType/>
      </UserInfo>
      <UserInfo>
        <DisplayName>LUST, TERRY L GS-13 USAF ACC ACC/A5W</DisplayName>
        <AccountId>101</AccountId>
        <AccountType/>
      </UserInfo>
      <UserInfo>
        <DisplayName>CETOLA, JEFFREY D GS-14 USAF ACC ACC A589/A5W</DisplayName>
        <AccountId>641</AccountId>
        <AccountType/>
      </UserInfo>
      <UserInfo>
        <DisplayName>RAAB, JOE E GS-12 USAF ACC ACC/A5W</DisplayName>
        <AccountId>648</AccountId>
        <AccountType/>
      </UserInfo>
      <UserInfo>
        <DisplayName>BRAMHALL, MICHAEL D GS-12 USAF ACC ACC/A5W</DisplayName>
        <AccountId>646</AccountId>
        <AccountType/>
      </UserInfo>
      <UserInfo>
        <DisplayName>DUNIC, RONALD L GS-12 USAF ACC ACC/A5W</DisplayName>
        <AccountId>640</AccountId>
        <AccountType/>
      </UserInfo>
      <UserInfo>
        <DisplayName>COLWELL, DANIEL E GS-12 USAF ACC ACC/A5W</DisplayName>
        <AccountId>635</AccountId>
        <AccountType/>
      </UserInfo>
      <UserInfo>
        <DisplayName>PITSENBARGER, LARRY A GS-12 USAF ACC ACC/A5W</DisplayName>
        <AccountId>639</AccountId>
        <AccountType/>
      </UserInfo>
      <UserInfo>
        <DisplayName>HARPER, CRYSTAL A GS-12 USAF ACC ACC A589/A5W</DisplayName>
        <AccountId>3360</AccountId>
        <AccountType/>
      </UserInfo>
      <UserInfo>
        <DisplayName>ALLEN, TODD R GS-12 USAF ACC ACC/A5W</DisplayName>
        <AccountId>647</AccountId>
        <AccountType/>
      </UserInfo>
      <UserInfo>
        <DisplayName>FLOYD, JACK D GS-12 USAF ACC ACC/A5W</DisplayName>
        <AccountId>645</AccountId>
        <AccountType/>
      </UserInfo>
      <UserInfo>
        <DisplayName>REDING, PHILIP J GS-12 USAF ACC ACC/A5W</DisplayName>
        <AccountId>644</AccountId>
        <AccountType/>
      </UserInfo>
      <UserInfo>
        <DisplayName>SANDERS, JERRY L GS-12 USAF ACC ACC/A5W</DisplayName>
        <AccountId>642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FFC55E8-6AA2-456D-AE33-95411AEC2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1780cb4-ff9d-4458-972d-38a56527b1fe"/>
    <ds:schemaRef ds:uri="2dda93ea-c833-45e9-b7d5-59099cfbf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E5E9D9-7002-4B79-B9F9-C6AD00D68C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917A6C-FFB5-408A-9BAD-BC1AC266F32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dda93ea-c833-45e9-b7d5-59099cfbf9de"/>
    <ds:schemaRef ds:uri="http://purl.org/dc/elements/1.1/"/>
    <ds:schemaRef ds:uri="11780cb4-ff9d-4458-972d-38a56527b1fe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277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Office Theme</vt:lpstr>
      <vt:lpstr>ACC Template</vt:lpstr>
      <vt:lpstr>1_ACC Template</vt:lpstr>
      <vt:lpstr>Future of DoD Space Weather Support</vt:lpstr>
      <vt:lpstr>Overview</vt:lpstr>
      <vt:lpstr> Current Organization</vt:lpstr>
      <vt:lpstr>Current Capabilities</vt:lpstr>
      <vt:lpstr> Future Organization</vt:lpstr>
      <vt:lpstr> Future Capabilities</vt:lpstr>
      <vt:lpstr> Future Relationship with CCMC</vt:lpstr>
      <vt:lpstr> 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A5W Staff Meeting (9 Aug 17)</dc:title>
  <dc:creator>RUNION, DEBRA L GS-11 USAF ACC ACC A589/A5/8/9SA</dc:creator>
  <cp:lastModifiedBy>SANDERS, JERRY L GS-12 USAF ACC ACC/A5W</cp:lastModifiedBy>
  <cp:revision>11</cp:revision>
  <dcterms:created xsi:type="dcterms:W3CDTF">2021-03-18T15:58:58Z</dcterms:created>
  <dcterms:modified xsi:type="dcterms:W3CDTF">2022-05-31T16:48:05Z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2021-03-17T00:00:00Z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2021-03-18T00:00:00Z</vt:filetime>
  </property>
  <property fmtid="{D5CDD505-2E9C-101B-9397-08002B2CF9AE}" pid="5" name="ContentTypeId">
    <vt:lpwstr>0x010100F1C275FEDEACDE4FBBAF010EE9C714A5</vt:lpwstr>
  </property>
</Properties>
</file>