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18"/>
  </p:notesMasterIdLst>
  <p:sldIdLst>
    <p:sldId id="256" r:id="rId2"/>
    <p:sldId id="260" r:id="rId3"/>
    <p:sldId id="266" r:id="rId4"/>
    <p:sldId id="272" r:id="rId5"/>
    <p:sldId id="265" r:id="rId6"/>
    <p:sldId id="267" r:id="rId7"/>
    <p:sldId id="268" r:id="rId8"/>
    <p:sldId id="277" r:id="rId9"/>
    <p:sldId id="278" r:id="rId10"/>
    <p:sldId id="276" r:id="rId11"/>
    <p:sldId id="273" r:id="rId12"/>
    <p:sldId id="275" r:id="rId13"/>
    <p:sldId id="274" r:id="rId14"/>
    <p:sldId id="269" r:id="rId15"/>
    <p:sldId id="271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18" autoAdjust="0"/>
    <p:restoredTop sz="88736" autoAdjust="0"/>
  </p:normalViewPr>
  <p:slideViewPr>
    <p:cSldViewPr snapToGrid="0">
      <p:cViewPr varScale="1">
        <p:scale>
          <a:sx n="123" d="100"/>
          <a:sy n="123" d="100"/>
        </p:scale>
        <p:origin x="2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6F41A-F649-4D0B-A50D-05B26041D02F}" type="datetimeFigureOut">
              <a:rPr lang="en-US" smtClean="0"/>
              <a:t>6/4/22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61001-AE9C-4272-AAC9-556B9BD87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4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001-AE9C-4272-AAC9-556B9BD87D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91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001-AE9C-4272-AAC9-556B9BD87D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0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UMASEP-100 gave us some advanced warning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001-AE9C-4272-AAC9-556B9BD87D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4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UMASEP-100 gave us some advanced warning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001-AE9C-4272-AAC9-556B9BD87D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63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UMASEP-100 gave us some </a:t>
            </a:r>
            <a:r>
              <a:rPr lang="en-US"/>
              <a:t>advanced warning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001-AE9C-4272-AAC9-556B9BD87D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08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UMASEP-100 gave us some advanced warning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001-AE9C-4272-AAC9-556B9BD87D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99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1001-AE9C-4272-AAC9-556B9BD87D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0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436A4C4-8553-4894-BAB8-34360BD6A13E}" type="datetimeFigureOut">
              <a:rPr lang="en-US" smtClean="0"/>
              <a:t>6/4/22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4A66DE2-921D-4D4E-B0FD-8228E070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8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A4C4-8553-4894-BAB8-34360BD6A13E}" type="datetimeFigureOut">
              <a:rPr lang="en-US" smtClean="0"/>
              <a:t>6/4/22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4A66DE2-921D-4D4E-B0FD-8228E070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A4C4-8553-4894-BAB8-34360BD6A13E}" type="datetimeFigureOut">
              <a:rPr lang="en-US" smtClean="0"/>
              <a:t>6/4/22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4A66DE2-921D-4D4E-B0FD-8228E070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54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A4C4-8553-4894-BAB8-34360BD6A13E}" type="datetimeFigureOut">
              <a:rPr lang="en-US" smtClean="0"/>
              <a:t>6/4/22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4A66DE2-921D-4D4E-B0FD-8228E070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19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A4C4-8553-4894-BAB8-34360BD6A13E}" type="datetimeFigureOut">
              <a:rPr lang="en-US" smtClean="0"/>
              <a:t>6/4/22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4A66DE2-921D-4D4E-B0FD-8228E070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A4C4-8553-4894-BAB8-34360BD6A13E}" type="datetimeFigureOut">
              <a:rPr lang="en-US" smtClean="0"/>
              <a:t>6/4/22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4A66DE2-921D-4D4E-B0FD-8228E070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0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A4C4-8553-4894-BAB8-34360BD6A13E}" type="datetimeFigureOut">
              <a:rPr lang="en-US" smtClean="0"/>
              <a:t>6/4/22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4A66DE2-921D-4D4E-B0FD-8228E070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41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0436A4C4-8553-4894-BAB8-34360BD6A13E}" type="datetimeFigureOut">
              <a:rPr lang="en-US" smtClean="0"/>
              <a:t>6/4/22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4A66DE2-921D-4D4E-B0FD-8228E070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3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A4C4-8553-4894-BAB8-34360BD6A13E}" type="datetimeFigureOut">
              <a:rPr lang="en-US" smtClean="0"/>
              <a:t>6/4/22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4A66DE2-921D-4D4E-B0FD-8228E070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9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A4C4-8553-4894-BAB8-34360BD6A13E}" type="datetimeFigureOut">
              <a:rPr lang="en-US" smtClean="0"/>
              <a:t>6/4/22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4A66DE2-921D-4D4E-B0FD-8228E070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A4C4-8553-4894-BAB8-34360BD6A13E}" type="datetimeFigureOut">
              <a:rPr lang="en-US" smtClean="0"/>
              <a:t>6/4/22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4A66DE2-921D-4D4E-B0FD-8228E070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7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A4C4-8553-4894-BAB8-34360BD6A13E}" type="datetimeFigureOut">
              <a:rPr lang="en-US" smtClean="0"/>
              <a:t>6/4/22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4A66DE2-921D-4D4E-B0FD-8228E070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5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A4C4-8553-4894-BAB8-34360BD6A13E}" type="datetimeFigureOut">
              <a:rPr lang="en-US" smtClean="0"/>
              <a:t>6/4/22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4A66DE2-921D-4D4E-B0FD-8228E070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7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A4C4-8553-4894-BAB8-34360BD6A13E}" type="datetimeFigureOut">
              <a:rPr lang="en-US" smtClean="0"/>
              <a:t>6/4/22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4A66DE2-921D-4D4E-B0FD-8228E070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1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A4C4-8553-4894-BAB8-34360BD6A13E}" type="datetimeFigureOut">
              <a:rPr lang="en-US" smtClean="0"/>
              <a:t>6/4/22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4A66DE2-921D-4D4E-B0FD-8228E070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9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A4C4-8553-4894-BAB8-34360BD6A13E}" type="datetimeFigureOut">
              <a:rPr lang="en-US" smtClean="0"/>
              <a:t>6/4/22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4A66DE2-921D-4D4E-B0FD-8228E070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7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A4C4-8553-4894-BAB8-34360BD6A13E}" type="datetimeFigureOut">
              <a:rPr lang="en-US" smtClean="0"/>
              <a:t>6/4/22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4A66DE2-921D-4D4E-B0FD-8228E0703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2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436A4C4-8553-4894-BAB8-34360BD6A13E}" type="datetimeFigureOut">
              <a:rPr lang="en-US" smtClean="0"/>
              <a:t>6/4/22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F4A66DE2-921D-4D4E-B0FD-8228E0703D29}" type="slidenum">
              <a:rPr lang="en-US" smtClean="0"/>
              <a:t>‹#›</a:t>
            </a:fld>
            <a:endParaRPr lang="en-US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197D7CDA-60C9-4990-A30E-2C7FEE806B3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4318" y="35909"/>
            <a:ext cx="518891" cy="4304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6104E6-64F8-467A-A2DA-B4F99F0509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/>
          <a:srcRect l="6281" r="2350" b="-3"/>
          <a:stretch/>
        </p:blipFill>
        <p:spPr>
          <a:xfrm>
            <a:off x="8565042" y="2632"/>
            <a:ext cx="578958" cy="61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5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4105" r:id="rId13"/>
    <p:sldLayoutId id="2147484106" r:id="rId14"/>
    <p:sldLayoutId id="2147484107" r:id="rId15"/>
    <p:sldLayoutId id="2147484108" r:id="rId16"/>
    <p:sldLayoutId id="21474841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AD77-876E-4F0D-8037-4984DA4903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ISEP: The CCMC-SRAG-M2M partnership to address needs for human exploration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C62F8-361E-4B89-B2F6-219E43E39D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Kerry lee – Space Radiation Analysis Group Operations Lead</a:t>
            </a:r>
          </a:p>
          <a:p>
            <a:r>
              <a:rPr lang="en-US" dirty="0"/>
              <a:t>CCMC Space Weather Workshop 2022</a:t>
            </a:r>
          </a:p>
          <a:p>
            <a:r>
              <a:rPr lang="en-US" dirty="0" err="1"/>
              <a:t>june</a:t>
            </a:r>
            <a:r>
              <a:rPr lang="en-US" dirty="0"/>
              <a:t> 6, 2022</a:t>
            </a:r>
          </a:p>
        </p:txBody>
      </p:sp>
    </p:spTree>
    <p:extLst>
      <p:ext uri="{BB962C8B-B14F-4D97-AF65-F5344CB8AC3E}">
        <p14:creationId xmlns:p14="http://schemas.microsoft.com/office/powerpoint/2010/main" val="134353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63FCEC-D7C1-44DC-6DE4-86244D68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39" y="927099"/>
            <a:ext cx="6615015" cy="709865"/>
          </a:xfrm>
        </p:spPr>
        <p:txBody>
          <a:bodyPr/>
          <a:lstStyle/>
          <a:p>
            <a:r>
              <a:rPr lang="en-US" dirty="0"/>
              <a:t>Intensity Scoreboard (1/20/2022)</a:t>
            </a:r>
          </a:p>
        </p:txBody>
      </p:sp>
      <p:pic>
        <p:nvPicPr>
          <p:cNvPr id="3" name="Picture 2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43A6A1BE-6CB0-38A8-431E-5AE99F8D7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19" y="2169966"/>
            <a:ext cx="4461162" cy="420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7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63FCEC-D7C1-44DC-6DE4-86244D68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39" y="927099"/>
            <a:ext cx="6615015" cy="709865"/>
          </a:xfrm>
        </p:spPr>
        <p:txBody>
          <a:bodyPr/>
          <a:lstStyle/>
          <a:p>
            <a:r>
              <a:rPr lang="en-US" dirty="0"/>
              <a:t>Intensity Scoreboard (1/20/2022)</a:t>
            </a:r>
          </a:p>
        </p:txBody>
      </p:sp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C8783FD0-A2E4-DE75-BB6B-007671724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9" y="1636964"/>
            <a:ext cx="8062082" cy="51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37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63FCEC-D7C1-44DC-6DE4-86244D68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927099"/>
            <a:ext cx="6583842" cy="709865"/>
          </a:xfrm>
        </p:spPr>
        <p:txBody>
          <a:bodyPr/>
          <a:lstStyle/>
          <a:p>
            <a:r>
              <a:rPr lang="en-US" dirty="0"/>
              <a:t>Intensity Scoreboard (1/20/2022)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002C14A-9E75-26B4-0D18-407D1DDC0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564228"/>
            <a:ext cx="81915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7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63FCEC-D7C1-44DC-6DE4-86244D68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39" y="927099"/>
            <a:ext cx="6760487" cy="709865"/>
          </a:xfrm>
        </p:spPr>
        <p:txBody>
          <a:bodyPr/>
          <a:lstStyle/>
          <a:p>
            <a:r>
              <a:rPr lang="en-US" dirty="0"/>
              <a:t>Intensity Scoreboard (3/28/2022)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1CAEE8-CA1D-1CAC-15C7-8707E7306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873" y="1792828"/>
            <a:ext cx="8510253" cy="483657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51355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5059A-A7E5-4383-855D-D40BA1AD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Multi-Pronged Approach for Exposure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46DD-44EB-42AB-8A34-C702E8B76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277297" cy="3530603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Mission Control support</a:t>
            </a:r>
          </a:p>
          <a:p>
            <a:r>
              <a:rPr lang="en-US" sz="1400" dirty="0">
                <a:solidFill>
                  <a:schemeClr val="tx1"/>
                </a:solidFill>
              </a:rPr>
              <a:t>In-situ radiation monitoring</a:t>
            </a:r>
          </a:p>
          <a:p>
            <a:r>
              <a:rPr lang="en-US" sz="1400" dirty="0">
                <a:solidFill>
                  <a:schemeClr val="tx1"/>
                </a:solidFill>
              </a:rPr>
              <a:t>Space weather modeling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Vehicle design</a:t>
            </a:r>
          </a:p>
          <a:p>
            <a:r>
              <a:rPr lang="en-US" sz="1400" dirty="0"/>
              <a:t>Crew / team 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B8ED2-37F7-40C6-B4B7-9B39D0C22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0581" y="2489202"/>
            <a:ext cx="3636980" cy="3946321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FFD80D-2BD3-45FA-ABA3-B41D0A624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737" y="2226608"/>
            <a:ext cx="5000263" cy="463139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FADDEB9-2C82-4B92-82E0-6F44E24130E7}"/>
              </a:ext>
            </a:extLst>
          </p:cNvPr>
          <p:cNvSpPr txBox="1"/>
          <p:nvPr/>
        </p:nvSpPr>
        <p:spPr>
          <a:xfrm>
            <a:off x="299982" y="5453340"/>
            <a:ext cx="4670077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MPCV represents the first time that crew radiation exposure considerations have been part of the iterative vehicle design process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Iteration of shielding analyses performed to optimize redistribution of vehicle mass for storm shelter</a:t>
            </a:r>
          </a:p>
        </p:txBody>
      </p:sp>
    </p:spTree>
    <p:extLst>
      <p:ext uri="{BB962C8B-B14F-4D97-AF65-F5344CB8AC3E}">
        <p14:creationId xmlns:p14="http://schemas.microsoft.com/office/powerpoint/2010/main" val="2985710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5059A-A7E5-4383-855D-D40BA1AD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Multi-Pronged Approach for Exposure Mitigation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B8ED2-37F7-40C6-B4B7-9B39D0C22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0581" y="2489202"/>
            <a:ext cx="3636980" cy="3946321"/>
          </a:xfrm>
        </p:spPr>
        <p:txBody>
          <a:bodyPr>
            <a:normAutofit/>
          </a:bodyPr>
          <a:lstStyle/>
          <a:p>
            <a:r>
              <a:rPr lang="en-US" dirty="0"/>
              <a:t>Pre-mission</a:t>
            </a:r>
          </a:p>
          <a:p>
            <a:pPr lvl="1"/>
            <a:r>
              <a:rPr lang="en-US" dirty="0"/>
              <a:t>Space weather</a:t>
            </a:r>
          </a:p>
          <a:p>
            <a:pPr lvl="1"/>
            <a:r>
              <a:rPr lang="en-US" dirty="0"/>
              <a:t>Monitoring hardware</a:t>
            </a:r>
          </a:p>
          <a:p>
            <a:pPr lvl="1"/>
            <a:r>
              <a:rPr lang="en-US" dirty="0"/>
              <a:t>Mission projections</a:t>
            </a:r>
          </a:p>
          <a:p>
            <a:pPr lvl="1"/>
            <a:r>
              <a:rPr lang="en-US" dirty="0"/>
              <a:t>Pre-mission brief</a:t>
            </a:r>
          </a:p>
          <a:p>
            <a:r>
              <a:rPr lang="en-US" dirty="0"/>
              <a:t>Post-mission</a:t>
            </a:r>
          </a:p>
          <a:p>
            <a:pPr lvl="1"/>
            <a:r>
              <a:rPr lang="en-US" dirty="0"/>
              <a:t>Post-mission brief</a:t>
            </a:r>
          </a:p>
          <a:p>
            <a:pPr lvl="1"/>
            <a:r>
              <a:rPr lang="en-US" dirty="0"/>
              <a:t>Assessment of mission dose</a:t>
            </a:r>
          </a:p>
          <a:p>
            <a:pPr lvl="1"/>
            <a:r>
              <a:rPr lang="en-US" dirty="0"/>
              <a:t>Compare data to pre-mission projections to improve model predictions</a:t>
            </a:r>
          </a:p>
          <a:p>
            <a:pPr lvl="1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64B1F5-B734-4DEA-A655-4575180C6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775" y="2489200"/>
            <a:ext cx="3438525" cy="3530600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Mission Control support</a:t>
            </a:r>
          </a:p>
          <a:p>
            <a:r>
              <a:rPr lang="en-US" sz="1400" dirty="0">
                <a:solidFill>
                  <a:schemeClr val="tx1"/>
                </a:solidFill>
              </a:rPr>
              <a:t>In-situ radiation monitoring</a:t>
            </a:r>
          </a:p>
          <a:p>
            <a:r>
              <a:rPr lang="en-US" sz="1400" dirty="0">
                <a:solidFill>
                  <a:schemeClr val="tx1"/>
                </a:solidFill>
              </a:rPr>
              <a:t>Space weather modeling</a:t>
            </a:r>
          </a:p>
          <a:p>
            <a:r>
              <a:rPr lang="en-US" sz="1400" dirty="0">
                <a:solidFill>
                  <a:schemeClr val="tx1"/>
                </a:solidFill>
              </a:rPr>
              <a:t>Vehicle design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Crew / team training</a:t>
            </a:r>
          </a:p>
        </p:txBody>
      </p:sp>
    </p:spTree>
    <p:extLst>
      <p:ext uri="{BB962C8B-B14F-4D97-AF65-F5344CB8AC3E}">
        <p14:creationId xmlns:p14="http://schemas.microsoft.com/office/powerpoint/2010/main" val="754949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FB74C-2759-47B7-B308-E2BD9F5C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Looking to the Future: Artemis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43D9E-5C04-44D8-9F47-94005D2FB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489200"/>
            <a:ext cx="7738844" cy="3530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SRAG is tasked with mitigating the effects of radiation exposure due to enhanced space environment</a:t>
            </a:r>
          </a:p>
          <a:p>
            <a:r>
              <a:rPr lang="en-US" dirty="0"/>
              <a:t>ISS trajectory is mostly within the protection of the Earth’s geomagnetic field</a:t>
            </a:r>
          </a:p>
          <a:p>
            <a:r>
              <a:rPr lang="en-US" dirty="0"/>
              <a:t>Majority of Artemis mission time spent in free space</a:t>
            </a:r>
          </a:p>
          <a:p>
            <a:r>
              <a:rPr lang="en-US" dirty="0"/>
              <a:t>SWPC will provide operational forecasts for all missions</a:t>
            </a:r>
          </a:p>
          <a:p>
            <a:r>
              <a:rPr lang="en-US" dirty="0"/>
              <a:t>CCMC/SRAG collaboration resulted in the scoreboards which is critical to compare new models to data</a:t>
            </a:r>
          </a:p>
          <a:p>
            <a:r>
              <a:rPr lang="en-US" dirty="0"/>
              <a:t>New technologies tested at M2M are critical to enhance current capability, which will transition mature models to SWPC mission operations</a:t>
            </a:r>
          </a:p>
          <a:p>
            <a:r>
              <a:rPr lang="en-US" dirty="0" err="1"/>
              <a:t>Ar</a:t>
            </a:r>
            <a:r>
              <a:rPr lang="en-US" dirty="0"/>
              <a:t>-I will act as a testbed for improved technologies in preparation for first crewed mission (</a:t>
            </a:r>
            <a:r>
              <a:rPr lang="en-US" dirty="0" err="1"/>
              <a:t>Ar</a:t>
            </a:r>
            <a:r>
              <a:rPr lang="en-US" dirty="0"/>
              <a:t>-II)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378768-382F-45DA-A4F8-FB91B3F3548E}"/>
              </a:ext>
            </a:extLst>
          </p:cNvPr>
          <p:cNvSpPr txBox="1"/>
          <p:nvPr/>
        </p:nvSpPr>
        <p:spPr>
          <a:xfrm>
            <a:off x="865970" y="6134582"/>
            <a:ext cx="634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https://srag.jsc.nasa.gov/</a:t>
            </a:r>
          </a:p>
        </p:txBody>
      </p:sp>
    </p:spTree>
    <p:extLst>
      <p:ext uri="{BB962C8B-B14F-4D97-AF65-F5344CB8AC3E}">
        <p14:creationId xmlns:p14="http://schemas.microsoft.com/office/powerpoint/2010/main" val="424434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FC21-717E-4677-9432-71595D46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SRAG: 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0BD3E-719E-40FC-974F-C899DCA11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1" y="2489200"/>
            <a:ext cx="7768341" cy="3530600"/>
          </a:xfrm>
        </p:spPr>
        <p:txBody>
          <a:bodyPr>
            <a:normAutofit/>
          </a:bodyPr>
          <a:lstStyle/>
          <a:p>
            <a:r>
              <a:rPr lang="en-US" dirty="0"/>
              <a:t>Have supported human spaceflight since 1962</a:t>
            </a:r>
          </a:p>
          <a:p>
            <a:r>
              <a:rPr lang="en-US" dirty="0"/>
              <a:t>Guidance provided by NASA-STD-3001</a:t>
            </a:r>
          </a:p>
          <a:p>
            <a:pPr lvl="1"/>
            <a:r>
              <a:rPr lang="en-US" dirty="0"/>
              <a:t>Maintain crew radiation exposure As Low As Reasonably Achievable (ALARA)</a:t>
            </a:r>
          </a:p>
          <a:p>
            <a:pPr lvl="1"/>
            <a:r>
              <a:rPr lang="en-US" dirty="0"/>
              <a:t>Defines career and short-term exposure limits</a:t>
            </a:r>
          </a:p>
          <a:p>
            <a:pPr lvl="1"/>
            <a:r>
              <a:rPr lang="en-US" dirty="0"/>
              <a:t>Career limit keeps astronaut space radiation exposures below 600mSv NASA effective dose</a:t>
            </a:r>
          </a:p>
          <a:p>
            <a:r>
              <a:rPr lang="en-US" dirty="0"/>
              <a:t>Currently support International Space Station (ISS)…</a:t>
            </a:r>
          </a:p>
          <a:p>
            <a:r>
              <a:rPr lang="en-US" dirty="0"/>
              <a:t>…but always improving our capabilities as we look ahead to Artemis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9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181E7A-3026-4078-9948-F2870A887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Exactly is the Concern?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3175CED-013D-49E7-9B66-1916DB63C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Trapped Radiation (Van Allen Belts)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4A27D26-3CA5-403E-8D53-78B3052DEF4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Protons/electrons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High dose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Short term concern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Risk is understood and accepted</a:t>
            </a:r>
          </a:p>
          <a:p>
            <a:endParaRPr lang="en-US" sz="1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80733FD-1A21-42F7-8E87-BFBB0828C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600" dirty="0"/>
              <a:t>Galactic Cosmic Radiation (GCR)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F7B6194-A525-40EA-8394-E3FAB6CBADFA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Many particle types (hydrogen through iron)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Low dose rate, high energy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Difficult to shield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Monitor for long-term health effects</a:t>
            </a:r>
          </a:p>
          <a:p>
            <a:endParaRPr lang="en-US" sz="14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761F547-B9C7-4417-8110-2DCCD61C77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/>
              <a:t>Solar Particle Events (SPEs)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144303E-BE0F-4C6C-8375-0E737FEB3157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Mostly protons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Potential for higher dose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Easier to shield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Acute health risks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Risk of acute effects and exceeding career limits</a:t>
            </a:r>
          </a:p>
        </p:txBody>
      </p:sp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4552CF4F-26AD-4F66-B6AF-076CBC3F3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" y="4698000"/>
            <a:ext cx="3111565" cy="20722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E298C45-0D44-4B44-A10B-DAC94B93B588}"/>
              </a:ext>
            </a:extLst>
          </p:cNvPr>
          <p:cNvSpPr txBox="1"/>
          <p:nvPr/>
        </p:nvSpPr>
        <p:spPr>
          <a:xfrm>
            <a:off x="3285640" y="6431670"/>
            <a:ext cx="2204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Aurora from CME that was geoeffective on 02 Aug 2021. Credit: ISS Exp 65 crew.</a:t>
            </a:r>
          </a:p>
        </p:txBody>
      </p:sp>
    </p:spTree>
    <p:extLst>
      <p:ext uri="{BB962C8B-B14F-4D97-AF65-F5344CB8AC3E}">
        <p14:creationId xmlns:p14="http://schemas.microsoft.com/office/powerpoint/2010/main" val="354175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5085E-89A1-4649-8822-E43E2659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How Do ISS and Artemis Differ?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2BA6CC-9B61-49EE-8C7A-C7BD950D5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2879213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/>
              <a:t>The geomagnetic cutoff protects the ISS for most of the orbit</a:t>
            </a:r>
          </a:p>
          <a:p>
            <a:r>
              <a:rPr lang="en-US" sz="1700" dirty="0"/>
              <a:t>At high latitudes, energetic particles can reach the vehicle</a:t>
            </a:r>
          </a:p>
          <a:p>
            <a:r>
              <a:rPr lang="en-US" sz="1700" dirty="0"/>
              <a:t>Large geomagnetic storm can reduce the time in orbit vehicle experiences this protection</a:t>
            </a:r>
          </a:p>
          <a:p>
            <a:r>
              <a:rPr lang="en-US" sz="1700" dirty="0"/>
              <a:t>But…most of the trajectory of the Artemis missions will be in the free space radiation environment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Shape 190" descr="Layout0.pdf">
            <a:extLst>
              <a:ext uri="{FF2B5EF4-FFF2-40B4-BE49-F238E27FC236}">
                <a16:creationId xmlns:a16="http://schemas.microsoft.com/office/drawing/2014/main" id="{7D3291E5-72BC-4695-B25A-C1B0EEC4C40A}"/>
              </a:ext>
            </a:extLst>
          </p:cNvPr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5049974" y="2489200"/>
            <a:ext cx="3227585" cy="40444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FA4675-779E-4703-AE9F-ED5E04536B53}"/>
              </a:ext>
            </a:extLst>
          </p:cNvPr>
          <p:cNvSpPr txBox="1"/>
          <p:nvPr/>
        </p:nvSpPr>
        <p:spPr>
          <a:xfrm>
            <a:off x="4868949" y="2181423"/>
            <a:ext cx="3589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Geomagnetic cutoff along ISS orbit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9E4A72-8F52-4E79-A6EF-F817A020643D}"/>
              </a:ext>
            </a:extLst>
          </p:cNvPr>
          <p:cNvSpPr txBox="1"/>
          <p:nvPr/>
        </p:nvSpPr>
        <p:spPr>
          <a:xfrm>
            <a:off x="4868949" y="6533622"/>
            <a:ext cx="3589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Time profile of the January 2005 storms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09EC4-F196-4E71-95A9-3786B98F7EC9}"/>
              </a:ext>
            </a:extLst>
          </p:cNvPr>
          <p:cNvSpPr txBox="1"/>
          <p:nvPr/>
        </p:nvSpPr>
        <p:spPr>
          <a:xfrm>
            <a:off x="0" y="5682040"/>
            <a:ext cx="5049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As we transition to beyond-LEO missions, collaborations focusing on improvements to space weather prediction capability are crucial</a:t>
            </a:r>
          </a:p>
          <a:p>
            <a:pPr algn="ctr"/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1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5059A-A7E5-4383-855D-D40BA1AD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Multi-Pronged Approach for Exposure Mitigation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B8ED2-37F7-40C6-B4B7-9B39D0C22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0580" y="2489203"/>
            <a:ext cx="4277277" cy="4337968"/>
          </a:xfrm>
        </p:spPr>
        <p:txBody>
          <a:bodyPr>
            <a:normAutofit/>
          </a:bodyPr>
          <a:lstStyle/>
          <a:p>
            <a:r>
              <a:rPr lang="en-US" sz="1400" dirty="0"/>
              <a:t>SRAG maintains 24/7 console presence </a:t>
            </a:r>
          </a:p>
          <a:p>
            <a:pPr lvl="1"/>
            <a:r>
              <a:rPr lang="en-US" sz="1200" dirty="0"/>
              <a:t>Nominal ops: Maintain situational awareness</a:t>
            </a:r>
          </a:p>
          <a:p>
            <a:pPr lvl="1"/>
            <a:r>
              <a:rPr lang="en-US" sz="1200" dirty="0"/>
              <a:t>Contingency ops: Monitor environment and provide crew recommendations (e.g., shelter)</a:t>
            </a:r>
          </a:p>
          <a:p>
            <a:pPr lvl="1"/>
            <a:r>
              <a:rPr lang="en-US" sz="1200" dirty="0"/>
              <a:t>Communication with groups internal and external to NASA to understand environment</a:t>
            </a:r>
          </a:p>
          <a:p>
            <a:r>
              <a:rPr lang="en-US" sz="1400" dirty="0"/>
              <a:t>Artemis will necessitate move from on-call to full in-person support (3 shifts/day)</a:t>
            </a:r>
          </a:p>
          <a:p>
            <a:r>
              <a:rPr lang="en-US" sz="1400" dirty="0"/>
              <a:t>Successful mission support requires advancements in modeling</a:t>
            </a:r>
          </a:p>
          <a:p>
            <a:pPr lvl="1"/>
            <a:r>
              <a:rPr lang="en-US" sz="1200" dirty="0"/>
              <a:t>Event probability / warning time</a:t>
            </a:r>
          </a:p>
          <a:p>
            <a:pPr lvl="1"/>
            <a:r>
              <a:rPr lang="en-US" sz="1200" dirty="0"/>
              <a:t>Event duration</a:t>
            </a:r>
          </a:p>
          <a:p>
            <a:pPr lvl="1"/>
            <a:r>
              <a:rPr lang="en-US" sz="1200" dirty="0"/>
              <a:t>Event Intensity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5" name="Picture 2" descr="J:\Common\adunegan\Picture1.jpg">
            <a:extLst>
              <a:ext uri="{FF2B5EF4-FFF2-40B4-BE49-F238E27FC236}">
                <a16:creationId xmlns:a16="http://schemas.microsoft.com/office/drawing/2014/main" id="{61912EE7-73DF-43AF-94AC-174C96F9B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86" y="4853027"/>
            <a:ext cx="2602435" cy="197414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65AD52-6609-4B0C-B386-2FBB3463EC09}"/>
              </a:ext>
            </a:extLst>
          </p:cNvPr>
          <p:cNvSpPr txBox="1"/>
          <p:nvPr/>
        </p:nvSpPr>
        <p:spPr>
          <a:xfrm>
            <a:off x="-80152" y="6519446"/>
            <a:ext cx="1981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SRAG Multi-Purpose Support Room (MPSR) in Mission Control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81B5A7-1963-4D8D-B6CD-2C047F4B1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775" y="2489200"/>
            <a:ext cx="3484245" cy="2259781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Mission Control support</a:t>
            </a:r>
          </a:p>
          <a:p>
            <a:r>
              <a:rPr lang="en-US" sz="1400" dirty="0">
                <a:solidFill>
                  <a:schemeClr val="tx1"/>
                </a:solidFill>
              </a:rPr>
              <a:t>In-situ radiation monitoring</a:t>
            </a:r>
          </a:p>
          <a:p>
            <a:r>
              <a:rPr lang="en-US" sz="1400" dirty="0">
                <a:solidFill>
                  <a:schemeClr val="tx1"/>
                </a:solidFill>
              </a:rPr>
              <a:t>Space weather modeling</a:t>
            </a:r>
          </a:p>
          <a:p>
            <a:r>
              <a:rPr lang="en-US" sz="1400" dirty="0">
                <a:solidFill>
                  <a:schemeClr val="tx1"/>
                </a:solidFill>
              </a:rPr>
              <a:t>Vehicle design</a:t>
            </a:r>
          </a:p>
          <a:p>
            <a:r>
              <a:rPr lang="en-US" sz="1400" dirty="0"/>
              <a:t>Crew / team training</a:t>
            </a:r>
          </a:p>
        </p:txBody>
      </p:sp>
    </p:spTree>
    <p:extLst>
      <p:ext uri="{BB962C8B-B14F-4D97-AF65-F5344CB8AC3E}">
        <p14:creationId xmlns:p14="http://schemas.microsoft.com/office/powerpoint/2010/main" val="42271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5059A-A7E5-4383-855D-D40BA1AD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Multi-Pronged Approach for Exposure Mitigation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B8ED2-37F7-40C6-B4B7-9B39D0C22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0581" y="2489202"/>
            <a:ext cx="3636980" cy="394632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Current (ISS)</a:t>
            </a:r>
          </a:p>
          <a:p>
            <a:pPr lvl="1"/>
            <a:r>
              <a:rPr lang="en-US" dirty="0"/>
              <a:t>Radiation Assessment Detector (RAD)</a:t>
            </a:r>
          </a:p>
          <a:p>
            <a:pPr lvl="1"/>
            <a:r>
              <a:rPr lang="en-US" dirty="0"/>
              <a:t>Radiation Environment Monitor 2 (REM2) - 7 Detectors on ISS</a:t>
            </a:r>
          </a:p>
          <a:p>
            <a:pPr lvl="1"/>
            <a:r>
              <a:rPr lang="en-US" dirty="0"/>
              <a:t>Crew Active Dosimeter (CAD)</a:t>
            </a:r>
          </a:p>
          <a:p>
            <a:r>
              <a:rPr lang="en-US" dirty="0"/>
              <a:t>Future (Artemis)</a:t>
            </a:r>
          </a:p>
          <a:p>
            <a:pPr lvl="1"/>
            <a:r>
              <a:rPr lang="en-US" dirty="0"/>
              <a:t>ISS used as testbed for technologies including Artemis HERA on Space Station (AHOSS)</a:t>
            </a:r>
          </a:p>
          <a:p>
            <a:pPr lvl="1"/>
            <a:r>
              <a:rPr lang="en-US" dirty="0" err="1"/>
              <a:t>Ar</a:t>
            </a:r>
            <a:r>
              <a:rPr lang="en-US" dirty="0"/>
              <a:t>-I will be an opportunity to further test new HERA hardware</a:t>
            </a:r>
          </a:p>
          <a:p>
            <a:pPr lvl="1"/>
            <a:r>
              <a:rPr lang="en-US" dirty="0"/>
              <a:t>Additional internal/external area and crew dosimeters under development(ARES, EVA suit monitor, etc.)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 descr="A person in a control room&#10;&#10;Description automatically generated with low confidence">
            <a:extLst>
              <a:ext uri="{FF2B5EF4-FFF2-40B4-BE49-F238E27FC236}">
                <a16:creationId xmlns:a16="http://schemas.microsoft.com/office/drawing/2014/main" id="{32E56AAE-1E9E-45A9-B0AD-56F9A5162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10" y="4725495"/>
            <a:ext cx="3201893" cy="213250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15569-5F27-490C-9A81-27717B429E3C}"/>
              </a:ext>
            </a:extLst>
          </p:cNvPr>
          <p:cNvSpPr txBox="1"/>
          <p:nvPr/>
        </p:nvSpPr>
        <p:spPr>
          <a:xfrm>
            <a:off x="-1" y="6319777"/>
            <a:ext cx="1740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Astronaut Megan McArthur in US LAB. The RAD (red), HERA (yellow) and REM2 (green) are visible in the module.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3D80C33-7291-40F9-A297-20563FA4D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775" y="2489200"/>
            <a:ext cx="3362325" cy="3530600"/>
          </a:xfrm>
        </p:spPr>
        <p:txBody>
          <a:bodyPr>
            <a:normAutofit fontScale="85000" lnSpcReduction="20000"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Mission Control support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In-situ radiation monitoring</a:t>
            </a:r>
          </a:p>
          <a:p>
            <a:r>
              <a:rPr lang="en-US" sz="1400" dirty="0">
                <a:solidFill>
                  <a:schemeClr val="tx1"/>
                </a:solidFill>
              </a:rPr>
              <a:t>Space weather modeling</a:t>
            </a:r>
          </a:p>
          <a:p>
            <a:r>
              <a:rPr lang="en-US" sz="1400" dirty="0">
                <a:solidFill>
                  <a:schemeClr val="tx1"/>
                </a:solidFill>
              </a:rPr>
              <a:t>Vehicle design</a:t>
            </a:r>
          </a:p>
          <a:p>
            <a:r>
              <a:rPr lang="en-US" sz="1400" dirty="0"/>
              <a:t>Crew / team training</a:t>
            </a:r>
          </a:p>
        </p:txBody>
      </p:sp>
    </p:spTree>
    <p:extLst>
      <p:ext uri="{BB962C8B-B14F-4D97-AF65-F5344CB8AC3E}">
        <p14:creationId xmlns:p14="http://schemas.microsoft.com/office/powerpoint/2010/main" val="59186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5059A-A7E5-4383-855D-D40BA1AD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Multi-Pronged Approach for Exposure Mitigation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B8ED2-37F7-40C6-B4B7-9B39D0C22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0580" y="2489202"/>
            <a:ext cx="3985259" cy="3863945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Current capability geared to ‘nowcasting,’ relies on regular communication with SWPC</a:t>
            </a:r>
          </a:p>
          <a:p>
            <a:r>
              <a:rPr lang="en-US" sz="1600" dirty="0"/>
              <a:t>With free space missions, improvements to current forecasting capabilities become vital.  New M2M office serves as testbed and proving ground for new models.</a:t>
            </a:r>
          </a:p>
          <a:p>
            <a:r>
              <a:rPr lang="en-US" sz="1600" dirty="0"/>
              <a:t>ISEP Scoreboards developed through CCMC/SRAG Collaboration </a:t>
            </a:r>
          </a:p>
          <a:p>
            <a:r>
              <a:rPr lang="en-US" sz="1600" dirty="0"/>
              <a:t>Artemis will also serve as a testbed for new console tools, including</a:t>
            </a:r>
          </a:p>
          <a:p>
            <a:pPr lvl="1"/>
            <a:r>
              <a:rPr lang="en-US" sz="1400" dirty="0"/>
              <a:t>ISEP Scoreboards </a:t>
            </a:r>
          </a:p>
          <a:p>
            <a:pPr lvl="1"/>
            <a:r>
              <a:rPr lang="en-US" sz="1400" dirty="0"/>
              <a:t>Acute Radiation Risk Tool (ARRT)</a:t>
            </a:r>
          </a:p>
          <a:p>
            <a:pPr lvl="1"/>
            <a:endParaRPr lang="en-US" sz="1400" dirty="0"/>
          </a:p>
          <a:p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E56AAE-1E9E-45A9-B0AD-56F9A5162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439" y="4745122"/>
            <a:ext cx="3641750" cy="206969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15569-5F27-490C-9A81-27717B429E3C}"/>
              </a:ext>
            </a:extLst>
          </p:cNvPr>
          <p:cNvSpPr txBox="1"/>
          <p:nvPr/>
        </p:nvSpPr>
        <p:spPr>
          <a:xfrm>
            <a:off x="4572000" y="6353147"/>
            <a:ext cx="2443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Intensity Scoreboard showing model outputs for 28 Mar 2022 ESPE. Scoreboards represent joint SRAG/CCMC/M2M effort.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0875BF-9049-4726-BDD4-1F14D05C7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775" y="2489200"/>
            <a:ext cx="3408609" cy="3530600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Mission Control support</a:t>
            </a:r>
          </a:p>
          <a:p>
            <a:r>
              <a:rPr lang="en-US" sz="1400" dirty="0">
                <a:solidFill>
                  <a:schemeClr val="tx1"/>
                </a:solidFill>
              </a:rPr>
              <a:t>In-situ radiation monitoring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Space weather modeling</a:t>
            </a:r>
          </a:p>
          <a:p>
            <a:r>
              <a:rPr lang="en-US" sz="1400" dirty="0">
                <a:solidFill>
                  <a:schemeClr val="tx1"/>
                </a:solidFill>
              </a:rPr>
              <a:t>Vehicle design</a:t>
            </a:r>
          </a:p>
          <a:p>
            <a:r>
              <a:rPr lang="en-US" sz="1400" dirty="0">
                <a:solidFill>
                  <a:schemeClr val="tx1"/>
                </a:solidFill>
              </a:rPr>
              <a:t>Individual astronaut cancer risk assessment</a:t>
            </a:r>
          </a:p>
          <a:p>
            <a:r>
              <a:rPr lang="en-US" sz="1400" dirty="0"/>
              <a:t>Crew / team training</a:t>
            </a:r>
          </a:p>
        </p:txBody>
      </p:sp>
    </p:spTree>
    <p:extLst>
      <p:ext uri="{BB962C8B-B14F-4D97-AF65-F5344CB8AC3E}">
        <p14:creationId xmlns:p14="http://schemas.microsoft.com/office/powerpoint/2010/main" val="102341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1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5" name="Rectangle 15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063FCEC-D7C1-44DC-6DE4-86244D68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579" y="1113062"/>
            <a:ext cx="2536723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Probability Scoreboard (3/28/2022)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38F061-3D0B-7E88-BD95-1D262DA2F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037" y="506300"/>
            <a:ext cx="2265218" cy="580825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349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63FCEC-D7C1-44DC-6DE4-86244D68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39" y="927099"/>
            <a:ext cx="7061825" cy="709865"/>
          </a:xfrm>
        </p:spPr>
        <p:txBody>
          <a:bodyPr/>
          <a:lstStyle/>
          <a:p>
            <a:r>
              <a:rPr lang="en-US" dirty="0"/>
              <a:t>Probability Scoreboard (3/28/2022)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ED4C49-0B32-B415-4D84-A37B8D1A7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98" y="1636964"/>
            <a:ext cx="8115004" cy="507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49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3711</TotalTime>
  <Words>897</Words>
  <Application>Microsoft Macintosh PowerPoint</Application>
  <PresentationFormat>On-screen Show (4:3)</PresentationFormat>
  <Paragraphs>134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 Boardroom</vt:lpstr>
      <vt:lpstr>ISEP: The CCMC-SRAG-M2M partnership to address needs for human exploration</vt:lpstr>
      <vt:lpstr>SRAG: What We Do</vt:lpstr>
      <vt:lpstr>What Exactly is the Concern?</vt:lpstr>
      <vt:lpstr>How Do ISS and Artemis Differ? </vt:lpstr>
      <vt:lpstr>Multi-Pronged Approach for Exposure Mitigation</vt:lpstr>
      <vt:lpstr>Multi-Pronged Approach for Exposure Mitigation</vt:lpstr>
      <vt:lpstr>Multi-Pronged Approach for Exposure Mitigation</vt:lpstr>
      <vt:lpstr>Probability Scoreboard (3/28/2022)</vt:lpstr>
      <vt:lpstr>Probability Scoreboard (3/28/2022)</vt:lpstr>
      <vt:lpstr>Intensity Scoreboard (1/20/2022)</vt:lpstr>
      <vt:lpstr>Intensity Scoreboard (1/20/2022)</vt:lpstr>
      <vt:lpstr>Intensity Scoreboard (1/20/2022)</vt:lpstr>
      <vt:lpstr>Intensity Scoreboard (3/28/2022)</vt:lpstr>
      <vt:lpstr>Multi-Pronged Approach for Exposure Mitigation</vt:lpstr>
      <vt:lpstr>Multi-Pronged Approach for Exposure Mitigation</vt:lpstr>
      <vt:lpstr>Looking to the Future: Artemis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Barzilla, Janet Elliott. (JSC-SD2)[KBR Wyle Services, LLC]</dc:creator>
  <cp:lastModifiedBy>Lee, Kerry T. (JSC-SD211)</cp:lastModifiedBy>
  <cp:revision>50</cp:revision>
  <dcterms:created xsi:type="dcterms:W3CDTF">2022-04-19T15:11:27Z</dcterms:created>
  <dcterms:modified xsi:type="dcterms:W3CDTF">2022-06-06T02:21:04Z</dcterms:modified>
</cp:coreProperties>
</file>